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9.xml" ContentType="application/vnd.openxmlformats-officedocument.presentationml.slide+xml"/>
  <Override PartName="/ppt/slides/slide9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09"/>
  </p:notesMasterIdLst>
  <p:sldIdLst>
    <p:sldId id="256" r:id="rId2"/>
    <p:sldId id="260" r:id="rId3"/>
    <p:sldId id="266" r:id="rId4"/>
    <p:sldId id="271" r:id="rId5"/>
    <p:sldId id="283" r:id="rId6"/>
    <p:sldId id="289" r:id="rId7"/>
    <p:sldId id="512" r:id="rId8"/>
    <p:sldId id="293" r:id="rId9"/>
    <p:sldId id="312" r:id="rId10"/>
    <p:sldId id="317" r:id="rId11"/>
    <p:sldId id="323" r:id="rId12"/>
    <p:sldId id="329" r:id="rId13"/>
    <p:sldId id="336" r:id="rId14"/>
    <p:sldId id="339" r:id="rId15"/>
    <p:sldId id="345" r:id="rId16"/>
    <p:sldId id="351" r:id="rId17"/>
    <p:sldId id="353" r:id="rId18"/>
    <p:sldId id="409" r:id="rId19"/>
    <p:sldId id="370" r:id="rId20"/>
    <p:sldId id="410" r:id="rId21"/>
    <p:sldId id="386" r:id="rId22"/>
    <p:sldId id="391" r:id="rId23"/>
    <p:sldId id="411" r:id="rId24"/>
    <p:sldId id="412" r:id="rId25"/>
    <p:sldId id="414" r:id="rId26"/>
    <p:sldId id="415" r:id="rId27"/>
    <p:sldId id="418" r:id="rId28"/>
    <p:sldId id="417" r:id="rId29"/>
    <p:sldId id="421" r:id="rId30"/>
    <p:sldId id="422" r:id="rId31"/>
    <p:sldId id="423" r:id="rId32"/>
    <p:sldId id="424" r:id="rId33"/>
    <p:sldId id="425" r:id="rId34"/>
    <p:sldId id="427" r:id="rId35"/>
    <p:sldId id="428" r:id="rId36"/>
    <p:sldId id="429" r:id="rId37"/>
    <p:sldId id="513" r:id="rId38"/>
    <p:sldId id="430" r:id="rId39"/>
    <p:sldId id="431" r:id="rId40"/>
    <p:sldId id="435" r:id="rId41"/>
    <p:sldId id="436" r:id="rId42"/>
    <p:sldId id="514" r:id="rId43"/>
    <p:sldId id="515" r:id="rId44"/>
    <p:sldId id="516" r:id="rId45"/>
    <p:sldId id="517" r:id="rId46"/>
    <p:sldId id="518" r:id="rId47"/>
    <p:sldId id="437" r:id="rId48"/>
    <p:sldId id="521" r:id="rId49"/>
    <p:sldId id="438" r:id="rId50"/>
    <p:sldId id="440" r:id="rId51"/>
    <p:sldId id="441" r:id="rId52"/>
    <p:sldId id="442" r:id="rId53"/>
    <p:sldId id="443" r:id="rId54"/>
    <p:sldId id="444" r:id="rId55"/>
    <p:sldId id="446" r:id="rId56"/>
    <p:sldId id="447" r:id="rId57"/>
    <p:sldId id="448" r:id="rId58"/>
    <p:sldId id="449" r:id="rId59"/>
    <p:sldId id="460" r:id="rId60"/>
    <p:sldId id="461" r:id="rId61"/>
    <p:sldId id="462" r:id="rId62"/>
    <p:sldId id="463" r:id="rId63"/>
    <p:sldId id="464" r:id="rId64"/>
    <p:sldId id="466" r:id="rId65"/>
    <p:sldId id="468" r:id="rId66"/>
    <p:sldId id="469" r:id="rId67"/>
    <p:sldId id="471" r:id="rId68"/>
    <p:sldId id="472" r:id="rId69"/>
    <p:sldId id="474" r:id="rId70"/>
    <p:sldId id="475" r:id="rId71"/>
    <p:sldId id="476" r:id="rId72"/>
    <p:sldId id="477" r:id="rId73"/>
    <p:sldId id="478" r:id="rId74"/>
    <p:sldId id="479" r:id="rId75"/>
    <p:sldId id="519" r:id="rId76"/>
    <p:sldId id="480" r:id="rId77"/>
    <p:sldId id="481" r:id="rId78"/>
    <p:sldId id="482" r:id="rId79"/>
    <p:sldId id="483" r:id="rId80"/>
    <p:sldId id="487" r:id="rId81"/>
    <p:sldId id="484" r:id="rId82"/>
    <p:sldId id="489" r:id="rId83"/>
    <p:sldId id="485" r:id="rId84"/>
    <p:sldId id="486" r:id="rId85"/>
    <p:sldId id="490" r:id="rId86"/>
    <p:sldId id="491" r:id="rId87"/>
    <p:sldId id="492" r:id="rId88"/>
    <p:sldId id="493" r:id="rId89"/>
    <p:sldId id="494" r:id="rId90"/>
    <p:sldId id="520" r:id="rId91"/>
    <p:sldId id="495" r:id="rId92"/>
    <p:sldId id="496" r:id="rId93"/>
    <p:sldId id="497" r:id="rId94"/>
    <p:sldId id="498" r:id="rId95"/>
    <p:sldId id="504" r:id="rId96"/>
    <p:sldId id="499" r:id="rId97"/>
    <p:sldId id="508" r:id="rId98"/>
    <p:sldId id="506" r:id="rId99"/>
    <p:sldId id="510" r:id="rId100"/>
    <p:sldId id="500" r:id="rId101"/>
    <p:sldId id="501" r:id="rId102"/>
    <p:sldId id="511" r:id="rId103"/>
    <p:sldId id="502" r:id="rId104"/>
    <p:sldId id="503" r:id="rId105"/>
    <p:sldId id="522" r:id="rId106"/>
    <p:sldId id="523" r:id="rId107"/>
    <p:sldId id="524" r:id="rId10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0000FF"/>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85" d="100"/>
          <a:sy n="85" d="100"/>
        </p:scale>
        <p:origin x="-1301" y="-77"/>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Lst>
  </p:outlineViewPr>
  <p:notesTextViewPr>
    <p:cViewPr>
      <p:scale>
        <a:sx n="100" d="100"/>
        <a:sy n="100" d="100"/>
      </p:scale>
      <p:origin x="0" y="0"/>
    </p:cViewPr>
  </p:notesTextViewPr>
  <p:sorterViewPr>
    <p:cViewPr varScale="1">
      <p:scale>
        <a:sx n="1" d="1"/>
        <a:sy n="1" d="1"/>
      </p:scale>
      <p:origin x="0" y="14256"/>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notesMaster" Target="notesMasters/notesMaster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_rels/viewProps.xml.rels><?xml version="1.0" encoding="UTF-8" standalone="yes"?>
<Relationships xmlns="http://schemas.openxmlformats.org/package/2006/relationships"><Relationship Id="rId8" Type="http://schemas.openxmlformats.org/officeDocument/2006/relationships/slide" Target="slides/slide19.xml"/><Relationship Id="rId13" Type="http://schemas.openxmlformats.org/officeDocument/2006/relationships/slide" Target="slides/slide38.xml"/><Relationship Id="rId18" Type="http://schemas.openxmlformats.org/officeDocument/2006/relationships/slide" Target="slides/slide67.xml"/><Relationship Id="rId3" Type="http://schemas.openxmlformats.org/officeDocument/2006/relationships/slide" Target="slides/slide12.xml"/><Relationship Id="rId21" Type="http://schemas.openxmlformats.org/officeDocument/2006/relationships/slide" Target="slides/slide105.xml"/><Relationship Id="rId7" Type="http://schemas.openxmlformats.org/officeDocument/2006/relationships/slide" Target="slides/slide18.xml"/><Relationship Id="rId12" Type="http://schemas.openxmlformats.org/officeDocument/2006/relationships/slide" Target="slides/slide36.xml"/><Relationship Id="rId17" Type="http://schemas.openxmlformats.org/officeDocument/2006/relationships/slide" Target="slides/slide63.xml"/><Relationship Id="rId2" Type="http://schemas.openxmlformats.org/officeDocument/2006/relationships/slide" Target="slides/slide11.xml"/><Relationship Id="rId16" Type="http://schemas.openxmlformats.org/officeDocument/2006/relationships/slide" Target="slides/slide53.xml"/><Relationship Id="rId20" Type="http://schemas.openxmlformats.org/officeDocument/2006/relationships/slide" Target="slides/slide73.xml"/><Relationship Id="rId1" Type="http://schemas.openxmlformats.org/officeDocument/2006/relationships/slide" Target="slides/slide7.xml"/><Relationship Id="rId6" Type="http://schemas.openxmlformats.org/officeDocument/2006/relationships/slide" Target="slides/slide15.xml"/><Relationship Id="rId11" Type="http://schemas.openxmlformats.org/officeDocument/2006/relationships/slide" Target="slides/slide34.xml"/><Relationship Id="rId5" Type="http://schemas.openxmlformats.org/officeDocument/2006/relationships/slide" Target="slides/slide14.xml"/><Relationship Id="rId15" Type="http://schemas.openxmlformats.org/officeDocument/2006/relationships/slide" Target="slides/slide40.xml"/><Relationship Id="rId23" Type="http://schemas.openxmlformats.org/officeDocument/2006/relationships/slide" Target="slides/slide107.xml"/><Relationship Id="rId10" Type="http://schemas.openxmlformats.org/officeDocument/2006/relationships/slide" Target="slides/slide21.xml"/><Relationship Id="rId19" Type="http://schemas.openxmlformats.org/officeDocument/2006/relationships/slide" Target="slides/slide71.xml"/><Relationship Id="rId4" Type="http://schemas.openxmlformats.org/officeDocument/2006/relationships/slide" Target="slides/slide13.xml"/><Relationship Id="rId9" Type="http://schemas.openxmlformats.org/officeDocument/2006/relationships/slide" Target="slides/slide20.xml"/><Relationship Id="rId14" Type="http://schemas.openxmlformats.org/officeDocument/2006/relationships/slide" Target="slides/slide39.xml"/><Relationship Id="rId22" Type="http://schemas.openxmlformats.org/officeDocument/2006/relationships/slide" Target="slides/slide10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32.w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3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32.vml.rels><?xml version="1.0" encoding="UTF-8" standalone="yes"?>
<Relationships xmlns="http://schemas.openxmlformats.org/package/2006/relationships"><Relationship Id="rId2" Type="http://schemas.openxmlformats.org/officeDocument/2006/relationships/image" Target="../media/image38.wmf"/><Relationship Id="rId1" Type="http://schemas.openxmlformats.org/officeDocument/2006/relationships/image" Target="../media/image37.w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39.wmf"/></Relationships>
</file>

<file path=ppt/drawings/_rels/vmlDrawing34.vml.rels><?xml version="1.0" encoding="UTF-8" standalone="yes"?>
<Relationships xmlns="http://schemas.openxmlformats.org/package/2006/relationships"><Relationship Id="rId2" Type="http://schemas.openxmlformats.org/officeDocument/2006/relationships/image" Target="../media/image41.wmf"/><Relationship Id="rId1" Type="http://schemas.openxmlformats.org/officeDocument/2006/relationships/image" Target="../media/image40.wmf"/></Relationships>
</file>

<file path=ppt/drawings/_rels/vmlDrawing35.vml.rels><?xml version="1.0" encoding="UTF-8" standalone="yes"?>
<Relationships xmlns="http://schemas.openxmlformats.org/package/2006/relationships"><Relationship Id="rId1" Type="http://schemas.openxmlformats.org/officeDocument/2006/relationships/image" Target="../media/image42.wmf"/></Relationships>
</file>

<file path=ppt/drawings/_rels/vmlDrawing36.vml.rels><?xml version="1.0" encoding="UTF-8" standalone="yes"?>
<Relationships xmlns="http://schemas.openxmlformats.org/package/2006/relationships"><Relationship Id="rId1" Type="http://schemas.openxmlformats.org/officeDocument/2006/relationships/image" Target="../media/image43.wmf"/></Relationships>
</file>

<file path=ppt/drawings/_rels/vmlDrawing37.vml.rels><?xml version="1.0" encoding="UTF-8" standalone="yes"?>
<Relationships xmlns="http://schemas.openxmlformats.org/package/2006/relationships"><Relationship Id="rId1" Type="http://schemas.openxmlformats.org/officeDocument/2006/relationships/image" Target="../media/image44.wmf"/></Relationships>
</file>

<file path=ppt/drawings/_rels/vmlDrawing38.vml.rels><?xml version="1.0" encoding="UTF-8" standalone="yes"?>
<Relationships xmlns="http://schemas.openxmlformats.org/package/2006/relationships"><Relationship Id="rId1" Type="http://schemas.openxmlformats.org/officeDocument/2006/relationships/image" Target="../media/image45.wmf"/></Relationships>
</file>

<file path=ppt/drawings/_rels/vmlDrawing39.vml.rels><?xml version="1.0" encoding="UTF-8" standalone="yes"?>
<Relationships xmlns="http://schemas.openxmlformats.org/package/2006/relationships"><Relationship Id="rId1" Type="http://schemas.openxmlformats.org/officeDocument/2006/relationships/image" Target="../media/image46.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6.wmf"/><Relationship Id="rId1" Type="http://schemas.openxmlformats.org/officeDocument/2006/relationships/image" Target="../media/image5.wmf"/></Relationships>
</file>

<file path=ppt/drawings/_rels/vmlDrawing40.vml.rels><?xml version="1.0" encoding="UTF-8" standalone="yes"?>
<Relationships xmlns="http://schemas.openxmlformats.org/package/2006/relationships"><Relationship Id="rId1" Type="http://schemas.openxmlformats.org/officeDocument/2006/relationships/image" Target="../media/image46.wmf"/></Relationships>
</file>

<file path=ppt/drawings/_rels/vmlDrawing4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42.vml.rels><?xml version="1.0" encoding="UTF-8" standalone="yes"?>
<Relationships xmlns="http://schemas.openxmlformats.org/package/2006/relationships"><Relationship Id="rId1" Type="http://schemas.openxmlformats.org/officeDocument/2006/relationships/image" Target="../media/image47.wmf"/></Relationships>
</file>

<file path=ppt/drawings/_rels/vmlDrawing43.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44.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5.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6.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7.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8.vml.rels><?xml version="1.0" encoding="UTF-8" standalone="yes"?>
<Relationships xmlns="http://schemas.openxmlformats.org/package/2006/relationships"><Relationship Id="rId1" Type="http://schemas.openxmlformats.org/officeDocument/2006/relationships/image" Target="../media/image48.wmf"/></Relationships>
</file>

<file path=ppt/drawings/_rels/vmlDrawing49.vml.rels><?xml version="1.0" encoding="UTF-8" standalone="yes"?>
<Relationships xmlns="http://schemas.openxmlformats.org/package/2006/relationships"><Relationship Id="rId1" Type="http://schemas.openxmlformats.org/officeDocument/2006/relationships/image" Target="../media/image49.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8.wmf"/><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6660B37F-0D61-48BE-8963-706C761BFAB6}" type="datetimeFigureOut">
              <a:rPr lang="en-US"/>
              <a:pPr>
                <a:defRPr/>
              </a:pPr>
              <a:t>2/14/2013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70F5C5C2-7E77-4295-99F4-B87F6FA3933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1026"/>
          <p:cNvGrpSpPr>
            <a:grpSpLocks/>
          </p:cNvGrpSpPr>
          <p:nvPr/>
        </p:nvGrpSpPr>
        <p:grpSpPr bwMode="auto">
          <a:xfrm>
            <a:off x="-1035050" y="1552575"/>
            <a:ext cx="10179050" cy="5305425"/>
            <a:chOff x="-652" y="978"/>
            <a:chExt cx="6412" cy="3342"/>
          </a:xfrm>
        </p:grpSpPr>
        <p:sp>
          <p:nvSpPr>
            <p:cNvPr id="5" name="Freeform 1027"/>
            <p:cNvSpPr>
              <a:spLocks/>
            </p:cNvSpPr>
            <p:nvPr/>
          </p:nvSpPr>
          <p:spPr bwMode="auto">
            <a:xfrm>
              <a:off x="2061" y="1707"/>
              <a:ext cx="3699" cy="2613"/>
            </a:xfrm>
            <a:custGeom>
              <a:avLst/>
              <a:gdLst>
                <a:gd name="T0" fmla="*/ 1523 w 3699"/>
                <a:gd name="T1" fmla="*/ 2611 h 2613"/>
                <a:gd name="T2" fmla="*/ 3698 w 3699"/>
                <a:gd name="T3" fmla="*/ 2612 h 2613"/>
                <a:gd name="T4" fmla="*/ 3698 w 3699"/>
                <a:gd name="T5" fmla="*/ 2228 h 2613"/>
                <a:gd name="T6" fmla="*/ 0 w 3699"/>
                <a:gd name="T7" fmla="*/ 0 h 2613"/>
                <a:gd name="T8" fmla="*/ 160 w 3699"/>
                <a:gd name="T9" fmla="*/ 118 h 2613"/>
                <a:gd name="T10" fmla="*/ 292 w 3699"/>
                <a:gd name="T11" fmla="*/ 219 h 2613"/>
                <a:gd name="T12" fmla="*/ 441 w 3699"/>
                <a:gd name="T13" fmla="*/ 347 h 2613"/>
                <a:gd name="T14" fmla="*/ 585 w 3699"/>
                <a:gd name="T15" fmla="*/ 482 h 2613"/>
                <a:gd name="T16" fmla="*/ 796 w 3699"/>
                <a:gd name="T17" fmla="*/ 711 h 2613"/>
                <a:gd name="T18" fmla="*/ 983 w 3699"/>
                <a:gd name="T19" fmla="*/ 955 h 2613"/>
                <a:gd name="T20" fmla="*/ 1119 w 3699"/>
                <a:gd name="T21" fmla="*/ 1168 h 2613"/>
                <a:gd name="T22" fmla="*/ 1238 w 3699"/>
                <a:gd name="T23" fmla="*/ 1388 h 2613"/>
                <a:gd name="T24" fmla="*/ 1331 w 3699"/>
                <a:gd name="T25" fmla="*/ 1608 h 2613"/>
                <a:gd name="T26" fmla="*/ 1400 w 3699"/>
                <a:gd name="T27" fmla="*/ 1809 h 2613"/>
                <a:gd name="T28" fmla="*/ 1447 w 3699"/>
                <a:gd name="T29" fmla="*/ 1979 h 2613"/>
                <a:gd name="T30" fmla="*/ 1490 w 3699"/>
                <a:gd name="T31" fmla="*/ 2190 h 2613"/>
                <a:gd name="T32" fmla="*/ 1511 w 3699"/>
                <a:gd name="T33" fmla="*/ 2374 h 2613"/>
                <a:gd name="T34" fmla="*/ 1523 w 3699"/>
                <a:gd name="T35" fmla="*/ 2611 h 2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accent2">
                    <a:gamma/>
                    <a:shade val="46275"/>
                    <a:invGamma/>
                  </a:schemeClr>
                </a:gs>
                <a:gs pos="100000">
                  <a:schemeClr val="accent2"/>
                </a:gs>
              </a:gsLst>
              <a:lin ang="0" scaled="1"/>
            </a:gradFill>
            <a:ln>
              <a:noFill/>
            </a:ln>
            <a:effectLst/>
            <a:extLst>
              <a:ext uri="{91240B29-F687-4F45-9708-019B960494DF}"/>
              <a:ext uri="{AF507438-7753-43E0-B8FC-AC1667EBCBE1}"/>
            </a:extLst>
          </p:spPr>
          <p:txBody>
            <a:bodyPr/>
            <a:lstStyle/>
            <a:p>
              <a:pPr eaLnBrk="1" hangingPunct="1">
                <a:defRPr/>
              </a:pPr>
              <a:endParaRPr lang="en-US"/>
            </a:p>
          </p:txBody>
        </p:sp>
        <p:sp>
          <p:nvSpPr>
            <p:cNvPr id="6" name="Arc 1028"/>
            <p:cNvSpPr>
              <a:spLocks/>
            </p:cNvSpPr>
            <p:nvPr/>
          </p:nvSpPr>
          <p:spPr bwMode="auto">
            <a:xfrm>
              <a:off x="-652" y="978"/>
              <a:ext cx="4237" cy="3342"/>
            </a:xfrm>
            <a:custGeom>
              <a:avLst/>
              <a:gdLst>
                <a:gd name="T0" fmla="*/ 780 w 21600"/>
                <a:gd name="T1" fmla="*/ 0 h 21231"/>
                <a:gd name="T2" fmla="*/ 4237 w 21600"/>
                <a:gd name="T3" fmla="*/ 3342 h 21231"/>
                <a:gd name="T4" fmla="*/ 0 w 21600"/>
                <a:gd name="T5" fmla="*/ 3342 h 21231"/>
                <a:gd name="T6" fmla="*/ 0 60000 65536"/>
                <a:gd name="T7" fmla="*/ 0 60000 65536"/>
                <a:gd name="T8" fmla="*/ 0 60000 65536"/>
              </a:gdLst>
              <a:ahLst/>
              <a:cxnLst>
                <a:cxn ang="T6">
                  <a:pos x="T0" y="T1"/>
                </a:cxn>
                <a:cxn ang="T7">
                  <a:pos x="T2" y="T3"/>
                </a:cxn>
                <a:cxn ang="T8">
                  <a:pos x="T4" y="T5"/>
                </a:cxn>
              </a:cxnLst>
              <a:rect l="0" t="0" r="r" b="b"/>
              <a:pathLst>
                <a:path w="21600" h="21231" fill="none" extrusionOk="0">
                  <a:moveTo>
                    <a:pt x="3976" y="0"/>
                  </a:moveTo>
                  <a:cubicBezTo>
                    <a:pt x="14194" y="1914"/>
                    <a:pt x="21600" y="10835"/>
                    <a:pt x="21600" y="21231"/>
                  </a:cubicBezTo>
                </a:path>
                <a:path w="21600" h="21231" stroke="0" extrusionOk="0">
                  <a:moveTo>
                    <a:pt x="3976" y="0"/>
                  </a:moveTo>
                  <a:cubicBezTo>
                    <a:pt x="14194" y="1914"/>
                    <a:pt x="21600" y="10835"/>
                    <a:pt x="21600" y="21231"/>
                  </a:cubicBezTo>
                  <a:lnTo>
                    <a:pt x="0" y="21231"/>
                  </a:lnTo>
                  <a:lnTo>
                    <a:pt x="3976" y="0"/>
                  </a:lnTo>
                  <a:close/>
                </a:path>
              </a:pathLst>
            </a:custGeom>
            <a:noFill/>
            <a:ln w="12700" cap="rnd">
              <a:solidFill>
                <a:schemeClr val="accent2"/>
              </a:solidFill>
              <a:round/>
              <a:headEnd type="none" w="sm" len="sm"/>
              <a:tailEnd type="none" w="sm" len="sm"/>
            </a:ln>
            <a:effectLst/>
          </p:spPr>
          <p:txBody>
            <a:bodyPr wrap="none" anchor="ctr"/>
            <a:lstStyle/>
            <a:p>
              <a:pPr>
                <a:defRPr/>
              </a:pPr>
              <a:endParaRPr lang="en-US"/>
            </a:p>
          </p:txBody>
        </p:sp>
      </p:grpSp>
      <p:sp>
        <p:nvSpPr>
          <p:cNvPr id="163845" name="Rectangle 1029"/>
          <p:cNvSpPr>
            <a:spLocks noGrp="1" noChangeArrowheads="1"/>
          </p:cNvSpPr>
          <p:nvPr>
            <p:ph type="ctrTitle" sz="quarter"/>
          </p:nvPr>
        </p:nvSpPr>
        <p:spPr>
          <a:xfrm>
            <a:off x="1293813" y="762000"/>
            <a:ext cx="7772400" cy="1143000"/>
          </a:xfrm>
        </p:spPr>
        <p:txBody>
          <a:bodyPr anchor="b"/>
          <a:lstStyle>
            <a:lvl1pPr>
              <a:defRPr/>
            </a:lvl1pPr>
          </a:lstStyle>
          <a:p>
            <a:pPr lvl="0"/>
            <a:r>
              <a:rPr lang="en-US" noProof="0" smtClean="0"/>
              <a:t>Click to edit Master title style</a:t>
            </a:r>
          </a:p>
        </p:txBody>
      </p:sp>
      <p:sp>
        <p:nvSpPr>
          <p:cNvPr id="163846" name="Rectangle 1030"/>
          <p:cNvSpPr>
            <a:spLocks noGrp="1" noChangeArrowheads="1"/>
          </p:cNvSpPr>
          <p:nvPr>
            <p:ph type="subTitle" sz="quarter" idx="1"/>
          </p:nvPr>
        </p:nvSpPr>
        <p:spPr>
          <a:xfrm>
            <a:off x="685800" y="3429000"/>
            <a:ext cx="6400800" cy="1752600"/>
          </a:xfrm>
        </p:spPr>
        <p:txBody>
          <a:bodyPr lIns="92075" tIns="46038" rIns="92075" bIns="46038" anchor="ctr"/>
          <a:lstStyle>
            <a:lvl1pPr marL="0" indent="0" algn="ctr">
              <a:buFont typeface="Wingdings" panose="05000000000000000000" pitchFamily="2" charset="2"/>
              <a:buNone/>
              <a:defRPr/>
            </a:lvl1pPr>
          </a:lstStyle>
          <a:p>
            <a:pPr lvl="0"/>
            <a:r>
              <a:rPr lang="en-US" noProof="0" smtClean="0"/>
              <a:t>Click to edit Master subtitle style</a:t>
            </a:r>
          </a:p>
        </p:txBody>
      </p:sp>
      <p:sp>
        <p:nvSpPr>
          <p:cNvPr id="7" name="Rectangle 1031"/>
          <p:cNvSpPr>
            <a:spLocks noGrp="1" noChangeArrowheads="1"/>
          </p:cNvSpPr>
          <p:nvPr>
            <p:ph type="dt" sz="quarter" idx="10"/>
          </p:nvPr>
        </p:nvSpPr>
        <p:spPr/>
        <p:txBody>
          <a:bodyPr/>
          <a:lstStyle>
            <a:lvl1pPr>
              <a:defRPr/>
            </a:lvl1pPr>
          </a:lstStyle>
          <a:p>
            <a:pPr>
              <a:defRPr/>
            </a:pPr>
            <a:endParaRPr lang="en-US"/>
          </a:p>
        </p:txBody>
      </p:sp>
      <p:sp>
        <p:nvSpPr>
          <p:cNvPr id="8" name="Rectangle 1032"/>
          <p:cNvSpPr>
            <a:spLocks noGrp="1" noChangeArrowheads="1"/>
          </p:cNvSpPr>
          <p:nvPr>
            <p:ph type="ftr" sz="quarter" idx="11"/>
          </p:nvPr>
        </p:nvSpPr>
        <p:spPr/>
        <p:txBody>
          <a:bodyPr/>
          <a:lstStyle>
            <a:lvl1pPr>
              <a:defRPr smtClean="0"/>
            </a:lvl1pPr>
          </a:lstStyle>
          <a:p>
            <a:pPr>
              <a:defRPr/>
            </a:pPr>
            <a:r>
              <a:rPr lang="en-US"/>
              <a:t>© 2014 OnCourse Learning. All Rights Reserved.</a:t>
            </a:r>
          </a:p>
        </p:txBody>
      </p:sp>
      <p:sp>
        <p:nvSpPr>
          <p:cNvPr id="9" name="Rectangle 1033"/>
          <p:cNvSpPr>
            <a:spLocks noGrp="1" noChangeArrowheads="1"/>
          </p:cNvSpPr>
          <p:nvPr>
            <p:ph type="sldNum" sz="quarter" idx="12"/>
          </p:nvPr>
        </p:nvSpPr>
        <p:spPr/>
        <p:txBody>
          <a:bodyPr/>
          <a:lstStyle>
            <a:lvl1pPr>
              <a:defRPr smtClean="0"/>
            </a:lvl1pPr>
          </a:lstStyle>
          <a:p>
            <a:pPr>
              <a:defRPr/>
            </a:pPr>
            <a:fld id="{ECCC7894-9F21-41C4-A57F-BAA44F3C8C8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r>
              <a:rPr lang="en-US"/>
              <a:t>© 2014 OnCourse Learning. All Rights Reserved.</a:t>
            </a:r>
          </a:p>
        </p:txBody>
      </p:sp>
      <p:sp>
        <p:nvSpPr>
          <p:cNvPr id="6" name="Rectangle 8"/>
          <p:cNvSpPr>
            <a:spLocks noGrp="1" noChangeArrowheads="1"/>
          </p:cNvSpPr>
          <p:nvPr>
            <p:ph type="sldNum" sz="quarter" idx="12"/>
          </p:nvPr>
        </p:nvSpPr>
        <p:spPr>
          <a:ln/>
        </p:spPr>
        <p:txBody>
          <a:bodyPr/>
          <a:lstStyle>
            <a:lvl1pPr>
              <a:defRPr/>
            </a:lvl1pPr>
          </a:lstStyle>
          <a:p>
            <a:pPr>
              <a:defRPr/>
            </a:pPr>
            <a:fld id="{6947B455-3F51-4769-9222-80FC3D73C89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r>
              <a:rPr lang="en-US"/>
              <a:t>© 2014 OnCourse Learning. All Rights Reserved.</a:t>
            </a:r>
          </a:p>
        </p:txBody>
      </p:sp>
      <p:sp>
        <p:nvSpPr>
          <p:cNvPr id="6" name="Rectangle 8"/>
          <p:cNvSpPr>
            <a:spLocks noGrp="1" noChangeArrowheads="1"/>
          </p:cNvSpPr>
          <p:nvPr>
            <p:ph type="sldNum" sz="quarter" idx="12"/>
          </p:nvPr>
        </p:nvSpPr>
        <p:spPr>
          <a:ln/>
        </p:spPr>
        <p:txBody>
          <a:bodyPr/>
          <a:lstStyle>
            <a:lvl1pPr>
              <a:defRPr/>
            </a:lvl1pPr>
          </a:lstStyle>
          <a:p>
            <a:pPr>
              <a:defRPr/>
            </a:pPr>
            <a:fld id="{A551A929-A845-48B1-8683-54CA48A7FCE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r>
              <a:rPr lang="en-US"/>
              <a:t>© 2014 OnCourse Learning. All Rights Reserved.</a:t>
            </a:r>
          </a:p>
        </p:txBody>
      </p:sp>
      <p:sp>
        <p:nvSpPr>
          <p:cNvPr id="6" name="Rectangle 8"/>
          <p:cNvSpPr>
            <a:spLocks noGrp="1" noChangeArrowheads="1"/>
          </p:cNvSpPr>
          <p:nvPr>
            <p:ph type="sldNum" sz="quarter" idx="12"/>
          </p:nvPr>
        </p:nvSpPr>
        <p:spPr>
          <a:ln/>
        </p:spPr>
        <p:txBody>
          <a:bodyPr/>
          <a:lstStyle>
            <a:lvl1pPr>
              <a:defRPr/>
            </a:lvl1pPr>
          </a:lstStyle>
          <a:p>
            <a:pPr>
              <a:defRPr/>
            </a:pPr>
            <a:fld id="{9BEA40F3-3B0B-45EB-9F07-E4656F1D79D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r>
              <a:rPr lang="en-US"/>
              <a:t>© 2014 OnCourse Learning. All Rights Reserved.</a:t>
            </a:r>
          </a:p>
        </p:txBody>
      </p:sp>
      <p:sp>
        <p:nvSpPr>
          <p:cNvPr id="6" name="Rectangle 8"/>
          <p:cNvSpPr>
            <a:spLocks noGrp="1" noChangeArrowheads="1"/>
          </p:cNvSpPr>
          <p:nvPr>
            <p:ph type="sldNum" sz="quarter" idx="12"/>
          </p:nvPr>
        </p:nvSpPr>
        <p:spPr>
          <a:ln/>
        </p:spPr>
        <p:txBody>
          <a:bodyPr/>
          <a:lstStyle>
            <a:lvl1pPr>
              <a:defRPr/>
            </a:lvl1pPr>
          </a:lstStyle>
          <a:p>
            <a:pPr>
              <a:defRPr/>
            </a:pPr>
            <a:fld id="{C17F4098-0EA1-469C-B26F-279D61D7E51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r>
              <a:rPr lang="en-US"/>
              <a:t>© 2014 OnCourse Learning. All Rights Reserved.</a:t>
            </a:r>
          </a:p>
        </p:txBody>
      </p:sp>
      <p:sp>
        <p:nvSpPr>
          <p:cNvPr id="7" name="Rectangle 8"/>
          <p:cNvSpPr>
            <a:spLocks noGrp="1" noChangeArrowheads="1"/>
          </p:cNvSpPr>
          <p:nvPr>
            <p:ph type="sldNum" sz="quarter" idx="12"/>
          </p:nvPr>
        </p:nvSpPr>
        <p:spPr>
          <a:ln/>
        </p:spPr>
        <p:txBody>
          <a:bodyPr/>
          <a:lstStyle>
            <a:lvl1pPr>
              <a:defRPr/>
            </a:lvl1pPr>
          </a:lstStyle>
          <a:p>
            <a:pPr>
              <a:defRPr/>
            </a:pPr>
            <a:fld id="{834CBCE3-8D31-4A03-AF01-2C97C8A2F6A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ln/>
        </p:spPr>
        <p:txBody>
          <a:bodyPr/>
          <a:lstStyle>
            <a:lvl1pPr>
              <a:defRPr/>
            </a:lvl1pPr>
          </a:lstStyle>
          <a:p>
            <a:pPr>
              <a:defRPr/>
            </a:pPr>
            <a:endParaRPr lang="en-US"/>
          </a:p>
        </p:txBody>
      </p:sp>
      <p:sp>
        <p:nvSpPr>
          <p:cNvPr id="8" name="Rectangle 7"/>
          <p:cNvSpPr>
            <a:spLocks noGrp="1" noChangeArrowheads="1"/>
          </p:cNvSpPr>
          <p:nvPr>
            <p:ph type="ftr" sz="quarter" idx="11"/>
          </p:nvPr>
        </p:nvSpPr>
        <p:spPr>
          <a:ln/>
        </p:spPr>
        <p:txBody>
          <a:bodyPr/>
          <a:lstStyle>
            <a:lvl1pPr>
              <a:defRPr/>
            </a:lvl1pPr>
          </a:lstStyle>
          <a:p>
            <a:pPr>
              <a:defRPr/>
            </a:pPr>
            <a:r>
              <a:rPr lang="en-US"/>
              <a:t>© 2014 OnCourse Learning. All Rights Reserved.</a:t>
            </a:r>
          </a:p>
        </p:txBody>
      </p:sp>
      <p:sp>
        <p:nvSpPr>
          <p:cNvPr id="9" name="Rectangle 8"/>
          <p:cNvSpPr>
            <a:spLocks noGrp="1" noChangeArrowheads="1"/>
          </p:cNvSpPr>
          <p:nvPr>
            <p:ph type="sldNum" sz="quarter" idx="12"/>
          </p:nvPr>
        </p:nvSpPr>
        <p:spPr>
          <a:ln/>
        </p:spPr>
        <p:txBody>
          <a:bodyPr/>
          <a:lstStyle>
            <a:lvl1pPr>
              <a:defRPr/>
            </a:lvl1pPr>
          </a:lstStyle>
          <a:p>
            <a:pPr>
              <a:defRPr/>
            </a:pPr>
            <a:fld id="{73607A5E-461F-4DA4-94DB-093385D88A3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a:ln/>
        </p:spPr>
        <p:txBody>
          <a:bodyPr/>
          <a:lstStyle>
            <a:lvl1pPr>
              <a:defRPr/>
            </a:lvl1pPr>
          </a:lstStyle>
          <a:p>
            <a:pPr>
              <a:defRPr/>
            </a:pPr>
            <a:endParaRPr lang="en-US"/>
          </a:p>
        </p:txBody>
      </p:sp>
      <p:sp>
        <p:nvSpPr>
          <p:cNvPr id="4" name="Rectangle 7"/>
          <p:cNvSpPr>
            <a:spLocks noGrp="1" noChangeArrowheads="1"/>
          </p:cNvSpPr>
          <p:nvPr>
            <p:ph type="ftr" sz="quarter" idx="11"/>
          </p:nvPr>
        </p:nvSpPr>
        <p:spPr>
          <a:ln/>
        </p:spPr>
        <p:txBody>
          <a:bodyPr/>
          <a:lstStyle>
            <a:lvl1pPr>
              <a:defRPr/>
            </a:lvl1pPr>
          </a:lstStyle>
          <a:p>
            <a:pPr>
              <a:defRPr/>
            </a:pPr>
            <a:r>
              <a:rPr lang="en-US"/>
              <a:t>© 2014 OnCourse Learning. All Rights Reserved.</a:t>
            </a:r>
          </a:p>
        </p:txBody>
      </p:sp>
      <p:sp>
        <p:nvSpPr>
          <p:cNvPr id="5" name="Rectangle 8"/>
          <p:cNvSpPr>
            <a:spLocks noGrp="1" noChangeArrowheads="1"/>
          </p:cNvSpPr>
          <p:nvPr>
            <p:ph type="sldNum" sz="quarter" idx="12"/>
          </p:nvPr>
        </p:nvSpPr>
        <p:spPr>
          <a:ln/>
        </p:spPr>
        <p:txBody>
          <a:bodyPr/>
          <a:lstStyle>
            <a:lvl1pPr>
              <a:defRPr/>
            </a:lvl1pPr>
          </a:lstStyle>
          <a:p>
            <a:pPr>
              <a:defRPr/>
            </a:pPr>
            <a:fld id="{9245E495-1636-4E6A-B4C0-F3345EDC00A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p>
        </p:txBody>
      </p:sp>
      <p:sp>
        <p:nvSpPr>
          <p:cNvPr id="3" name="Rectangle 7"/>
          <p:cNvSpPr>
            <a:spLocks noGrp="1" noChangeArrowheads="1"/>
          </p:cNvSpPr>
          <p:nvPr>
            <p:ph type="ftr" sz="quarter" idx="11"/>
          </p:nvPr>
        </p:nvSpPr>
        <p:spPr>
          <a:ln/>
        </p:spPr>
        <p:txBody>
          <a:bodyPr/>
          <a:lstStyle>
            <a:lvl1pPr>
              <a:defRPr/>
            </a:lvl1pPr>
          </a:lstStyle>
          <a:p>
            <a:pPr>
              <a:defRPr/>
            </a:pPr>
            <a:r>
              <a:rPr lang="en-US"/>
              <a:t>© 2014 OnCourse Learning. All Rights Reserved.</a:t>
            </a:r>
          </a:p>
        </p:txBody>
      </p:sp>
      <p:sp>
        <p:nvSpPr>
          <p:cNvPr id="4" name="Rectangle 8"/>
          <p:cNvSpPr>
            <a:spLocks noGrp="1" noChangeArrowheads="1"/>
          </p:cNvSpPr>
          <p:nvPr>
            <p:ph type="sldNum" sz="quarter" idx="12"/>
          </p:nvPr>
        </p:nvSpPr>
        <p:spPr>
          <a:ln/>
        </p:spPr>
        <p:txBody>
          <a:bodyPr/>
          <a:lstStyle>
            <a:lvl1pPr>
              <a:defRPr/>
            </a:lvl1pPr>
          </a:lstStyle>
          <a:p>
            <a:pPr>
              <a:defRPr/>
            </a:pPr>
            <a:fld id="{427A11BC-C31C-44A4-8985-EA49FE25B8C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r>
              <a:rPr lang="en-US"/>
              <a:t>© 2014 OnCourse Learning. All Rights Reserved.</a:t>
            </a:r>
          </a:p>
        </p:txBody>
      </p:sp>
      <p:sp>
        <p:nvSpPr>
          <p:cNvPr id="7" name="Rectangle 8"/>
          <p:cNvSpPr>
            <a:spLocks noGrp="1" noChangeArrowheads="1"/>
          </p:cNvSpPr>
          <p:nvPr>
            <p:ph type="sldNum" sz="quarter" idx="12"/>
          </p:nvPr>
        </p:nvSpPr>
        <p:spPr>
          <a:ln/>
        </p:spPr>
        <p:txBody>
          <a:bodyPr/>
          <a:lstStyle>
            <a:lvl1pPr>
              <a:defRPr/>
            </a:lvl1pPr>
          </a:lstStyle>
          <a:p>
            <a:pPr>
              <a:defRPr/>
            </a:pPr>
            <a:fld id="{ECDA3325-23C1-450A-91EC-A78385AA99F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r>
              <a:rPr lang="en-US"/>
              <a:t>© 2014 OnCourse Learning. All Rights Reserved.</a:t>
            </a:r>
          </a:p>
        </p:txBody>
      </p:sp>
      <p:sp>
        <p:nvSpPr>
          <p:cNvPr id="7" name="Rectangle 8"/>
          <p:cNvSpPr>
            <a:spLocks noGrp="1" noChangeArrowheads="1"/>
          </p:cNvSpPr>
          <p:nvPr>
            <p:ph type="sldNum" sz="quarter" idx="12"/>
          </p:nvPr>
        </p:nvSpPr>
        <p:spPr>
          <a:ln/>
        </p:spPr>
        <p:txBody>
          <a:bodyPr/>
          <a:lstStyle>
            <a:lvl1pPr>
              <a:defRPr/>
            </a:lvl1pPr>
          </a:lstStyle>
          <a:p>
            <a:pPr>
              <a:defRPr/>
            </a:pPr>
            <a:fld id="{DC2AE310-856E-45CA-AFB3-99CF0C0D905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62821" name="Rectangle 5"/>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ext uri="{91240B29-F687-4F45-9708-019B960494DF}"/>
            <a:ext uri="{AF507438-7753-43E0-B8FC-AC1667EBCBE1}"/>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62822" name="Rectangle 6"/>
          <p:cNvSpPr>
            <a:spLocks noGrp="1" noChangeArrowheads="1"/>
          </p:cNvSpPr>
          <p:nvPr>
            <p:ph type="dt" sz="half" idx="2"/>
          </p:nvPr>
        </p:nvSpPr>
        <p:spPr bwMode="auto">
          <a:xfrm>
            <a:off x="685800" y="6400800"/>
            <a:ext cx="1905000" cy="457200"/>
          </a:xfrm>
          <a:prstGeom prst="rect">
            <a:avLst/>
          </a:prstGeom>
          <a:noFill/>
          <a:ln>
            <a:noFill/>
          </a:ln>
          <a:effectLst/>
          <a:extLst>
            <a:ext uri="{909E8E84-426E-40DD-AFC4-6F175D3DCCD1}"/>
            <a:ext uri="{91240B29-F687-4F45-9708-019B960494DF}"/>
            <a:ext uri="{AF507438-7753-43E0-B8FC-AC1667EBCBE1}"/>
          </a:extLst>
        </p:spPr>
        <p:txBody>
          <a:bodyPr vert="horz" wrap="square" lIns="92075" tIns="46038" rIns="92075" bIns="46038" numCol="1" anchor="ctr" anchorCtr="0" compatLnSpc="1">
            <a:prstTxWarp prst="textNoShape">
              <a:avLst/>
            </a:prstTxWarp>
          </a:bodyPr>
          <a:lstStyle>
            <a:lvl1pPr eaLnBrk="1" hangingPunct="1">
              <a:defRPr sz="1200">
                <a:latin typeface="Calibri" pitchFamily="34" charset="0"/>
              </a:defRPr>
            </a:lvl1pPr>
          </a:lstStyle>
          <a:p>
            <a:pPr>
              <a:defRPr/>
            </a:pPr>
            <a:endParaRPr lang="en-US"/>
          </a:p>
        </p:txBody>
      </p:sp>
      <p:sp>
        <p:nvSpPr>
          <p:cNvPr id="162823" name="Rectangle 7"/>
          <p:cNvSpPr>
            <a:spLocks noGrp="1" noChangeArrowheads="1"/>
          </p:cNvSpPr>
          <p:nvPr>
            <p:ph type="ftr" sz="quarter" idx="3"/>
          </p:nvPr>
        </p:nvSpPr>
        <p:spPr bwMode="auto">
          <a:xfrm>
            <a:off x="1828800" y="6400800"/>
            <a:ext cx="5486400" cy="457200"/>
          </a:xfrm>
          <a:prstGeom prst="rect">
            <a:avLst/>
          </a:prstGeom>
          <a:noFill/>
          <a:ln>
            <a:noFill/>
          </a:ln>
          <a:effectLst/>
          <a:extLst>
            <a:ext uri="{909E8E84-426E-40DD-AFC4-6F175D3DCCD1}"/>
            <a:ext uri="{91240B29-F687-4F45-9708-019B960494DF}"/>
            <a:ext uri="{AF507438-7753-43E0-B8FC-AC1667EBCBE1}"/>
          </a:extLst>
        </p:spPr>
        <p:txBody>
          <a:bodyPr vert="horz" wrap="square" lIns="92075" tIns="46038" rIns="92075" bIns="46038" numCol="1" anchor="ctr" anchorCtr="0" compatLnSpc="1">
            <a:prstTxWarp prst="textNoShape">
              <a:avLst/>
            </a:prstTxWarp>
          </a:bodyPr>
          <a:lstStyle>
            <a:lvl1pPr algn="ctr" eaLnBrk="1" hangingPunct="1">
              <a:defRPr sz="1200" dirty="0" smtClean="0">
                <a:latin typeface="Calibri" pitchFamily="34" charset="0"/>
              </a:defRPr>
            </a:lvl1pPr>
          </a:lstStyle>
          <a:p>
            <a:pPr>
              <a:defRPr/>
            </a:pPr>
            <a:r>
              <a:rPr lang="en-US"/>
              <a:t>© 2014 OnCourse Learning. All Rights Reserved.</a:t>
            </a:r>
          </a:p>
        </p:txBody>
      </p:sp>
      <p:sp>
        <p:nvSpPr>
          <p:cNvPr id="162824" name="Rectangle 8"/>
          <p:cNvSpPr>
            <a:spLocks noGrp="1" noChangeArrowheads="1"/>
          </p:cNvSpPr>
          <p:nvPr>
            <p:ph type="sldNum" sz="quarter" idx="4"/>
          </p:nvPr>
        </p:nvSpPr>
        <p:spPr bwMode="auto">
          <a:xfrm>
            <a:off x="6553200" y="6400800"/>
            <a:ext cx="1905000" cy="457200"/>
          </a:xfrm>
          <a:prstGeom prst="rect">
            <a:avLst/>
          </a:prstGeom>
          <a:noFill/>
          <a:ln>
            <a:noFill/>
          </a:ln>
          <a:effectLst/>
          <a:extLst>
            <a:ext uri="{909E8E84-426E-40DD-AFC4-6F175D3DCCD1}"/>
            <a:ext uri="{91240B29-F687-4F45-9708-019B960494DF}"/>
            <a:ext uri="{AF507438-7753-43E0-B8FC-AC1667EBCBE1}"/>
          </a:extLst>
        </p:spPr>
        <p:txBody>
          <a:bodyPr vert="horz" wrap="square" lIns="92075" tIns="46038" rIns="92075" bIns="46038" numCol="1" anchor="ctr" anchorCtr="0" compatLnSpc="1">
            <a:prstTxWarp prst="textNoShape">
              <a:avLst/>
            </a:prstTxWarp>
          </a:bodyPr>
          <a:lstStyle>
            <a:lvl1pPr algn="r" eaLnBrk="1" hangingPunct="1">
              <a:defRPr sz="1200" smtClean="0">
                <a:latin typeface="Calibri" pitchFamily="34" charset="0"/>
              </a:defRPr>
            </a:lvl1pPr>
          </a:lstStyle>
          <a:p>
            <a:pPr>
              <a:defRPr/>
            </a:pPr>
            <a:fld id="{81DB04F3-F89E-4EE6-854C-4457175A5924}" type="slidenum">
              <a:rPr lang="en-US"/>
              <a:pPr>
                <a:defRPr/>
              </a:pPr>
              <a:t>‹#›</a:t>
            </a:fld>
            <a:endParaRPr lang="en-US"/>
          </a:p>
        </p:txBody>
      </p:sp>
      <p:sp>
        <p:nvSpPr>
          <p:cNvPr id="51206" name="Rectangle 9"/>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ctr" rtl="0" eaLnBrk="0" fontAlgn="base" hangingPunct="0">
        <a:spcBef>
          <a:spcPct val="0"/>
        </a:spcBef>
        <a:spcAft>
          <a:spcPct val="0"/>
        </a:spcAft>
        <a:defRPr sz="4400" kern="1200">
          <a:solidFill>
            <a:schemeClr val="tx2"/>
          </a:solidFill>
          <a:effectLst>
            <a:outerShdw blurRad="38100" dist="38100" dir="2700000" algn="tl">
              <a:srgbClr val="FFFFFF"/>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9pPr>
    </p:titleStyle>
    <p:bodyStyle>
      <a:lvl1pPr marL="342900" indent="-342900" algn="l" rtl="0" eaLnBrk="0" fontAlgn="base" hangingPunct="0">
        <a:spcBef>
          <a:spcPct val="20000"/>
        </a:spcBef>
        <a:spcAft>
          <a:spcPct val="0"/>
        </a:spcAft>
        <a:buClr>
          <a:schemeClr val="accent2"/>
        </a:buClr>
        <a:buSzPct val="80000"/>
        <a:buFont typeface="Wingdings" pitchFamily="2" charset="2"/>
        <a:buChar char="l"/>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9000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1"/>
        </a:buClr>
        <a:buSzPct val="60000"/>
        <a:buFont typeface="Wingdings" pitchFamily="2" charset="2"/>
        <a:buChar char="l"/>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1"/>
        </a:buClr>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3" Type="http://schemas.openxmlformats.org/officeDocument/2006/relationships/oleObject" Target="../embeddings/oleObject58.bin"/><Relationship Id="rId2" Type="http://schemas.openxmlformats.org/officeDocument/2006/relationships/slideLayout" Target="../slideLayouts/slideLayout2.xml"/><Relationship Id="rId1" Type="http://schemas.openxmlformats.org/officeDocument/2006/relationships/vmlDrawing" Target="../drawings/vmlDrawing48.v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oleObject" Target="../embeddings/oleObject59.bin"/><Relationship Id="rId2" Type="http://schemas.openxmlformats.org/officeDocument/2006/relationships/slideLayout" Target="../slideLayouts/slideLayout2.xml"/><Relationship Id="rId1" Type="http://schemas.openxmlformats.org/officeDocument/2006/relationships/vmlDrawing" Target="../drawings/vmlDrawing49.v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oleObject" Target="../embeddings/oleObject13.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oleObject" Target="../embeddings/oleObject16.bin"/></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11.v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12.v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13.v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14.v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15.v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16.vml"/><Relationship Id="rId4" Type="http://schemas.openxmlformats.org/officeDocument/2006/relationships/oleObject" Target="../embeddings/oleObject24.bin"/></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7.xml"/><Relationship Id="rId1" Type="http://schemas.openxmlformats.org/officeDocument/2006/relationships/vmlDrawing" Target="../drawings/vmlDrawing17.vml"/></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18.vml"/></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19.v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vmlDrawing" Target="../drawings/vmlDrawing20.v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21.v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2.xml"/><Relationship Id="rId1" Type="http://schemas.openxmlformats.org/officeDocument/2006/relationships/vmlDrawing" Target="../drawings/vmlDrawing22.v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23.vml"/></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2.xml"/><Relationship Id="rId1" Type="http://schemas.openxmlformats.org/officeDocument/2006/relationships/vmlDrawing" Target="../drawings/vmlDrawing24.v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2.xml"/><Relationship Id="rId1" Type="http://schemas.openxmlformats.org/officeDocument/2006/relationships/vmlDrawing" Target="../drawings/vmlDrawing25.v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2.xml"/><Relationship Id="rId1" Type="http://schemas.openxmlformats.org/officeDocument/2006/relationships/vmlDrawing" Target="../drawings/vmlDrawing26.vml"/></Relationships>
</file>

<file path=ppt/slides/_rels/slide53.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2.xml"/><Relationship Id="rId1" Type="http://schemas.openxmlformats.org/officeDocument/2006/relationships/vmlDrawing" Target="../drawings/vmlDrawing27.v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2.xml"/><Relationship Id="rId1" Type="http://schemas.openxmlformats.org/officeDocument/2006/relationships/vmlDrawing" Target="../drawings/vmlDrawing28.vml"/></Relationships>
</file>

<file path=ppt/slides/_rels/slide56.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Layout" Target="../slideLayouts/slideLayout2.xml"/><Relationship Id="rId1" Type="http://schemas.openxmlformats.org/officeDocument/2006/relationships/vmlDrawing" Target="../drawings/vmlDrawing29.v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slideLayout" Target="../slideLayouts/slideLayout2.xml"/><Relationship Id="rId1" Type="http://schemas.openxmlformats.org/officeDocument/2006/relationships/vmlDrawing" Target="../drawings/vmlDrawing30.v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slideLayout" Target="../slideLayouts/slideLayout2.xml"/><Relationship Id="rId1" Type="http://schemas.openxmlformats.org/officeDocument/2006/relationships/vmlDrawing" Target="../drawings/vmlDrawing31.vml"/></Relationships>
</file>

<file path=ppt/slides/_rels/slide63.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Layout" Target="../slideLayouts/slideLayout2.xml"/><Relationship Id="rId1" Type="http://schemas.openxmlformats.org/officeDocument/2006/relationships/vmlDrawing" Target="../drawings/vmlDrawing32.vml"/><Relationship Id="rId4" Type="http://schemas.openxmlformats.org/officeDocument/2006/relationships/oleObject" Target="../embeddings/oleObject41.bin"/></Relationships>
</file>

<file path=ppt/slides/_rels/slide64.xml.rels><?xml version="1.0" encoding="UTF-8" standalone="yes"?>
<Relationships xmlns="http://schemas.openxmlformats.org/package/2006/relationships"><Relationship Id="rId3" Type="http://schemas.openxmlformats.org/officeDocument/2006/relationships/oleObject" Target="../embeddings/oleObject42.bin"/><Relationship Id="rId2" Type="http://schemas.openxmlformats.org/officeDocument/2006/relationships/slideLayout" Target="../slideLayouts/slideLayout2.xml"/><Relationship Id="rId1" Type="http://schemas.openxmlformats.org/officeDocument/2006/relationships/vmlDrawing" Target="../drawings/vmlDrawing33.v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oleObject" Target="../embeddings/oleObject43.bin"/><Relationship Id="rId2" Type="http://schemas.openxmlformats.org/officeDocument/2006/relationships/slideLayout" Target="../slideLayouts/slideLayout2.xml"/><Relationship Id="rId1" Type="http://schemas.openxmlformats.org/officeDocument/2006/relationships/vmlDrawing" Target="../drawings/vmlDrawing34.vml"/><Relationship Id="rId4" Type="http://schemas.openxmlformats.org/officeDocument/2006/relationships/oleObject" Target="../embeddings/oleObject44.bin"/></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oleObject" Target="../embeddings/oleObject45.bin"/><Relationship Id="rId2" Type="http://schemas.openxmlformats.org/officeDocument/2006/relationships/slideLayout" Target="../slideLayouts/slideLayout2.xml"/><Relationship Id="rId1" Type="http://schemas.openxmlformats.org/officeDocument/2006/relationships/vmlDrawing" Target="../drawings/vmlDrawing35.v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oleObject" Target="../embeddings/oleObject46.bin"/><Relationship Id="rId2" Type="http://schemas.openxmlformats.org/officeDocument/2006/relationships/slideLayout" Target="../slideLayouts/slideLayout2.xml"/><Relationship Id="rId1" Type="http://schemas.openxmlformats.org/officeDocument/2006/relationships/vmlDrawing" Target="../drawings/vmlDrawing36.v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oleObject" Target="../embeddings/oleObject47.bin"/><Relationship Id="rId2" Type="http://schemas.openxmlformats.org/officeDocument/2006/relationships/slideLayout" Target="../slideLayouts/slideLayout2.xml"/><Relationship Id="rId1" Type="http://schemas.openxmlformats.org/officeDocument/2006/relationships/vmlDrawing" Target="../drawings/vmlDrawing37.v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oleObject" Target="../embeddings/oleObject48.bin"/><Relationship Id="rId2" Type="http://schemas.openxmlformats.org/officeDocument/2006/relationships/slideLayout" Target="../slideLayouts/slideLayout2.xml"/><Relationship Id="rId1" Type="http://schemas.openxmlformats.org/officeDocument/2006/relationships/vmlDrawing" Target="../drawings/vmlDrawing38.v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oleObject" Target="../embeddings/oleObject49.bin"/><Relationship Id="rId2" Type="http://schemas.openxmlformats.org/officeDocument/2006/relationships/slideLayout" Target="../slideLayouts/slideLayout2.xml"/><Relationship Id="rId1" Type="http://schemas.openxmlformats.org/officeDocument/2006/relationships/vmlDrawing" Target="../drawings/vmlDrawing39.v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oleObject" Target="../embeddings/oleObject50.bin"/><Relationship Id="rId2" Type="http://schemas.openxmlformats.org/officeDocument/2006/relationships/slideLayout" Target="../slideLayouts/slideLayout2.xml"/><Relationship Id="rId1" Type="http://schemas.openxmlformats.org/officeDocument/2006/relationships/vmlDrawing" Target="../drawings/vmlDrawing40.v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90.xml.rels><?xml version="1.0" encoding="UTF-8" standalone="yes"?>
<Relationships xmlns="http://schemas.openxmlformats.org/package/2006/relationships"><Relationship Id="rId3" Type="http://schemas.openxmlformats.org/officeDocument/2006/relationships/oleObject" Target="../embeddings/oleObject51.bin"/><Relationship Id="rId2" Type="http://schemas.openxmlformats.org/officeDocument/2006/relationships/slideLayout" Target="../slideLayouts/slideLayout7.xml"/><Relationship Id="rId1" Type="http://schemas.openxmlformats.org/officeDocument/2006/relationships/vmlDrawing" Target="../drawings/vmlDrawing41.v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3" Type="http://schemas.openxmlformats.org/officeDocument/2006/relationships/oleObject" Target="../embeddings/oleObject52.bin"/><Relationship Id="rId2" Type="http://schemas.openxmlformats.org/officeDocument/2006/relationships/slideLayout" Target="../slideLayouts/slideLayout2.xml"/><Relationship Id="rId1" Type="http://schemas.openxmlformats.org/officeDocument/2006/relationships/vmlDrawing" Target="../drawings/vmlDrawing42.vml"/></Relationships>
</file>

<file path=ppt/slides/_rels/slide95.xml.rels><?xml version="1.0" encoding="UTF-8" standalone="yes"?>
<Relationships xmlns="http://schemas.openxmlformats.org/package/2006/relationships"><Relationship Id="rId3" Type="http://schemas.openxmlformats.org/officeDocument/2006/relationships/oleObject" Target="../embeddings/oleObject53.bin"/><Relationship Id="rId2" Type="http://schemas.openxmlformats.org/officeDocument/2006/relationships/slideLayout" Target="../slideLayouts/slideLayout2.xml"/><Relationship Id="rId1" Type="http://schemas.openxmlformats.org/officeDocument/2006/relationships/vmlDrawing" Target="../drawings/vmlDrawing43.vml"/></Relationships>
</file>

<file path=ppt/slides/_rels/slide96.xml.rels><?xml version="1.0" encoding="UTF-8" standalone="yes"?>
<Relationships xmlns="http://schemas.openxmlformats.org/package/2006/relationships"><Relationship Id="rId3" Type="http://schemas.openxmlformats.org/officeDocument/2006/relationships/oleObject" Target="../embeddings/oleObject54.bin"/><Relationship Id="rId2" Type="http://schemas.openxmlformats.org/officeDocument/2006/relationships/slideLayout" Target="../slideLayouts/slideLayout2.xml"/><Relationship Id="rId1" Type="http://schemas.openxmlformats.org/officeDocument/2006/relationships/vmlDrawing" Target="../drawings/vmlDrawing44.vml"/></Relationships>
</file>

<file path=ppt/slides/_rels/slide97.xml.rels><?xml version="1.0" encoding="UTF-8" standalone="yes"?>
<Relationships xmlns="http://schemas.openxmlformats.org/package/2006/relationships"><Relationship Id="rId3" Type="http://schemas.openxmlformats.org/officeDocument/2006/relationships/oleObject" Target="../embeddings/oleObject55.bin"/><Relationship Id="rId2" Type="http://schemas.openxmlformats.org/officeDocument/2006/relationships/slideLayout" Target="../slideLayouts/slideLayout2.xml"/><Relationship Id="rId1" Type="http://schemas.openxmlformats.org/officeDocument/2006/relationships/vmlDrawing" Target="../drawings/vmlDrawing45.vml"/></Relationships>
</file>

<file path=ppt/slides/_rels/slide98.xml.rels><?xml version="1.0" encoding="UTF-8" standalone="yes"?>
<Relationships xmlns="http://schemas.openxmlformats.org/package/2006/relationships"><Relationship Id="rId3" Type="http://schemas.openxmlformats.org/officeDocument/2006/relationships/oleObject" Target="../embeddings/oleObject56.bin"/><Relationship Id="rId2" Type="http://schemas.openxmlformats.org/officeDocument/2006/relationships/slideLayout" Target="../slideLayouts/slideLayout2.xml"/><Relationship Id="rId1" Type="http://schemas.openxmlformats.org/officeDocument/2006/relationships/vmlDrawing" Target="../drawings/vmlDrawing46.vml"/></Relationships>
</file>

<file path=ppt/slides/_rels/slide99.xml.rels><?xml version="1.0" encoding="UTF-8" standalone="yes"?>
<Relationships xmlns="http://schemas.openxmlformats.org/package/2006/relationships"><Relationship Id="rId3" Type="http://schemas.openxmlformats.org/officeDocument/2006/relationships/oleObject" Target="../embeddings/oleObject57.bin"/><Relationship Id="rId2" Type="http://schemas.openxmlformats.org/officeDocument/2006/relationships/slideLayout" Target="../slideLayouts/slideLayout2.xml"/><Relationship Id="rId1" Type="http://schemas.openxmlformats.org/officeDocument/2006/relationships/vmlDrawing" Target="../drawings/vmlDrawing47.v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14400" y="838200"/>
            <a:ext cx="7315200" cy="1143000"/>
          </a:xfrm>
        </p:spPr>
        <p:txBody>
          <a:bodyPr/>
          <a:lstStyle/>
          <a:p>
            <a:pPr eaLnBrk="1" hangingPunct="1">
              <a:defRPr/>
            </a:pPr>
            <a:r>
              <a:rPr lang="en-US" b="1" dirty="0" smtClean="0"/>
              <a:t>Chapter 8</a:t>
            </a:r>
          </a:p>
        </p:txBody>
      </p:sp>
      <p:sp>
        <p:nvSpPr>
          <p:cNvPr id="53251" name="Rectangle 3"/>
          <p:cNvSpPr>
            <a:spLocks noGrp="1" noChangeArrowheads="1"/>
          </p:cNvSpPr>
          <p:nvPr>
            <p:ph type="subTitle" idx="1"/>
          </p:nvPr>
        </p:nvSpPr>
        <p:spPr>
          <a:xfrm>
            <a:off x="1828800" y="2057400"/>
            <a:ext cx="5486400" cy="1752600"/>
          </a:xfrm>
        </p:spPr>
        <p:txBody>
          <a:bodyPr/>
          <a:lstStyle/>
          <a:p>
            <a:pPr eaLnBrk="1" hangingPunct="1"/>
            <a:r>
              <a:rPr lang="en-US" b="1" smtClean="0"/>
              <a:t>Present Value Mathematics for Real Estate</a:t>
            </a:r>
            <a:endParaRPr lang="en-US" smtClean="0"/>
          </a:p>
        </p:txBody>
      </p:sp>
      <p:sp>
        <p:nvSpPr>
          <p:cNvPr id="53252" name="Slide Number Placeholder 3"/>
          <p:cNvSpPr>
            <a:spLocks noGrp="1"/>
          </p:cNvSpPr>
          <p:nvPr>
            <p:ph type="sldNum" sz="quarter" idx="12"/>
          </p:nvPr>
        </p:nvSpPr>
        <p:spPr>
          <a:noFill/>
          <a:ln>
            <a:miter lim="800000"/>
            <a:headEnd/>
            <a:tailEnd/>
          </a:ln>
        </p:spPr>
        <p:txBody>
          <a:bodyPr/>
          <a:lstStyle/>
          <a:p>
            <a:fld id="{71342C9F-E13D-4E12-8DDE-11FC4CF47082}" type="slidenum">
              <a:rPr lang="en-US"/>
              <a:pPr/>
              <a:t>1</a:t>
            </a:fld>
            <a:endParaRPr lang="en-US"/>
          </a:p>
        </p:txBody>
      </p:sp>
      <p:sp>
        <p:nvSpPr>
          <p:cNvPr id="53253"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685800" y="228600"/>
            <a:ext cx="7772400" cy="838200"/>
          </a:xfrm>
        </p:spPr>
        <p:txBody>
          <a:bodyPr/>
          <a:lstStyle/>
          <a:p>
            <a:pPr eaLnBrk="1" hangingPunct="1">
              <a:defRPr/>
            </a:pPr>
            <a:r>
              <a:rPr lang="en-US" sz="3200" smtClean="0"/>
              <a:t>Single-sums over multiple periods</a:t>
            </a:r>
          </a:p>
        </p:txBody>
      </p:sp>
      <p:sp>
        <p:nvSpPr>
          <p:cNvPr id="57347" name="Rectangle 3"/>
          <p:cNvSpPr>
            <a:spLocks noGrp="1" noChangeArrowheads="1"/>
          </p:cNvSpPr>
          <p:nvPr>
            <p:ph type="body" idx="1"/>
          </p:nvPr>
        </p:nvSpPr>
        <p:spPr>
          <a:xfrm>
            <a:off x="685800" y="1219200"/>
            <a:ext cx="7772400" cy="4114800"/>
          </a:xfrm>
        </p:spPr>
        <p:txBody>
          <a:bodyPr/>
          <a:lstStyle/>
          <a:p>
            <a:pPr marL="0" indent="0" eaLnBrk="1" hangingPunct="1">
              <a:buFont typeface="Wingdings" pitchFamily="2" charset="2"/>
              <a:buNone/>
            </a:pPr>
            <a:r>
              <a:rPr lang="en-US" smtClean="0"/>
              <a:t>You’re interested in a property you think is worth $1,000,000. You think you can sell this property in five years for that same amount. Suppose you’re wrong, and you can only really expect to sell it for $900,000 at that time. How much would this reduce what you’re willing to pay for the property today, if 15% is the required return?</a:t>
            </a:r>
          </a:p>
        </p:txBody>
      </p:sp>
      <p:sp>
        <p:nvSpPr>
          <p:cNvPr id="57348" name="Slide Number Placeholder 3"/>
          <p:cNvSpPr>
            <a:spLocks noGrp="1"/>
          </p:cNvSpPr>
          <p:nvPr>
            <p:ph type="sldNum" sz="quarter" idx="12"/>
          </p:nvPr>
        </p:nvSpPr>
        <p:spPr>
          <a:noFill/>
          <a:ln>
            <a:miter lim="800000"/>
            <a:headEnd/>
            <a:tailEnd/>
          </a:ln>
        </p:spPr>
        <p:txBody>
          <a:bodyPr/>
          <a:lstStyle/>
          <a:p>
            <a:fld id="{A1B40ABF-0A23-4323-96D3-55504D440DC6}" type="slidenum">
              <a:rPr lang="en-US"/>
              <a:pPr/>
              <a:t>10</a:t>
            </a:fld>
            <a:endParaRPr lang="en-US"/>
          </a:p>
        </p:txBody>
      </p:sp>
      <p:sp>
        <p:nvSpPr>
          <p:cNvPr id="57349"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5394" name="Rectangle 2"/>
          <p:cNvSpPr>
            <a:spLocks noGrp="1" noChangeArrowheads="1"/>
          </p:cNvSpPr>
          <p:nvPr>
            <p:ph type="title"/>
          </p:nvPr>
        </p:nvSpPr>
        <p:spPr/>
        <p:txBody>
          <a:bodyPr/>
          <a:lstStyle/>
          <a:p>
            <a:pPr eaLnBrk="1" hangingPunct="1">
              <a:buFont typeface="Wingdings" panose="05000000000000000000" pitchFamily="2" charset="2"/>
              <a:buNone/>
              <a:defRPr/>
            </a:pPr>
            <a:r>
              <a:rPr lang="en-US" sz="3200" b="1" smtClean="0">
                <a:cs typeface="Times New Roman" panose="02020603050405020304" pitchFamily="18" charset="0"/>
              </a:rPr>
              <a:t>Example (like Ch.8 Study Qu.#53):</a:t>
            </a:r>
            <a:endParaRPr lang="en-US" sz="3200" smtClean="0">
              <a:cs typeface="Times New Roman" panose="02020603050405020304" pitchFamily="18" charset="0"/>
            </a:endParaRPr>
          </a:p>
        </p:txBody>
      </p:sp>
      <p:sp>
        <p:nvSpPr>
          <p:cNvPr id="106499" name="Rectangle 3"/>
          <p:cNvSpPr>
            <a:spLocks noGrp="1" noChangeArrowheads="1"/>
          </p:cNvSpPr>
          <p:nvPr>
            <p:ph type="body" idx="1"/>
          </p:nvPr>
        </p:nvSpPr>
        <p:spPr/>
        <p:txBody>
          <a:bodyPr/>
          <a:lstStyle/>
          <a:p>
            <a:pPr marL="0" indent="0" eaLnBrk="1" hangingPunct="1">
              <a:lnSpc>
                <a:spcPct val="90000"/>
              </a:lnSpc>
              <a:buFont typeface="Wingdings" pitchFamily="2" charset="2"/>
              <a:buNone/>
            </a:pPr>
            <a:r>
              <a:rPr lang="en-US" sz="2800" smtClean="0">
                <a:cs typeface="Times New Roman" pitchFamily="18" charset="0"/>
              </a:rPr>
              <a:t>Suppose a certain property is expected to produce net operating cash flows annually as follows, at the end of each of the next five years: $15,000, $16,000, $20,000, $22,000, and $17,000.  In addition, at the end of the fifth year the property we will assume the property will be (or could be) sold for $200,000.  What is the net present value (NPV) of a deal in which you would pay $180,000 for the property today assuming the required expected return or discount rate is 11% per year?</a:t>
            </a:r>
          </a:p>
        </p:txBody>
      </p:sp>
      <p:sp>
        <p:nvSpPr>
          <p:cNvPr id="106500" name="Slide Number Placeholder 3"/>
          <p:cNvSpPr>
            <a:spLocks noGrp="1"/>
          </p:cNvSpPr>
          <p:nvPr>
            <p:ph type="sldNum" sz="quarter" idx="12"/>
          </p:nvPr>
        </p:nvSpPr>
        <p:spPr>
          <a:noFill/>
          <a:ln>
            <a:miter lim="800000"/>
            <a:headEnd/>
            <a:tailEnd/>
          </a:ln>
        </p:spPr>
        <p:txBody>
          <a:bodyPr/>
          <a:lstStyle/>
          <a:p>
            <a:fld id="{99E97F39-0923-4CC3-8587-997C1044AD48}" type="slidenum">
              <a:rPr lang="en-US"/>
              <a:pPr/>
              <a:t>100</a:t>
            </a:fld>
            <a:endParaRPr lang="en-US"/>
          </a:p>
        </p:txBody>
      </p:sp>
      <p:sp>
        <p:nvSpPr>
          <p:cNvPr id="106501"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42" name="Rectangle 2"/>
          <p:cNvSpPr>
            <a:spLocks noGrp="1" noChangeArrowheads="1"/>
          </p:cNvSpPr>
          <p:nvPr>
            <p:ph type="title"/>
          </p:nvPr>
        </p:nvSpPr>
        <p:spPr/>
        <p:txBody>
          <a:bodyPr/>
          <a:lstStyle/>
          <a:p>
            <a:pPr eaLnBrk="1" hangingPunct="1">
              <a:buFont typeface="Wingdings" panose="05000000000000000000" pitchFamily="2" charset="2"/>
              <a:buNone/>
              <a:defRPr/>
            </a:pPr>
            <a:r>
              <a:rPr lang="en-US" sz="3200" smtClean="0">
                <a:cs typeface="Times New Roman" panose="02020603050405020304" pitchFamily="18" charset="0"/>
              </a:rPr>
              <a:t>Answer:</a:t>
            </a:r>
          </a:p>
        </p:txBody>
      </p:sp>
      <p:sp>
        <p:nvSpPr>
          <p:cNvPr id="49156" name="Rectangle 3"/>
          <p:cNvSpPr>
            <a:spLocks noGrp="1" noChangeArrowheads="1"/>
          </p:cNvSpPr>
          <p:nvPr>
            <p:ph type="body" idx="1"/>
          </p:nvPr>
        </p:nvSpPr>
        <p:spPr/>
        <p:txBody>
          <a:bodyPr/>
          <a:lstStyle/>
          <a:p>
            <a:pPr marL="0" indent="0" eaLnBrk="1" hangingPunct="1">
              <a:buFont typeface="Wingdings" pitchFamily="2" charset="2"/>
              <a:buNone/>
            </a:pPr>
            <a:r>
              <a:rPr lang="en-US" smtClean="0">
                <a:cs typeface="Times New Roman" pitchFamily="18" charset="0"/>
              </a:rPr>
              <a:t>+$4,394 (the property is worth $184,394.)</a:t>
            </a:r>
            <a:br>
              <a:rPr lang="en-US" smtClean="0">
                <a:cs typeface="Times New Roman" pitchFamily="18" charset="0"/>
              </a:rPr>
            </a:br>
            <a:r>
              <a:rPr lang="en-US" smtClean="0">
                <a:cs typeface="Times New Roman" pitchFamily="18" charset="0"/>
              </a:rPr>
              <a:t>NPV = PV(Benefit) – PV(Cost) = $184,394 − $180,000 = +$4,394.</a:t>
            </a:r>
          </a:p>
        </p:txBody>
      </p:sp>
      <p:graphicFrame>
        <p:nvGraphicFramePr>
          <p:cNvPr id="49154" name="Object 4"/>
          <p:cNvGraphicFramePr>
            <a:graphicFrameLocks noChangeAspect="1"/>
          </p:cNvGraphicFramePr>
          <p:nvPr/>
        </p:nvGraphicFramePr>
        <p:xfrm>
          <a:off x="685800" y="4121150"/>
          <a:ext cx="7696200" cy="627063"/>
        </p:xfrm>
        <a:graphic>
          <a:graphicData uri="http://schemas.openxmlformats.org/presentationml/2006/ole">
            <p:oleObj spid="_x0000_s49154" name="Equation" r:id="rId3" imgW="5930900" imgH="482600" progId="Equation.3">
              <p:embed/>
            </p:oleObj>
          </a:graphicData>
        </a:graphic>
      </p:graphicFrame>
      <p:sp>
        <p:nvSpPr>
          <p:cNvPr id="49157" name="Slide Number Placeholder 4"/>
          <p:cNvSpPr>
            <a:spLocks noGrp="1"/>
          </p:cNvSpPr>
          <p:nvPr>
            <p:ph type="sldNum" sz="quarter" idx="12"/>
          </p:nvPr>
        </p:nvSpPr>
        <p:spPr>
          <a:noFill/>
          <a:ln>
            <a:miter lim="800000"/>
            <a:headEnd/>
            <a:tailEnd/>
          </a:ln>
        </p:spPr>
        <p:txBody>
          <a:bodyPr/>
          <a:lstStyle/>
          <a:p>
            <a:fld id="{C51E16AB-7861-4B7D-9FAF-C45D4F4B49D1}" type="slidenum">
              <a:rPr lang="en-US"/>
              <a:pPr/>
              <a:t>101</a:t>
            </a:fld>
            <a:endParaRPr lang="en-US"/>
          </a:p>
        </p:txBody>
      </p:sp>
      <p:sp>
        <p:nvSpPr>
          <p:cNvPr id="49158" name="Footer Placeholder 5"/>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2802" name="Rectangle 2"/>
          <p:cNvSpPr>
            <a:spLocks noGrp="1" noChangeArrowheads="1"/>
          </p:cNvSpPr>
          <p:nvPr>
            <p:ph type="title"/>
          </p:nvPr>
        </p:nvSpPr>
        <p:spPr>
          <a:xfrm>
            <a:off x="685800" y="0"/>
            <a:ext cx="7772400" cy="1524000"/>
          </a:xfrm>
        </p:spPr>
        <p:txBody>
          <a:bodyPr/>
          <a:lstStyle/>
          <a:p>
            <a:pPr eaLnBrk="1" hangingPunct="1">
              <a:buFont typeface="Wingdings" panose="05000000000000000000" pitchFamily="2" charset="2"/>
              <a:buNone/>
              <a:defRPr/>
            </a:pPr>
            <a:r>
              <a:rPr lang="en-US" sz="3200" dirty="0" smtClean="0">
                <a:cs typeface="Times New Roman" panose="02020603050405020304" pitchFamily="18" charset="0"/>
              </a:rPr>
              <a:t>On the calculator this is solved using the </a:t>
            </a:r>
            <a:r>
              <a:rPr lang="en-US" sz="3200" dirty="0" err="1" smtClean="0">
                <a:cs typeface="Times New Roman" panose="02020603050405020304" pitchFamily="18" charset="0"/>
              </a:rPr>
              <a:t>DCF</a:t>
            </a:r>
            <a:r>
              <a:rPr lang="en-US" sz="3200" dirty="0" smtClean="0">
                <a:cs typeface="Times New Roman" panose="02020603050405020304" pitchFamily="18" charset="0"/>
              </a:rPr>
              <a:t> keys as:</a:t>
            </a:r>
          </a:p>
        </p:txBody>
      </p:sp>
      <p:grpSp>
        <p:nvGrpSpPr>
          <p:cNvPr id="107523" name="Group 108"/>
          <p:cNvGrpSpPr>
            <a:grpSpLocks/>
          </p:cNvGrpSpPr>
          <p:nvPr/>
        </p:nvGrpSpPr>
        <p:grpSpPr bwMode="auto">
          <a:xfrm>
            <a:off x="1676400" y="1295400"/>
            <a:ext cx="5780088" cy="5029200"/>
            <a:chOff x="-3" y="-3"/>
            <a:chExt cx="3641" cy="7066"/>
          </a:xfrm>
        </p:grpSpPr>
        <p:grpSp>
          <p:nvGrpSpPr>
            <p:cNvPr id="107526" name="Group 106"/>
            <p:cNvGrpSpPr>
              <a:grpSpLocks/>
            </p:cNvGrpSpPr>
            <p:nvPr/>
          </p:nvGrpSpPr>
          <p:grpSpPr bwMode="auto">
            <a:xfrm>
              <a:off x="0" y="0"/>
              <a:ext cx="3635" cy="7060"/>
              <a:chOff x="0" y="0"/>
              <a:chExt cx="3635" cy="7060"/>
            </a:xfrm>
          </p:grpSpPr>
          <p:grpSp>
            <p:nvGrpSpPr>
              <p:cNvPr id="107528" name="Group 39"/>
              <p:cNvGrpSpPr>
                <a:grpSpLocks/>
              </p:cNvGrpSpPr>
              <p:nvPr/>
            </p:nvGrpSpPr>
            <p:grpSpPr bwMode="auto">
              <a:xfrm>
                <a:off x="0" y="0"/>
                <a:ext cx="1555" cy="422"/>
                <a:chOff x="0" y="0"/>
                <a:chExt cx="1555" cy="422"/>
              </a:xfrm>
            </p:grpSpPr>
            <p:sp>
              <p:nvSpPr>
                <p:cNvPr id="107628" name="Rectangle 4"/>
                <p:cNvSpPr>
                  <a:spLocks noChangeArrowheads="1"/>
                </p:cNvSpPr>
                <p:nvPr/>
              </p:nvSpPr>
              <p:spPr bwMode="auto">
                <a:xfrm>
                  <a:off x="43" y="0"/>
                  <a:ext cx="1469" cy="422"/>
                </a:xfrm>
                <a:prstGeom prst="rect">
                  <a:avLst/>
                </a:prstGeom>
                <a:noFill/>
                <a:ln w="9525">
                  <a:noFill/>
                  <a:miter lim="800000"/>
                  <a:headEnd/>
                  <a:tailEnd/>
                </a:ln>
              </p:spPr>
              <p:txBody>
                <a:bodyPr/>
                <a:lstStyle/>
                <a:p>
                  <a:pPr eaLnBrk="1" hangingPunct="1">
                    <a:tabLst>
                      <a:tab pos="-457200" algn="l"/>
                    </a:tabLst>
                  </a:pPr>
                  <a:r>
                    <a:rPr lang="en-US" sz="1400" b="1">
                      <a:cs typeface="Times New Roman" pitchFamily="18" charset="0"/>
                    </a:rPr>
                    <a:t>HP-10B</a:t>
                  </a:r>
                  <a:endParaRPr lang="en-US" sz="1000">
                    <a:cs typeface="Times New Roman" pitchFamily="18" charset="0"/>
                  </a:endParaRPr>
                </a:p>
                <a:p>
                  <a:pPr>
                    <a:tabLst>
                      <a:tab pos="-457200" algn="l"/>
                    </a:tabLst>
                  </a:pPr>
                  <a:endParaRPr lang="en-US"/>
                </a:p>
              </p:txBody>
            </p:sp>
            <p:sp>
              <p:nvSpPr>
                <p:cNvPr id="107629" name="Rectangle 38"/>
                <p:cNvSpPr>
                  <a:spLocks noChangeArrowheads="1"/>
                </p:cNvSpPr>
                <p:nvPr/>
              </p:nvSpPr>
              <p:spPr bwMode="auto">
                <a:xfrm>
                  <a:off x="0" y="0"/>
                  <a:ext cx="1555"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07529" name="Group 41"/>
              <p:cNvGrpSpPr>
                <a:grpSpLocks/>
              </p:cNvGrpSpPr>
              <p:nvPr/>
            </p:nvGrpSpPr>
            <p:grpSpPr bwMode="auto">
              <a:xfrm>
                <a:off x="1555" y="0"/>
                <a:ext cx="2080" cy="422"/>
                <a:chOff x="1555" y="0"/>
                <a:chExt cx="2080" cy="422"/>
              </a:xfrm>
            </p:grpSpPr>
            <p:sp>
              <p:nvSpPr>
                <p:cNvPr id="107626" name="Rectangle 5"/>
                <p:cNvSpPr>
                  <a:spLocks noChangeArrowheads="1"/>
                </p:cNvSpPr>
                <p:nvPr/>
              </p:nvSpPr>
              <p:spPr bwMode="auto">
                <a:xfrm>
                  <a:off x="1598" y="0"/>
                  <a:ext cx="1994" cy="422"/>
                </a:xfrm>
                <a:prstGeom prst="rect">
                  <a:avLst/>
                </a:prstGeom>
                <a:noFill/>
                <a:ln w="9525">
                  <a:noFill/>
                  <a:miter lim="800000"/>
                  <a:headEnd/>
                  <a:tailEnd/>
                </a:ln>
              </p:spPr>
              <p:txBody>
                <a:bodyPr/>
                <a:lstStyle/>
                <a:p>
                  <a:pPr eaLnBrk="1" hangingPunct="1">
                    <a:tabLst>
                      <a:tab pos="-457200" algn="l"/>
                    </a:tabLst>
                  </a:pPr>
                  <a:r>
                    <a:rPr lang="en-US" sz="1400" b="1">
                      <a:cs typeface="Times New Roman" pitchFamily="18" charset="0"/>
                    </a:rPr>
                    <a:t>TI-BAII+</a:t>
                  </a:r>
                  <a:endParaRPr lang="en-US" sz="1000">
                    <a:cs typeface="Times New Roman" pitchFamily="18" charset="0"/>
                  </a:endParaRPr>
                </a:p>
                <a:p>
                  <a:pPr>
                    <a:tabLst>
                      <a:tab pos="-457200" algn="l"/>
                    </a:tabLst>
                  </a:pPr>
                  <a:endParaRPr lang="en-US"/>
                </a:p>
              </p:txBody>
            </p:sp>
            <p:sp>
              <p:nvSpPr>
                <p:cNvPr id="107627" name="Rectangle 40"/>
                <p:cNvSpPr>
                  <a:spLocks noChangeArrowheads="1"/>
                </p:cNvSpPr>
                <p:nvPr/>
              </p:nvSpPr>
              <p:spPr bwMode="auto">
                <a:xfrm>
                  <a:off x="1555" y="0"/>
                  <a:ext cx="2080"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07530" name="Group 43"/>
              <p:cNvGrpSpPr>
                <a:grpSpLocks/>
              </p:cNvGrpSpPr>
              <p:nvPr/>
            </p:nvGrpSpPr>
            <p:grpSpPr bwMode="auto">
              <a:xfrm>
                <a:off x="0" y="422"/>
                <a:ext cx="1555" cy="422"/>
                <a:chOff x="0" y="422"/>
                <a:chExt cx="1555" cy="422"/>
              </a:xfrm>
            </p:grpSpPr>
            <p:sp>
              <p:nvSpPr>
                <p:cNvPr id="107624" name="Rectangle 6"/>
                <p:cNvSpPr>
                  <a:spLocks noChangeArrowheads="1"/>
                </p:cNvSpPr>
                <p:nvPr/>
              </p:nvSpPr>
              <p:spPr bwMode="auto">
                <a:xfrm>
                  <a:off x="43" y="422"/>
                  <a:ext cx="1469" cy="422"/>
                </a:xfrm>
                <a:prstGeom prst="rect">
                  <a:avLst/>
                </a:prstGeom>
                <a:noFill/>
                <a:ln w="9525">
                  <a:noFill/>
                  <a:miter lim="800000"/>
                  <a:headEnd/>
                  <a:tailEnd/>
                </a:ln>
              </p:spPr>
              <p:txBody>
                <a:bodyPr/>
                <a:lstStyle/>
                <a:p>
                  <a:pPr eaLnBrk="1" hangingPunct="1">
                    <a:tabLst>
                      <a:tab pos="-457200" algn="l"/>
                    </a:tabLst>
                  </a:pPr>
                  <a:r>
                    <a:rPr lang="en-US" sz="1400">
                      <a:cs typeface="Times New Roman" pitchFamily="18" charset="0"/>
                    </a:rPr>
                    <a:t>CLEAR ALL</a:t>
                  </a:r>
                  <a:endParaRPr lang="en-US" sz="1000">
                    <a:cs typeface="Times New Roman" pitchFamily="18" charset="0"/>
                  </a:endParaRPr>
                </a:p>
                <a:p>
                  <a:pPr>
                    <a:tabLst>
                      <a:tab pos="-457200" algn="l"/>
                    </a:tabLst>
                  </a:pPr>
                  <a:endParaRPr lang="en-US"/>
                </a:p>
              </p:txBody>
            </p:sp>
            <p:sp>
              <p:nvSpPr>
                <p:cNvPr id="107625" name="Rectangle 42"/>
                <p:cNvSpPr>
                  <a:spLocks noChangeArrowheads="1"/>
                </p:cNvSpPr>
                <p:nvPr/>
              </p:nvSpPr>
              <p:spPr bwMode="auto">
                <a:xfrm>
                  <a:off x="0" y="422"/>
                  <a:ext cx="1555"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07531" name="Group 45"/>
              <p:cNvGrpSpPr>
                <a:grpSpLocks/>
              </p:cNvGrpSpPr>
              <p:nvPr/>
            </p:nvGrpSpPr>
            <p:grpSpPr bwMode="auto">
              <a:xfrm>
                <a:off x="1555" y="422"/>
                <a:ext cx="2080" cy="422"/>
                <a:chOff x="1555" y="422"/>
                <a:chExt cx="2080" cy="422"/>
              </a:xfrm>
            </p:grpSpPr>
            <p:sp>
              <p:nvSpPr>
                <p:cNvPr id="107622" name="Rectangle 7"/>
                <p:cNvSpPr>
                  <a:spLocks noChangeArrowheads="1"/>
                </p:cNvSpPr>
                <p:nvPr/>
              </p:nvSpPr>
              <p:spPr bwMode="auto">
                <a:xfrm>
                  <a:off x="1598" y="422"/>
                  <a:ext cx="1994" cy="422"/>
                </a:xfrm>
                <a:prstGeom prst="rect">
                  <a:avLst/>
                </a:prstGeom>
                <a:noFill/>
                <a:ln w="9525">
                  <a:noFill/>
                  <a:miter lim="800000"/>
                  <a:headEnd/>
                  <a:tailEnd/>
                </a:ln>
              </p:spPr>
              <p:txBody>
                <a:bodyPr/>
                <a:lstStyle/>
                <a:p>
                  <a:pPr eaLnBrk="1" hangingPunct="1"/>
                  <a:r>
                    <a:rPr lang="en-US" sz="1400">
                      <a:cs typeface="Times New Roman" pitchFamily="18" charset="0"/>
                    </a:rPr>
                    <a:t>2</a:t>
                  </a:r>
                  <a:r>
                    <a:rPr lang="en-US" sz="1400" baseline="30000">
                      <a:cs typeface="Times New Roman" pitchFamily="18" charset="0"/>
                    </a:rPr>
                    <a:t>nd</a:t>
                  </a:r>
                  <a:r>
                    <a:rPr lang="en-US" sz="1400">
                      <a:cs typeface="Times New Roman" pitchFamily="18" charset="0"/>
                    </a:rPr>
                    <a:t> P/Y = 1 ENTER 2</a:t>
                  </a:r>
                  <a:r>
                    <a:rPr lang="en-US" sz="1400" baseline="30000">
                      <a:cs typeface="Times New Roman" pitchFamily="18" charset="0"/>
                    </a:rPr>
                    <a:t>nd</a:t>
                  </a:r>
                  <a:r>
                    <a:rPr lang="en-US" sz="1400">
                      <a:cs typeface="Times New Roman" pitchFamily="18" charset="0"/>
                    </a:rPr>
                    <a:t> QUIT</a:t>
                  </a:r>
                  <a:endParaRPr lang="en-US" sz="1000">
                    <a:cs typeface="Times New Roman" pitchFamily="18" charset="0"/>
                  </a:endParaRPr>
                </a:p>
                <a:p>
                  <a:endParaRPr lang="en-US"/>
                </a:p>
              </p:txBody>
            </p:sp>
            <p:sp>
              <p:nvSpPr>
                <p:cNvPr id="107623" name="Rectangle 44"/>
                <p:cNvSpPr>
                  <a:spLocks noChangeArrowheads="1"/>
                </p:cNvSpPr>
                <p:nvPr/>
              </p:nvSpPr>
              <p:spPr bwMode="auto">
                <a:xfrm>
                  <a:off x="1555" y="422"/>
                  <a:ext cx="2080"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07532" name="Group 47"/>
              <p:cNvGrpSpPr>
                <a:grpSpLocks/>
              </p:cNvGrpSpPr>
              <p:nvPr/>
            </p:nvGrpSpPr>
            <p:grpSpPr bwMode="auto">
              <a:xfrm>
                <a:off x="0" y="844"/>
                <a:ext cx="1555" cy="422"/>
                <a:chOff x="0" y="844"/>
                <a:chExt cx="1555" cy="422"/>
              </a:xfrm>
            </p:grpSpPr>
            <p:sp>
              <p:nvSpPr>
                <p:cNvPr id="107620" name="Rectangle 8"/>
                <p:cNvSpPr>
                  <a:spLocks noChangeArrowheads="1"/>
                </p:cNvSpPr>
                <p:nvPr/>
              </p:nvSpPr>
              <p:spPr bwMode="auto">
                <a:xfrm>
                  <a:off x="43" y="844"/>
                  <a:ext cx="1469" cy="422"/>
                </a:xfrm>
                <a:prstGeom prst="rect">
                  <a:avLst/>
                </a:prstGeom>
                <a:noFill/>
                <a:ln w="9525">
                  <a:noFill/>
                  <a:miter lim="800000"/>
                  <a:headEnd/>
                  <a:tailEnd/>
                </a:ln>
              </p:spPr>
              <p:txBody>
                <a:bodyPr lIns="0" tIns="57132" rIns="0" bIns="34914"/>
                <a:lstStyle/>
                <a:p>
                  <a:pPr eaLnBrk="1" hangingPunct="1"/>
                  <a:r>
                    <a:rPr lang="en-US" sz="1200" b="1">
                      <a:cs typeface="Times New Roman" pitchFamily="18" charset="0"/>
                    </a:rPr>
                    <a:t>1 P/YR</a:t>
                  </a:r>
                </a:p>
                <a:p>
                  <a:endParaRPr lang="en-US"/>
                </a:p>
              </p:txBody>
            </p:sp>
            <p:sp>
              <p:nvSpPr>
                <p:cNvPr id="107621" name="Rectangle 46"/>
                <p:cNvSpPr>
                  <a:spLocks noChangeArrowheads="1"/>
                </p:cNvSpPr>
                <p:nvPr/>
              </p:nvSpPr>
              <p:spPr bwMode="auto">
                <a:xfrm>
                  <a:off x="0" y="844"/>
                  <a:ext cx="1555"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07533" name="Group 49"/>
              <p:cNvGrpSpPr>
                <a:grpSpLocks/>
              </p:cNvGrpSpPr>
              <p:nvPr/>
            </p:nvGrpSpPr>
            <p:grpSpPr bwMode="auto">
              <a:xfrm>
                <a:off x="1555" y="844"/>
                <a:ext cx="2080" cy="422"/>
                <a:chOff x="1555" y="844"/>
                <a:chExt cx="2080" cy="422"/>
              </a:xfrm>
            </p:grpSpPr>
            <p:sp>
              <p:nvSpPr>
                <p:cNvPr id="107618" name="Rectangle 9"/>
                <p:cNvSpPr>
                  <a:spLocks noChangeArrowheads="1"/>
                </p:cNvSpPr>
                <p:nvPr/>
              </p:nvSpPr>
              <p:spPr bwMode="auto">
                <a:xfrm>
                  <a:off x="1598" y="844"/>
                  <a:ext cx="1994" cy="422"/>
                </a:xfrm>
                <a:prstGeom prst="rect">
                  <a:avLst/>
                </a:prstGeom>
                <a:noFill/>
                <a:ln w="9525">
                  <a:noFill/>
                  <a:miter lim="800000"/>
                  <a:headEnd/>
                  <a:tailEnd/>
                </a:ln>
              </p:spPr>
              <p:txBody>
                <a:bodyPr/>
                <a:lstStyle/>
                <a:p>
                  <a:pPr eaLnBrk="1" hangingPunct="1"/>
                  <a:r>
                    <a:rPr lang="en-US" sz="1400">
                      <a:cs typeface="Times New Roman" pitchFamily="18" charset="0"/>
                    </a:rPr>
                    <a:t>CF</a:t>
                  </a:r>
                  <a:endParaRPr lang="en-US" sz="1000">
                    <a:cs typeface="Times New Roman" pitchFamily="18" charset="0"/>
                  </a:endParaRPr>
                </a:p>
                <a:p>
                  <a:endParaRPr lang="en-US"/>
                </a:p>
              </p:txBody>
            </p:sp>
            <p:sp>
              <p:nvSpPr>
                <p:cNvPr id="107619" name="Rectangle 48"/>
                <p:cNvSpPr>
                  <a:spLocks noChangeArrowheads="1"/>
                </p:cNvSpPr>
                <p:nvPr/>
              </p:nvSpPr>
              <p:spPr bwMode="auto">
                <a:xfrm>
                  <a:off x="1555" y="844"/>
                  <a:ext cx="2080"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07534" name="Group 51"/>
              <p:cNvGrpSpPr>
                <a:grpSpLocks/>
              </p:cNvGrpSpPr>
              <p:nvPr/>
            </p:nvGrpSpPr>
            <p:grpSpPr bwMode="auto">
              <a:xfrm>
                <a:off x="0" y="1266"/>
                <a:ext cx="1555" cy="422"/>
                <a:chOff x="0" y="1266"/>
                <a:chExt cx="1555" cy="422"/>
              </a:xfrm>
            </p:grpSpPr>
            <p:sp>
              <p:nvSpPr>
                <p:cNvPr id="107616" name="Rectangle 10"/>
                <p:cNvSpPr>
                  <a:spLocks noChangeArrowheads="1"/>
                </p:cNvSpPr>
                <p:nvPr/>
              </p:nvSpPr>
              <p:spPr bwMode="auto">
                <a:xfrm>
                  <a:off x="43" y="1266"/>
                  <a:ext cx="1469" cy="422"/>
                </a:xfrm>
                <a:prstGeom prst="rect">
                  <a:avLst/>
                </a:prstGeom>
                <a:noFill/>
                <a:ln w="9525">
                  <a:noFill/>
                  <a:miter lim="800000"/>
                  <a:headEnd/>
                  <a:tailEnd/>
                </a:ln>
              </p:spPr>
              <p:txBody>
                <a:bodyPr/>
                <a:lstStyle/>
                <a:p>
                  <a:pPr eaLnBrk="1" hangingPunct="1">
                    <a:tabLst>
                      <a:tab pos="-457200" algn="l"/>
                    </a:tabLst>
                  </a:pPr>
                  <a:r>
                    <a:rPr lang="en-US" sz="1400">
                      <a:cs typeface="Times New Roman" pitchFamily="18" charset="0"/>
                    </a:rPr>
                    <a:t>11 I/YR</a:t>
                  </a:r>
                  <a:endParaRPr lang="en-US" sz="1000">
                    <a:cs typeface="Times New Roman" pitchFamily="18" charset="0"/>
                  </a:endParaRPr>
                </a:p>
                <a:p>
                  <a:pPr>
                    <a:tabLst>
                      <a:tab pos="-457200" algn="l"/>
                    </a:tabLst>
                  </a:pPr>
                  <a:endParaRPr lang="en-US"/>
                </a:p>
              </p:txBody>
            </p:sp>
            <p:sp>
              <p:nvSpPr>
                <p:cNvPr id="107617" name="Rectangle 50"/>
                <p:cNvSpPr>
                  <a:spLocks noChangeArrowheads="1"/>
                </p:cNvSpPr>
                <p:nvPr/>
              </p:nvSpPr>
              <p:spPr bwMode="auto">
                <a:xfrm>
                  <a:off x="0" y="1266"/>
                  <a:ext cx="1555"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07535" name="Group 53"/>
              <p:cNvGrpSpPr>
                <a:grpSpLocks/>
              </p:cNvGrpSpPr>
              <p:nvPr/>
            </p:nvGrpSpPr>
            <p:grpSpPr bwMode="auto">
              <a:xfrm>
                <a:off x="1555" y="1266"/>
                <a:ext cx="2080" cy="422"/>
                <a:chOff x="1555" y="1266"/>
                <a:chExt cx="2080" cy="422"/>
              </a:xfrm>
            </p:grpSpPr>
            <p:sp>
              <p:nvSpPr>
                <p:cNvPr id="107614" name="Rectangle 11"/>
                <p:cNvSpPr>
                  <a:spLocks noChangeArrowheads="1"/>
                </p:cNvSpPr>
                <p:nvPr/>
              </p:nvSpPr>
              <p:spPr bwMode="auto">
                <a:xfrm>
                  <a:off x="1598" y="1266"/>
                  <a:ext cx="1994" cy="422"/>
                </a:xfrm>
                <a:prstGeom prst="rect">
                  <a:avLst/>
                </a:prstGeom>
                <a:noFill/>
                <a:ln w="9525">
                  <a:noFill/>
                  <a:miter lim="800000"/>
                  <a:headEnd/>
                  <a:tailEnd/>
                </a:ln>
              </p:spPr>
              <p:txBody>
                <a:bodyPr/>
                <a:lstStyle/>
                <a:p>
                  <a:pPr eaLnBrk="1" hangingPunct="1"/>
                  <a:r>
                    <a:rPr lang="en-US" sz="1400">
                      <a:cs typeface="Times New Roman" pitchFamily="18" charset="0"/>
                    </a:rPr>
                    <a:t>2</a:t>
                  </a:r>
                  <a:r>
                    <a:rPr lang="en-US" sz="1400" baseline="30000">
                      <a:cs typeface="Times New Roman" pitchFamily="18" charset="0"/>
                    </a:rPr>
                    <a:t>nd</a:t>
                  </a:r>
                  <a:r>
                    <a:rPr lang="en-US" sz="1400">
                      <a:cs typeface="Times New Roman" pitchFamily="18" charset="0"/>
                    </a:rPr>
                    <a:t> CLR_Work</a:t>
                  </a:r>
                  <a:endParaRPr lang="en-US" sz="1000">
                    <a:cs typeface="Times New Roman" pitchFamily="18" charset="0"/>
                  </a:endParaRPr>
                </a:p>
                <a:p>
                  <a:endParaRPr lang="en-US"/>
                </a:p>
              </p:txBody>
            </p:sp>
            <p:sp>
              <p:nvSpPr>
                <p:cNvPr id="107615" name="Rectangle 52"/>
                <p:cNvSpPr>
                  <a:spLocks noChangeArrowheads="1"/>
                </p:cNvSpPr>
                <p:nvPr/>
              </p:nvSpPr>
              <p:spPr bwMode="auto">
                <a:xfrm>
                  <a:off x="1555" y="1266"/>
                  <a:ext cx="2080"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07536" name="Group 55"/>
              <p:cNvGrpSpPr>
                <a:grpSpLocks/>
              </p:cNvGrpSpPr>
              <p:nvPr/>
            </p:nvGrpSpPr>
            <p:grpSpPr bwMode="auto">
              <a:xfrm>
                <a:off x="0" y="1688"/>
                <a:ext cx="1555" cy="422"/>
                <a:chOff x="0" y="1688"/>
                <a:chExt cx="1555" cy="422"/>
              </a:xfrm>
            </p:grpSpPr>
            <p:sp>
              <p:nvSpPr>
                <p:cNvPr id="107612" name="Rectangle 12"/>
                <p:cNvSpPr>
                  <a:spLocks noChangeArrowheads="1"/>
                </p:cNvSpPr>
                <p:nvPr/>
              </p:nvSpPr>
              <p:spPr bwMode="auto">
                <a:xfrm>
                  <a:off x="43" y="1688"/>
                  <a:ext cx="1469" cy="422"/>
                </a:xfrm>
                <a:prstGeom prst="rect">
                  <a:avLst/>
                </a:prstGeom>
                <a:noFill/>
                <a:ln w="9525">
                  <a:noFill/>
                  <a:miter lim="800000"/>
                  <a:headEnd/>
                  <a:tailEnd/>
                </a:ln>
              </p:spPr>
              <p:txBody>
                <a:bodyPr/>
                <a:lstStyle/>
                <a:p>
                  <a:pPr eaLnBrk="1" hangingPunct="1"/>
                  <a:r>
                    <a:rPr lang="en-US" sz="1400">
                      <a:cs typeface="Times New Roman" pitchFamily="18" charset="0"/>
                    </a:rPr>
                    <a:t>180000 +/- CFj</a:t>
                  </a:r>
                  <a:endParaRPr lang="en-US" sz="1000">
                    <a:cs typeface="Times New Roman" pitchFamily="18" charset="0"/>
                  </a:endParaRPr>
                </a:p>
                <a:p>
                  <a:endParaRPr lang="en-US"/>
                </a:p>
              </p:txBody>
            </p:sp>
            <p:sp>
              <p:nvSpPr>
                <p:cNvPr id="107613" name="Rectangle 54"/>
                <p:cNvSpPr>
                  <a:spLocks noChangeArrowheads="1"/>
                </p:cNvSpPr>
                <p:nvPr/>
              </p:nvSpPr>
              <p:spPr bwMode="auto">
                <a:xfrm>
                  <a:off x="0" y="1688"/>
                  <a:ext cx="1555"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07537" name="Group 57"/>
              <p:cNvGrpSpPr>
                <a:grpSpLocks/>
              </p:cNvGrpSpPr>
              <p:nvPr/>
            </p:nvGrpSpPr>
            <p:grpSpPr bwMode="auto">
              <a:xfrm>
                <a:off x="1555" y="1688"/>
                <a:ext cx="2080" cy="422"/>
                <a:chOff x="1555" y="1688"/>
                <a:chExt cx="2080" cy="422"/>
              </a:xfrm>
            </p:grpSpPr>
            <p:sp>
              <p:nvSpPr>
                <p:cNvPr id="107610" name="Rectangle 13"/>
                <p:cNvSpPr>
                  <a:spLocks noChangeArrowheads="1"/>
                </p:cNvSpPr>
                <p:nvPr/>
              </p:nvSpPr>
              <p:spPr bwMode="auto">
                <a:xfrm>
                  <a:off x="1598" y="1688"/>
                  <a:ext cx="1994" cy="422"/>
                </a:xfrm>
                <a:prstGeom prst="rect">
                  <a:avLst/>
                </a:prstGeom>
                <a:noFill/>
                <a:ln w="9525">
                  <a:noFill/>
                  <a:miter lim="800000"/>
                  <a:headEnd/>
                  <a:tailEnd/>
                </a:ln>
              </p:spPr>
              <p:txBody>
                <a:bodyPr/>
                <a:lstStyle/>
                <a:p>
                  <a:pPr eaLnBrk="1" hangingPunct="1"/>
                  <a:r>
                    <a:rPr lang="en-US" sz="1400">
                      <a:cs typeface="Times New Roman" pitchFamily="18" charset="0"/>
                    </a:rPr>
                    <a:t>CF0 = 180000 +/- ENTER</a:t>
                  </a:r>
                  <a:r>
                    <a:rPr lang="en-US" sz="1400">
                      <a:cs typeface="Times New Roman" pitchFamily="18" charset="0"/>
                      <a:sym typeface="Symbol" pitchFamily="18" charset="2"/>
                    </a:rPr>
                    <a:t></a:t>
                  </a:r>
                  <a:endParaRPr lang="en-US" sz="1000">
                    <a:cs typeface="Times New Roman" pitchFamily="18" charset="0"/>
                  </a:endParaRPr>
                </a:p>
                <a:p>
                  <a:endParaRPr lang="en-US" sz="1400">
                    <a:cs typeface="Times New Roman" pitchFamily="18" charset="0"/>
                    <a:sym typeface="Symbol" pitchFamily="18" charset="2"/>
                  </a:endParaRPr>
                </a:p>
              </p:txBody>
            </p:sp>
            <p:sp>
              <p:nvSpPr>
                <p:cNvPr id="107611" name="Rectangle 56"/>
                <p:cNvSpPr>
                  <a:spLocks noChangeArrowheads="1"/>
                </p:cNvSpPr>
                <p:nvPr/>
              </p:nvSpPr>
              <p:spPr bwMode="auto">
                <a:xfrm>
                  <a:off x="1555" y="1688"/>
                  <a:ext cx="2080"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07538" name="Group 59"/>
              <p:cNvGrpSpPr>
                <a:grpSpLocks/>
              </p:cNvGrpSpPr>
              <p:nvPr/>
            </p:nvGrpSpPr>
            <p:grpSpPr bwMode="auto">
              <a:xfrm>
                <a:off x="0" y="2110"/>
                <a:ext cx="1555" cy="422"/>
                <a:chOff x="0" y="2110"/>
                <a:chExt cx="1555" cy="422"/>
              </a:xfrm>
            </p:grpSpPr>
            <p:sp>
              <p:nvSpPr>
                <p:cNvPr id="107608" name="Rectangle 14"/>
                <p:cNvSpPr>
                  <a:spLocks noChangeArrowheads="1"/>
                </p:cNvSpPr>
                <p:nvPr/>
              </p:nvSpPr>
              <p:spPr bwMode="auto">
                <a:xfrm>
                  <a:off x="43" y="2110"/>
                  <a:ext cx="1469" cy="422"/>
                </a:xfrm>
                <a:prstGeom prst="rect">
                  <a:avLst/>
                </a:prstGeom>
                <a:noFill/>
                <a:ln w="9525">
                  <a:noFill/>
                  <a:miter lim="800000"/>
                  <a:headEnd/>
                  <a:tailEnd/>
                </a:ln>
              </p:spPr>
              <p:txBody>
                <a:bodyPr/>
                <a:lstStyle/>
                <a:p>
                  <a:pPr eaLnBrk="1" hangingPunct="1"/>
                  <a:r>
                    <a:rPr lang="en-US" sz="1400">
                      <a:cs typeface="Times New Roman" pitchFamily="18" charset="0"/>
                    </a:rPr>
                    <a:t>15000 CFj</a:t>
                  </a:r>
                  <a:endParaRPr lang="en-US" sz="1000">
                    <a:cs typeface="Times New Roman" pitchFamily="18" charset="0"/>
                  </a:endParaRPr>
                </a:p>
                <a:p>
                  <a:endParaRPr lang="en-US"/>
                </a:p>
              </p:txBody>
            </p:sp>
            <p:sp>
              <p:nvSpPr>
                <p:cNvPr id="107609" name="Rectangle 58"/>
                <p:cNvSpPr>
                  <a:spLocks noChangeArrowheads="1"/>
                </p:cNvSpPr>
                <p:nvPr/>
              </p:nvSpPr>
              <p:spPr bwMode="auto">
                <a:xfrm>
                  <a:off x="0" y="2110"/>
                  <a:ext cx="1555"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07539" name="Group 61"/>
              <p:cNvGrpSpPr>
                <a:grpSpLocks/>
              </p:cNvGrpSpPr>
              <p:nvPr/>
            </p:nvGrpSpPr>
            <p:grpSpPr bwMode="auto">
              <a:xfrm>
                <a:off x="1555" y="2110"/>
                <a:ext cx="2080" cy="422"/>
                <a:chOff x="1555" y="2110"/>
                <a:chExt cx="2080" cy="422"/>
              </a:xfrm>
            </p:grpSpPr>
            <p:sp>
              <p:nvSpPr>
                <p:cNvPr id="107606" name="Rectangle 15"/>
                <p:cNvSpPr>
                  <a:spLocks noChangeArrowheads="1"/>
                </p:cNvSpPr>
                <p:nvPr/>
              </p:nvSpPr>
              <p:spPr bwMode="auto">
                <a:xfrm>
                  <a:off x="1598" y="2110"/>
                  <a:ext cx="1994" cy="422"/>
                </a:xfrm>
                <a:prstGeom prst="rect">
                  <a:avLst/>
                </a:prstGeom>
                <a:noFill/>
                <a:ln w="9525">
                  <a:noFill/>
                  <a:miter lim="800000"/>
                  <a:headEnd/>
                  <a:tailEnd/>
                </a:ln>
              </p:spPr>
              <p:txBody>
                <a:bodyPr/>
                <a:lstStyle/>
                <a:p>
                  <a:pPr eaLnBrk="1" hangingPunct="1"/>
                  <a:r>
                    <a:rPr lang="en-US" sz="1400">
                      <a:cs typeface="Times New Roman" pitchFamily="18" charset="0"/>
                    </a:rPr>
                    <a:t>C01 = 15000 ENTER </a:t>
                  </a:r>
                  <a:r>
                    <a:rPr lang="en-US" sz="1400">
                      <a:cs typeface="Times New Roman" pitchFamily="18" charset="0"/>
                      <a:sym typeface="Symbol" pitchFamily="18" charset="2"/>
                    </a:rPr>
                    <a:t></a:t>
                  </a:r>
                  <a:endParaRPr lang="en-US" sz="1000">
                    <a:cs typeface="Times New Roman" pitchFamily="18" charset="0"/>
                  </a:endParaRPr>
                </a:p>
                <a:p>
                  <a:endParaRPr lang="en-US" sz="1400">
                    <a:cs typeface="Times New Roman" pitchFamily="18" charset="0"/>
                    <a:sym typeface="Symbol" pitchFamily="18" charset="2"/>
                  </a:endParaRPr>
                </a:p>
              </p:txBody>
            </p:sp>
            <p:sp>
              <p:nvSpPr>
                <p:cNvPr id="107607" name="Rectangle 60"/>
                <p:cNvSpPr>
                  <a:spLocks noChangeArrowheads="1"/>
                </p:cNvSpPr>
                <p:nvPr/>
              </p:nvSpPr>
              <p:spPr bwMode="auto">
                <a:xfrm>
                  <a:off x="1555" y="2110"/>
                  <a:ext cx="2080"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07540" name="Group 63"/>
              <p:cNvGrpSpPr>
                <a:grpSpLocks/>
              </p:cNvGrpSpPr>
              <p:nvPr/>
            </p:nvGrpSpPr>
            <p:grpSpPr bwMode="auto">
              <a:xfrm>
                <a:off x="0" y="2532"/>
                <a:ext cx="1555" cy="422"/>
                <a:chOff x="0" y="2532"/>
                <a:chExt cx="1555" cy="422"/>
              </a:xfrm>
            </p:grpSpPr>
            <p:sp>
              <p:nvSpPr>
                <p:cNvPr id="107604" name="Rectangle 16"/>
                <p:cNvSpPr>
                  <a:spLocks noChangeArrowheads="1"/>
                </p:cNvSpPr>
                <p:nvPr/>
              </p:nvSpPr>
              <p:spPr bwMode="auto">
                <a:xfrm>
                  <a:off x="43" y="2532"/>
                  <a:ext cx="1469" cy="422"/>
                </a:xfrm>
                <a:prstGeom prst="rect">
                  <a:avLst/>
                </a:prstGeom>
                <a:noFill/>
                <a:ln w="9525">
                  <a:noFill/>
                  <a:miter lim="800000"/>
                  <a:headEnd/>
                  <a:tailEnd/>
                </a:ln>
              </p:spPr>
              <p:txBody>
                <a:bodyPr/>
                <a:lstStyle/>
                <a:p>
                  <a:pPr eaLnBrk="1" hangingPunct="1"/>
                  <a:r>
                    <a:rPr lang="en-US" sz="1400">
                      <a:cs typeface="Times New Roman" pitchFamily="18" charset="0"/>
                    </a:rPr>
                    <a:t>16000 CFj</a:t>
                  </a:r>
                  <a:endParaRPr lang="en-US" sz="1000">
                    <a:cs typeface="Times New Roman" pitchFamily="18" charset="0"/>
                  </a:endParaRPr>
                </a:p>
                <a:p>
                  <a:endParaRPr lang="en-US"/>
                </a:p>
              </p:txBody>
            </p:sp>
            <p:sp>
              <p:nvSpPr>
                <p:cNvPr id="107605" name="Rectangle 62"/>
                <p:cNvSpPr>
                  <a:spLocks noChangeArrowheads="1"/>
                </p:cNvSpPr>
                <p:nvPr/>
              </p:nvSpPr>
              <p:spPr bwMode="auto">
                <a:xfrm>
                  <a:off x="0" y="2532"/>
                  <a:ext cx="1555"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07541" name="Group 65"/>
              <p:cNvGrpSpPr>
                <a:grpSpLocks/>
              </p:cNvGrpSpPr>
              <p:nvPr/>
            </p:nvGrpSpPr>
            <p:grpSpPr bwMode="auto">
              <a:xfrm>
                <a:off x="1555" y="2532"/>
                <a:ext cx="2080" cy="422"/>
                <a:chOff x="1555" y="2532"/>
                <a:chExt cx="2080" cy="422"/>
              </a:xfrm>
            </p:grpSpPr>
            <p:sp>
              <p:nvSpPr>
                <p:cNvPr id="107602" name="Rectangle 17"/>
                <p:cNvSpPr>
                  <a:spLocks noChangeArrowheads="1"/>
                </p:cNvSpPr>
                <p:nvPr/>
              </p:nvSpPr>
              <p:spPr bwMode="auto">
                <a:xfrm>
                  <a:off x="1598" y="2532"/>
                  <a:ext cx="1994" cy="422"/>
                </a:xfrm>
                <a:prstGeom prst="rect">
                  <a:avLst/>
                </a:prstGeom>
                <a:noFill/>
                <a:ln w="9525">
                  <a:noFill/>
                  <a:miter lim="800000"/>
                  <a:headEnd/>
                  <a:tailEnd/>
                </a:ln>
              </p:spPr>
              <p:txBody>
                <a:bodyPr/>
                <a:lstStyle/>
                <a:p>
                  <a:pPr eaLnBrk="1" hangingPunct="1"/>
                  <a:r>
                    <a:rPr lang="en-US" sz="1400">
                      <a:cs typeface="Times New Roman" pitchFamily="18" charset="0"/>
                    </a:rPr>
                    <a:t>F01 = 1 </a:t>
                  </a:r>
                  <a:r>
                    <a:rPr lang="en-US" sz="1400">
                      <a:cs typeface="Times New Roman" pitchFamily="18" charset="0"/>
                      <a:sym typeface="Symbol" pitchFamily="18" charset="2"/>
                    </a:rPr>
                    <a:t></a:t>
                  </a:r>
                  <a:endParaRPr lang="en-US" sz="1000">
                    <a:cs typeface="Times New Roman" pitchFamily="18" charset="0"/>
                  </a:endParaRPr>
                </a:p>
                <a:p>
                  <a:endParaRPr lang="en-US" sz="1400">
                    <a:cs typeface="Times New Roman" pitchFamily="18" charset="0"/>
                    <a:sym typeface="Symbol" pitchFamily="18" charset="2"/>
                  </a:endParaRPr>
                </a:p>
              </p:txBody>
            </p:sp>
            <p:sp>
              <p:nvSpPr>
                <p:cNvPr id="107603" name="Rectangle 64"/>
                <p:cNvSpPr>
                  <a:spLocks noChangeArrowheads="1"/>
                </p:cNvSpPr>
                <p:nvPr/>
              </p:nvSpPr>
              <p:spPr bwMode="auto">
                <a:xfrm>
                  <a:off x="1555" y="2532"/>
                  <a:ext cx="2080"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07542" name="Group 67"/>
              <p:cNvGrpSpPr>
                <a:grpSpLocks/>
              </p:cNvGrpSpPr>
              <p:nvPr/>
            </p:nvGrpSpPr>
            <p:grpSpPr bwMode="auto">
              <a:xfrm>
                <a:off x="0" y="2954"/>
                <a:ext cx="1555" cy="422"/>
                <a:chOff x="0" y="2954"/>
                <a:chExt cx="1555" cy="422"/>
              </a:xfrm>
            </p:grpSpPr>
            <p:sp>
              <p:nvSpPr>
                <p:cNvPr id="107600" name="Rectangle 18"/>
                <p:cNvSpPr>
                  <a:spLocks noChangeArrowheads="1"/>
                </p:cNvSpPr>
                <p:nvPr/>
              </p:nvSpPr>
              <p:spPr bwMode="auto">
                <a:xfrm>
                  <a:off x="43" y="2954"/>
                  <a:ext cx="1469" cy="422"/>
                </a:xfrm>
                <a:prstGeom prst="rect">
                  <a:avLst/>
                </a:prstGeom>
                <a:noFill/>
                <a:ln w="9525">
                  <a:noFill/>
                  <a:miter lim="800000"/>
                  <a:headEnd/>
                  <a:tailEnd/>
                </a:ln>
              </p:spPr>
              <p:txBody>
                <a:bodyPr/>
                <a:lstStyle/>
                <a:p>
                  <a:pPr eaLnBrk="1" hangingPunct="1"/>
                  <a:r>
                    <a:rPr lang="en-US" sz="1400">
                      <a:cs typeface="Times New Roman" pitchFamily="18" charset="0"/>
                    </a:rPr>
                    <a:t>20000 CFj</a:t>
                  </a:r>
                  <a:endParaRPr lang="en-US" sz="1000">
                    <a:cs typeface="Times New Roman" pitchFamily="18" charset="0"/>
                  </a:endParaRPr>
                </a:p>
                <a:p>
                  <a:endParaRPr lang="en-US"/>
                </a:p>
              </p:txBody>
            </p:sp>
            <p:sp>
              <p:nvSpPr>
                <p:cNvPr id="107601" name="Rectangle 66"/>
                <p:cNvSpPr>
                  <a:spLocks noChangeArrowheads="1"/>
                </p:cNvSpPr>
                <p:nvPr/>
              </p:nvSpPr>
              <p:spPr bwMode="auto">
                <a:xfrm>
                  <a:off x="0" y="2954"/>
                  <a:ext cx="1555"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07543" name="Group 69"/>
              <p:cNvGrpSpPr>
                <a:grpSpLocks/>
              </p:cNvGrpSpPr>
              <p:nvPr/>
            </p:nvGrpSpPr>
            <p:grpSpPr bwMode="auto">
              <a:xfrm>
                <a:off x="1555" y="2954"/>
                <a:ext cx="2080" cy="422"/>
                <a:chOff x="1555" y="2954"/>
                <a:chExt cx="2080" cy="422"/>
              </a:xfrm>
            </p:grpSpPr>
            <p:sp>
              <p:nvSpPr>
                <p:cNvPr id="107598" name="Rectangle 19"/>
                <p:cNvSpPr>
                  <a:spLocks noChangeArrowheads="1"/>
                </p:cNvSpPr>
                <p:nvPr/>
              </p:nvSpPr>
              <p:spPr bwMode="auto">
                <a:xfrm>
                  <a:off x="1598" y="2954"/>
                  <a:ext cx="1994" cy="422"/>
                </a:xfrm>
                <a:prstGeom prst="rect">
                  <a:avLst/>
                </a:prstGeom>
                <a:noFill/>
                <a:ln w="9525">
                  <a:noFill/>
                  <a:miter lim="800000"/>
                  <a:headEnd/>
                  <a:tailEnd/>
                </a:ln>
              </p:spPr>
              <p:txBody>
                <a:bodyPr/>
                <a:lstStyle/>
                <a:p>
                  <a:pPr eaLnBrk="1" hangingPunct="1"/>
                  <a:r>
                    <a:rPr lang="en-US" sz="1400">
                      <a:cs typeface="Times New Roman" pitchFamily="18" charset="0"/>
                    </a:rPr>
                    <a:t>C02 = 16000 ENTER </a:t>
                  </a:r>
                  <a:r>
                    <a:rPr lang="en-US" sz="1400">
                      <a:cs typeface="Times New Roman" pitchFamily="18" charset="0"/>
                      <a:sym typeface="Symbol" pitchFamily="18" charset="2"/>
                    </a:rPr>
                    <a:t></a:t>
                  </a:r>
                  <a:r>
                    <a:rPr lang="en-US" sz="1400">
                      <a:cs typeface="Times New Roman" pitchFamily="18" charset="0"/>
                    </a:rPr>
                    <a:t> </a:t>
                  </a:r>
                  <a:endParaRPr lang="en-US" sz="1000">
                    <a:cs typeface="Times New Roman" pitchFamily="18" charset="0"/>
                    <a:sym typeface="Symbol" pitchFamily="18" charset="2"/>
                  </a:endParaRPr>
                </a:p>
                <a:p>
                  <a:endParaRPr lang="en-US" sz="1400">
                    <a:cs typeface="Times New Roman" pitchFamily="18" charset="0"/>
                    <a:sym typeface="Symbol" pitchFamily="18" charset="2"/>
                  </a:endParaRPr>
                </a:p>
              </p:txBody>
            </p:sp>
            <p:sp>
              <p:nvSpPr>
                <p:cNvPr id="107599" name="Rectangle 68"/>
                <p:cNvSpPr>
                  <a:spLocks noChangeArrowheads="1"/>
                </p:cNvSpPr>
                <p:nvPr/>
              </p:nvSpPr>
              <p:spPr bwMode="auto">
                <a:xfrm>
                  <a:off x="1555" y="2954"/>
                  <a:ext cx="2080"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07544" name="Group 71"/>
              <p:cNvGrpSpPr>
                <a:grpSpLocks/>
              </p:cNvGrpSpPr>
              <p:nvPr/>
            </p:nvGrpSpPr>
            <p:grpSpPr bwMode="auto">
              <a:xfrm>
                <a:off x="0" y="3376"/>
                <a:ext cx="1555" cy="422"/>
                <a:chOff x="0" y="3376"/>
                <a:chExt cx="1555" cy="422"/>
              </a:xfrm>
            </p:grpSpPr>
            <p:sp>
              <p:nvSpPr>
                <p:cNvPr id="107596" name="Rectangle 20"/>
                <p:cNvSpPr>
                  <a:spLocks noChangeArrowheads="1"/>
                </p:cNvSpPr>
                <p:nvPr/>
              </p:nvSpPr>
              <p:spPr bwMode="auto">
                <a:xfrm>
                  <a:off x="43" y="3376"/>
                  <a:ext cx="1469" cy="422"/>
                </a:xfrm>
                <a:prstGeom prst="rect">
                  <a:avLst/>
                </a:prstGeom>
                <a:noFill/>
                <a:ln w="9525">
                  <a:noFill/>
                  <a:miter lim="800000"/>
                  <a:headEnd/>
                  <a:tailEnd/>
                </a:ln>
              </p:spPr>
              <p:txBody>
                <a:bodyPr/>
                <a:lstStyle/>
                <a:p>
                  <a:pPr eaLnBrk="1" hangingPunct="1"/>
                  <a:r>
                    <a:rPr lang="en-US" sz="1400">
                      <a:cs typeface="Times New Roman" pitchFamily="18" charset="0"/>
                    </a:rPr>
                    <a:t>22000 CFj</a:t>
                  </a:r>
                  <a:endParaRPr lang="en-US" sz="1000">
                    <a:cs typeface="Times New Roman" pitchFamily="18" charset="0"/>
                  </a:endParaRPr>
                </a:p>
                <a:p>
                  <a:endParaRPr lang="en-US"/>
                </a:p>
              </p:txBody>
            </p:sp>
            <p:sp>
              <p:nvSpPr>
                <p:cNvPr id="107597" name="Rectangle 70"/>
                <p:cNvSpPr>
                  <a:spLocks noChangeArrowheads="1"/>
                </p:cNvSpPr>
                <p:nvPr/>
              </p:nvSpPr>
              <p:spPr bwMode="auto">
                <a:xfrm>
                  <a:off x="0" y="3376"/>
                  <a:ext cx="1555"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07545" name="Group 73"/>
              <p:cNvGrpSpPr>
                <a:grpSpLocks/>
              </p:cNvGrpSpPr>
              <p:nvPr/>
            </p:nvGrpSpPr>
            <p:grpSpPr bwMode="auto">
              <a:xfrm>
                <a:off x="1555" y="3376"/>
                <a:ext cx="2080" cy="422"/>
                <a:chOff x="1555" y="3376"/>
                <a:chExt cx="2080" cy="422"/>
              </a:xfrm>
            </p:grpSpPr>
            <p:sp>
              <p:nvSpPr>
                <p:cNvPr id="107594" name="Rectangle 21"/>
                <p:cNvSpPr>
                  <a:spLocks noChangeArrowheads="1"/>
                </p:cNvSpPr>
                <p:nvPr/>
              </p:nvSpPr>
              <p:spPr bwMode="auto">
                <a:xfrm>
                  <a:off x="1598" y="3376"/>
                  <a:ext cx="1994" cy="422"/>
                </a:xfrm>
                <a:prstGeom prst="rect">
                  <a:avLst/>
                </a:prstGeom>
                <a:noFill/>
                <a:ln w="9525">
                  <a:noFill/>
                  <a:miter lim="800000"/>
                  <a:headEnd/>
                  <a:tailEnd/>
                </a:ln>
              </p:spPr>
              <p:txBody>
                <a:bodyPr/>
                <a:lstStyle/>
                <a:p>
                  <a:pPr eaLnBrk="1" hangingPunct="1"/>
                  <a:r>
                    <a:rPr lang="en-US" sz="1400">
                      <a:cs typeface="Times New Roman" pitchFamily="18" charset="0"/>
                    </a:rPr>
                    <a:t>F02 = 1 </a:t>
                  </a:r>
                  <a:r>
                    <a:rPr lang="en-US" sz="1400">
                      <a:cs typeface="Times New Roman" pitchFamily="18" charset="0"/>
                      <a:sym typeface="Symbol" pitchFamily="18" charset="2"/>
                    </a:rPr>
                    <a:t></a:t>
                  </a:r>
                  <a:endParaRPr lang="en-US" sz="1000">
                    <a:cs typeface="Times New Roman" pitchFamily="18" charset="0"/>
                  </a:endParaRPr>
                </a:p>
                <a:p>
                  <a:endParaRPr lang="en-US" sz="1400">
                    <a:cs typeface="Times New Roman" pitchFamily="18" charset="0"/>
                    <a:sym typeface="Symbol" pitchFamily="18" charset="2"/>
                  </a:endParaRPr>
                </a:p>
              </p:txBody>
            </p:sp>
            <p:sp>
              <p:nvSpPr>
                <p:cNvPr id="107595" name="Rectangle 72"/>
                <p:cNvSpPr>
                  <a:spLocks noChangeArrowheads="1"/>
                </p:cNvSpPr>
                <p:nvPr/>
              </p:nvSpPr>
              <p:spPr bwMode="auto">
                <a:xfrm>
                  <a:off x="1555" y="3376"/>
                  <a:ext cx="2080"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07546" name="Group 75"/>
              <p:cNvGrpSpPr>
                <a:grpSpLocks/>
              </p:cNvGrpSpPr>
              <p:nvPr/>
            </p:nvGrpSpPr>
            <p:grpSpPr bwMode="auto">
              <a:xfrm>
                <a:off x="0" y="3798"/>
                <a:ext cx="1555" cy="422"/>
                <a:chOff x="0" y="3798"/>
                <a:chExt cx="1555" cy="422"/>
              </a:xfrm>
            </p:grpSpPr>
            <p:sp>
              <p:nvSpPr>
                <p:cNvPr id="107592" name="Rectangle 22"/>
                <p:cNvSpPr>
                  <a:spLocks noChangeArrowheads="1"/>
                </p:cNvSpPr>
                <p:nvPr/>
              </p:nvSpPr>
              <p:spPr bwMode="auto">
                <a:xfrm>
                  <a:off x="43" y="3798"/>
                  <a:ext cx="1469" cy="422"/>
                </a:xfrm>
                <a:prstGeom prst="rect">
                  <a:avLst/>
                </a:prstGeom>
                <a:noFill/>
                <a:ln w="9525">
                  <a:noFill/>
                  <a:miter lim="800000"/>
                  <a:headEnd/>
                  <a:tailEnd/>
                </a:ln>
              </p:spPr>
              <p:txBody>
                <a:bodyPr/>
                <a:lstStyle/>
                <a:p>
                  <a:pPr eaLnBrk="1" hangingPunct="1"/>
                  <a:r>
                    <a:rPr lang="en-US" sz="1400">
                      <a:cs typeface="Times New Roman" pitchFamily="18" charset="0"/>
                    </a:rPr>
                    <a:t>17000+200000=217000 CFj</a:t>
                  </a:r>
                  <a:endParaRPr lang="en-US" sz="1000">
                    <a:cs typeface="Times New Roman" pitchFamily="18" charset="0"/>
                  </a:endParaRPr>
                </a:p>
                <a:p>
                  <a:endParaRPr lang="en-US"/>
                </a:p>
              </p:txBody>
            </p:sp>
            <p:sp>
              <p:nvSpPr>
                <p:cNvPr id="107593" name="Rectangle 74"/>
                <p:cNvSpPr>
                  <a:spLocks noChangeArrowheads="1"/>
                </p:cNvSpPr>
                <p:nvPr/>
              </p:nvSpPr>
              <p:spPr bwMode="auto">
                <a:xfrm>
                  <a:off x="0" y="3798"/>
                  <a:ext cx="1555"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07547" name="Group 77"/>
              <p:cNvGrpSpPr>
                <a:grpSpLocks/>
              </p:cNvGrpSpPr>
              <p:nvPr/>
            </p:nvGrpSpPr>
            <p:grpSpPr bwMode="auto">
              <a:xfrm>
                <a:off x="1555" y="3798"/>
                <a:ext cx="2080" cy="422"/>
                <a:chOff x="1555" y="3798"/>
                <a:chExt cx="2080" cy="422"/>
              </a:xfrm>
            </p:grpSpPr>
            <p:sp>
              <p:nvSpPr>
                <p:cNvPr id="107590" name="Rectangle 23"/>
                <p:cNvSpPr>
                  <a:spLocks noChangeArrowheads="1"/>
                </p:cNvSpPr>
                <p:nvPr/>
              </p:nvSpPr>
              <p:spPr bwMode="auto">
                <a:xfrm>
                  <a:off x="1598" y="3798"/>
                  <a:ext cx="1994" cy="422"/>
                </a:xfrm>
                <a:prstGeom prst="rect">
                  <a:avLst/>
                </a:prstGeom>
                <a:noFill/>
                <a:ln w="9525">
                  <a:noFill/>
                  <a:miter lim="800000"/>
                  <a:headEnd/>
                  <a:tailEnd/>
                </a:ln>
              </p:spPr>
              <p:txBody>
                <a:bodyPr/>
                <a:lstStyle/>
                <a:p>
                  <a:pPr eaLnBrk="1" hangingPunct="1"/>
                  <a:r>
                    <a:rPr lang="en-US" sz="1400">
                      <a:cs typeface="Times New Roman" pitchFamily="18" charset="0"/>
                    </a:rPr>
                    <a:t>C03 = 20000 ENTER </a:t>
                  </a:r>
                  <a:r>
                    <a:rPr lang="en-US" sz="1400">
                      <a:cs typeface="Times New Roman" pitchFamily="18" charset="0"/>
                      <a:sym typeface="Symbol" pitchFamily="18" charset="2"/>
                    </a:rPr>
                    <a:t></a:t>
                  </a:r>
                  <a:r>
                    <a:rPr lang="en-US" sz="1400">
                      <a:cs typeface="Times New Roman" pitchFamily="18" charset="0"/>
                    </a:rPr>
                    <a:t> </a:t>
                  </a:r>
                  <a:endParaRPr lang="en-US" sz="1000">
                    <a:cs typeface="Times New Roman" pitchFamily="18" charset="0"/>
                    <a:sym typeface="Symbol" pitchFamily="18" charset="2"/>
                  </a:endParaRPr>
                </a:p>
                <a:p>
                  <a:endParaRPr lang="en-US" sz="1400">
                    <a:cs typeface="Times New Roman" pitchFamily="18" charset="0"/>
                    <a:sym typeface="Symbol" pitchFamily="18" charset="2"/>
                  </a:endParaRPr>
                </a:p>
              </p:txBody>
            </p:sp>
            <p:sp>
              <p:nvSpPr>
                <p:cNvPr id="107591" name="Rectangle 76"/>
                <p:cNvSpPr>
                  <a:spLocks noChangeArrowheads="1"/>
                </p:cNvSpPr>
                <p:nvPr/>
              </p:nvSpPr>
              <p:spPr bwMode="auto">
                <a:xfrm>
                  <a:off x="1555" y="3798"/>
                  <a:ext cx="2080"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07548" name="Group 79"/>
              <p:cNvGrpSpPr>
                <a:grpSpLocks/>
              </p:cNvGrpSpPr>
              <p:nvPr/>
            </p:nvGrpSpPr>
            <p:grpSpPr bwMode="auto">
              <a:xfrm>
                <a:off x="0" y="4220"/>
                <a:ext cx="1555" cy="422"/>
                <a:chOff x="0" y="4220"/>
                <a:chExt cx="1555" cy="422"/>
              </a:xfrm>
            </p:grpSpPr>
            <p:sp>
              <p:nvSpPr>
                <p:cNvPr id="107588" name="Rectangle 24"/>
                <p:cNvSpPr>
                  <a:spLocks noChangeArrowheads="1"/>
                </p:cNvSpPr>
                <p:nvPr/>
              </p:nvSpPr>
              <p:spPr bwMode="auto">
                <a:xfrm>
                  <a:off x="43" y="4220"/>
                  <a:ext cx="1469" cy="422"/>
                </a:xfrm>
                <a:prstGeom prst="rect">
                  <a:avLst/>
                </a:prstGeom>
                <a:noFill/>
                <a:ln w="9525">
                  <a:noFill/>
                  <a:miter lim="800000"/>
                  <a:headEnd/>
                  <a:tailEnd/>
                </a:ln>
              </p:spPr>
              <p:txBody>
                <a:bodyPr/>
                <a:lstStyle/>
                <a:p>
                  <a:pPr eaLnBrk="1" hangingPunct="1"/>
                  <a:r>
                    <a:rPr lang="en-US" sz="1400">
                      <a:cs typeface="Times New Roman" pitchFamily="18" charset="0"/>
                    </a:rPr>
                    <a:t>NPV gives 4394</a:t>
                  </a:r>
                  <a:endParaRPr lang="en-US" sz="1000">
                    <a:cs typeface="Times New Roman" pitchFamily="18" charset="0"/>
                  </a:endParaRPr>
                </a:p>
                <a:p>
                  <a:endParaRPr lang="en-US"/>
                </a:p>
              </p:txBody>
            </p:sp>
            <p:sp>
              <p:nvSpPr>
                <p:cNvPr id="107589" name="Rectangle 78"/>
                <p:cNvSpPr>
                  <a:spLocks noChangeArrowheads="1"/>
                </p:cNvSpPr>
                <p:nvPr/>
              </p:nvSpPr>
              <p:spPr bwMode="auto">
                <a:xfrm>
                  <a:off x="0" y="4220"/>
                  <a:ext cx="1555"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07549" name="Group 81"/>
              <p:cNvGrpSpPr>
                <a:grpSpLocks/>
              </p:cNvGrpSpPr>
              <p:nvPr/>
            </p:nvGrpSpPr>
            <p:grpSpPr bwMode="auto">
              <a:xfrm>
                <a:off x="1555" y="4220"/>
                <a:ext cx="2080" cy="422"/>
                <a:chOff x="1555" y="4220"/>
                <a:chExt cx="2080" cy="422"/>
              </a:xfrm>
            </p:grpSpPr>
            <p:sp>
              <p:nvSpPr>
                <p:cNvPr id="107586" name="Rectangle 25"/>
                <p:cNvSpPr>
                  <a:spLocks noChangeArrowheads="1"/>
                </p:cNvSpPr>
                <p:nvPr/>
              </p:nvSpPr>
              <p:spPr bwMode="auto">
                <a:xfrm>
                  <a:off x="1598" y="4220"/>
                  <a:ext cx="1994" cy="422"/>
                </a:xfrm>
                <a:prstGeom prst="rect">
                  <a:avLst/>
                </a:prstGeom>
                <a:noFill/>
                <a:ln w="9525">
                  <a:noFill/>
                  <a:miter lim="800000"/>
                  <a:headEnd/>
                  <a:tailEnd/>
                </a:ln>
              </p:spPr>
              <p:txBody>
                <a:bodyPr/>
                <a:lstStyle/>
                <a:p>
                  <a:pPr eaLnBrk="1" hangingPunct="1"/>
                  <a:r>
                    <a:rPr lang="en-US" sz="1400">
                      <a:cs typeface="Times New Roman" pitchFamily="18" charset="0"/>
                    </a:rPr>
                    <a:t>F03 = 1 </a:t>
                  </a:r>
                  <a:r>
                    <a:rPr lang="en-US" sz="1400">
                      <a:cs typeface="Times New Roman" pitchFamily="18" charset="0"/>
                      <a:sym typeface="Symbol" pitchFamily="18" charset="2"/>
                    </a:rPr>
                    <a:t></a:t>
                  </a:r>
                  <a:endParaRPr lang="en-US" sz="1000">
                    <a:cs typeface="Times New Roman" pitchFamily="18" charset="0"/>
                  </a:endParaRPr>
                </a:p>
                <a:p>
                  <a:endParaRPr lang="en-US" sz="1400">
                    <a:cs typeface="Times New Roman" pitchFamily="18" charset="0"/>
                    <a:sym typeface="Symbol" pitchFamily="18" charset="2"/>
                  </a:endParaRPr>
                </a:p>
              </p:txBody>
            </p:sp>
            <p:sp>
              <p:nvSpPr>
                <p:cNvPr id="107587" name="Rectangle 80"/>
                <p:cNvSpPr>
                  <a:spLocks noChangeArrowheads="1"/>
                </p:cNvSpPr>
                <p:nvPr/>
              </p:nvSpPr>
              <p:spPr bwMode="auto">
                <a:xfrm>
                  <a:off x="1555" y="4220"/>
                  <a:ext cx="2080"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07550" name="Group 83"/>
              <p:cNvGrpSpPr>
                <a:grpSpLocks/>
              </p:cNvGrpSpPr>
              <p:nvPr/>
            </p:nvGrpSpPr>
            <p:grpSpPr bwMode="auto">
              <a:xfrm>
                <a:off x="0" y="4642"/>
                <a:ext cx="1555" cy="384"/>
                <a:chOff x="0" y="4642"/>
                <a:chExt cx="1555" cy="384"/>
              </a:xfrm>
            </p:grpSpPr>
            <p:sp>
              <p:nvSpPr>
                <p:cNvPr id="107584" name="Rectangle 26"/>
                <p:cNvSpPr>
                  <a:spLocks noChangeArrowheads="1"/>
                </p:cNvSpPr>
                <p:nvPr/>
              </p:nvSpPr>
              <p:spPr bwMode="auto">
                <a:xfrm>
                  <a:off x="43" y="4642"/>
                  <a:ext cx="1469" cy="384"/>
                </a:xfrm>
                <a:prstGeom prst="rect">
                  <a:avLst/>
                </a:prstGeom>
                <a:noFill/>
                <a:ln w="9525">
                  <a:noFill/>
                  <a:miter lim="800000"/>
                  <a:headEnd/>
                  <a:tailEnd/>
                </a:ln>
              </p:spPr>
              <p:txBody>
                <a:bodyPr/>
                <a:lstStyle/>
                <a:p>
                  <a:pPr eaLnBrk="1" hangingPunct="1"/>
                  <a:r>
                    <a:rPr lang="en-US" sz="1000">
                      <a:cs typeface="Times New Roman" pitchFamily="18" charset="0"/>
                    </a:rPr>
                    <a:t> </a:t>
                  </a:r>
                </a:p>
                <a:p>
                  <a:endParaRPr lang="en-US"/>
                </a:p>
              </p:txBody>
            </p:sp>
            <p:sp>
              <p:nvSpPr>
                <p:cNvPr id="107585" name="Rectangle 82"/>
                <p:cNvSpPr>
                  <a:spLocks noChangeArrowheads="1"/>
                </p:cNvSpPr>
                <p:nvPr/>
              </p:nvSpPr>
              <p:spPr bwMode="auto">
                <a:xfrm>
                  <a:off x="0" y="4642"/>
                  <a:ext cx="1555" cy="384"/>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07551" name="Group 85"/>
              <p:cNvGrpSpPr>
                <a:grpSpLocks/>
              </p:cNvGrpSpPr>
              <p:nvPr/>
            </p:nvGrpSpPr>
            <p:grpSpPr bwMode="auto">
              <a:xfrm>
                <a:off x="1555" y="4642"/>
                <a:ext cx="2080" cy="384"/>
                <a:chOff x="1555" y="4642"/>
                <a:chExt cx="2080" cy="384"/>
              </a:xfrm>
            </p:grpSpPr>
            <p:sp>
              <p:nvSpPr>
                <p:cNvPr id="107582" name="Rectangle 27"/>
                <p:cNvSpPr>
                  <a:spLocks noChangeArrowheads="1"/>
                </p:cNvSpPr>
                <p:nvPr/>
              </p:nvSpPr>
              <p:spPr bwMode="auto">
                <a:xfrm>
                  <a:off x="1598" y="4642"/>
                  <a:ext cx="1994" cy="384"/>
                </a:xfrm>
                <a:prstGeom prst="rect">
                  <a:avLst/>
                </a:prstGeom>
                <a:noFill/>
                <a:ln w="9525">
                  <a:noFill/>
                  <a:miter lim="800000"/>
                  <a:headEnd/>
                  <a:tailEnd/>
                </a:ln>
              </p:spPr>
              <p:txBody>
                <a:bodyPr/>
                <a:lstStyle/>
                <a:p>
                  <a:pPr eaLnBrk="1" hangingPunct="1"/>
                  <a:r>
                    <a:rPr lang="en-US" sz="1400">
                      <a:cs typeface="Times New Roman" pitchFamily="18" charset="0"/>
                    </a:rPr>
                    <a:t>C04 = 22000 ENTER </a:t>
                  </a:r>
                  <a:r>
                    <a:rPr lang="en-US" sz="1400">
                      <a:cs typeface="Times New Roman" pitchFamily="18" charset="0"/>
                      <a:sym typeface="Symbol" pitchFamily="18" charset="2"/>
                    </a:rPr>
                    <a:t></a:t>
                  </a:r>
                  <a:r>
                    <a:rPr lang="en-US" sz="1400">
                      <a:cs typeface="Times New Roman" pitchFamily="18" charset="0"/>
                    </a:rPr>
                    <a:t> </a:t>
                  </a:r>
                  <a:endParaRPr lang="en-US" sz="1000">
                    <a:cs typeface="Times New Roman" pitchFamily="18" charset="0"/>
                    <a:sym typeface="Symbol" pitchFamily="18" charset="2"/>
                  </a:endParaRPr>
                </a:p>
                <a:p>
                  <a:endParaRPr lang="en-US" sz="1400">
                    <a:cs typeface="Times New Roman" pitchFamily="18" charset="0"/>
                    <a:sym typeface="Symbol" pitchFamily="18" charset="2"/>
                  </a:endParaRPr>
                </a:p>
              </p:txBody>
            </p:sp>
            <p:sp>
              <p:nvSpPr>
                <p:cNvPr id="107583" name="Rectangle 84"/>
                <p:cNvSpPr>
                  <a:spLocks noChangeArrowheads="1"/>
                </p:cNvSpPr>
                <p:nvPr/>
              </p:nvSpPr>
              <p:spPr bwMode="auto">
                <a:xfrm>
                  <a:off x="1555" y="4642"/>
                  <a:ext cx="2080" cy="384"/>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07552" name="Group 87"/>
              <p:cNvGrpSpPr>
                <a:grpSpLocks/>
              </p:cNvGrpSpPr>
              <p:nvPr/>
            </p:nvGrpSpPr>
            <p:grpSpPr bwMode="auto">
              <a:xfrm>
                <a:off x="0" y="5026"/>
                <a:ext cx="1555" cy="384"/>
                <a:chOff x="0" y="5026"/>
                <a:chExt cx="1555" cy="384"/>
              </a:xfrm>
            </p:grpSpPr>
            <p:sp>
              <p:nvSpPr>
                <p:cNvPr id="107580" name="Rectangle 28"/>
                <p:cNvSpPr>
                  <a:spLocks noChangeArrowheads="1"/>
                </p:cNvSpPr>
                <p:nvPr/>
              </p:nvSpPr>
              <p:spPr bwMode="auto">
                <a:xfrm>
                  <a:off x="43" y="5026"/>
                  <a:ext cx="1469" cy="384"/>
                </a:xfrm>
                <a:prstGeom prst="rect">
                  <a:avLst/>
                </a:prstGeom>
                <a:noFill/>
                <a:ln w="9525">
                  <a:noFill/>
                  <a:miter lim="800000"/>
                  <a:headEnd/>
                  <a:tailEnd/>
                </a:ln>
              </p:spPr>
              <p:txBody>
                <a:bodyPr/>
                <a:lstStyle/>
                <a:p>
                  <a:pPr eaLnBrk="1" hangingPunct="1"/>
                  <a:r>
                    <a:rPr lang="en-US" sz="1000">
                      <a:cs typeface="Times New Roman" pitchFamily="18" charset="0"/>
                    </a:rPr>
                    <a:t> </a:t>
                  </a:r>
                </a:p>
                <a:p>
                  <a:endParaRPr lang="en-US"/>
                </a:p>
              </p:txBody>
            </p:sp>
            <p:sp>
              <p:nvSpPr>
                <p:cNvPr id="107581" name="Rectangle 86"/>
                <p:cNvSpPr>
                  <a:spLocks noChangeArrowheads="1"/>
                </p:cNvSpPr>
                <p:nvPr/>
              </p:nvSpPr>
              <p:spPr bwMode="auto">
                <a:xfrm>
                  <a:off x="0" y="5026"/>
                  <a:ext cx="1555" cy="384"/>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07553" name="Group 89"/>
              <p:cNvGrpSpPr>
                <a:grpSpLocks/>
              </p:cNvGrpSpPr>
              <p:nvPr/>
            </p:nvGrpSpPr>
            <p:grpSpPr bwMode="auto">
              <a:xfrm>
                <a:off x="1555" y="5026"/>
                <a:ext cx="2080" cy="384"/>
                <a:chOff x="1555" y="5026"/>
                <a:chExt cx="2080" cy="384"/>
              </a:xfrm>
            </p:grpSpPr>
            <p:sp>
              <p:nvSpPr>
                <p:cNvPr id="107578" name="Rectangle 29"/>
                <p:cNvSpPr>
                  <a:spLocks noChangeArrowheads="1"/>
                </p:cNvSpPr>
                <p:nvPr/>
              </p:nvSpPr>
              <p:spPr bwMode="auto">
                <a:xfrm>
                  <a:off x="1598" y="5026"/>
                  <a:ext cx="1994" cy="384"/>
                </a:xfrm>
                <a:prstGeom prst="rect">
                  <a:avLst/>
                </a:prstGeom>
                <a:noFill/>
                <a:ln w="9525">
                  <a:noFill/>
                  <a:miter lim="800000"/>
                  <a:headEnd/>
                  <a:tailEnd/>
                </a:ln>
              </p:spPr>
              <p:txBody>
                <a:bodyPr/>
                <a:lstStyle/>
                <a:p>
                  <a:pPr eaLnBrk="1" hangingPunct="1"/>
                  <a:r>
                    <a:rPr lang="en-US" sz="1400">
                      <a:cs typeface="Times New Roman" pitchFamily="18" charset="0"/>
                    </a:rPr>
                    <a:t>F04 = 1 </a:t>
                  </a:r>
                  <a:r>
                    <a:rPr lang="en-US" sz="1400">
                      <a:cs typeface="Times New Roman" pitchFamily="18" charset="0"/>
                      <a:sym typeface="Symbol" pitchFamily="18" charset="2"/>
                    </a:rPr>
                    <a:t></a:t>
                  </a:r>
                  <a:endParaRPr lang="en-US" sz="1000">
                    <a:cs typeface="Times New Roman" pitchFamily="18" charset="0"/>
                  </a:endParaRPr>
                </a:p>
                <a:p>
                  <a:endParaRPr lang="en-US" sz="1400">
                    <a:cs typeface="Times New Roman" pitchFamily="18" charset="0"/>
                    <a:sym typeface="Symbol" pitchFamily="18" charset="2"/>
                  </a:endParaRPr>
                </a:p>
              </p:txBody>
            </p:sp>
            <p:sp>
              <p:nvSpPr>
                <p:cNvPr id="107579" name="Rectangle 88"/>
                <p:cNvSpPr>
                  <a:spLocks noChangeArrowheads="1"/>
                </p:cNvSpPr>
                <p:nvPr/>
              </p:nvSpPr>
              <p:spPr bwMode="auto">
                <a:xfrm>
                  <a:off x="1555" y="5026"/>
                  <a:ext cx="2080" cy="384"/>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07554" name="Group 91"/>
              <p:cNvGrpSpPr>
                <a:grpSpLocks/>
              </p:cNvGrpSpPr>
              <p:nvPr/>
            </p:nvGrpSpPr>
            <p:grpSpPr bwMode="auto">
              <a:xfrm>
                <a:off x="0" y="5410"/>
                <a:ext cx="1555" cy="422"/>
                <a:chOff x="0" y="5410"/>
                <a:chExt cx="1555" cy="422"/>
              </a:xfrm>
            </p:grpSpPr>
            <p:sp>
              <p:nvSpPr>
                <p:cNvPr id="107576" name="Rectangle 30"/>
                <p:cNvSpPr>
                  <a:spLocks noChangeArrowheads="1"/>
                </p:cNvSpPr>
                <p:nvPr/>
              </p:nvSpPr>
              <p:spPr bwMode="auto">
                <a:xfrm>
                  <a:off x="43" y="5410"/>
                  <a:ext cx="1469" cy="422"/>
                </a:xfrm>
                <a:prstGeom prst="rect">
                  <a:avLst/>
                </a:prstGeom>
                <a:noFill/>
                <a:ln w="9525">
                  <a:noFill/>
                  <a:miter lim="800000"/>
                  <a:headEnd/>
                  <a:tailEnd/>
                </a:ln>
              </p:spPr>
              <p:txBody>
                <a:bodyPr/>
                <a:lstStyle/>
                <a:p>
                  <a:pPr eaLnBrk="1" hangingPunct="1"/>
                  <a:r>
                    <a:rPr lang="en-US" sz="1000">
                      <a:cs typeface="Times New Roman" pitchFamily="18" charset="0"/>
                    </a:rPr>
                    <a:t> </a:t>
                  </a:r>
                </a:p>
                <a:p>
                  <a:endParaRPr lang="en-US"/>
                </a:p>
              </p:txBody>
            </p:sp>
            <p:sp>
              <p:nvSpPr>
                <p:cNvPr id="107577" name="Rectangle 90"/>
                <p:cNvSpPr>
                  <a:spLocks noChangeArrowheads="1"/>
                </p:cNvSpPr>
                <p:nvPr/>
              </p:nvSpPr>
              <p:spPr bwMode="auto">
                <a:xfrm>
                  <a:off x="0" y="5410"/>
                  <a:ext cx="1555"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07555" name="Group 93"/>
              <p:cNvGrpSpPr>
                <a:grpSpLocks/>
              </p:cNvGrpSpPr>
              <p:nvPr/>
            </p:nvGrpSpPr>
            <p:grpSpPr bwMode="auto">
              <a:xfrm>
                <a:off x="1555" y="5410"/>
                <a:ext cx="2080" cy="422"/>
                <a:chOff x="1555" y="5410"/>
                <a:chExt cx="2080" cy="422"/>
              </a:xfrm>
            </p:grpSpPr>
            <p:sp>
              <p:nvSpPr>
                <p:cNvPr id="107574" name="Rectangle 31"/>
                <p:cNvSpPr>
                  <a:spLocks noChangeArrowheads="1"/>
                </p:cNvSpPr>
                <p:nvPr/>
              </p:nvSpPr>
              <p:spPr bwMode="auto">
                <a:xfrm>
                  <a:off x="1598" y="5410"/>
                  <a:ext cx="1994" cy="422"/>
                </a:xfrm>
                <a:prstGeom prst="rect">
                  <a:avLst/>
                </a:prstGeom>
                <a:noFill/>
                <a:ln w="9525">
                  <a:noFill/>
                  <a:miter lim="800000"/>
                  <a:headEnd/>
                  <a:tailEnd/>
                </a:ln>
              </p:spPr>
              <p:txBody>
                <a:bodyPr/>
                <a:lstStyle/>
                <a:p>
                  <a:pPr eaLnBrk="1" hangingPunct="1"/>
                  <a:r>
                    <a:rPr lang="en-US" sz="1400">
                      <a:cs typeface="Times New Roman" pitchFamily="18" charset="0"/>
                    </a:rPr>
                    <a:t>C05 = 17000+200000=217000 ENTER</a:t>
                  </a:r>
                  <a:endParaRPr lang="en-US" sz="1000">
                    <a:cs typeface="Times New Roman" pitchFamily="18" charset="0"/>
                  </a:endParaRPr>
                </a:p>
                <a:p>
                  <a:endParaRPr lang="en-US"/>
                </a:p>
              </p:txBody>
            </p:sp>
            <p:sp>
              <p:nvSpPr>
                <p:cNvPr id="107575" name="Rectangle 92"/>
                <p:cNvSpPr>
                  <a:spLocks noChangeArrowheads="1"/>
                </p:cNvSpPr>
                <p:nvPr/>
              </p:nvSpPr>
              <p:spPr bwMode="auto">
                <a:xfrm>
                  <a:off x="1555" y="5410"/>
                  <a:ext cx="2080"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07556" name="Group 95"/>
              <p:cNvGrpSpPr>
                <a:grpSpLocks/>
              </p:cNvGrpSpPr>
              <p:nvPr/>
            </p:nvGrpSpPr>
            <p:grpSpPr bwMode="auto">
              <a:xfrm>
                <a:off x="0" y="5832"/>
                <a:ext cx="1555" cy="422"/>
                <a:chOff x="0" y="5832"/>
                <a:chExt cx="1555" cy="422"/>
              </a:xfrm>
            </p:grpSpPr>
            <p:sp>
              <p:nvSpPr>
                <p:cNvPr id="107572" name="Rectangle 32"/>
                <p:cNvSpPr>
                  <a:spLocks noChangeArrowheads="1"/>
                </p:cNvSpPr>
                <p:nvPr/>
              </p:nvSpPr>
              <p:spPr bwMode="auto">
                <a:xfrm>
                  <a:off x="43" y="5832"/>
                  <a:ext cx="1469" cy="422"/>
                </a:xfrm>
                <a:prstGeom prst="rect">
                  <a:avLst/>
                </a:prstGeom>
                <a:noFill/>
                <a:ln w="9525">
                  <a:noFill/>
                  <a:miter lim="800000"/>
                  <a:headEnd/>
                  <a:tailEnd/>
                </a:ln>
              </p:spPr>
              <p:txBody>
                <a:bodyPr/>
                <a:lstStyle/>
                <a:p>
                  <a:pPr eaLnBrk="1" hangingPunct="1"/>
                  <a:r>
                    <a:rPr lang="en-US" sz="1000">
                      <a:cs typeface="Times New Roman" pitchFamily="18" charset="0"/>
                    </a:rPr>
                    <a:t> </a:t>
                  </a:r>
                </a:p>
                <a:p>
                  <a:endParaRPr lang="en-US"/>
                </a:p>
              </p:txBody>
            </p:sp>
            <p:sp>
              <p:nvSpPr>
                <p:cNvPr id="107573" name="Rectangle 94"/>
                <p:cNvSpPr>
                  <a:spLocks noChangeArrowheads="1"/>
                </p:cNvSpPr>
                <p:nvPr/>
              </p:nvSpPr>
              <p:spPr bwMode="auto">
                <a:xfrm>
                  <a:off x="0" y="5832"/>
                  <a:ext cx="1555"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07557" name="Group 97"/>
              <p:cNvGrpSpPr>
                <a:grpSpLocks/>
              </p:cNvGrpSpPr>
              <p:nvPr/>
            </p:nvGrpSpPr>
            <p:grpSpPr bwMode="auto">
              <a:xfrm>
                <a:off x="1555" y="5832"/>
                <a:ext cx="2080" cy="422"/>
                <a:chOff x="1555" y="5832"/>
                <a:chExt cx="2080" cy="422"/>
              </a:xfrm>
            </p:grpSpPr>
            <p:sp>
              <p:nvSpPr>
                <p:cNvPr id="107570" name="Rectangle 33"/>
                <p:cNvSpPr>
                  <a:spLocks noChangeArrowheads="1"/>
                </p:cNvSpPr>
                <p:nvPr/>
              </p:nvSpPr>
              <p:spPr bwMode="auto">
                <a:xfrm>
                  <a:off x="1598" y="5832"/>
                  <a:ext cx="1994" cy="422"/>
                </a:xfrm>
                <a:prstGeom prst="rect">
                  <a:avLst/>
                </a:prstGeom>
                <a:noFill/>
                <a:ln w="9525">
                  <a:noFill/>
                  <a:miter lim="800000"/>
                  <a:headEnd/>
                  <a:tailEnd/>
                </a:ln>
              </p:spPr>
              <p:txBody>
                <a:bodyPr/>
                <a:lstStyle/>
                <a:p>
                  <a:pPr eaLnBrk="1" hangingPunct="1"/>
                  <a:r>
                    <a:rPr lang="en-US" sz="1400">
                      <a:cs typeface="Times New Roman" pitchFamily="18" charset="0"/>
                    </a:rPr>
                    <a:t>F05 = 1 </a:t>
                  </a:r>
                  <a:endParaRPr lang="en-US" sz="1000">
                    <a:cs typeface="Times New Roman" pitchFamily="18" charset="0"/>
                  </a:endParaRPr>
                </a:p>
                <a:p>
                  <a:endParaRPr lang="en-US"/>
                </a:p>
              </p:txBody>
            </p:sp>
            <p:sp>
              <p:nvSpPr>
                <p:cNvPr id="107571" name="Rectangle 96"/>
                <p:cNvSpPr>
                  <a:spLocks noChangeArrowheads="1"/>
                </p:cNvSpPr>
                <p:nvPr/>
              </p:nvSpPr>
              <p:spPr bwMode="auto">
                <a:xfrm>
                  <a:off x="1555" y="5832"/>
                  <a:ext cx="2080"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07558" name="Group 99"/>
              <p:cNvGrpSpPr>
                <a:grpSpLocks/>
              </p:cNvGrpSpPr>
              <p:nvPr/>
            </p:nvGrpSpPr>
            <p:grpSpPr bwMode="auto">
              <a:xfrm>
                <a:off x="0" y="6254"/>
                <a:ext cx="1555" cy="384"/>
                <a:chOff x="0" y="6254"/>
                <a:chExt cx="1555" cy="384"/>
              </a:xfrm>
            </p:grpSpPr>
            <p:sp>
              <p:nvSpPr>
                <p:cNvPr id="107568" name="Rectangle 34"/>
                <p:cNvSpPr>
                  <a:spLocks noChangeArrowheads="1"/>
                </p:cNvSpPr>
                <p:nvPr/>
              </p:nvSpPr>
              <p:spPr bwMode="auto">
                <a:xfrm>
                  <a:off x="43" y="6254"/>
                  <a:ext cx="1469" cy="384"/>
                </a:xfrm>
                <a:prstGeom prst="rect">
                  <a:avLst/>
                </a:prstGeom>
                <a:noFill/>
                <a:ln w="9525">
                  <a:noFill/>
                  <a:miter lim="800000"/>
                  <a:headEnd/>
                  <a:tailEnd/>
                </a:ln>
              </p:spPr>
              <p:txBody>
                <a:bodyPr/>
                <a:lstStyle/>
                <a:p>
                  <a:pPr eaLnBrk="1" hangingPunct="1"/>
                  <a:r>
                    <a:rPr lang="en-US" sz="1000">
                      <a:cs typeface="Times New Roman" pitchFamily="18" charset="0"/>
                    </a:rPr>
                    <a:t> </a:t>
                  </a:r>
                </a:p>
                <a:p>
                  <a:endParaRPr lang="en-US"/>
                </a:p>
              </p:txBody>
            </p:sp>
            <p:sp>
              <p:nvSpPr>
                <p:cNvPr id="107569" name="Rectangle 98"/>
                <p:cNvSpPr>
                  <a:spLocks noChangeArrowheads="1"/>
                </p:cNvSpPr>
                <p:nvPr/>
              </p:nvSpPr>
              <p:spPr bwMode="auto">
                <a:xfrm>
                  <a:off x="0" y="6254"/>
                  <a:ext cx="1555" cy="384"/>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07559" name="Group 101"/>
              <p:cNvGrpSpPr>
                <a:grpSpLocks/>
              </p:cNvGrpSpPr>
              <p:nvPr/>
            </p:nvGrpSpPr>
            <p:grpSpPr bwMode="auto">
              <a:xfrm>
                <a:off x="1555" y="6254"/>
                <a:ext cx="2080" cy="384"/>
                <a:chOff x="1555" y="6254"/>
                <a:chExt cx="2080" cy="384"/>
              </a:xfrm>
            </p:grpSpPr>
            <p:sp>
              <p:nvSpPr>
                <p:cNvPr id="107566" name="Rectangle 35"/>
                <p:cNvSpPr>
                  <a:spLocks noChangeArrowheads="1"/>
                </p:cNvSpPr>
                <p:nvPr/>
              </p:nvSpPr>
              <p:spPr bwMode="auto">
                <a:xfrm>
                  <a:off x="1598" y="6254"/>
                  <a:ext cx="1994" cy="384"/>
                </a:xfrm>
                <a:prstGeom prst="rect">
                  <a:avLst/>
                </a:prstGeom>
                <a:noFill/>
                <a:ln w="9525">
                  <a:noFill/>
                  <a:miter lim="800000"/>
                  <a:headEnd/>
                  <a:tailEnd/>
                </a:ln>
              </p:spPr>
              <p:txBody>
                <a:bodyPr/>
                <a:lstStyle/>
                <a:p>
                  <a:pPr eaLnBrk="1" hangingPunct="1"/>
                  <a:r>
                    <a:rPr lang="en-US" sz="1400">
                      <a:cs typeface="Times New Roman" pitchFamily="18" charset="0"/>
                    </a:rPr>
                    <a:t>NPV I= 11 ENTER </a:t>
                  </a:r>
                  <a:r>
                    <a:rPr lang="en-US" sz="1400">
                      <a:cs typeface="Times New Roman" pitchFamily="18" charset="0"/>
                      <a:sym typeface="Symbol" pitchFamily="18" charset="2"/>
                    </a:rPr>
                    <a:t></a:t>
                  </a:r>
                  <a:r>
                    <a:rPr lang="en-US" sz="1400">
                      <a:cs typeface="Times New Roman" pitchFamily="18" charset="0"/>
                    </a:rPr>
                    <a:t> </a:t>
                  </a:r>
                  <a:endParaRPr lang="en-US" sz="1000">
                    <a:cs typeface="Times New Roman" pitchFamily="18" charset="0"/>
                    <a:sym typeface="Symbol" pitchFamily="18" charset="2"/>
                  </a:endParaRPr>
                </a:p>
                <a:p>
                  <a:endParaRPr lang="en-US" sz="1400">
                    <a:cs typeface="Times New Roman" pitchFamily="18" charset="0"/>
                    <a:sym typeface="Symbol" pitchFamily="18" charset="2"/>
                  </a:endParaRPr>
                </a:p>
              </p:txBody>
            </p:sp>
            <p:sp>
              <p:nvSpPr>
                <p:cNvPr id="107567" name="Rectangle 100"/>
                <p:cNvSpPr>
                  <a:spLocks noChangeArrowheads="1"/>
                </p:cNvSpPr>
                <p:nvPr/>
              </p:nvSpPr>
              <p:spPr bwMode="auto">
                <a:xfrm>
                  <a:off x="1555" y="6254"/>
                  <a:ext cx="2080" cy="384"/>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07560" name="Group 103"/>
              <p:cNvGrpSpPr>
                <a:grpSpLocks/>
              </p:cNvGrpSpPr>
              <p:nvPr/>
            </p:nvGrpSpPr>
            <p:grpSpPr bwMode="auto">
              <a:xfrm>
                <a:off x="0" y="6638"/>
                <a:ext cx="1555" cy="422"/>
                <a:chOff x="0" y="6638"/>
                <a:chExt cx="1555" cy="422"/>
              </a:xfrm>
            </p:grpSpPr>
            <p:sp>
              <p:nvSpPr>
                <p:cNvPr id="107564" name="Rectangle 36"/>
                <p:cNvSpPr>
                  <a:spLocks noChangeArrowheads="1"/>
                </p:cNvSpPr>
                <p:nvPr/>
              </p:nvSpPr>
              <p:spPr bwMode="auto">
                <a:xfrm>
                  <a:off x="43" y="6638"/>
                  <a:ext cx="1469" cy="422"/>
                </a:xfrm>
                <a:prstGeom prst="rect">
                  <a:avLst/>
                </a:prstGeom>
                <a:noFill/>
                <a:ln w="9525">
                  <a:noFill/>
                  <a:miter lim="800000"/>
                  <a:headEnd/>
                  <a:tailEnd/>
                </a:ln>
              </p:spPr>
              <p:txBody>
                <a:bodyPr/>
                <a:lstStyle/>
                <a:p>
                  <a:pPr eaLnBrk="1" hangingPunct="1"/>
                  <a:r>
                    <a:rPr lang="en-US" sz="1000">
                      <a:cs typeface="Times New Roman" pitchFamily="18" charset="0"/>
                    </a:rPr>
                    <a:t> </a:t>
                  </a:r>
                </a:p>
                <a:p>
                  <a:endParaRPr lang="en-US"/>
                </a:p>
              </p:txBody>
            </p:sp>
            <p:sp>
              <p:nvSpPr>
                <p:cNvPr id="107565" name="Rectangle 102"/>
                <p:cNvSpPr>
                  <a:spLocks noChangeArrowheads="1"/>
                </p:cNvSpPr>
                <p:nvPr/>
              </p:nvSpPr>
              <p:spPr bwMode="auto">
                <a:xfrm>
                  <a:off x="0" y="6638"/>
                  <a:ext cx="1555"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07561" name="Group 105"/>
              <p:cNvGrpSpPr>
                <a:grpSpLocks/>
              </p:cNvGrpSpPr>
              <p:nvPr/>
            </p:nvGrpSpPr>
            <p:grpSpPr bwMode="auto">
              <a:xfrm>
                <a:off x="1555" y="6638"/>
                <a:ext cx="2080" cy="422"/>
                <a:chOff x="1555" y="6638"/>
                <a:chExt cx="2080" cy="422"/>
              </a:xfrm>
            </p:grpSpPr>
            <p:sp>
              <p:nvSpPr>
                <p:cNvPr id="107562" name="Rectangle 37"/>
                <p:cNvSpPr>
                  <a:spLocks noChangeArrowheads="1"/>
                </p:cNvSpPr>
                <p:nvPr/>
              </p:nvSpPr>
              <p:spPr bwMode="auto">
                <a:xfrm>
                  <a:off x="1598" y="6638"/>
                  <a:ext cx="1994" cy="422"/>
                </a:xfrm>
                <a:prstGeom prst="rect">
                  <a:avLst/>
                </a:prstGeom>
                <a:noFill/>
                <a:ln w="9525">
                  <a:noFill/>
                  <a:miter lim="800000"/>
                  <a:headEnd/>
                  <a:tailEnd/>
                </a:ln>
              </p:spPr>
              <p:txBody>
                <a:bodyPr/>
                <a:lstStyle/>
                <a:p>
                  <a:pPr eaLnBrk="1" hangingPunct="1"/>
                  <a:r>
                    <a:rPr lang="en-US" sz="1400">
                      <a:cs typeface="Times New Roman" pitchFamily="18" charset="0"/>
                    </a:rPr>
                    <a:t>NPV CPT = 4394</a:t>
                  </a:r>
                  <a:endParaRPr lang="en-US" sz="1000">
                    <a:cs typeface="Times New Roman" pitchFamily="18" charset="0"/>
                  </a:endParaRPr>
                </a:p>
                <a:p>
                  <a:endParaRPr lang="en-US"/>
                </a:p>
              </p:txBody>
            </p:sp>
            <p:sp>
              <p:nvSpPr>
                <p:cNvPr id="107563" name="Rectangle 104"/>
                <p:cNvSpPr>
                  <a:spLocks noChangeArrowheads="1"/>
                </p:cNvSpPr>
                <p:nvPr/>
              </p:nvSpPr>
              <p:spPr bwMode="auto">
                <a:xfrm>
                  <a:off x="1555" y="6638"/>
                  <a:ext cx="2080" cy="422"/>
                </a:xfrm>
                <a:prstGeom prst="rect">
                  <a:avLst/>
                </a:prstGeom>
                <a:noFill/>
                <a:ln w="7">
                  <a:solidFill>
                    <a:srgbClr val="A0A0A0"/>
                  </a:solidFill>
                  <a:miter lim="800000"/>
                  <a:headEnd/>
                  <a:tailEnd/>
                </a:ln>
              </p:spPr>
              <p:txBody>
                <a:bodyPr wrap="none"/>
                <a:lstStyle/>
                <a:p>
                  <a:pPr eaLnBrk="1" hangingPunct="1"/>
                  <a:endParaRPr lang="en-US"/>
                </a:p>
              </p:txBody>
            </p:sp>
          </p:grpSp>
        </p:grpSp>
        <p:sp>
          <p:nvSpPr>
            <p:cNvPr id="107527" name="Rectangle 107"/>
            <p:cNvSpPr>
              <a:spLocks noChangeArrowheads="1"/>
            </p:cNvSpPr>
            <p:nvPr/>
          </p:nvSpPr>
          <p:spPr bwMode="auto">
            <a:xfrm>
              <a:off x="-3" y="-3"/>
              <a:ext cx="3641" cy="7066"/>
            </a:xfrm>
            <a:prstGeom prst="rect">
              <a:avLst/>
            </a:prstGeom>
            <a:noFill/>
            <a:ln w="11112">
              <a:solidFill>
                <a:srgbClr val="A0A0A0"/>
              </a:solidFill>
              <a:miter lim="800000"/>
              <a:headEnd/>
              <a:tailEnd/>
            </a:ln>
          </p:spPr>
          <p:txBody>
            <a:bodyPr wrap="none"/>
            <a:lstStyle/>
            <a:p>
              <a:pPr eaLnBrk="1" hangingPunct="1"/>
              <a:endParaRPr lang="en-US"/>
            </a:p>
          </p:txBody>
        </p:sp>
      </p:grpSp>
      <p:sp>
        <p:nvSpPr>
          <p:cNvPr id="107524" name="Slide Number Placeholder 107"/>
          <p:cNvSpPr>
            <a:spLocks noGrp="1"/>
          </p:cNvSpPr>
          <p:nvPr>
            <p:ph type="sldNum" sz="quarter" idx="12"/>
          </p:nvPr>
        </p:nvSpPr>
        <p:spPr>
          <a:noFill/>
          <a:ln>
            <a:miter lim="800000"/>
            <a:headEnd/>
            <a:tailEnd/>
          </a:ln>
        </p:spPr>
        <p:txBody>
          <a:bodyPr/>
          <a:lstStyle/>
          <a:p>
            <a:fld id="{37F742B4-91EA-48C6-BE9B-B084130A97DD}" type="slidenum">
              <a:rPr lang="en-US"/>
              <a:pPr/>
              <a:t>102</a:t>
            </a:fld>
            <a:endParaRPr lang="en-US"/>
          </a:p>
        </p:txBody>
      </p:sp>
      <p:sp>
        <p:nvSpPr>
          <p:cNvPr id="107525" name="Footer Placeholder 108"/>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9490" name="Rectangle 2"/>
          <p:cNvSpPr>
            <a:spLocks noGrp="1" noChangeArrowheads="1"/>
          </p:cNvSpPr>
          <p:nvPr>
            <p:ph type="title"/>
          </p:nvPr>
        </p:nvSpPr>
        <p:spPr/>
        <p:txBody>
          <a:bodyPr/>
          <a:lstStyle/>
          <a:p>
            <a:pPr eaLnBrk="1" hangingPunct="1">
              <a:buFont typeface="Wingdings" panose="05000000000000000000" pitchFamily="2" charset="2"/>
              <a:buNone/>
              <a:defRPr/>
            </a:pPr>
            <a:r>
              <a:rPr lang="en-US" sz="3200" b="1" smtClean="0">
                <a:cs typeface="Times New Roman" panose="02020603050405020304" pitchFamily="18" charset="0"/>
              </a:rPr>
              <a:t>Example (cont.):</a:t>
            </a:r>
            <a:endParaRPr lang="en-US" sz="3200" smtClean="0">
              <a:cs typeface="Times New Roman" panose="02020603050405020304" pitchFamily="18" charset="0"/>
            </a:endParaRPr>
          </a:p>
        </p:txBody>
      </p:sp>
      <p:sp>
        <p:nvSpPr>
          <p:cNvPr id="108547" name="Rectangle 3"/>
          <p:cNvSpPr>
            <a:spLocks noGrp="1" noChangeArrowheads="1"/>
          </p:cNvSpPr>
          <p:nvPr>
            <p:ph type="body" idx="1"/>
          </p:nvPr>
        </p:nvSpPr>
        <p:spPr/>
        <p:txBody>
          <a:bodyPr/>
          <a:lstStyle/>
          <a:p>
            <a:pPr marL="0" indent="0" eaLnBrk="1" hangingPunct="1">
              <a:buFont typeface="Wingdings" pitchFamily="2" charset="2"/>
              <a:buNone/>
            </a:pPr>
            <a:r>
              <a:rPr lang="en-US" smtClean="0">
                <a:cs typeface="Times New Roman" pitchFamily="18" charset="0"/>
              </a:rPr>
              <a:t>If you could get the previous property for only $170,000, what would be the expected IRR of your investment?</a:t>
            </a:r>
          </a:p>
        </p:txBody>
      </p:sp>
      <p:sp>
        <p:nvSpPr>
          <p:cNvPr id="108548" name="Slide Number Placeholder 3"/>
          <p:cNvSpPr>
            <a:spLocks noGrp="1"/>
          </p:cNvSpPr>
          <p:nvPr>
            <p:ph type="sldNum" sz="quarter" idx="12"/>
          </p:nvPr>
        </p:nvSpPr>
        <p:spPr>
          <a:noFill/>
          <a:ln>
            <a:miter lim="800000"/>
            <a:headEnd/>
            <a:tailEnd/>
          </a:ln>
        </p:spPr>
        <p:txBody>
          <a:bodyPr/>
          <a:lstStyle/>
          <a:p>
            <a:fld id="{4A192D47-4466-4277-A432-ACB679EA6801}" type="slidenum">
              <a:rPr lang="en-US"/>
              <a:pPr/>
              <a:t>103</a:t>
            </a:fld>
            <a:endParaRPr lang="en-US"/>
          </a:p>
        </p:txBody>
      </p:sp>
      <p:sp>
        <p:nvSpPr>
          <p:cNvPr id="108549"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1538" name="Rectangle 2"/>
          <p:cNvSpPr>
            <a:spLocks noGrp="1" noChangeArrowheads="1"/>
          </p:cNvSpPr>
          <p:nvPr>
            <p:ph type="title"/>
          </p:nvPr>
        </p:nvSpPr>
        <p:spPr>
          <a:xfrm>
            <a:off x="685800" y="0"/>
            <a:ext cx="7772400" cy="1143000"/>
          </a:xfrm>
        </p:spPr>
        <p:txBody>
          <a:bodyPr/>
          <a:lstStyle/>
          <a:p>
            <a:pPr eaLnBrk="1" hangingPunct="1">
              <a:buFont typeface="Wingdings" panose="05000000000000000000" pitchFamily="2" charset="2"/>
              <a:buNone/>
              <a:defRPr/>
            </a:pPr>
            <a:r>
              <a:rPr lang="en-US" sz="3200" dirty="0" smtClean="0">
                <a:cs typeface="Times New Roman" panose="02020603050405020304" pitchFamily="18" charset="0"/>
              </a:rPr>
              <a:t>Answer:</a:t>
            </a:r>
          </a:p>
        </p:txBody>
      </p:sp>
      <p:sp>
        <p:nvSpPr>
          <p:cNvPr id="50180" name="Rectangle 3"/>
          <p:cNvSpPr>
            <a:spLocks noGrp="1" noChangeArrowheads="1"/>
          </p:cNvSpPr>
          <p:nvPr>
            <p:ph type="body" idx="1"/>
          </p:nvPr>
        </p:nvSpPr>
        <p:spPr>
          <a:xfrm>
            <a:off x="381000" y="1676400"/>
            <a:ext cx="8153400" cy="4114800"/>
          </a:xfrm>
        </p:spPr>
        <p:txBody>
          <a:bodyPr/>
          <a:lstStyle/>
          <a:p>
            <a:pPr eaLnBrk="1" hangingPunct="1">
              <a:lnSpc>
                <a:spcPct val="90000"/>
              </a:lnSpc>
              <a:buFont typeface="Wingdings" pitchFamily="2" charset="2"/>
              <a:buNone/>
            </a:pPr>
            <a:r>
              <a:rPr lang="en-US" smtClean="0">
                <a:cs typeface="Times New Roman" pitchFamily="18" charset="0"/>
              </a:rPr>
              <a:t>13.15%:</a:t>
            </a:r>
            <a:br>
              <a:rPr lang="en-US" smtClean="0">
                <a:cs typeface="Times New Roman" pitchFamily="18" charset="0"/>
              </a:rPr>
            </a:br>
            <a:r>
              <a:rPr lang="en-US" smtClean="0">
                <a:latin typeface="Courier New" pitchFamily="49" charset="0"/>
                <a:cs typeface="Courier New" pitchFamily="49" charset="0"/>
              </a:rPr>
              <a:t> </a:t>
            </a:r>
            <a:r>
              <a:rPr lang="en-US" smtClean="0">
                <a:latin typeface="Courier" charset="0"/>
                <a:cs typeface="Times New Roman" pitchFamily="18" charset="0"/>
              </a:rPr>
              <a:t/>
            </a:r>
            <a:br>
              <a:rPr lang="en-US" smtClean="0">
                <a:latin typeface="Courier" charset="0"/>
                <a:cs typeface="Times New Roman" pitchFamily="18" charset="0"/>
              </a:rPr>
            </a:br>
            <a:r>
              <a:rPr lang="en-US" smtClean="0">
                <a:cs typeface="Times New Roman" pitchFamily="18" charset="0"/>
              </a:rPr>
              <a:t> </a:t>
            </a:r>
            <a:br>
              <a:rPr lang="en-US" smtClean="0">
                <a:cs typeface="Times New Roman" pitchFamily="18" charset="0"/>
              </a:rPr>
            </a:br>
            <a:r>
              <a:rPr lang="en-US" smtClean="0">
                <a:cs typeface="Times New Roman" pitchFamily="18" charset="0"/>
              </a:rPr>
              <a:t/>
            </a:r>
            <a:br>
              <a:rPr lang="en-US" smtClean="0">
                <a:cs typeface="Times New Roman" pitchFamily="18" charset="0"/>
              </a:rPr>
            </a:br>
            <a:r>
              <a:rPr lang="en-US" smtClean="0">
                <a:cs typeface="Times New Roman" pitchFamily="18" charset="0"/>
              </a:rPr>
              <a:t> </a:t>
            </a:r>
            <a:br>
              <a:rPr lang="en-US" smtClean="0">
                <a:cs typeface="Times New Roman" pitchFamily="18" charset="0"/>
              </a:rPr>
            </a:br>
            <a:r>
              <a:rPr lang="en-US" smtClean="0">
                <a:cs typeface="Times New Roman" pitchFamily="18" charset="0"/>
              </a:rPr>
              <a:t/>
            </a:r>
            <a:br>
              <a:rPr lang="en-US" smtClean="0">
                <a:cs typeface="Times New Roman" pitchFamily="18" charset="0"/>
              </a:rPr>
            </a:br>
            <a:r>
              <a:rPr lang="en-US" smtClean="0">
                <a:cs typeface="Times New Roman" pitchFamily="18" charset="0"/>
              </a:rPr>
              <a:t> </a:t>
            </a:r>
            <a:br>
              <a:rPr lang="en-US" smtClean="0">
                <a:cs typeface="Times New Roman" pitchFamily="18" charset="0"/>
              </a:rPr>
            </a:br>
            <a:r>
              <a:rPr lang="en-US" smtClean="0">
                <a:cs typeface="Times New Roman" pitchFamily="18" charset="0"/>
              </a:rPr>
              <a:t> </a:t>
            </a:r>
            <a:br>
              <a:rPr lang="en-US" smtClean="0">
                <a:cs typeface="Times New Roman" pitchFamily="18" charset="0"/>
              </a:rPr>
            </a:br>
            <a:endParaRPr lang="en-US" smtClean="0">
              <a:cs typeface="Times New Roman" pitchFamily="18" charset="0"/>
            </a:endParaRPr>
          </a:p>
        </p:txBody>
      </p:sp>
      <p:graphicFrame>
        <p:nvGraphicFramePr>
          <p:cNvPr id="50178" name="Object 4"/>
          <p:cNvGraphicFramePr>
            <a:graphicFrameLocks noChangeAspect="1"/>
          </p:cNvGraphicFramePr>
          <p:nvPr/>
        </p:nvGraphicFramePr>
        <p:xfrm>
          <a:off x="381000" y="914400"/>
          <a:ext cx="8382000" cy="638175"/>
        </p:xfrm>
        <a:graphic>
          <a:graphicData uri="http://schemas.openxmlformats.org/presentationml/2006/ole">
            <p:oleObj spid="_x0000_s50178" name="Equation" r:id="rId3" imgW="6350000" imgH="482600" progId="Equation.3">
              <p:embed/>
            </p:oleObj>
          </a:graphicData>
        </a:graphic>
      </p:graphicFrame>
      <p:grpSp>
        <p:nvGrpSpPr>
          <p:cNvPr id="50181" name="Group 103"/>
          <p:cNvGrpSpPr>
            <a:grpSpLocks/>
          </p:cNvGrpSpPr>
          <p:nvPr/>
        </p:nvGrpSpPr>
        <p:grpSpPr bwMode="auto">
          <a:xfrm>
            <a:off x="2697163" y="1752600"/>
            <a:ext cx="5608637" cy="4343400"/>
            <a:chOff x="-3" y="-3"/>
            <a:chExt cx="3533" cy="6778"/>
          </a:xfrm>
        </p:grpSpPr>
        <p:grpSp>
          <p:nvGrpSpPr>
            <p:cNvPr id="50184" name="Group 101"/>
            <p:cNvGrpSpPr>
              <a:grpSpLocks/>
            </p:cNvGrpSpPr>
            <p:nvPr/>
          </p:nvGrpSpPr>
          <p:grpSpPr bwMode="auto">
            <a:xfrm>
              <a:off x="0" y="0"/>
              <a:ext cx="3527" cy="6772"/>
              <a:chOff x="0" y="0"/>
              <a:chExt cx="3527" cy="6772"/>
            </a:xfrm>
          </p:grpSpPr>
          <p:grpSp>
            <p:nvGrpSpPr>
              <p:cNvPr id="50186" name="Group 38"/>
              <p:cNvGrpSpPr>
                <a:grpSpLocks/>
              </p:cNvGrpSpPr>
              <p:nvPr/>
            </p:nvGrpSpPr>
            <p:grpSpPr bwMode="auto">
              <a:xfrm>
                <a:off x="0" y="0"/>
                <a:ext cx="1555" cy="422"/>
                <a:chOff x="0" y="0"/>
                <a:chExt cx="1555" cy="422"/>
              </a:xfrm>
            </p:grpSpPr>
            <p:sp>
              <p:nvSpPr>
                <p:cNvPr id="50280" name="Rectangle 5"/>
                <p:cNvSpPr>
                  <a:spLocks noChangeArrowheads="1"/>
                </p:cNvSpPr>
                <p:nvPr/>
              </p:nvSpPr>
              <p:spPr bwMode="auto">
                <a:xfrm>
                  <a:off x="43" y="0"/>
                  <a:ext cx="1469" cy="422"/>
                </a:xfrm>
                <a:prstGeom prst="rect">
                  <a:avLst/>
                </a:prstGeom>
                <a:noFill/>
                <a:ln w="9525">
                  <a:noFill/>
                  <a:miter lim="800000"/>
                  <a:headEnd/>
                  <a:tailEnd/>
                </a:ln>
              </p:spPr>
              <p:txBody>
                <a:bodyPr/>
                <a:lstStyle/>
                <a:p>
                  <a:pPr eaLnBrk="1" hangingPunct="1">
                    <a:tabLst>
                      <a:tab pos="-457200" algn="l"/>
                    </a:tabLst>
                  </a:pPr>
                  <a:r>
                    <a:rPr lang="en-US" sz="1400" b="1">
                      <a:cs typeface="Times New Roman" pitchFamily="18" charset="0"/>
                    </a:rPr>
                    <a:t>HP-10B</a:t>
                  </a:r>
                  <a:endParaRPr lang="en-US" sz="1000">
                    <a:cs typeface="Times New Roman" pitchFamily="18" charset="0"/>
                  </a:endParaRPr>
                </a:p>
                <a:p>
                  <a:pPr>
                    <a:tabLst>
                      <a:tab pos="-457200" algn="l"/>
                    </a:tabLst>
                  </a:pPr>
                  <a:endParaRPr lang="en-US"/>
                </a:p>
              </p:txBody>
            </p:sp>
            <p:sp>
              <p:nvSpPr>
                <p:cNvPr id="50281" name="Rectangle 37"/>
                <p:cNvSpPr>
                  <a:spLocks noChangeArrowheads="1"/>
                </p:cNvSpPr>
                <p:nvPr/>
              </p:nvSpPr>
              <p:spPr bwMode="auto">
                <a:xfrm>
                  <a:off x="0" y="0"/>
                  <a:ext cx="1555"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50187" name="Group 40"/>
              <p:cNvGrpSpPr>
                <a:grpSpLocks/>
              </p:cNvGrpSpPr>
              <p:nvPr/>
            </p:nvGrpSpPr>
            <p:grpSpPr bwMode="auto">
              <a:xfrm>
                <a:off x="1555" y="0"/>
                <a:ext cx="1972" cy="422"/>
                <a:chOff x="1555" y="0"/>
                <a:chExt cx="1972" cy="422"/>
              </a:xfrm>
            </p:grpSpPr>
            <p:sp>
              <p:nvSpPr>
                <p:cNvPr id="50278" name="Rectangle 6"/>
                <p:cNvSpPr>
                  <a:spLocks noChangeArrowheads="1"/>
                </p:cNvSpPr>
                <p:nvPr/>
              </p:nvSpPr>
              <p:spPr bwMode="auto">
                <a:xfrm>
                  <a:off x="1598" y="0"/>
                  <a:ext cx="1886" cy="422"/>
                </a:xfrm>
                <a:prstGeom prst="rect">
                  <a:avLst/>
                </a:prstGeom>
                <a:noFill/>
                <a:ln w="9525">
                  <a:noFill/>
                  <a:miter lim="800000"/>
                  <a:headEnd/>
                  <a:tailEnd/>
                </a:ln>
              </p:spPr>
              <p:txBody>
                <a:bodyPr/>
                <a:lstStyle/>
                <a:p>
                  <a:pPr eaLnBrk="1" hangingPunct="1">
                    <a:tabLst>
                      <a:tab pos="-457200" algn="l"/>
                    </a:tabLst>
                  </a:pPr>
                  <a:r>
                    <a:rPr lang="en-US" sz="1400" b="1">
                      <a:cs typeface="Times New Roman" pitchFamily="18" charset="0"/>
                    </a:rPr>
                    <a:t>TI-BAII+</a:t>
                  </a:r>
                  <a:endParaRPr lang="en-US" sz="1000">
                    <a:cs typeface="Times New Roman" pitchFamily="18" charset="0"/>
                  </a:endParaRPr>
                </a:p>
                <a:p>
                  <a:pPr>
                    <a:tabLst>
                      <a:tab pos="-457200" algn="l"/>
                    </a:tabLst>
                  </a:pPr>
                  <a:endParaRPr lang="en-US"/>
                </a:p>
              </p:txBody>
            </p:sp>
            <p:sp>
              <p:nvSpPr>
                <p:cNvPr id="50279" name="Rectangle 39"/>
                <p:cNvSpPr>
                  <a:spLocks noChangeArrowheads="1"/>
                </p:cNvSpPr>
                <p:nvPr/>
              </p:nvSpPr>
              <p:spPr bwMode="auto">
                <a:xfrm>
                  <a:off x="1555" y="0"/>
                  <a:ext cx="1972"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50188" name="Group 42"/>
              <p:cNvGrpSpPr>
                <a:grpSpLocks/>
              </p:cNvGrpSpPr>
              <p:nvPr/>
            </p:nvGrpSpPr>
            <p:grpSpPr bwMode="auto">
              <a:xfrm>
                <a:off x="0" y="422"/>
                <a:ext cx="1555" cy="422"/>
                <a:chOff x="0" y="422"/>
                <a:chExt cx="1555" cy="422"/>
              </a:xfrm>
            </p:grpSpPr>
            <p:sp>
              <p:nvSpPr>
                <p:cNvPr id="50276" name="Rectangle 7"/>
                <p:cNvSpPr>
                  <a:spLocks noChangeArrowheads="1"/>
                </p:cNvSpPr>
                <p:nvPr/>
              </p:nvSpPr>
              <p:spPr bwMode="auto">
                <a:xfrm>
                  <a:off x="43" y="422"/>
                  <a:ext cx="1469" cy="422"/>
                </a:xfrm>
                <a:prstGeom prst="rect">
                  <a:avLst/>
                </a:prstGeom>
                <a:noFill/>
                <a:ln w="9525">
                  <a:noFill/>
                  <a:miter lim="800000"/>
                  <a:headEnd/>
                  <a:tailEnd/>
                </a:ln>
              </p:spPr>
              <p:txBody>
                <a:bodyPr/>
                <a:lstStyle/>
                <a:p>
                  <a:pPr eaLnBrk="1" hangingPunct="1">
                    <a:tabLst>
                      <a:tab pos="-457200" algn="l"/>
                    </a:tabLst>
                  </a:pPr>
                  <a:r>
                    <a:rPr lang="en-US" sz="1400">
                      <a:cs typeface="Times New Roman" pitchFamily="18" charset="0"/>
                    </a:rPr>
                    <a:t>CLEAR ALL</a:t>
                  </a:r>
                  <a:endParaRPr lang="en-US" sz="1000">
                    <a:cs typeface="Times New Roman" pitchFamily="18" charset="0"/>
                  </a:endParaRPr>
                </a:p>
                <a:p>
                  <a:pPr>
                    <a:tabLst>
                      <a:tab pos="-457200" algn="l"/>
                    </a:tabLst>
                  </a:pPr>
                  <a:endParaRPr lang="en-US"/>
                </a:p>
              </p:txBody>
            </p:sp>
            <p:sp>
              <p:nvSpPr>
                <p:cNvPr id="50277" name="Rectangle 41"/>
                <p:cNvSpPr>
                  <a:spLocks noChangeArrowheads="1"/>
                </p:cNvSpPr>
                <p:nvPr/>
              </p:nvSpPr>
              <p:spPr bwMode="auto">
                <a:xfrm>
                  <a:off x="0" y="422"/>
                  <a:ext cx="1555"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50189" name="Group 44"/>
              <p:cNvGrpSpPr>
                <a:grpSpLocks/>
              </p:cNvGrpSpPr>
              <p:nvPr/>
            </p:nvGrpSpPr>
            <p:grpSpPr bwMode="auto">
              <a:xfrm>
                <a:off x="1555" y="422"/>
                <a:ext cx="1972" cy="422"/>
                <a:chOff x="1555" y="422"/>
                <a:chExt cx="1972" cy="422"/>
              </a:xfrm>
            </p:grpSpPr>
            <p:sp>
              <p:nvSpPr>
                <p:cNvPr id="50274" name="Rectangle 8"/>
                <p:cNvSpPr>
                  <a:spLocks noChangeArrowheads="1"/>
                </p:cNvSpPr>
                <p:nvPr/>
              </p:nvSpPr>
              <p:spPr bwMode="auto">
                <a:xfrm>
                  <a:off x="1598" y="422"/>
                  <a:ext cx="1886" cy="422"/>
                </a:xfrm>
                <a:prstGeom prst="rect">
                  <a:avLst/>
                </a:prstGeom>
                <a:noFill/>
                <a:ln w="9525">
                  <a:noFill/>
                  <a:miter lim="800000"/>
                  <a:headEnd/>
                  <a:tailEnd/>
                </a:ln>
              </p:spPr>
              <p:txBody>
                <a:bodyPr/>
                <a:lstStyle/>
                <a:p>
                  <a:pPr eaLnBrk="1" hangingPunct="1"/>
                  <a:r>
                    <a:rPr lang="en-US" sz="1400">
                      <a:cs typeface="Times New Roman" pitchFamily="18" charset="0"/>
                    </a:rPr>
                    <a:t>2</a:t>
                  </a:r>
                  <a:r>
                    <a:rPr lang="en-US" sz="1400" baseline="30000">
                      <a:cs typeface="Times New Roman" pitchFamily="18" charset="0"/>
                    </a:rPr>
                    <a:t>nd</a:t>
                  </a:r>
                  <a:r>
                    <a:rPr lang="en-US" sz="1400">
                      <a:cs typeface="Times New Roman" pitchFamily="18" charset="0"/>
                    </a:rPr>
                    <a:t> P/Y = 1 ENTER 2</a:t>
                  </a:r>
                  <a:r>
                    <a:rPr lang="en-US" sz="1400" baseline="30000">
                      <a:cs typeface="Times New Roman" pitchFamily="18" charset="0"/>
                    </a:rPr>
                    <a:t>nd</a:t>
                  </a:r>
                  <a:r>
                    <a:rPr lang="en-US" sz="1400">
                      <a:cs typeface="Times New Roman" pitchFamily="18" charset="0"/>
                    </a:rPr>
                    <a:t> QUIT</a:t>
                  </a:r>
                  <a:endParaRPr lang="en-US" sz="1000">
                    <a:cs typeface="Times New Roman" pitchFamily="18" charset="0"/>
                  </a:endParaRPr>
                </a:p>
                <a:p>
                  <a:endParaRPr lang="en-US"/>
                </a:p>
              </p:txBody>
            </p:sp>
            <p:sp>
              <p:nvSpPr>
                <p:cNvPr id="50275" name="Rectangle 43"/>
                <p:cNvSpPr>
                  <a:spLocks noChangeArrowheads="1"/>
                </p:cNvSpPr>
                <p:nvPr/>
              </p:nvSpPr>
              <p:spPr bwMode="auto">
                <a:xfrm>
                  <a:off x="1555" y="422"/>
                  <a:ext cx="1972"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50190" name="Group 46"/>
              <p:cNvGrpSpPr>
                <a:grpSpLocks/>
              </p:cNvGrpSpPr>
              <p:nvPr/>
            </p:nvGrpSpPr>
            <p:grpSpPr bwMode="auto">
              <a:xfrm>
                <a:off x="0" y="844"/>
                <a:ext cx="1555" cy="422"/>
                <a:chOff x="0" y="844"/>
                <a:chExt cx="1555" cy="422"/>
              </a:xfrm>
            </p:grpSpPr>
            <p:sp>
              <p:nvSpPr>
                <p:cNvPr id="50272" name="Rectangle 9"/>
                <p:cNvSpPr>
                  <a:spLocks noChangeArrowheads="1"/>
                </p:cNvSpPr>
                <p:nvPr/>
              </p:nvSpPr>
              <p:spPr bwMode="auto">
                <a:xfrm>
                  <a:off x="43" y="844"/>
                  <a:ext cx="1469" cy="422"/>
                </a:xfrm>
                <a:prstGeom prst="rect">
                  <a:avLst/>
                </a:prstGeom>
                <a:noFill/>
                <a:ln w="9525">
                  <a:noFill/>
                  <a:miter lim="800000"/>
                  <a:headEnd/>
                  <a:tailEnd/>
                </a:ln>
              </p:spPr>
              <p:txBody>
                <a:bodyPr lIns="0" tIns="57132" rIns="0" bIns="34914"/>
                <a:lstStyle/>
                <a:p>
                  <a:pPr eaLnBrk="1" hangingPunct="1"/>
                  <a:r>
                    <a:rPr lang="en-US" sz="1200" b="1">
                      <a:cs typeface="Times New Roman" pitchFamily="18" charset="0"/>
                    </a:rPr>
                    <a:t>1 P/YR</a:t>
                  </a:r>
                </a:p>
                <a:p>
                  <a:endParaRPr lang="en-US"/>
                </a:p>
              </p:txBody>
            </p:sp>
            <p:sp>
              <p:nvSpPr>
                <p:cNvPr id="50273" name="Rectangle 45"/>
                <p:cNvSpPr>
                  <a:spLocks noChangeArrowheads="1"/>
                </p:cNvSpPr>
                <p:nvPr/>
              </p:nvSpPr>
              <p:spPr bwMode="auto">
                <a:xfrm>
                  <a:off x="0" y="844"/>
                  <a:ext cx="1555"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50191" name="Group 48"/>
              <p:cNvGrpSpPr>
                <a:grpSpLocks/>
              </p:cNvGrpSpPr>
              <p:nvPr/>
            </p:nvGrpSpPr>
            <p:grpSpPr bwMode="auto">
              <a:xfrm>
                <a:off x="1555" y="844"/>
                <a:ext cx="1972" cy="422"/>
                <a:chOff x="1555" y="844"/>
                <a:chExt cx="1972" cy="422"/>
              </a:xfrm>
            </p:grpSpPr>
            <p:sp>
              <p:nvSpPr>
                <p:cNvPr id="50270" name="Rectangle 10"/>
                <p:cNvSpPr>
                  <a:spLocks noChangeArrowheads="1"/>
                </p:cNvSpPr>
                <p:nvPr/>
              </p:nvSpPr>
              <p:spPr bwMode="auto">
                <a:xfrm>
                  <a:off x="1598" y="844"/>
                  <a:ext cx="1886" cy="422"/>
                </a:xfrm>
                <a:prstGeom prst="rect">
                  <a:avLst/>
                </a:prstGeom>
                <a:noFill/>
                <a:ln w="9525">
                  <a:noFill/>
                  <a:miter lim="800000"/>
                  <a:headEnd/>
                  <a:tailEnd/>
                </a:ln>
              </p:spPr>
              <p:txBody>
                <a:bodyPr/>
                <a:lstStyle/>
                <a:p>
                  <a:pPr eaLnBrk="1" hangingPunct="1"/>
                  <a:r>
                    <a:rPr lang="en-US" sz="1400">
                      <a:cs typeface="Times New Roman" pitchFamily="18" charset="0"/>
                    </a:rPr>
                    <a:t>CF</a:t>
                  </a:r>
                  <a:endParaRPr lang="en-US" sz="1000">
                    <a:cs typeface="Times New Roman" pitchFamily="18" charset="0"/>
                  </a:endParaRPr>
                </a:p>
                <a:p>
                  <a:endParaRPr lang="en-US"/>
                </a:p>
              </p:txBody>
            </p:sp>
            <p:sp>
              <p:nvSpPr>
                <p:cNvPr id="50271" name="Rectangle 47"/>
                <p:cNvSpPr>
                  <a:spLocks noChangeArrowheads="1"/>
                </p:cNvSpPr>
                <p:nvPr/>
              </p:nvSpPr>
              <p:spPr bwMode="auto">
                <a:xfrm>
                  <a:off x="1555" y="844"/>
                  <a:ext cx="1972"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50192" name="Group 50"/>
              <p:cNvGrpSpPr>
                <a:grpSpLocks/>
              </p:cNvGrpSpPr>
              <p:nvPr/>
            </p:nvGrpSpPr>
            <p:grpSpPr bwMode="auto">
              <a:xfrm>
                <a:off x="0" y="1266"/>
                <a:ext cx="1555" cy="422"/>
                <a:chOff x="0" y="1266"/>
                <a:chExt cx="1555" cy="422"/>
              </a:xfrm>
            </p:grpSpPr>
            <p:sp>
              <p:nvSpPr>
                <p:cNvPr id="50268" name="Rectangle 11"/>
                <p:cNvSpPr>
                  <a:spLocks noChangeArrowheads="1"/>
                </p:cNvSpPr>
                <p:nvPr/>
              </p:nvSpPr>
              <p:spPr bwMode="auto">
                <a:xfrm>
                  <a:off x="43" y="1266"/>
                  <a:ext cx="1469" cy="422"/>
                </a:xfrm>
                <a:prstGeom prst="rect">
                  <a:avLst/>
                </a:prstGeom>
                <a:noFill/>
                <a:ln w="9525">
                  <a:noFill/>
                  <a:miter lim="800000"/>
                  <a:headEnd/>
                  <a:tailEnd/>
                </a:ln>
              </p:spPr>
              <p:txBody>
                <a:bodyPr/>
                <a:lstStyle/>
                <a:p>
                  <a:pPr eaLnBrk="1" hangingPunct="1"/>
                  <a:r>
                    <a:rPr lang="en-US" sz="1400">
                      <a:cs typeface="Times New Roman" pitchFamily="18" charset="0"/>
                    </a:rPr>
                    <a:t>170000 +/- </a:t>
                  </a:r>
                  <a:endParaRPr lang="en-US" sz="1000">
                    <a:cs typeface="Times New Roman" pitchFamily="18" charset="0"/>
                  </a:endParaRPr>
                </a:p>
                <a:p>
                  <a:endParaRPr lang="en-US"/>
                </a:p>
              </p:txBody>
            </p:sp>
            <p:sp>
              <p:nvSpPr>
                <p:cNvPr id="50269" name="Rectangle 49"/>
                <p:cNvSpPr>
                  <a:spLocks noChangeArrowheads="1"/>
                </p:cNvSpPr>
                <p:nvPr/>
              </p:nvSpPr>
              <p:spPr bwMode="auto">
                <a:xfrm>
                  <a:off x="0" y="1266"/>
                  <a:ext cx="1555"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50193" name="Group 52"/>
              <p:cNvGrpSpPr>
                <a:grpSpLocks/>
              </p:cNvGrpSpPr>
              <p:nvPr/>
            </p:nvGrpSpPr>
            <p:grpSpPr bwMode="auto">
              <a:xfrm>
                <a:off x="1555" y="1266"/>
                <a:ext cx="1972" cy="422"/>
                <a:chOff x="1555" y="1266"/>
                <a:chExt cx="1972" cy="422"/>
              </a:xfrm>
            </p:grpSpPr>
            <p:sp>
              <p:nvSpPr>
                <p:cNvPr id="50266" name="Rectangle 12"/>
                <p:cNvSpPr>
                  <a:spLocks noChangeArrowheads="1"/>
                </p:cNvSpPr>
                <p:nvPr/>
              </p:nvSpPr>
              <p:spPr bwMode="auto">
                <a:xfrm>
                  <a:off x="1598" y="1266"/>
                  <a:ext cx="1886" cy="422"/>
                </a:xfrm>
                <a:prstGeom prst="rect">
                  <a:avLst/>
                </a:prstGeom>
                <a:noFill/>
                <a:ln w="9525">
                  <a:noFill/>
                  <a:miter lim="800000"/>
                  <a:headEnd/>
                  <a:tailEnd/>
                </a:ln>
              </p:spPr>
              <p:txBody>
                <a:bodyPr/>
                <a:lstStyle/>
                <a:p>
                  <a:pPr eaLnBrk="1" hangingPunct="1"/>
                  <a:r>
                    <a:rPr lang="en-US" sz="1400">
                      <a:cs typeface="Times New Roman" pitchFamily="18" charset="0"/>
                    </a:rPr>
                    <a:t>2</a:t>
                  </a:r>
                  <a:r>
                    <a:rPr lang="en-US" sz="1400" baseline="30000">
                      <a:cs typeface="Times New Roman" pitchFamily="18" charset="0"/>
                    </a:rPr>
                    <a:t>nd</a:t>
                  </a:r>
                  <a:r>
                    <a:rPr lang="en-US" sz="1400">
                      <a:cs typeface="Times New Roman" pitchFamily="18" charset="0"/>
                    </a:rPr>
                    <a:t> CLR_Work (if you want)</a:t>
                  </a:r>
                  <a:endParaRPr lang="en-US" sz="1000">
                    <a:cs typeface="Times New Roman" pitchFamily="18" charset="0"/>
                  </a:endParaRPr>
                </a:p>
                <a:p>
                  <a:endParaRPr lang="en-US"/>
                </a:p>
              </p:txBody>
            </p:sp>
            <p:sp>
              <p:nvSpPr>
                <p:cNvPr id="50267" name="Rectangle 51"/>
                <p:cNvSpPr>
                  <a:spLocks noChangeArrowheads="1"/>
                </p:cNvSpPr>
                <p:nvPr/>
              </p:nvSpPr>
              <p:spPr bwMode="auto">
                <a:xfrm>
                  <a:off x="1555" y="1266"/>
                  <a:ext cx="1972"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50194" name="Group 54"/>
              <p:cNvGrpSpPr>
                <a:grpSpLocks/>
              </p:cNvGrpSpPr>
              <p:nvPr/>
            </p:nvGrpSpPr>
            <p:grpSpPr bwMode="auto">
              <a:xfrm>
                <a:off x="0" y="1688"/>
                <a:ext cx="1555" cy="422"/>
                <a:chOff x="0" y="1688"/>
                <a:chExt cx="1555" cy="422"/>
              </a:xfrm>
            </p:grpSpPr>
            <p:sp>
              <p:nvSpPr>
                <p:cNvPr id="50264" name="Rectangle 13"/>
                <p:cNvSpPr>
                  <a:spLocks noChangeArrowheads="1"/>
                </p:cNvSpPr>
                <p:nvPr/>
              </p:nvSpPr>
              <p:spPr bwMode="auto">
                <a:xfrm>
                  <a:off x="43" y="1688"/>
                  <a:ext cx="1469" cy="422"/>
                </a:xfrm>
                <a:prstGeom prst="rect">
                  <a:avLst/>
                </a:prstGeom>
                <a:noFill/>
                <a:ln w="9525">
                  <a:noFill/>
                  <a:miter lim="800000"/>
                  <a:headEnd/>
                  <a:tailEnd/>
                </a:ln>
              </p:spPr>
              <p:txBody>
                <a:bodyPr/>
                <a:lstStyle/>
                <a:p>
                  <a:pPr eaLnBrk="1" hangingPunct="1"/>
                  <a:r>
                    <a:rPr lang="en-US" sz="1400">
                      <a:cs typeface="Times New Roman" pitchFamily="18" charset="0"/>
                    </a:rPr>
                    <a:t>15000 CFj</a:t>
                  </a:r>
                  <a:endParaRPr lang="en-US" sz="1000">
                    <a:cs typeface="Times New Roman" pitchFamily="18" charset="0"/>
                  </a:endParaRPr>
                </a:p>
                <a:p>
                  <a:endParaRPr lang="en-US"/>
                </a:p>
              </p:txBody>
            </p:sp>
            <p:sp>
              <p:nvSpPr>
                <p:cNvPr id="50265" name="Rectangle 53"/>
                <p:cNvSpPr>
                  <a:spLocks noChangeArrowheads="1"/>
                </p:cNvSpPr>
                <p:nvPr/>
              </p:nvSpPr>
              <p:spPr bwMode="auto">
                <a:xfrm>
                  <a:off x="0" y="1688"/>
                  <a:ext cx="1555"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50195" name="Group 56"/>
              <p:cNvGrpSpPr>
                <a:grpSpLocks/>
              </p:cNvGrpSpPr>
              <p:nvPr/>
            </p:nvGrpSpPr>
            <p:grpSpPr bwMode="auto">
              <a:xfrm>
                <a:off x="1555" y="1688"/>
                <a:ext cx="1972" cy="422"/>
                <a:chOff x="1555" y="1688"/>
                <a:chExt cx="1972" cy="422"/>
              </a:xfrm>
            </p:grpSpPr>
            <p:sp>
              <p:nvSpPr>
                <p:cNvPr id="50262" name="Rectangle 14"/>
                <p:cNvSpPr>
                  <a:spLocks noChangeArrowheads="1"/>
                </p:cNvSpPr>
                <p:nvPr/>
              </p:nvSpPr>
              <p:spPr bwMode="auto">
                <a:xfrm>
                  <a:off x="1598" y="1688"/>
                  <a:ext cx="1886" cy="422"/>
                </a:xfrm>
                <a:prstGeom prst="rect">
                  <a:avLst/>
                </a:prstGeom>
                <a:noFill/>
                <a:ln w="9525">
                  <a:noFill/>
                  <a:miter lim="800000"/>
                  <a:headEnd/>
                  <a:tailEnd/>
                </a:ln>
              </p:spPr>
              <p:txBody>
                <a:bodyPr/>
                <a:lstStyle/>
                <a:p>
                  <a:pPr eaLnBrk="1" hangingPunct="1"/>
                  <a:r>
                    <a:rPr lang="en-US" sz="1400">
                      <a:cs typeface="Times New Roman" pitchFamily="18" charset="0"/>
                    </a:rPr>
                    <a:t>CF0 = 170000 +/- ENTER</a:t>
                  </a:r>
                  <a:r>
                    <a:rPr lang="en-US" sz="1400">
                      <a:cs typeface="Times New Roman" pitchFamily="18" charset="0"/>
                      <a:sym typeface="Symbol" pitchFamily="18" charset="2"/>
                    </a:rPr>
                    <a:t></a:t>
                  </a:r>
                  <a:endParaRPr lang="en-US" sz="1000">
                    <a:cs typeface="Times New Roman" pitchFamily="18" charset="0"/>
                  </a:endParaRPr>
                </a:p>
                <a:p>
                  <a:endParaRPr lang="en-US" sz="1400">
                    <a:cs typeface="Times New Roman" pitchFamily="18" charset="0"/>
                    <a:sym typeface="Symbol" pitchFamily="18" charset="2"/>
                  </a:endParaRPr>
                </a:p>
              </p:txBody>
            </p:sp>
            <p:sp>
              <p:nvSpPr>
                <p:cNvPr id="50263" name="Rectangle 55"/>
                <p:cNvSpPr>
                  <a:spLocks noChangeArrowheads="1"/>
                </p:cNvSpPr>
                <p:nvPr/>
              </p:nvSpPr>
              <p:spPr bwMode="auto">
                <a:xfrm>
                  <a:off x="1555" y="1688"/>
                  <a:ext cx="1972"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50196" name="Group 58"/>
              <p:cNvGrpSpPr>
                <a:grpSpLocks/>
              </p:cNvGrpSpPr>
              <p:nvPr/>
            </p:nvGrpSpPr>
            <p:grpSpPr bwMode="auto">
              <a:xfrm>
                <a:off x="0" y="2110"/>
                <a:ext cx="1555" cy="422"/>
                <a:chOff x="0" y="2110"/>
                <a:chExt cx="1555" cy="422"/>
              </a:xfrm>
            </p:grpSpPr>
            <p:sp>
              <p:nvSpPr>
                <p:cNvPr id="50260" name="Rectangle 15"/>
                <p:cNvSpPr>
                  <a:spLocks noChangeArrowheads="1"/>
                </p:cNvSpPr>
                <p:nvPr/>
              </p:nvSpPr>
              <p:spPr bwMode="auto">
                <a:xfrm>
                  <a:off x="43" y="2110"/>
                  <a:ext cx="1469" cy="422"/>
                </a:xfrm>
                <a:prstGeom prst="rect">
                  <a:avLst/>
                </a:prstGeom>
                <a:noFill/>
                <a:ln w="9525">
                  <a:noFill/>
                  <a:miter lim="800000"/>
                  <a:headEnd/>
                  <a:tailEnd/>
                </a:ln>
              </p:spPr>
              <p:txBody>
                <a:bodyPr/>
                <a:lstStyle/>
                <a:p>
                  <a:pPr eaLnBrk="1" hangingPunct="1"/>
                  <a:r>
                    <a:rPr lang="en-US" sz="1400">
                      <a:cs typeface="Times New Roman" pitchFamily="18" charset="0"/>
                    </a:rPr>
                    <a:t>16000 CFj</a:t>
                  </a:r>
                  <a:endParaRPr lang="en-US" sz="1000">
                    <a:cs typeface="Times New Roman" pitchFamily="18" charset="0"/>
                  </a:endParaRPr>
                </a:p>
                <a:p>
                  <a:endParaRPr lang="en-US"/>
                </a:p>
              </p:txBody>
            </p:sp>
            <p:sp>
              <p:nvSpPr>
                <p:cNvPr id="50261" name="Rectangle 57"/>
                <p:cNvSpPr>
                  <a:spLocks noChangeArrowheads="1"/>
                </p:cNvSpPr>
                <p:nvPr/>
              </p:nvSpPr>
              <p:spPr bwMode="auto">
                <a:xfrm>
                  <a:off x="0" y="2110"/>
                  <a:ext cx="1555"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50197" name="Group 60"/>
              <p:cNvGrpSpPr>
                <a:grpSpLocks/>
              </p:cNvGrpSpPr>
              <p:nvPr/>
            </p:nvGrpSpPr>
            <p:grpSpPr bwMode="auto">
              <a:xfrm>
                <a:off x="1555" y="2110"/>
                <a:ext cx="1972" cy="422"/>
                <a:chOff x="1555" y="2110"/>
                <a:chExt cx="1972" cy="422"/>
              </a:xfrm>
            </p:grpSpPr>
            <p:sp>
              <p:nvSpPr>
                <p:cNvPr id="50258" name="Rectangle 16"/>
                <p:cNvSpPr>
                  <a:spLocks noChangeArrowheads="1"/>
                </p:cNvSpPr>
                <p:nvPr/>
              </p:nvSpPr>
              <p:spPr bwMode="auto">
                <a:xfrm>
                  <a:off x="1598" y="2110"/>
                  <a:ext cx="1886" cy="422"/>
                </a:xfrm>
                <a:prstGeom prst="rect">
                  <a:avLst/>
                </a:prstGeom>
                <a:noFill/>
                <a:ln w="9525">
                  <a:noFill/>
                  <a:miter lim="800000"/>
                  <a:headEnd/>
                  <a:tailEnd/>
                </a:ln>
              </p:spPr>
              <p:txBody>
                <a:bodyPr/>
                <a:lstStyle/>
                <a:p>
                  <a:pPr eaLnBrk="1" hangingPunct="1"/>
                  <a:r>
                    <a:rPr lang="en-US" sz="1400">
                      <a:cs typeface="Times New Roman" pitchFamily="18" charset="0"/>
                    </a:rPr>
                    <a:t>C01 = 15000 ENTER </a:t>
                  </a:r>
                  <a:r>
                    <a:rPr lang="en-US" sz="1400">
                      <a:cs typeface="Times New Roman" pitchFamily="18" charset="0"/>
                      <a:sym typeface="Symbol" pitchFamily="18" charset="2"/>
                    </a:rPr>
                    <a:t></a:t>
                  </a:r>
                  <a:endParaRPr lang="en-US" sz="1000">
                    <a:cs typeface="Times New Roman" pitchFamily="18" charset="0"/>
                  </a:endParaRPr>
                </a:p>
                <a:p>
                  <a:endParaRPr lang="en-US" sz="1400">
                    <a:cs typeface="Times New Roman" pitchFamily="18" charset="0"/>
                    <a:sym typeface="Symbol" pitchFamily="18" charset="2"/>
                  </a:endParaRPr>
                </a:p>
              </p:txBody>
            </p:sp>
            <p:sp>
              <p:nvSpPr>
                <p:cNvPr id="50259" name="Rectangle 59"/>
                <p:cNvSpPr>
                  <a:spLocks noChangeArrowheads="1"/>
                </p:cNvSpPr>
                <p:nvPr/>
              </p:nvSpPr>
              <p:spPr bwMode="auto">
                <a:xfrm>
                  <a:off x="1555" y="2110"/>
                  <a:ext cx="1972"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50198" name="Group 62"/>
              <p:cNvGrpSpPr>
                <a:grpSpLocks/>
              </p:cNvGrpSpPr>
              <p:nvPr/>
            </p:nvGrpSpPr>
            <p:grpSpPr bwMode="auto">
              <a:xfrm>
                <a:off x="0" y="2532"/>
                <a:ext cx="1555" cy="422"/>
                <a:chOff x="0" y="2532"/>
                <a:chExt cx="1555" cy="422"/>
              </a:xfrm>
            </p:grpSpPr>
            <p:sp>
              <p:nvSpPr>
                <p:cNvPr id="50256" name="Rectangle 17"/>
                <p:cNvSpPr>
                  <a:spLocks noChangeArrowheads="1"/>
                </p:cNvSpPr>
                <p:nvPr/>
              </p:nvSpPr>
              <p:spPr bwMode="auto">
                <a:xfrm>
                  <a:off x="43" y="2532"/>
                  <a:ext cx="1469" cy="422"/>
                </a:xfrm>
                <a:prstGeom prst="rect">
                  <a:avLst/>
                </a:prstGeom>
                <a:noFill/>
                <a:ln w="9525">
                  <a:noFill/>
                  <a:miter lim="800000"/>
                  <a:headEnd/>
                  <a:tailEnd/>
                </a:ln>
              </p:spPr>
              <p:txBody>
                <a:bodyPr/>
                <a:lstStyle/>
                <a:p>
                  <a:pPr eaLnBrk="1" hangingPunct="1"/>
                  <a:r>
                    <a:rPr lang="en-US" sz="1400">
                      <a:cs typeface="Times New Roman" pitchFamily="18" charset="0"/>
                    </a:rPr>
                    <a:t>20000 CFj</a:t>
                  </a:r>
                  <a:endParaRPr lang="en-US" sz="1000">
                    <a:cs typeface="Times New Roman" pitchFamily="18" charset="0"/>
                  </a:endParaRPr>
                </a:p>
                <a:p>
                  <a:endParaRPr lang="en-US"/>
                </a:p>
              </p:txBody>
            </p:sp>
            <p:sp>
              <p:nvSpPr>
                <p:cNvPr id="50257" name="Rectangle 61"/>
                <p:cNvSpPr>
                  <a:spLocks noChangeArrowheads="1"/>
                </p:cNvSpPr>
                <p:nvPr/>
              </p:nvSpPr>
              <p:spPr bwMode="auto">
                <a:xfrm>
                  <a:off x="0" y="2532"/>
                  <a:ext cx="1555"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50199" name="Group 64"/>
              <p:cNvGrpSpPr>
                <a:grpSpLocks/>
              </p:cNvGrpSpPr>
              <p:nvPr/>
            </p:nvGrpSpPr>
            <p:grpSpPr bwMode="auto">
              <a:xfrm>
                <a:off x="1555" y="2532"/>
                <a:ext cx="1972" cy="422"/>
                <a:chOff x="1555" y="2532"/>
                <a:chExt cx="1972" cy="422"/>
              </a:xfrm>
            </p:grpSpPr>
            <p:sp>
              <p:nvSpPr>
                <p:cNvPr id="50254" name="Rectangle 18"/>
                <p:cNvSpPr>
                  <a:spLocks noChangeArrowheads="1"/>
                </p:cNvSpPr>
                <p:nvPr/>
              </p:nvSpPr>
              <p:spPr bwMode="auto">
                <a:xfrm>
                  <a:off x="1598" y="2532"/>
                  <a:ext cx="1886" cy="422"/>
                </a:xfrm>
                <a:prstGeom prst="rect">
                  <a:avLst/>
                </a:prstGeom>
                <a:noFill/>
                <a:ln w="9525">
                  <a:noFill/>
                  <a:miter lim="800000"/>
                  <a:headEnd/>
                  <a:tailEnd/>
                </a:ln>
              </p:spPr>
              <p:txBody>
                <a:bodyPr/>
                <a:lstStyle/>
                <a:p>
                  <a:pPr eaLnBrk="1" hangingPunct="1"/>
                  <a:r>
                    <a:rPr lang="en-US" sz="1400">
                      <a:cs typeface="Times New Roman" pitchFamily="18" charset="0"/>
                    </a:rPr>
                    <a:t>F01 = 1 </a:t>
                  </a:r>
                  <a:r>
                    <a:rPr lang="en-US" sz="1400">
                      <a:cs typeface="Times New Roman" pitchFamily="18" charset="0"/>
                      <a:sym typeface="Symbol" pitchFamily="18" charset="2"/>
                    </a:rPr>
                    <a:t></a:t>
                  </a:r>
                  <a:endParaRPr lang="en-US" sz="1000">
                    <a:cs typeface="Times New Roman" pitchFamily="18" charset="0"/>
                  </a:endParaRPr>
                </a:p>
                <a:p>
                  <a:endParaRPr lang="en-US" sz="1400">
                    <a:cs typeface="Times New Roman" pitchFamily="18" charset="0"/>
                    <a:sym typeface="Symbol" pitchFamily="18" charset="2"/>
                  </a:endParaRPr>
                </a:p>
              </p:txBody>
            </p:sp>
            <p:sp>
              <p:nvSpPr>
                <p:cNvPr id="50255" name="Rectangle 63"/>
                <p:cNvSpPr>
                  <a:spLocks noChangeArrowheads="1"/>
                </p:cNvSpPr>
                <p:nvPr/>
              </p:nvSpPr>
              <p:spPr bwMode="auto">
                <a:xfrm>
                  <a:off x="1555" y="2532"/>
                  <a:ext cx="1972"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50200" name="Group 66"/>
              <p:cNvGrpSpPr>
                <a:grpSpLocks/>
              </p:cNvGrpSpPr>
              <p:nvPr/>
            </p:nvGrpSpPr>
            <p:grpSpPr bwMode="auto">
              <a:xfrm>
                <a:off x="0" y="2954"/>
                <a:ext cx="1555" cy="422"/>
                <a:chOff x="0" y="2954"/>
                <a:chExt cx="1555" cy="422"/>
              </a:xfrm>
            </p:grpSpPr>
            <p:sp>
              <p:nvSpPr>
                <p:cNvPr id="50252" name="Rectangle 19"/>
                <p:cNvSpPr>
                  <a:spLocks noChangeArrowheads="1"/>
                </p:cNvSpPr>
                <p:nvPr/>
              </p:nvSpPr>
              <p:spPr bwMode="auto">
                <a:xfrm>
                  <a:off x="43" y="2954"/>
                  <a:ext cx="1469" cy="422"/>
                </a:xfrm>
                <a:prstGeom prst="rect">
                  <a:avLst/>
                </a:prstGeom>
                <a:noFill/>
                <a:ln w="9525">
                  <a:noFill/>
                  <a:miter lim="800000"/>
                  <a:headEnd/>
                  <a:tailEnd/>
                </a:ln>
              </p:spPr>
              <p:txBody>
                <a:bodyPr/>
                <a:lstStyle/>
                <a:p>
                  <a:pPr eaLnBrk="1" hangingPunct="1"/>
                  <a:r>
                    <a:rPr lang="en-US" sz="1400">
                      <a:cs typeface="Times New Roman" pitchFamily="18" charset="0"/>
                    </a:rPr>
                    <a:t>22000 CFj</a:t>
                  </a:r>
                  <a:endParaRPr lang="en-US" sz="1000">
                    <a:cs typeface="Times New Roman" pitchFamily="18" charset="0"/>
                  </a:endParaRPr>
                </a:p>
                <a:p>
                  <a:endParaRPr lang="en-US"/>
                </a:p>
              </p:txBody>
            </p:sp>
            <p:sp>
              <p:nvSpPr>
                <p:cNvPr id="50253" name="Rectangle 65"/>
                <p:cNvSpPr>
                  <a:spLocks noChangeArrowheads="1"/>
                </p:cNvSpPr>
                <p:nvPr/>
              </p:nvSpPr>
              <p:spPr bwMode="auto">
                <a:xfrm>
                  <a:off x="0" y="2954"/>
                  <a:ext cx="1555"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50201" name="Group 68"/>
              <p:cNvGrpSpPr>
                <a:grpSpLocks/>
              </p:cNvGrpSpPr>
              <p:nvPr/>
            </p:nvGrpSpPr>
            <p:grpSpPr bwMode="auto">
              <a:xfrm>
                <a:off x="1555" y="2954"/>
                <a:ext cx="1972" cy="422"/>
                <a:chOff x="1555" y="2954"/>
                <a:chExt cx="1972" cy="422"/>
              </a:xfrm>
            </p:grpSpPr>
            <p:sp>
              <p:nvSpPr>
                <p:cNvPr id="50250" name="Rectangle 20"/>
                <p:cNvSpPr>
                  <a:spLocks noChangeArrowheads="1"/>
                </p:cNvSpPr>
                <p:nvPr/>
              </p:nvSpPr>
              <p:spPr bwMode="auto">
                <a:xfrm>
                  <a:off x="1598" y="2954"/>
                  <a:ext cx="1886" cy="422"/>
                </a:xfrm>
                <a:prstGeom prst="rect">
                  <a:avLst/>
                </a:prstGeom>
                <a:noFill/>
                <a:ln w="9525">
                  <a:noFill/>
                  <a:miter lim="800000"/>
                  <a:headEnd/>
                  <a:tailEnd/>
                </a:ln>
              </p:spPr>
              <p:txBody>
                <a:bodyPr/>
                <a:lstStyle/>
                <a:p>
                  <a:pPr eaLnBrk="1" hangingPunct="1"/>
                  <a:r>
                    <a:rPr lang="en-US" sz="1400">
                      <a:cs typeface="Times New Roman" pitchFamily="18" charset="0"/>
                    </a:rPr>
                    <a:t>C02 = 16000 ENTER </a:t>
                  </a:r>
                  <a:r>
                    <a:rPr lang="en-US" sz="1400">
                      <a:cs typeface="Times New Roman" pitchFamily="18" charset="0"/>
                      <a:sym typeface="Symbol" pitchFamily="18" charset="2"/>
                    </a:rPr>
                    <a:t></a:t>
                  </a:r>
                  <a:r>
                    <a:rPr lang="en-US" sz="1400">
                      <a:cs typeface="Times New Roman" pitchFamily="18" charset="0"/>
                    </a:rPr>
                    <a:t> </a:t>
                  </a:r>
                  <a:endParaRPr lang="en-US" sz="1000">
                    <a:cs typeface="Times New Roman" pitchFamily="18" charset="0"/>
                    <a:sym typeface="Symbol" pitchFamily="18" charset="2"/>
                  </a:endParaRPr>
                </a:p>
                <a:p>
                  <a:endParaRPr lang="en-US" sz="1400">
                    <a:cs typeface="Times New Roman" pitchFamily="18" charset="0"/>
                    <a:sym typeface="Symbol" pitchFamily="18" charset="2"/>
                  </a:endParaRPr>
                </a:p>
              </p:txBody>
            </p:sp>
            <p:sp>
              <p:nvSpPr>
                <p:cNvPr id="50251" name="Rectangle 67"/>
                <p:cNvSpPr>
                  <a:spLocks noChangeArrowheads="1"/>
                </p:cNvSpPr>
                <p:nvPr/>
              </p:nvSpPr>
              <p:spPr bwMode="auto">
                <a:xfrm>
                  <a:off x="1555" y="2954"/>
                  <a:ext cx="1972"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50202" name="Group 70"/>
              <p:cNvGrpSpPr>
                <a:grpSpLocks/>
              </p:cNvGrpSpPr>
              <p:nvPr/>
            </p:nvGrpSpPr>
            <p:grpSpPr bwMode="auto">
              <a:xfrm>
                <a:off x="0" y="3376"/>
                <a:ext cx="1555" cy="422"/>
                <a:chOff x="0" y="3376"/>
                <a:chExt cx="1555" cy="422"/>
              </a:xfrm>
            </p:grpSpPr>
            <p:sp>
              <p:nvSpPr>
                <p:cNvPr id="50248" name="Rectangle 21"/>
                <p:cNvSpPr>
                  <a:spLocks noChangeArrowheads="1"/>
                </p:cNvSpPr>
                <p:nvPr/>
              </p:nvSpPr>
              <p:spPr bwMode="auto">
                <a:xfrm>
                  <a:off x="43" y="3376"/>
                  <a:ext cx="1469" cy="422"/>
                </a:xfrm>
                <a:prstGeom prst="rect">
                  <a:avLst/>
                </a:prstGeom>
                <a:noFill/>
                <a:ln w="9525">
                  <a:noFill/>
                  <a:miter lim="800000"/>
                  <a:headEnd/>
                  <a:tailEnd/>
                </a:ln>
              </p:spPr>
              <p:txBody>
                <a:bodyPr/>
                <a:lstStyle/>
                <a:p>
                  <a:pPr eaLnBrk="1" hangingPunct="1"/>
                  <a:r>
                    <a:rPr lang="en-US" sz="1400">
                      <a:cs typeface="Times New Roman" pitchFamily="18" charset="0"/>
                    </a:rPr>
                    <a:t>17000+200000=217000 CFj</a:t>
                  </a:r>
                  <a:endParaRPr lang="en-US" sz="1000">
                    <a:cs typeface="Times New Roman" pitchFamily="18" charset="0"/>
                  </a:endParaRPr>
                </a:p>
                <a:p>
                  <a:endParaRPr lang="en-US"/>
                </a:p>
              </p:txBody>
            </p:sp>
            <p:sp>
              <p:nvSpPr>
                <p:cNvPr id="50249" name="Rectangle 69"/>
                <p:cNvSpPr>
                  <a:spLocks noChangeArrowheads="1"/>
                </p:cNvSpPr>
                <p:nvPr/>
              </p:nvSpPr>
              <p:spPr bwMode="auto">
                <a:xfrm>
                  <a:off x="0" y="3376"/>
                  <a:ext cx="1555"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50203" name="Group 72"/>
              <p:cNvGrpSpPr>
                <a:grpSpLocks/>
              </p:cNvGrpSpPr>
              <p:nvPr/>
            </p:nvGrpSpPr>
            <p:grpSpPr bwMode="auto">
              <a:xfrm>
                <a:off x="1555" y="3376"/>
                <a:ext cx="1972" cy="422"/>
                <a:chOff x="1555" y="3376"/>
                <a:chExt cx="1972" cy="422"/>
              </a:xfrm>
            </p:grpSpPr>
            <p:sp>
              <p:nvSpPr>
                <p:cNvPr id="50246" name="Rectangle 22"/>
                <p:cNvSpPr>
                  <a:spLocks noChangeArrowheads="1"/>
                </p:cNvSpPr>
                <p:nvPr/>
              </p:nvSpPr>
              <p:spPr bwMode="auto">
                <a:xfrm>
                  <a:off x="1598" y="3376"/>
                  <a:ext cx="1886" cy="422"/>
                </a:xfrm>
                <a:prstGeom prst="rect">
                  <a:avLst/>
                </a:prstGeom>
                <a:noFill/>
                <a:ln w="9525">
                  <a:noFill/>
                  <a:miter lim="800000"/>
                  <a:headEnd/>
                  <a:tailEnd/>
                </a:ln>
              </p:spPr>
              <p:txBody>
                <a:bodyPr/>
                <a:lstStyle/>
                <a:p>
                  <a:pPr eaLnBrk="1" hangingPunct="1"/>
                  <a:r>
                    <a:rPr lang="en-US" sz="1400">
                      <a:cs typeface="Times New Roman" pitchFamily="18" charset="0"/>
                    </a:rPr>
                    <a:t>F02 = 1 </a:t>
                  </a:r>
                  <a:r>
                    <a:rPr lang="en-US" sz="1400">
                      <a:cs typeface="Times New Roman" pitchFamily="18" charset="0"/>
                      <a:sym typeface="Symbol" pitchFamily="18" charset="2"/>
                    </a:rPr>
                    <a:t></a:t>
                  </a:r>
                  <a:endParaRPr lang="en-US" sz="1000">
                    <a:cs typeface="Times New Roman" pitchFamily="18" charset="0"/>
                  </a:endParaRPr>
                </a:p>
                <a:p>
                  <a:endParaRPr lang="en-US" sz="1400">
                    <a:cs typeface="Times New Roman" pitchFamily="18" charset="0"/>
                    <a:sym typeface="Symbol" pitchFamily="18" charset="2"/>
                  </a:endParaRPr>
                </a:p>
              </p:txBody>
            </p:sp>
            <p:sp>
              <p:nvSpPr>
                <p:cNvPr id="50247" name="Rectangle 71"/>
                <p:cNvSpPr>
                  <a:spLocks noChangeArrowheads="1"/>
                </p:cNvSpPr>
                <p:nvPr/>
              </p:nvSpPr>
              <p:spPr bwMode="auto">
                <a:xfrm>
                  <a:off x="1555" y="3376"/>
                  <a:ext cx="1972"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50204" name="Group 74"/>
              <p:cNvGrpSpPr>
                <a:grpSpLocks/>
              </p:cNvGrpSpPr>
              <p:nvPr/>
            </p:nvGrpSpPr>
            <p:grpSpPr bwMode="auto">
              <a:xfrm>
                <a:off x="0" y="3798"/>
                <a:ext cx="1555" cy="422"/>
                <a:chOff x="0" y="3798"/>
                <a:chExt cx="1555" cy="422"/>
              </a:xfrm>
            </p:grpSpPr>
            <p:sp>
              <p:nvSpPr>
                <p:cNvPr id="50244" name="Rectangle 23"/>
                <p:cNvSpPr>
                  <a:spLocks noChangeArrowheads="1"/>
                </p:cNvSpPr>
                <p:nvPr/>
              </p:nvSpPr>
              <p:spPr bwMode="auto">
                <a:xfrm>
                  <a:off x="43" y="3798"/>
                  <a:ext cx="1469" cy="422"/>
                </a:xfrm>
                <a:prstGeom prst="rect">
                  <a:avLst/>
                </a:prstGeom>
                <a:noFill/>
                <a:ln w="9525">
                  <a:noFill/>
                  <a:miter lim="800000"/>
                  <a:headEnd/>
                  <a:tailEnd/>
                </a:ln>
              </p:spPr>
              <p:txBody>
                <a:bodyPr/>
                <a:lstStyle/>
                <a:p>
                  <a:pPr eaLnBrk="1" hangingPunct="1"/>
                  <a:r>
                    <a:rPr lang="en-US" sz="1400">
                      <a:cs typeface="Times New Roman" pitchFamily="18" charset="0"/>
                    </a:rPr>
                    <a:t>IRR gives 13.15</a:t>
                  </a:r>
                  <a:endParaRPr lang="en-US" sz="1000">
                    <a:cs typeface="Times New Roman" pitchFamily="18" charset="0"/>
                  </a:endParaRPr>
                </a:p>
                <a:p>
                  <a:endParaRPr lang="en-US"/>
                </a:p>
              </p:txBody>
            </p:sp>
            <p:sp>
              <p:nvSpPr>
                <p:cNvPr id="50245" name="Rectangle 73"/>
                <p:cNvSpPr>
                  <a:spLocks noChangeArrowheads="1"/>
                </p:cNvSpPr>
                <p:nvPr/>
              </p:nvSpPr>
              <p:spPr bwMode="auto">
                <a:xfrm>
                  <a:off x="0" y="3798"/>
                  <a:ext cx="1555"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50205" name="Group 76"/>
              <p:cNvGrpSpPr>
                <a:grpSpLocks/>
              </p:cNvGrpSpPr>
              <p:nvPr/>
            </p:nvGrpSpPr>
            <p:grpSpPr bwMode="auto">
              <a:xfrm>
                <a:off x="1555" y="3798"/>
                <a:ext cx="1972" cy="422"/>
                <a:chOff x="1555" y="3798"/>
                <a:chExt cx="1972" cy="422"/>
              </a:xfrm>
            </p:grpSpPr>
            <p:sp>
              <p:nvSpPr>
                <p:cNvPr id="50242" name="Rectangle 24"/>
                <p:cNvSpPr>
                  <a:spLocks noChangeArrowheads="1"/>
                </p:cNvSpPr>
                <p:nvPr/>
              </p:nvSpPr>
              <p:spPr bwMode="auto">
                <a:xfrm>
                  <a:off x="1598" y="3798"/>
                  <a:ext cx="1886" cy="422"/>
                </a:xfrm>
                <a:prstGeom prst="rect">
                  <a:avLst/>
                </a:prstGeom>
                <a:noFill/>
                <a:ln w="9525">
                  <a:noFill/>
                  <a:miter lim="800000"/>
                  <a:headEnd/>
                  <a:tailEnd/>
                </a:ln>
              </p:spPr>
              <p:txBody>
                <a:bodyPr/>
                <a:lstStyle/>
                <a:p>
                  <a:pPr eaLnBrk="1" hangingPunct="1"/>
                  <a:r>
                    <a:rPr lang="en-US" sz="1400">
                      <a:cs typeface="Times New Roman" pitchFamily="18" charset="0"/>
                    </a:rPr>
                    <a:t>C03 = 20000 ENTER </a:t>
                  </a:r>
                  <a:r>
                    <a:rPr lang="en-US" sz="1400">
                      <a:cs typeface="Times New Roman" pitchFamily="18" charset="0"/>
                      <a:sym typeface="Symbol" pitchFamily="18" charset="2"/>
                    </a:rPr>
                    <a:t></a:t>
                  </a:r>
                  <a:r>
                    <a:rPr lang="en-US" sz="1400">
                      <a:cs typeface="Times New Roman" pitchFamily="18" charset="0"/>
                    </a:rPr>
                    <a:t> </a:t>
                  </a:r>
                  <a:endParaRPr lang="en-US" sz="1000">
                    <a:cs typeface="Times New Roman" pitchFamily="18" charset="0"/>
                    <a:sym typeface="Symbol" pitchFamily="18" charset="2"/>
                  </a:endParaRPr>
                </a:p>
                <a:p>
                  <a:endParaRPr lang="en-US" sz="1400">
                    <a:cs typeface="Times New Roman" pitchFamily="18" charset="0"/>
                    <a:sym typeface="Symbol" pitchFamily="18" charset="2"/>
                  </a:endParaRPr>
                </a:p>
              </p:txBody>
            </p:sp>
            <p:sp>
              <p:nvSpPr>
                <p:cNvPr id="50243" name="Rectangle 75"/>
                <p:cNvSpPr>
                  <a:spLocks noChangeArrowheads="1"/>
                </p:cNvSpPr>
                <p:nvPr/>
              </p:nvSpPr>
              <p:spPr bwMode="auto">
                <a:xfrm>
                  <a:off x="1555" y="3798"/>
                  <a:ext cx="1972"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50206" name="Group 78"/>
              <p:cNvGrpSpPr>
                <a:grpSpLocks/>
              </p:cNvGrpSpPr>
              <p:nvPr/>
            </p:nvGrpSpPr>
            <p:grpSpPr bwMode="auto">
              <a:xfrm>
                <a:off x="0" y="4220"/>
                <a:ext cx="1555" cy="384"/>
                <a:chOff x="0" y="4220"/>
                <a:chExt cx="1555" cy="384"/>
              </a:xfrm>
            </p:grpSpPr>
            <p:sp>
              <p:nvSpPr>
                <p:cNvPr id="50240" name="Rectangle 25"/>
                <p:cNvSpPr>
                  <a:spLocks noChangeArrowheads="1"/>
                </p:cNvSpPr>
                <p:nvPr/>
              </p:nvSpPr>
              <p:spPr bwMode="auto">
                <a:xfrm>
                  <a:off x="43" y="4220"/>
                  <a:ext cx="1469" cy="384"/>
                </a:xfrm>
                <a:prstGeom prst="rect">
                  <a:avLst/>
                </a:prstGeom>
                <a:noFill/>
                <a:ln w="9525">
                  <a:noFill/>
                  <a:miter lim="800000"/>
                  <a:headEnd/>
                  <a:tailEnd/>
                </a:ln>
              </p:spPr>
              <p:txBody>
                <a:bodyPr/>
                <a:lstStyle/>
                <a:p>
                  <a:pPr eaLnBrk="1" hangingPunct="1"/>
                  <a:r>
                    <a:rPr lang="en-US" sz="1000">
                      <a:cs typeface="Times New Roman" pitchFamily="18" charset="0"/>
                    </a:rPr>
                    <a:t> </a:t>
                  </a:r>
                </a:p>
                <a:p>
                  <a:endParaRPr lang="en-US"/>
                </a:p>
              </p:txBody>
            </p:sp>
            <p:sp>
              <p:nvSpPr>
                <p:cNvPr id="50241" name="Rectangle 77"/>
                <p:cNvSpPr>
                  <a:spLocks noChangeArrowheads="1"/>
                </p:cNvSpPr>
                <p:nvPr/>
              </p:nvSpPr>
              <p:spPr bwMode="auto">
                <a:xfrm>
                  <a:off x="0" y="4220"/>
                  <a:ext cx="1555" cy="384"/>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50207" name="Group 80"/>
              <p:cNvGrpSpPr>
                <a:grpSpLocks/>
              </p:cNvGrpSpPr>
              <p:nvPr/>
            </p:nvGrpSpPr>
            <p:grpSpPr bwMode="auto">
              <a:xfrm>
                <a:off x="1555" y="4220"/>
                <a:ext cx="1972" cy="384"/>
                <a:chOff x="1555" y="4220"/>
                <a:chExt cx="1972" cy="384"/>
              </a:xfrm>
            </p:grpSpPr>
            <p:sp>
              <p:nvSpPr>
                <p:cNvPr id="50238" name="Rectangle 26"/>
                <p:cNvSpPr>
                  <a:spLocks noChangeArrowheads="1"/>
                </p:cNvSpPr>
                <p:nvPr/>
              </p:nvSpPr>
              <p:spPr bwMode="auto">
                <a:xfrm>
                  <a:off x="1598" y="4220"/>
                  <a:ext cx="1886" cy="384"/>
                </a:xfrm>
                <a:prstGeom prst="rect">
                  <a:avLst/>
                </a:prstGeom>
                <a:noFill/>
                <a:ln w="9525">
                  <a:noFill/>
                  <a:miter lim="800000"/>
                  <a:headEnd/>
                  <a:tailEnd/>
                </a:ln>
              </p:spPr>
              <p:txBody>
                <a:bodyPr/>
                <a:lstStyle/>
                <a:p>
                  <a:pPr eaLnBrk="1" hangingPunct="1"/>
                  <a:r>
                    <a:rPr lang="en-US" sz="1400">
                      <a:cs typeface="Times New Roman" pitchFamily="18" charset="0"/>
                    </a:rPr>
                    <a:t>F03 = 1 </a:t>
                  </a:r>
                  <a:r>
                    <a:rPr lang="en-US" sz="1400">
                      <a:cs typeface="Times New Roman" pitchFamily="18" charset="0"/>
                      <a:sym typeface="Symbol" pitchFamily="18" charset="2"/>
                    </a:rPr>
                    <a:t></a:t>
                  </a:r>
                  <a:endParaRPr lang="en-US" sz="1000">
                    <a:cs typeface="Times New Roman" pitchFamily="18" charset="0"/>
                  </a:endParaRPr>
                </a:p>
                <a:p>
                  <a:endParaRPr lang="en-US" sz="1400">
                    <a:cs typeface="Times New Roman" pitchFamily="18" charset="0"/>
                    <a:sym typeface="Symbol" pitchFamily="18" charset="2"/>
                  </a:endParaRPr>
                </a:p>
              </p:txBody>
            </p:sp>
            <p:sp>
              <p:nvSpPr>
                <p:cNvPr id="50239" name="Rectangle 79"/>
                <p:cNvSpPr>
                  <a:spLocks noChangeArrowheads="1"/>
                </p:cNvSpPr>
                <p:nvPr/>
              </p:nvSpPr>
              <p:spPr bwMode="auto">
                <a:xfrm>
                  <a:off x="1555" y="4220"/>
                  <a:ext cx="1972" cy="384"/>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50208" name="Group 82"/>
              <p:cNvGrpSpPr>
                <a:grpSpLocks/>
              </p:cNvGrpSpPr>
              <p:nvPr/>
            </p:nvGrpSpPr>
            <p:grpSpPr bwMode="auto">
              <a:xfrm>
                <a:off x="0" y="4604"/>
                <a:ext cx="1555" cy="384"/>
                <a:chOff x="0" y="4604"/>
                <a:chExt cx="1555" cy="384"/>
              </a:xfrm>
            </p:grpSpPr>
            <p:sp>
              <p:nvSpPr>
                <p:cNvPr id="50236" name="Rectangle 27"/>
                <p:cNvSpPr>
                  <a:spLocks noChangeArrowheads="1"/>
                </p:cNvSpPr>
                <p:nvPr/>
              </p:nvSpPr>
              <p:spPr bwMode="auto">
                <a:xfrm>
                  <a:off x="43" y="4604"/>
                  <a:ext cx="1469" cy="384"/>
                </a:xfrm>
                <a:prstGeom prst="rect">
                  <a:avLst/>
                </a:prstGeom>
                <a:noFill/>
                <a:ln w="9525">
                  <a:noFill/>
                  <a:miter lim="800000"/>
                  <a:headEnd/>
                  <a:tailEnd/>
                </a:ln>
              </p:spPr>
              <p:txBody>
                <a:bodyPr/>
                <a:lstStyle/>
                <a:p>
                  <a:pPr eaLnBrk="1" hangingPunct="1"/>
                  <a:r>
                    <a:rPr lang="en-US" sz="1000">
                      <a:cs typeface="Times New Roman" pitchFamily="18" charset="0"/>
                    </a:rPr>
                    <a:t> </a:t>
                  </a:r>
                </a:p>
                <a:p>
                  <a:endParaRPr lang="en-US"/>
                </a:p>
              </p:txBody>
            </p:sp>
            <p:sp>
              <p:nvSpPr>
                <p:cNvPr id="50237" name="Rectangle 81"/>
                <p:cNvSpPr>
                  <a:spLocks noChangeArrowheads="1"/>
                </p:cNvSpPr>
                <p:nvPr/>
              </p:nvSpPr>
              <p:spPr bwMode="auto">
                <a:xfrm>
                  <a:off x="0" y="4604"/>
                  <a:ext cx="1555" cy="384"/>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50209" name="Group 84"/>
              <p:cNvGrpSpPr>
                <a:grpSpLocks/>
              </p:cNvGrpSpPr>
              <p:nvPr/>
            </p:nvGrpSpPr>
            <p:grpSpPr bwMode="auto">
              <a:xfrm>
                <a:off x="1555" y="4604"/>
                <a:ext cx="1972" cy="384"/>
                <a:chOff x="1555" y="4604"/>
                <a:chExt cx="1972" cy="384"/>
              </a:xfrm>
            </p:grpSpPr>
            <p:sp>
              <p:nvSpPr>
                <p:cNvPr id="50234" name="Rectangle 28"/>
                <p:cNvSpPr>
                  <a:spLocks noChangeArrowheads="1"/>
                </p:cNvSpPr>
                <p:nvPr/>
              </p:nvSpPr>
              <p:spPr bwMode="auto">
                <a:xfrm>
                  <a:off x="1598" y="4604"/>
                  <a:ext cx="1886" cy="384"/>
                </a:xfrm>
                <a:prstGeom prst="rect">
                  <a:avLst/>
                </a:prstGeom>
                <a:noFill/>
                <a:ln w="9525">
                  <a:noFill/>
                  <a:miter lim="800000"/>
                  <a:headEnd/>
                  <a:tailEnd/>
                </a:ln>
              </p:spPr>
              <p:txBody>
                <a:bodyPr/>
                <a:lstStyle/>
                <a:p>
                  <a:pPr eaLnBrk="1" hangingPunct="1"/>
                  <a:r>
                    <a:rPr lang="en-US" sz="1400">
                      <a:cs typeface="Times New Roman" pitchFamily="18" charset="0"/>
                    </a:rPr>
                    <a:t>C04 = 22000 ENTER </a:t>
                  </a:r>
                  <a:r>
                    <a:rPr lang="en-US" sz="1400">
                      <a:cs typeface="Times New Roman" pitchFamily="18" charset="0"/>
                      <a:sym typeface="Symbol" pitchFamily="18" charset="2"/>
                    </a:rPr>
                    <a:t></a:t>
                  </a:r>
                  <a:r>
                    <a:rPr lang="en-US" sz="1400">
                      <a:cs typeface="Times New Roman" pitchFamily="18" charset="0"/>
                    </a:rPr>
                    <a:t> </a:t>
                  </a:r>
                  <a:endParaRPr lang="en-US" sz="1000">
                    <a:cs typeface="Times New Roman" pitchFamily="18" charset="0"/>
                    <a:sym typeface="Symbol" pitchFamily="18" charset="2"/>
                  </a:endParaRPr>
                </a:p>
                <a:p>
                  <a:endParaRPr lang="en-US" sz="1400">
                    <a:cs typeface="Times New Roman" pitchFamily="18" charset="0"/>
                    <a:sym typeface="Symbol" pitchFamily="18" charset="2"/>
                  </a:endParaRPr>
                </a:p>
              </p:txBody>
            </p:sp>
            <p:sp>
              <p:nvSpPr>
                <p:cNvPr id="50235" name="Rectangle 83"/>
                <p:cNvSpPr>
                  <a:spLocks noChangeArrowheads="1"/>
                </p:cNvSpPr>
                <p:nvPr/>
              </p:nvSpPr>
              <p:spPr bwMode="auto">
                <a:xfrm>
                  <a:off x="1555" y="4604"/>
                  <a:ext cx="1972" cy="384"/>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50210" name="Group 86"/>
              <p:cNvGrpSpPr>
                <a:grpSpLocks/>
              </p:cNvGrpSpPr>
              <p:nvPr/>
            </p:nvGrpSpPr>
            <p:grpSpPr bwMode="auto">
              <a:xfrm>
                <a:off x="0" y="4988"/>
                <a:ext cx="1555" cy="384"/>
                <a:chOff x="0" y="4988"/>
                <a:chExt cx="1555" cy="384"/>
              </a:xfrm>
            </p:grpSpPr>
            <p:sp>
              <p:nvSpPr>
                <p:cNvPr id="50232" name="Rectangle 29"/>
                <p:cNvSpPr>
                  <a:spLocks noChangeArrowheads="1"/>
                </p:cNvSpPr>
                <p:nvPr/>
              </p:nvSpPr>
              <p:spPr bwMode="auto">
                <a:xfrm>
                  <a:off x="43" y="4988"/>
                  <a:ext cx="1469" cy="384"/>
                </a:xfrm>
                <a:prstGeom prst="rect">
                  <a:avLst/>
                </a:prstGeom>
                <a:noFill/>
                <a:ln w="9525">
                  <a:noFill/>
                  <a:miter lim="800000"/>
                  <a:headEnd/>
                  <a:tailEnd/>
                </a:ln>
              </p:spPr>
              <p:txBody>
                <a:bodyPr/>
                <a:lstStyle/>
                <a:p>
                  <a:pPr eaLnBrk="1" hangingPunct="1"/>
                  <a:r>
                    <a:rPr lang="en-US" sz="1000">
                      <a:cs typeface="Times New Roman" pitchFamily="18" charset="0"/>
                    </a:rPr>
                    <a:t> </a:t>
                  </a:r>
                </a:p>
                <a:p>
                  <a:endParaRPr lang="en-US"/>
                </a:p>
              </p:txBody>
            </p:sp>
            <p:sp>
              <p:nvSpPr>
                <p:cNvPr id="50233" name="Rectangle 85"/>
                <p:cNvSpPr>
                  <a:spLocks noChangeArrowheads="1"/>
                </p:cNvSpPr>
                <p:nvPr/>
              </p:nvSpPr>
              <p:spPr bwMode="auto">
                <a:xfrm>
                  <a:off x="0" y="4988"/>
                  <a:ext cx="1555" cy="384"/>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50211" name="Group 88"/>
              <p:cNvGrpSpPr>
                <a:grpSpLocks/>
              </p:cNvGrpSpPr>
              <p:nvPr/>
            </p:nvGrpSpPr>
            <p:grpSpPr bwMode="auto">
              <a:xfrm>
                <a:off x="1555" y="4988"/>
                <a:ext cx="1972" cy="384"/>
                <a:chOff x="1555" y="4988"/>
                <a:chExt cx="1972" cy="384"/>
              </a:xfrm>
            </p:grpSpPr>
            <p:sp>
              <p:nvSpPr>
                <p:cNvPr id="50230" name="Rectangle 30"/>
                <p:cNvSpPr>
                  <a:spLocks noChangeArrowheads="1"/>
                </p:cNvSpPr>
                <p:nvPr/>
              </p:nvSpPr>
              <p:spPr bwMode="auto">
                <a:xfrm>
                  <a:off x="1598" y="4988"/>
                  <a:ext cx="1886" cy="384"/>
                </a:xfrm>
                <a:prstGeom prst="rect">
                  <a:avLst/>
                </a:prstGeom>
                <a:noFill/>
                <a:ln w="9525">
                  <a:noFill/>
                  <a:miter lim="800000"/>
                  <a:headEnd/>
                  <a:tailEnd/>
                </a:ln>
              </p:spPr>
              <p:txBody>
                <a:bodyPr/>
                <a:lstStyle/>
                <a:p>
                  <a:pPr eaLnBrk="1" hangingPunct="1"/>
                  <a:r>
                    <a:rPr lang="en-US" sz="1400">
                      <a:cs typeface="Times New Roman" pitchFamily="18" charset="0"/>
                    </a:rPr>
                    <a:t>F04 = 1 </a:t>
                  </a:r>
                  <a:r>
                    <a:rPr lang="en-US" sz="1400">
                      <a:cs typeface="Times New Roman" pitchFamily="18" charset="0"/>
                      <a:sym typeface="Symbol" pitchFamily="18" charset="2"/>
                    </a:rPr>
                    <a:t></a:t>
                  </a:r>
                  <a:endParaRPr lang="en-US" sz="1000">
                    <a:cs typeface="Times New Roman" pitchFamily="18" charset="0"/>
                  </a:endParaRPr>
                </a:p>
                <a:p>
                  <a:endParaRPr lang="en-US" sz="1400">
                    <a:cs typeface="Times New Roman" pitchFamily="18" charset="0"/>
                    <a:sym typeface="Symbol" pitchFamily="18" charset="2"/>
                  </a:endParaRPr>
                </a:p>
              </p:txBody>
            </p:sp>
            <p:sp>
              <p:nvSpPr>
                <p:cNvPr id="50231" name="Rectangle 87"/>
                <p:cNvSpPr>
                  <a:spLocks noChangeArrowheads="1"/>
                </p:cNvSpPr>
                <p:nvPr/>
              </p:nvSpPr>
              <p:spPr bwMode="auto">
                <a:xfrm>
                  <a:off x="1555" y="4988"/>
                  <a:ext cx="1972" cy="384"/>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50212" name="Group 90"/>
              <p:cNvGrpSpPr>
                <a:grpSpLocks/>
              </p:cNvGrpSpPr>
              <p:nvPr/>
            </p:nvGrpSpPr>
            <p:grpSpPr bwMode="auto">
              <a:xfrm>
                <a:off x="0" y="5372"/>
                <a:ext cx="1555" cy="556"/>
                <a:chOff x="0" y="5372"/>
                <a:chExt cx="1555" cy="556"/>
              </a:xfrm>
            </p:grpSpPr>
            <p:sp>
              <p:nvSpPr>
                <p:cNvPr id="50228" name="Rectangle 31"/>
                <p:cNvSpPr>
                  <a:spLocks noChangeArrowheads="1"/>
                </p:cNvSpPr>
                <p:nvPr/>
              </p:nvSpPr>
              <p:spPr bwMode="auto">
                <a:xfrm>
                  <a:off x="43" y="5372"/>
                  <a:ext cx="1469" cy="556"/>
                </a:xfrm>
                <a:prstGeom prst="rect">
                  <a:avLst/>
                </a:prstGeom>
                <a:noFill/>
                <a:ln w="9525">
                  <a:noFill/>
                  <a:miter lim="800000"/>
                  <a:headEnd/>
                  <a:tailEnd/>
                </a:ln>
              </p:spPr>
              <p:txBody>
                <a:bodyPr/>
                <a:lstStyle/>
                <a:p>
                  <a:pPr eaLnBrk="1" hangingPunct="1"/>
                  <a:r>
                    <a:rPr lang="en-US" sz="1000">
                      <a:cs typeface="Times New Roman" pitchFamily="18" charset="0"/>
                    </a:rPr>
                    <a:t> </a:t>
                  </a:r>
                </a:p>
                <a:p>
                  <a:endParaRPr lang="en-US"/>
                </a:p>
              </p:txBody>
            </p:sp>
            <p:sp>
              <p:nvSpPr>
                <p:cNvPr id="50229" name="Rectangle 89"/>
                <p:cNvSpPr>
                  <a:spLocks noChangeArrowheads="1"/>
                </p:cNvSpPr>
                <p:nvPr/>
              </p:nvSpPr>
              <p:spPr bwMode="auto">
                <a:xfrm>
                  <a:off x="0" y="5372"/>
                  <a:ext cx="1555" cy="556"/>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50213" name="Group 92"/>
              <p:cNvGrpSpPr>
                <a:grpSpLocks/>
              </p:cNvGrpSpPr>
              <p:nvPr/>
            </p:nvGrpSpPr>
            <p:grpSpPr bwMode="auto">
              <a:xfrm>
                <a:off x="1555" y="5372"/>
                <a:ext cx="1972" cy="556"/>
                <a:chOff x="1555" y="5372"/>
                <a:chExt cx="1972" cy="556"/>
              </a:xfrm>
            </p:grpSpPr>
            <p:sp>
              <p:nvSpPr>
                <p:cNvPr id="50226" name="Rectangle 32"/>
                <p:cNvSpPr>
                  <a:spLocks noChangeArrowheads="1"/>
                </p:cNvSpPr>
                <p:nvPr/>
              </p:nvSpPr>
              <p:spPr bwMode="auto">
                <a:xfrm>
                  <a:off x="1598" y="5372"/>
                  <a:ext cx="1886" cy="556"/>
                </a:xfrm>
                <a:prstGeom prst="rect">
                  <a:avLst/>
                </a:prstGeom>
                <a:noFill/>
                <a:ln w="9525">
                  <a:noFill/>
                  <a:miter lim="800000"/>
                  <a:headEnd/>
                  <a:tailEnd/>
                </a:ln>
              </p:spPr>
              <p:txBody>
                <a:bodyPr/>
                <a:lstStyle/>
                <a:p>
                  <a:pPr eaLnBrk="1" hangingPunct="1"/>
                  <a:r>
                    <a:rPr lang="en-US" sz="1400">
                      <a:cs typeface="Times New Roman" pitchFamily="18" charset="0"/>
                    </a:rPr>
                    <a:t>C05 = 17000+200000=217000 </a:t>
                  </a:r>
                  <a:r>
                    <a:rPr lang="en-US" sz="1200">
                      <a:cs typeface="Times New Roman" pitchFamily="18" charset="0"/>
                    </a:rPr>
                    <a:t>ENTER</a:t>
                  </a:r>
                </a:p>
                <a:p>
                  <a:endParaRPr lang="en-US"/>
                </a:p>
              </p:txBody>
            </p:sp>
            <p:sp>
              <p:nvSpPr>
                <p:cNvPr id="50227" name="Rectangle 91"/>
                <p:cNvSpPr>
                  <a:spLocks noChangeArrowheads="1"/>
                </p:cNvSpPr>
                <p:nvPr/>
              </p:nvSpPr>
              <p:spPr bwMode="auto">
                <a:xfrm>
                  <a:off x="1555" y="5372"/>
                  <a:ext cx="1972" cy="556"/>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50214" name="Group 94"/>
              <p:cNvGrpSpPr>
                <a:grpSpLocks/>
              </p:cNvGrpSpPr>
              <p:nvPr/>
            </p:nvGrpSpPr>
            <p:grpSpPr bwMode="auto">
              <a:xfrm>
                <a:off x="0" y="5928"/>
                <a:ext cx="1555" cy="422"/>
                <a:chOff x="0" y="5928"/>
                <a:chExt cx="1555" cy="422"/>
              </a:xfrm>
            </p:grpSpPr>
            <p:sp>
              <p:nvSpPr>
                <p:cNvPr id="50224" name="Rectangle 33"/>
                <p:cNvSpPr>
                  <a:spLocks noChangeArrowheads="1"/>
                </p:cNvSpPr>
                <p:nvPr/>
              </p:nvSpPr>
              <p:spPr bwMode="auto">
                <a:xfrm>
                  <a:off x="43" y="5928"/>
                  <a:ext cx="1469" cy="422"/>
                </a:xfrm>
                <a:prstGeom prst="rect">
                  <a:avLst/>
                </a:prstGeom>
                <a:noFill/>
                <a:ln w="9525">
                  <a:noFill/>
                  <a:miter lim="800000"/>
                  <a:headEnd/>
                  <a:tailEnd/>
                </a:ln>
              </p:spPr>
              <p:txBody>
                <a:bodyPr/>
                <a:lstStyle/>
                <a:p>
                  <a:pPr eaLnBrk="1" hangingPunct="1"/>
                  <a:r>
                    <a:rPr lang="en-US" sz="1000">
                      <a:cs typeface="Times New Roman" pitchFamily="18" charset="0"/>
                    </a:rPr>
                    <a:t> </a:t>
                  </a:r>
                </a:p>
                <a:p>
                  <a:endParaRPr lang="en-US"/>
                </a:p>
              </p:txBody>
            </p:sp>
            <p:sp>
              <p:nvSpPr>
                <p:cNvPr id="50225" name="Rectangle 93"/>
                <p:cNvSpPr>
                  <a:spLocks noChangeArrowheads="1"/>
                </p:cNvSpPr>
                <p:nvPr/>
              </p:nvSpPr>
              <p:spPr bwMode="auto">
                <a:xfrm>
                  <a:off x="0" y="5928"/>
                  <a:ext cx="1555"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50215" name="Group 96"/>
              <p:cNvGrpSpPr>
                <a:grpSpLocks/>
              </p:cNvGrpSpPr>
              <p:nvPr/>
            </p:nvGrpSpPr>
            <p:grpSpPr bwMode="auto">
              <a:xfrm>
                <a:off x="1555" y="5928"/>
                <a:ext cx="1972" cy="422"/>
                <a:chOff x="1555" y="5928"/>
                <a:chExt cx="1972" cy="422"/>
              </a:xfrm>
            </p:grpSpPr>
            <p:sp>
              <p:nvSpPr>
                <p:cNvPr id="50222" name="Rectangle 34"/>
                <p:cNvSpPr>
                  <a:spLocks noChangeArrowheads="1"/>
                </p:cNvSpPr>
                <p:nvPr/>
              </p:nvSpPr>
              <p:spPr bwMode="auto">
                <a:xfrm>
                  <a:off x="1598" y="5928"/>
                  <a:ext cx="1886" cy="422"/>
                </a:xfrm>
                <a:prstGeom prst="rect">
                  <a:avLst/>
                </a:prstGeom>
                <a:noFill/>
                <a:ln w="9525">
                  <a:noFill/>
                  <a:miter lim="800000"/>
                  <a:headEnd/>
                  <a:tailEnd/>
                </a:ln>
              </p:spPr>
              <p:txBody>
                <a:bodyPr/>
                <a:lstStyle/>
                <a:p>
                  <a:pPr eaLnBrk="1" hangingPunct="1"/>
                  <a:r>
                    <a:rPr lang="en-US" sz="1400">
                      <a:cs typeface="Times New Roman" pitchFamily="18" charset="0"/>
                    </a:rPr>
                    <a:t>F05 = 1 </a:t>
                  </a:r>
                  <a:endParaRPr lang="en-US" sz="1000">
                    <a:cs typeface="Times New Roman" pitchFamily="18" charset="0"/>
                  </a:endParaRPr>
                </a:p>
                <a:p>
                  <a:endParaRPr lang="en-US"/>
                </a:p>
              </p:txBody>
            </p:sp>
            <p:sp>
              <p:nvSpPr>
                <p:cNvPr id="50223" name="Rectangle 95"/>
                <p:cNvSpPr>
                  <a:spLocks noChangeArrowheads="1"/>
                </p:cNvSpPr>
                <p:nvPr/>
              </p:nvSpPr>
              <p:spPr bwMode="auto">
                <a:xfrm>
                  <a:off x="1555" y="5928"/>
                  <a:ext cx="1972"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50216" name="Group 98"/>
              <p:cNvGrpSpPr>
                <a:grpSpLocks/>
              </p:cNvGrpSpPr>
              <p:nvPr/>
            </p:nvGrpSpPr>
            <p:grpSpPr bwMode="auto">
              <a:xfrm>
                <a:off x="0" y="6350"/>
                <a:ext cx="1555" cy="422"/>
                <a:chOff x="0" y="6350"/>
                <a:chExt cx="1555" cy="422"/>
              </a:xfrm>
            </p:grpSpPr>
            <p:sp>
              <p:nvSpPr>
                <p:cNvPr id="50220" name="Rectangle 35"/>
                <p:cNvSpPr>
                  <a:spLocks noChangeArrowheads="1"/>
                </p:cNvSpPr>
                <p:nvPr/>
              </p:nvSpPr>
              <p:spPr bwMode="auto">
                <a:xfrm>
                  <a:off x="43" y="6350"/>
                  <a:ext cx="1469" cy="422"/>
                </a:xfrm>
                <a:prstGeom prst="rect">
                  <a:avLst/>
                </a:prstGeom>
                <a:noFill/>
                <a:ln w="9525">
                  <a:noFill/>
                  <a:miter lim="800000"/>
                  <a:headEnd/>
                  <a:tailEnd/>
                </a:ln>
              </p:spPr>
              <p:txBody>
                <a:bodyPr/>
                <a:lstStyle/>
                <a:p>
                  <a:pPr eaLnBrk="1" hangingPunct="1"/>
                  <a:r>
                    <a:rPr lang="en-US" sz="1000">
                      <a:cs typeface="Times New Roman" pitchFamily="18" charset="0"/>
                    </a:rPr>
                    <a:t> </a:t>
                  </a:r>
                </a:p>
                <a:p>
                  <a:endParaRPr lang="en-US"/>
                </a:p>
              </p:txBody>
            </p:sp>
            <p:sp>
              <p:nvSpPr>
                <p:cNvPr id="50221" name="Rectangle 97"/>
                <p:cNvSpPr>
                  <a:spLocks noChangeArrowheads="1"/>
                </p:cNvSpPr>
                <p:nvPr/>
              </p:nvSpPr>
              <p:spPr bwMode="auto">
                <a:xfrm>
                  <a:off x="0" y="6350"/>
                  <a:ext cx="1555"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50217" name="Group 100"/>
              <p:cNvGrpSpPr>
                <a:grpSpLocks/>
              </p:cNvGrpSpPr>
              <p:nvPr/>
            </p:nvGrpSpPr>
            <p:grpSpPr bwMode="auto">
              <a:xfrm>
                <a:off x="1555" y="6350"/>
                <a:ext cx="1972" cy="422"/>
                <a:chOff x="1555" y="6350"/>
                <a:chExt cx="1972" cy="422"/>
              </a:xfrm>
            </p:grpSpPr>
            <p:sp>
              <p:nvSpPr>
                <p:cNvPr id="50218" name="Rectangle 36"/>
                <p:cNvSpPr>
                  <a:spLocks noChangeArrowheads="1"/>
                </p:cNvSpPr>
                <p:nvPr/>
              </p:nvSpPr>
              <p:spPr bwMode="auto">
                <a:xfrm>
                  <a:off x="1598" y="6350"/>
                  <a:ext cx="1886" cy="422"/>
                </a:xfrm>
                <a:prstGeom prst="rect">
                  <a:avLst/>
                </a:prstGeom>
                <a:noFill/>
                <a:ln w="9525">
                  <a:noFill/>
                  <a:miter lim="800000"/>
                  <a:headEnd/>
                  <a:tailEnd/>
                </a:ln>
              </p:spPr>
              <p:txBody>
                <a:bodyPr/>
                <a:lstStyle/>
                <a:p>
                  <a:pPr eaLnBrk="1" hangingPunct="1"/>
                  <a:r>
                    <a:rPr lang="en-US" sz="1400">
                      <a:cs typeface="Times New Roman" pitchFamily="18" charset="0"/>
                    </a:rPr>
                    <a:t>IRR CPT = 13.15</a:t>
                  </a:r>
                  <a:endParaRPr lang="en-US" sz="1000">
                    <a:cs typeface="Times New Roman" pitchFamily="18" charset="0"/>
                  </a:endParaRPr>
                </a:p>
                <a:p>
                  <a:endParaRPr lang="en-US"/>
                </a:p>
              </p:txBody>
            </p:sp>
            <p:sp>
              <p:nvSpPr>
                <p:cNvPr id="50219" name="Rectangle 99"/>
                <p:cNvSpPr>
                  <a:spLocks noChangeArrowheads="1"/>
                </p:cNvSpPr>
                <p:nvPr/>
              </p:nvSpPr>
              <p:spPr bwMode="auto">
                <a:xfrm>
                  <a:off x="1555" y="6350"/>
                  <a:ext cx="1972" cy="422"/>
                </a:xfrm>
                <a:prstGeom prst="rect">
                  <a:avLst/>
                </a:prstGeom>
                <a:noFill/>
                <a:ln w="7">
                  <a:solidFill>
                    <a:srgbClr val="A0A0A0"/>
                  </a:solidFill>
                  <a:miter lim="800000"/>
                  <a:headEnd/>
                  <a:tailEnd/>
                </a:ln>
              </p:spPr>
              <p:txBody>
                <a:bodyPr wrap="none"/>
                <a:lstStyle/>
                <a:p>
                  <a:pPr eaLnBrk="1" hangingPunct="1"/>
                  <a:endParaRPr lang="en-US"/>
                </a:p>
              </p:txBody>
            </p:sp>
          </p:grpSp>
        </p:grpSp>
        <p:sp>
          <p:nvSpPr>
            <p:cNvPr id="50185" name="Rectangle 102"/>
            <p:cNvSpPr>
              <a:spLocks noChangeArrowheads="1"/>
            </p:cNvSpPr>
            <p:nvPr/>
          </p:nvSpPr>
          <p:spPr bwMode="auto">
            <a:xfrm>
              <a:off x="-3" y="-3"/>
              <a:ext cx="3533" cy="6778"/>
            </a:xfrm>
            <a:prstGeom prst="rect">
              <a:avLst/>
            </a:prstGeom>
            <a:noFill/>
            <a:ln w="11112">
              <a:solidFill>
                <a:srgbClr val="A0A0A0"/>
              </a:solidFill>
              <a:miter lim="800000"/>
              <a:headEnd/>
              <a:tailEnd/>
            </a:ln>
          </p:spPr>
          <p:txBody>
            <a:bodyPr wrap="none"/>
            <a:lstStyle/>
            <a:p>
              <a:pPr eaLnBrk="1" hangingPunct="1"/>
              <a:endParaRPr lang="en-US"/>
            </a:p>
          </p:txBody>
        </p:sp>
      </p:grpSp>
      <p:sp>
        <p:nvSpPr>
          <p:cNvPr id="50182" name="Slide Number Placeholder 103"/>
          <p:cNvSpPr>
            <a:spLocks noGrp="1"/>
          </p:cNvSpPr>
          <p:nvPr>
            <p:ph type="sldNum" sz="quarter" idx="12"/>
          </p:nvPr>
        </p:nvSpPr>
        <p:spPr>
          <a:noFill/>
          <a:ln>
            <a:miter lim="800000"/>
            <a:headEnd/>
            <a:tailEnd/>
          </a:ln>
        </p:spPr>
        <p:txBody>
          <a:bodyPr/>
          <a:lstStyle/>
          <a:p>
            <a:fld id="{0286A44F-131C-46DB-8128-4F26FAFCE8EB}" type="slidenum">
              <a:rPr lang="en-US"/>
              <a:pPr/>
              <a:t>104</a:t>
            </a:fld>
            <a:endParaRPr lang="en-US"/>
          </a:p>
        </p:txBody>
      </p:sp>
      <p:sp>
        <p:nvSpPr>
          <p:cNvPr id="50183" name="Footer Placeholder 10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7378" name="Rectangle 2"/>
          <p:cNvSpPr>
            <a:spLocks noChangeArrowheads="1"/>
          </p:cNvSpPr>
          <p:nvPr/>
        </p:nvSpPr>
        <p:spPr bwMode="auto">
          <a:xfrm>
            <a:off x="685800" y="609600"/>
            <a:ext cx="7772400" cy="1676400"/>
          </a:xfrm>
          <a:prstGeom prst="rect">
            <a:avLst/>
          </a:prstGeom>
          <a:noFill/>
          <a:ln>
            <a:noFill/>
          </a:ln>
          <a:effectLst/>
          <a:extLst>
            <a:ext uri="{909E8E84-426E-40DD-AFC4-6F175D3DCCD1}"/>
            <a:ext uri="{91240B29-F687-4F45-9708-019B960494DF}"/>
            <a:ext uri="{AF507438-7753-43E0-B8FC-AC1667EBCBE1}"/>
          </a:extLst>
        </p:spPr>
        <p:txBody>
          <a:bodyPr lIns="92075" tIns="46038" rIns="92075" bIns="46038" anchor="ct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eaLnBrk="1" hangingPunct="1">
              <a:buFont typeface="Wingdings" panose="05000000000000000000" pitchFamily="2" charset="2"/>
              <a:buNone/>
              <a:defRPr/>
            </a:pPr>
            <a:r>
              <a:rPr lang="en-US" sz="3200" b="1" smtClean="0">
                <a:solidFill>
                  <a:schemeClr val="tx2"/>
                </a:solidFill>
                <a:effectLst>
                  <a:outerShdw blurRad="38100" dist="38100" dir="2700000" algn="tl">
                    <a:srgbClr val="FFFFFF"/>
                  </a:outerShdw>
                </a:effectLst>
                <a:latin typeface="Arial" panose="020B0604020202090204" pitchFamily="34" charset="0"/>
                <a:cs typeface="Times New Roman" panose="02020603050405020304" pitchFamily="18" charset="0"/>
              </a:rPr>
              <a:t>Example of Geometric Series long-term leased space PV problem</a:t>
            </a:r>
          </a:p>
          <a:p>
            <a:pPr algn="ctr" eaLnBrk="1" hangingPunct="1">
              <a:buFont typeface="Wingdings" panose="05000000000000000000" pitchFamily="2" charset="2"/>
              <a:buNone/>
              <a:defRPr/>
            </a:pPr>
            <a:r>
              <a:rPr lang="en-US" sz="3200" b="1" smtClean="0">
                <a:solidFill>
                  <a:schemeClr val="tx2"/>
                </a:solidFill>
                <a:effectLst>
                  <a:outerShdw blurRad="38100" dist="38100" dir="2700000" algn="tl">
                    <a:srgbClr val="FFFFFF"/>
                  </a:outerShdw>
                </a:effectLst>
                <a:latin typeface="Arial" panose="020B0604020202090204" pitchFamily="34" charset="0"/>
                <a:cs typeface="Times New Roman" panose="02020603050405020304" pitchFamily="18" charset="0"/>
              </a:rPr>
              <a:t>(Ch.8 Study Qu.#55):</a:t>
            </a:r>
            <a:endParaRPr lang="en-US" sz="3200" smtClean="0">
              <a:solidFill>
                <a:schemeClr val="tx2"/>
              </a:solidFill>
              <a:effectLst>
                <a:outerShdw blurRad="38100" dist="38100" dir="2700000" algn="tl">
                  <a:srgbClr val="FFFFFF"/>
                </a:outerShdw>
              </a:effectLst>
              <a:latin typeface="Arial" panose="020B0604020202090204" pitchFamily="34" charset="0"/>
              <a:cs typeface="Times New Roman" panose="02020603050405020304" pitchFamily="18" charset="0"/>
            </a:endParaRPr>
          </a:p>
        </p:txBody>
      </p:sp>
      <p:sp>
        <p:nvSpPr>
          <p:cNvPr id="109571" name="Rectangle 3"/>
          <p:cNvSpPr>
            <a:spLocks noChangeArrowheads="1"/>
          </p:cNvSpPr>
          <p:nvPr/>
        </p:nvSpPr>
        <p:spPr bwMode="auto">
          <a:xfrm>
            <a:off x="685800" y="2438400"/>
            <a:ext cx="7772400" cy="3657600"/>
          </a:xfrm>
          <a:prstGeom prst="rect">
            <a:avLst/>
          </a:prstGeom>
          <a:noFill/>
          <a:ln w="9525">
            <a:noFill/>
            <a:miter lim="800000"/>
            <a:headEnd/>
            <a:tailEnd/>
          </a:ln>
        </p:spPr>
        <p:txBody>
          <a:bodyPr/>
          <a:lstStyle/>
          <a:p>
            <a:pPr eaLnBrk="1" hangingPunct="1">
              <a:lnSpc>
                <a:spcPct val="90000"/>
              </a:lnSpc>
              <a:spcBef>
                <a:spcPct val="20000"/>
              </a:spcBef>
              <a:buClr>
                <a:schemeClr val="accent2"/>
              </a:buClr>
              <a:buSzPct val="80000"/>
              <a:buFont typeface="Wingdings" pitchFamily="2" charset="2"/>
              <a:buNone/>
            </a:pPr>
            <a:r>
              <a:rPr lang="en-US" sz="2800">
                <a:cs typeface="Times New Roman" pitchFamily="18" charset="0"/>
              </a:rPr>
              <a:t>A simple model of an arch-typical commercial building space is as a perpetual series of long-term fixed-rent leases. Once signed, the lease CFs are relatively low risk, hence a low “intra-lease” discount rate is appropriate. But prior to lease signings, the future rent is more risky, hence, a higher “inter-lease” discount rate is appropriate. Rent may be expected to increase between leases, but not within…</a:t>
            </a:r>
          </a:p>
        </p:txBody>
      </p:sp>
      <p:sp>
        <p:nvSpPr>
          <p:cNvPr id="109572" name="Slide Number Placeholder 3"/>
          <p:cNvSpPr>
            <a:spLocks noGrp="1"/>
          </p:cNvSpPr>
          <p:nvPr>
            <p:ph type="sldNum" sz="quarter" idx="12"/>
          </p:nvPr>
        </p:nvSpPr>
        <p:spPr>
          <a:noFill/>
          <a:ln>
            <a:miter lim="800000"/>
            <a:headEnd/>
            <a:tailEnd/>
          </a:ln>
        </p:spPr>
        <p:txBody>
          <a:bodyPr/>
          <a:lstStyle/>
          <a:p>
            <a:fld id="{410697CD-6D1A-495A-99D1-09BCC3CCF520}" type="slidenum">
              <a:rPr lang="en-US"/>
              <a:pPr/>
              <a:t>105</a:t>
            </a:fld>
            <a:endParaRPr lang="en-US"/>
          </a:p>
        </p:txBody>
      </p:sp>
      <p:sp>
        <p:nvSpPr>
          <p:cNvPr id="109573"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0594" name="Rectangle 2"/>
          <p:cNvSpPr>
            <a:spLocks noChangeArrowheads="1"/>
          </p:cNvSpPr>
          <p:nvPr/>
        </p:nvSpPr>
        <p:spPr bwMode="auto">
          <a:xfrm>
            <a:off x="685800" y="1828800"/>
            <a:ext cx="7772400" cy="3657600"/>
          </a:xfrm>
          <a:prstGeom prst="rect">
            <a:avLst/>
          </a:prstGeom>
          <a:noFill/>
          <a:ln w="9525">
            <a:noFill/>
            <a:miter lim="800000"/>
            <a:headEnd/>
            <a:tailEnd/>
          </a:ln>
        </p:spPr>
        <p:txBody>
          <a:bodyPr/>
          <a:lstStyle/>
          <a:p>
            <a:pPr marL="342900" indent="-342900" eaLnBrk="1" hangingPunct="1">
              <a:lnSpc>
                <a:spcPct val="90000"/>
              </a:lnSpc>
              <a:spcBef>
                <a:spcPct val="20000"/>
              </a:spcBef>
              <a:buClr>
                <a:schemeClr val="accent2"/>
              </a:buClr>
              <a:buSzPct val="80000"/>
              <a:buFont typeface="Wingdings" pitchFamily="2" charset="2"/>
              <a:buNone/>
            </a:pPr>
            <a:endParaRPr lang="en-US" sz="2800">
              <a:cs typeface="Times New Roman" pitchFamily="18" charset="0"/>
            </a:endParaRPr>
          </a:p>
        </p:txBody>
      </p:sp>
      <p:sp>
        <p:nvSpPr>
          <p:cNvPr id="358403" name="Rectangle 3"/>
          <p:cNvSpPr>
            <a:spLocks noChangeArrowheads="1"/>
          </p:cNvSpPr>
          <p:nvPr/>
        </p:nvSpPr>
        <p:spPr bwMode="auto">
          <a:xfrm>
            <a:off x="685800" y="381000"/>
            <a:ext cx="7772400" cy="1143000"/>
          </a:xfrm>
          <a:prstGeom prst="rect">
            <a:avLst/>
          </a:prstGeom>
          <a:noFill/>
          <a:ln>
            <a:noFill/>
          </a:ln>
          <a:effectLst/>
          <a:extLst>
            <a:ext uri="{909E8E84-426E-40DD-AFC4-6F175D3DCCD1}"/>
            <a:ext uri="{91240B29-F687-4F45-9708-019B960494DF}"/>
            <a:ext uri="{AF507438-7753-43E0-B8FC-AC1667EBCBE1}"/>
          </a:extLst>
        </p:spPr>
        <p:txBody>
          <a:bodyPr lIns="92075" tIns="46038" rIns="92075" bIns="46038" anchor="ct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eaLnBrk="1" hangingPunct="1">
              <a:buFont typeface="Wingdings" panose="05000000000000000000" pitchFamily="2" charset="2"/>
              <a:buNone/>
              <a:defRPr/>
            </a:pPr>
            <a:r>
              <a:rPr lang="en-US" sz="3200" b="1" smtClean="0">
                <a:solidFill>
                  <a:schemeClr val="tx2"/>
                </a:solidFill>
                <a:effectLst>
                  <a:outerShdw blurRad="38100" dist="38100" dir="2700000" algn="tl">
                    <a:srgbClr val="FFFFFF"/>
                  </a:outerShdw>
                </a:effectLst>
                <a:latin typeface="Arial" panose="020B0604020202090204" pitchFamily="34" charset="0"/>
                <a:cs typeface="Times New Roman" panose="02020603050405020304" pitchFamily="18" charset="0"/>
              </a:rPr>
              <a:t>Example (cont.):</a:t>
            </a:r>
            <a:endParaRPr lang="en-US" sz="3200" smtClean="0">
              <a:solidFill>
                <a:schemeClr val="tx2"/>
              </a:solidFill>
              <a:effectLst>
                <a:outerShdw blurRad="38100" dist="38100" dir="2700000" algn="tl">
                  <a:srgbClr val="FFFFFF"/>
                </a:outerShdw>
              </a:effectLst>
              <a:latin typeface="Arial" panose="020B0604020202090204" pitchFamily="34" charset="0"/>
              <a:cs typeface="Times New Roman" panose="02020603050405020304" pitchFamily="18" charset="0"/>
            </a:endParaRPr>
          </a:p>
        </p:txBody>
      </p:sp>
      <p:sp>
        <p:nvSpPr>
          <p:cNvPr id="110596" name="Rectangle 4"/>
          <p:cNvSpPr>
            <a:spLocks noChangeArrowheads="1"/>
          </p:cNvSpPr>
          <p:nvPr/>
        </p:nvSpPr>
        <p:spPr bwMode="auto">
          <a:xfrm>
            <a:off x="609600" y="1447800"/>
            <a:ext cx="7772400" cy="3657600"/>
          </a:xfrm>
          <a:prstGeom prst="rect">
            <a:avLst/>
          </a:prstGeom>
          <a:noFill/>
          <a:ln w="9525">
            <a:noFill/>
            <a:miter lim="800000"/>
            <a:headEnd/>
            <a:tailEnd/>
          </a:ln>
        </p:spPr>
        <p:txBody>
          <a:bodyPr/>
          <a:lstStyle/>
          <a:p>
            <a:pPr eaLnBrk="1" hangingPunct="1">
              <a:lnSpc>
                <a:spcPct val="90000"/>
              </a:lnSpc>
              <a:spcBef>
                <a:spcPct val="20000"/>
              </a:spcBef>
              <a:buClr>
                <a:schemeClr val="accent2"/>
              </a:buClr>
              <a:buSzPct val="80000"/>
              <a:buFont typeface="Wingdings" pitchFamily="2" charset="2"/>
              <a:buNone/>
            </a:pPr>
            <a:r>
              <a:rPr lang="en-US" sz="2800">
                <a:cs typeface="Times New Roman" pitchFamily="18" charset="0"/>
              </a:rPr>
              <a:t>Suppose expected first lease rent is $20/SF/yr net, 100,000 SF building, first lease will be signed in one year with rent paid in advance annually. Leases will be 5 years, fixed rent, with expected rent growth between leases 2%/yr, no vacancy in between leases. Suppose intra-lease (low risk) discount rate is 8%/yr, inter-lease (high risk) discount rate is 12%. What is the PV of this space?</a:t>
            </a:r>
          </a:p>
        </p:txBody>
      </p:sp>
      <p:sp>
        <p:nvSpPr>
          <p:cNvPr id="110597" name="Slide Number Placeholder 4"/>
          <p:cNvSpPr>
            <a:spLocks noGrp="1"/>
          </p:cNvSpPr>
          <p:nvPr>
            <p:ph type="sldNum" sz="quarter" idx="12"/>
          </p:nvPr>
        </p:nvSpPr>
        <p:spPr>
          <a:noFill/>
          <a:ln>
            <a:miter lim="800000"/>
            <a:headEnd/>
            <a:tailEnd/>
          </a:ln>
        </p:spPr>
        <p:txBody>
          <a:bodyPr/>
          <a:lstStyle/>
          <a:p>
            <a:fld id="{810D0293-C217-4497-95E3-EB5D1464DED9}" type="slidenum">
              <a:rPr lang="en-US"/>
              <a:pPr/>
              <a:t>106</a:t>
            </a:fld>
            <a:endParaRPr lang="en-US"/>
          </a:p>
        </p:txBody>
      </p:sp>
      <p:sp>
        <p:nvSpPr>
          <p:cNvPr id="110598" name="Footer Placeholder 5"/>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9426" name="Rectangle 2"/>
          <p:cNvSpPr>
            <a:spLocks noChangeArrowheads="1"/>
          </p:cNvSpPr>
          <p:nvPr/>
        </p:nvSpPr>
        <p:spPr bwMode="auto">
          <a:xfrm>
            <a:off x="685800" y="0"/>
            <a:ext cx="7772400" cy="838200"/>
          </a:xfrm>
          <a:prstGeom prst="rect">
            <a:avLst/>
          </a:prstGeom>
          <a:noFill/>
          <a:ln>
            <a:noFill/>
          </a:ln>
          <a:effectLst/>
          <a:extLst>
            <a:ext uri="{909E8E84-426E-40DD-AFC4-6F175D3DCCD1}"/>
            <a:ext uri="{91240B29-F687-4F45-9708-019B960494DF}"/>
            <a:ext uri="{AF507438-7753-43E0-B8FC-AC1667EBCBE1}"/>
          </a:extLst>
        </p:spPr>
        <p:txBody>
          <a:bodyPr lIns="92075" tIns="46038" rIns="92075" bIns="46038" anchor="ct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eaLnBrk="1" hangingPunct="1">
              <a:buFont typeface="Wingdings" panose="05000000000000000000" pitchFamily="2" charset="2"/>
              <a:buNone/>
              <a:defRPr/>
            </a:pPr>
            <a:r>
              <a:rPr lang="en-US" sz="3200" dirty="0" smtClean="0">
                <a:solidFill>
                  <a:schemeClr val="tx2"/>
                </a:solidFill>
                <a:effectLst>
                  <a:outerShdw blurRad="38100" dist="38100" dir="2700000" algn="tl">
                    <a:srgbClr val="FFFFFF"/>
                  </a:outerShdw>
                </a:effectLst>
                <a:latin typeface="Arial" panose="020B0604020202090204" pitchFamily="34" charset="0"/>
                <a:cs typeface="Times New Roman" panose="02020603050405020304" pitchFamily="18" charset="0"/>
              </a:rPr>
              <a:t>Answer:</a:t>
            </a:r>
          </a:p>
        </p:txBody>
      </p:sp>
      <p:sp>
        <p:nvSpPr>
          <p:cNvPr id="111619" name="Rectangle 3"/>
          <p:cNvSpPr>
            <a:spLocks noChangeArrowheads="1"/>
          </p:cNvSpPr>
          <p:nvPr/>
        </p:nvSpPr>
        <p:spPr bwMode="auto">
          <a:xfrm>
            <a:off x="609600" y="914400"/>
            <a:ext cx="8001000" cy="5410200"/>
          </a:xfrm>
          <a:prstGeom prst="rect">
            <a:avLst/>
          </a:prstGeom>
          <a:noFill/>
          <a:ln w="9525">
            <a:noFill/>
            <a:miter lim="800000"/>
            <a:headEnd/>
            <a:tailEnd/>
          </a:ln>
          <a:effectLst/>
        </p:spPr>
        <p:txBody>
          <a:bodyPr/>
          <a:lstStyle/>
          <a:p>
            <a:pPr eaLnBrk="1" hangingPunct="1">
              <a:spcBef>
                <a:spcPts val="1200"/>
              </a:spcBef>
              <a:buClr>
                <a:schemeClr val="accent2"/>
              </a:buClr>
              <a:buSzPct val="80000"/>
              <a:buFont typeface="Wingdings" pitchFamily="2" charset="2"/>
              <a:buNone/>
              <a:defRPr/>
            </a:pPr>
            <a:r>
              <a:rPr lang="en-US" sz="2000" dirty="0">
                <a:cs typeface="Courier New" pitchFamily="49" charset="0"/>
              </a:rPr>
              <a:t>The rent in the initial lease will be 20*100000 = $2,000,000 per year. The first lease when it is signed will have a PV of  $8,624,254. This is a level annuity in advance:</a:t>
            </a:r>
          </a:p>
          <a:p>
            <a:pPr marL="342900" indent="-342900" eaLnBrk="1" hangingPunct="1">
              <a:spcBef>
                <a:spcPts val="1200"/>
              </a:spcBef>
              <a:buClr>
                <a:schemeClr val="accent2"/>
              </a:buClr>
              <a:buSzPct val="80000"/>
              <a:buFont typeface="Wingdings" pitchFamily="2" charset="2"/>
              <a:buNone/>
              <a:defRPr/>
            </a:pPr>
            <a:r>
              <a:rPr lang="en-US" sz="2000" dirty="0">
                <a:cs typeface="Courier New" pitchFamily="49" charset="0"/>
              </a:rPr>
              <a:t>2(1.08/0.08)(1 - (1/1.08)</a:t>
            </a:r>
            <a:r>
              <a:rPr lang="en-US" sz="2000" baseline="30000" dirty="0">
                <a:cs typeface="Courier New" pitchFamily="49" charset="0"/>
              </a:rPr>
              <a:t>5</a:t>
            </a:r>
            <a:r>
              <a:rPr lang="en-US" sz="2000" dirty="0">
                <a:cs typeface="Courier New" pitchFamily="49" charset="0"/>
              </a:rPr>
              <a:t> ) = 8.624254.</a:t>
            </a:r>
            <a:endParaRPr lang="en-US" sz="2000" dirty="0">
              <a:cs typeface="Times New Roman" pitchFamily="18" charset="0"/>
            </a:endParaRPr>
          </a:p>
          <a:p>
            <a:pPr marL="342900" indent="-342900" eaLnBrk="1" hangingPunct="1">
              <a:spcBef>
                <a:spcPts val="1200"/>
              </a:spcBef>
              <a:buClr>
                <a:schemeClr val="accent2"/>
              </a:buClr>
              <a:buSzPct val="80000"/>
              <a:buFont typeface="Wingdings" pitchFamily="2" charset="2"/>
              <a:buNone/>
              <a:defRPr/>
            </a:pPr>
            <a:r>
              <a:rPr lang="en-US" sz="2000" dirty="0">
                <a:cs typeface="Courier New" pitchFamily="49" charset="0"/>
              </a:rPr>
              <a:t>The PV today of that first lease is 8624254 / 1.12 = $7,700,227.</a:t>
            </a:r>
            <a:endParaRPr lang="en-US" sz="2000" dirty="0">
              <a:cs typeface="Times New Roman" pitchFamily="18" charset="0"/>
            </a:endParaRPr>
          </a:p>
          <a:p>
            <a:pPr eaLnBrk="1" hangingPunct="1">
              <a:spcBef>
                <a:spcPts val="1200"/>
              </a:spcBef>
              <a:buClr>
                <a:schemeClr val="accent2"/>
              </a:buClr>
              <a:buSzPct val="80000"/>
              <a:buFont typeface="Wingdings" pitchFamily="2" charset="2"/>
              <a:buNone/>
              <a:defRPr/>
            </a:pPr>
            <a:r>
              <a:rPr lang="en-US" sz="2000" dirty="0">
                <a:cs typeface="Courier New" pitchFamily="49" charset="0"/>
              </a:rPr>
              <a:t>The rent on each subsequent lease will be 1.02</a:t>
            </a:r>
            <a:r>
              <a:rPr lang="en-US" sz="2000" baseline="30000" dirty="0">
                <a:cs typeface="Courier New" pitchFamily="49" charset="0"/>
              </a:rPr>
              <a:t>5</a:t>
            </a:r>
            <a:r>
              <a:rPr lang="en-US" sz="2000" dirty="0">
                <a:cs typeface="Courier New" pitchFamily="49" charset="0"/>
              </a:rPr>
              <a:t> higher than the rent on the previous lease, but it’s PV will be discounted by 5 more years at 12%. This is a constant-growth perpetuity with a common ratio of: (1.02/1.12)</a:t>
            </a:r>
            <a:r>
              <a:rPr lang="en-US" sz="2000" baseline="30000" dirty="0">
                <a:cs typeface="Courier New" pitchFamily="49" charset="0"/>
              </a:rPr>
              <a:t>5</a:t>
            </a:r>
            <a:r>
              <a:rPr lang="en-US" sz="2000" dirty="0">
                <a:cs typeface="Courier New" pitchFamily="49" charset="0"/>
              </a:rPr>
              <a:t>.</a:t>
            </a:r>
            <a:endParaRPr lang="en-US" sz="2000" dirty="0">
              <a:cs typeface="Times New Roman" pitchFamily="18" charset="0"/>
            </a:endParaRPr>
          </a:p>
          <a:p>
            <a:pPr eaLnBrk="1" hangingPunct="1">
              <a:spcBef>
                <a:spcPts val="1200"/>
              </a:spcBef>
              <a:buClr>
                <a:schemeClr val="accent2"/>
              </a:buClr>
              <a:buSzPct val="80000"/>
              <a:buFont typeface="Wingdings" pitchFamily="2" charset="2"/>
              <a:buNone/>
              <a:defRPr/>
            </a:pPr>
            <a:r>
              <a:rPr lang="en-US" sz="2000" dirty="0">
                <a:cs typeface="Courier New" pitchFamily="49" charset="0"/>
              </a:rPr>
              <a:t>Thus, apply the perpetuity formula of the geometric series (GM p.162):</a:t>
            </a:r>
            <a:endParaRPr lang="en-US" sz="2000" dirty="0">
              <a:cs typeface="Times New Roman" pitchFamily="18" charset="0"/>
            </a:endParaRPr>
          </a:p>
          <a:p>
            <a:pPr marL="342900" indent="-342900" eaLnBrk="1" hangingPunct="1">
              <a:spcBef>
                <a:spcPts val="1200"/>
              </a:spcBef>
              <a:buClr>
                <a:schemeClr val="accent2"/>
              </a:buClr>
              <a:buSzPct val="80000"/>
              <a:buFont typeface="Wingdings" pitchFamily="2" charset="2"/>
              <a:buNone/>
              <a:defRPr/>
            </a:pPr>
            <a:r>
              <a:rPr lang="en-US" sz="2000" dirty="0">
                <a:cs typeface="Courier New" pitchFamily="49" charset="0"/>
              </a:rPr>
              <a:t>PV = a/(1-d) = 7700227 / (1 - (1.02/1.12)</a:t>
            </a:r>
            <a:r>
              <a:rPr lang="en-US" sz="2000" baseline="30000" dirty="0">
                <a:cs typeface="Courier New" pitchFamily="49" charset="0"/>
              </a:rPr>
              <a:t>5</a:t>
            </a:r>
            <a:r>
              <a:rPr lang="en-US" sz="2000" dirty="0">
                <a:cs typeface="Courier New" pitchFamily="49" charset="0"/>
              </a:rPr>
              <a:t> ) = 20615582.</a:t>
            </a:r>
            <a:endParaRPr lang="en-US" sz="2000" dirty="0">
              <a:cs typeface="Times New Roman" pitchFamily="18" charset="0"/>
            </a:endParaRPr>
          </a:p>
          <a:p>
            <a:pPr marL="342900" indent="-342900" eaLnBrk="1" hangingPunct="1">
              <a:spcBef>
                <a:spcPts val="1200"/>
              </a:spcBef>
              <a:buClr>
                <a:schemeClr val="accent2"/>
              </a:buClr>
              <a:buSzPct val="80000"/>
              <a:buFont typeface="Wingdings" pitchFamily="2" charset="2"/>
              <a:buNone/>
              <a:defRPr/>
            </a:pPr>
            <a:r>
              <a:rPr lang="en-US" sz="2000" dirty="0">
                <a:cs typeface="Courier New" pitchFamily="49" charset="0"/>
              </a:rPr>
              <a:t>The space is worth $20,615,582 today.</a:t>
            </a:r>
            <a:r>
              <a:rPr lang="en-US" sz="2000" dirty="0">
                <a:cs typeface="Times New Roman" pitchFamily="18" charset="0"/>
              </a:rPr>
              <a:t> </a:t>
            </a:r>
          </a:p>
        </p:txBody>
      </p:sp>
      <p:sp>
        <p:nvSpPr>
          <p:cNvPr id="111620" name="Slide Number Placeholder 3"/>
          <p:cNvSpPr>
            <a:spLocks noGrp="1"/>
          </p:cNvSpPr>
          <p:nvPr>
            <p:ph type="sldNum" sz="quarter" idx="12"/>
          </p:nvPr>
        </p:nvSpPr>
        <p:spPr>
          <a:noFill/>
          <a:ln>
            <a:miter lim="800000"/>
            <a:headEnd/>
            <a:tailEnd/>
          </a:ln>
        </p:spPr>
        <p:txBody>
          <a:bodyPr/>
          <a:lstStyle/>
          <a:p>
            <a:fld id="{C5DF886C-7746-4DDA-81B2-931135B505C1}" type="slidenum">
              <a:rPr lang="en-US"/>
              <a:pPr/>
              <a:t>107</a:t>
            </a:fld>
            <a:endParaRPr lang="en-US"/>
          </a:p>
        </p:txBody>
      </p:sp>
      <p:sp>
        <p:nvSpPr>
          <p:cNvPr id="111621"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146" name="Object 4"/>
          <p:cNvGraphicFramePr>
            <a:graphicFrameLocks noChangeAspect="1"/>
          </p:cNvGraphicFramePr>
          <p:nvPr/>
        </p:nvGraphicFramePr>
        <p:xfrm>
          <a:off x="1600200" y="1447800"/>
          <a:ext cx="6553200" cy="952500"/>
        </p:xfrm>
        <a:graphic>
          <a:graphicData uri="http://schemas.openxmlformats.org/presentationml/2006/ole">
            <p:oleObj spid="_x0000_s6146" r:id="rId3" imgW="2946400" imgH="431800" progId="Equation.3">
              <p:embed/>
            </p:oleObj>
          </a:graphicData>
        </a:graphic>
      </p:graphicFrame>
      <p:sp>
        <p:nvSpPr>
          <p:cNvPr id="6147" name="Rectangle 6"/>
          <p:cNvSpPr>
            <a:spLocks noGrp="1" noChangeArrowheads="1"/>
          </p:cNvSpPr>
          <p:nvPr>
            <p:ph type="body" idx="1"/>
          </p:nvPr>
        </p:nvSpPr>
        <p:spPr>
          <a:xfrm>
            <a:off x="990600" y="2438400"/>
            <a:ext cx="7772400" cy="762000"/>
          </a:xfrm>
        </p:spPr>
        <p:txBody>
          <a:bodyPr/>
          <a:lstStyle/>
          <a:p>
            <a:pPr eaLnBrk="1" hangingPunct="1">
              <a:buFont typeface="Wingdings" pitchFamily="2" charset="2"/>
              <a:buNone/>
            </a:pPr>
            <a:r>
              <a:rPr lang="en-US" sz="2800" smtClean="0"/>
              <a:t>$497,177 - $447,459 = </a:t>
            </a:r>
            <a:r>
              <a:rPr lang="en-US" sz="2800" smtClean="0">
                <a:solidFill>
                  <a:srgbClr val="FF0000"/>
                </a:solidFill>
              </a:rPr>
              <a:t>$49,718</a:t>
            </a:r>
            <a:r>
              <a:rPr lang="en-US" sz="2800" smtClean="0"/>
              <a:t>,   down to $950,282.</a:t>
            </a:r>
          </a:p>
        </p:txBody>
      </p:sp>
      <p:sp>
        <p:nvSpPr>
          <p:cNvPr id="6148" name="Text Box 46"/>
          <p:cNvSpPr txBox="1">
            <a:spLocks noChangeArrowheads="1"/>
          </p:cNvSpPr>
          <p:nvPr/>
        </p:nvSpPr>
        <p:spPr bwMode="auto">
          <a:xfrm>
            <a:off x="609600" y="914400"/>
            <a:ext cx="2819400" cy="579438"/>
          </a:xfrm>
          <a:prstGeom prst="rect">
            <a:avLst/>
          </a:prstGeom>
          <a:noFill/>
          <a:ln w="9525">
            <a:noFill/>
            <a:miter lim="800000"/>
            <a:headEnd/>
            <a:tailEnd/>
          </a:ln>
        </p:spPr>
        <p:txBody>
          <a:bodyPr>
            <a:spAutoFit/>
          </a:bodyPr>
          <a:lstStyle/>
          <a:p>
            <a:pPr eaLnBrk="1" hangingPunct="1">
              <a:spcBef>
                <a:spcPct val="50000"/>
              </a:spcBef>
            </a:pPr>
            <a:r>
              <a:rPr lang="en-US" sz="3200"/>
              <a:t>Answer:</a:t>
            </a:r>
          </a:p>
        </p:txBody>
      </p:sp>
      <p:sp>
        <p:nvSpPr>
          <p:cNvPr id="73778" name="Rectangle 50"/>
          <p:cNvSpPr>
            <a:spLocks noGrp="1" noChangeArrowheads="1"/>
          </p:cNvSpPr>
          <p:nvPr>
            <p:ph type="title"/>
          </p:nvPr>
        </p:nvSpPr>
        <p:spPr>
          <a:xfrm>
            <a:off x="685800" y="228600"/>
            <a:ext cx="7772400" cy="838200"/>
          </a:xfrm>
        </p:spPr>
        <p:txBody>
          <a:bodyPr/>
          <a:lstStyle/>
          <a:p>
            <a:pPr eaLnBrk="1" hangingPunct="1">
              <a:defRPr/>
            </a:pPr>
            <a:r>
              <a:rPr lang="en-US" sz="3200" smtClean="0"/>
              <a:t>Single-sums over multiple periods</a:t>
            </a:r>
          </a:p>
        </p:txBody>
      </p:sp>
      <p:sp>
        <p:nvSpPr>
          <p:cNvPr id="6152" name="Slide Number Placeholder 55"/>
          <p:cNvSpPr>
            <a:spLocks noGrp="1"/>
          </p:cNvSpPr>
          <p:nvPr>
            <p:ph type="sldNum" sz="quarter" idx="12"/>
          </p:nvPr>
        </p:nvSpPr>
        <p:spPr>
          <a:noFill/>
          <a:ln>
            <a:miter lim="800000"/>
            <a:headEnd/>
            <a:tailEnd/>
          </a:ln>
        </p:spPr>
        <p:txBody>
          <a:bodyPr/>
          <a:lstStyle/>
          <a:p>
            <a:fld id="{7DBBF37F-579A-419C-9B72-1941AAF1CBE8}" type="slidenum">
              <a:rPr lang="en-US"/>
              <a:pPr/>
              <a:t>11</a:t>
            </a:fld>
            <a:endParaRPr lang="en-US"/>
          </a:p>
        </p:txBody>
      </p:sp>
      <p:sp>
        <p:nvSpPr>
          <p:cNvPr id="6153" name="Footer Placeholder 56"/>
          <p:cNvSpPr>
            <a:spLocks noGrp="1"/>
          </p:cNvSpPr>
          <p:nvPr>
            <p:ph type="ftr" sz="quarter" idx="11"/>
          </p:nvPr>
        </p:nvSpPr>
        <p:spPr>
          <a:noFill/>
          <a:ln>
            <a:miter lim="800000"/>
            <a:headEnd/>
            <a:tailEnd/>
          </a:ln>
        </p:spPr>
        <p:txBody>
          <a:bodyPr/>
          <a:lstStyle/>
          <a:p>
            <a:r>
              <a:rPr lang="en-US"/>
              <a:t>© 2014 OnCourse Learning. All Rights Reserved.</a:t>
            </a:r>
          </a:p>
        </p:txBody>
      </p:sp>
      <p:graphicFrame>
        <p:nvGraphicFramePr>
          <p:cNvPr id="58" name="Table 57"/>
          <p:cNvGraphicFramePr>
            <a:graphicFrameLocks noGrp="1"/>
          </p:cNvGraphicFramePr>
          <p:nvPr/>
        </p:nvGraphicFramePr>
        <p:xfrm>
          <a:off x="914400" y="3429000"/>
          <a:ext cx="7315200" cy="1285240"/>
        </p:xfrm>
        <a:graphic>
          <a:graphicData uri="http://schemas.openxmlformats.org/drawingml/2006/table">
            <a:tbl>
              <a:tblPr firstRow="1" bandRow="1">
                <a:tableStyleId>{2D5ABB26-0587-4C30-8999-92F81FD0307C}</a:tableStyleId>
              </a:tblPr>
              <a:tblGrid>
                <a:gridCol w="1463040"/>
                <a:gridCol w="1463040"/>
                <a:gridCol w="1463040"/>
                <a:gridCol w="1463040"/>
                <a:gridCol w="1463040"/>
              </a:tblGrid>
              <a:tr h="370840">
                <a:tc>
                  <a:txBody>
                    <a:bodyPr/>
                    <a:lstStyle/>
                    <a:p>
                      <a:pPr algn="ctr"/>
                      <a:r>
                        <a:rPr lang="en-US" b="1" dirty="0" smtClean="0"/>
                        <a:t>N</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smtClean="0"/>
                        <a:t>I/YR</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smtClean="0"/>
                        <a:t>PV</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smtClean="0"/>
                        <a:t>PMT</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smtClean="0"/>
                        <a:t>FV</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eaLnBrk="1" hangingPunct="1"/>
                      <a:r>
                        <a:rPr lang="en-US" sz="1800" b="1" dirty="0" smtClean="0">
                          <a:solidFill>
                            <a:srgbClr val="0000FF"/>
                          </a:solidFill>
                          <a:cs typeface="Times New Roman" pitchFamily="18" charset="0"/>
                        </a:rPr>
                        <a:t>5</a:t>
                      </a:r>
                      <a:endParaRPr lang="en-US" sz="1000" dirty="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rgbClr val="0000FF"/>
                          </a:solidFill>
                          <a:cs typeface="Times New Roman" pitchFamily="18" charset="0"/>
                        </a:rPr>
                        <a:t>15</a:t>
                      </a:r>
                      <a:endParaRPr lang="en-US" sz="1000" dirty="0" smtClean="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1" hangingPunct="1"/>
                      <a:r>
                        <a:rPr lang="en-US" sz="1800" b="1" dirty="0" err="1" smtClean="0">
                          <a:solidFill>
                            <a:srgbClr val="FF0000"/>
                          </a:solidFill>
                          <a:cs typeface="Times New Roman" pitchFamily="18" charset="0"/>
                        </a:rPr>
                        <a:t>CPT</a:t>
                      </a:r>
                      <a:endParaRPr lang="en-US" sz="1000" dirty="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1" hangingPunct="1"/>
                      <a:r>
                        <a:rPr lang="en-US" sz="1800" b="1" dirty="0" smtClean="0">
                          <a:solidFill>
                            <a:srgbClr val="0000FF"/>
                          </a:solidFill>
                          <a:cs typeface="Times New Roman" pitchFamily="18" charset="0"/>
                        </a:rPr>
                        <a:t>0</a:t>
                      </a:r>
                      <a:endParaRPr lang="en-US" sz="1000" dirty="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1" hangingPunct="1"/>
                      <a:r>
                        <a:rPr lang="en-US" sz="1800" b="1" dirty="0" smtClean="0">
                          <a:solidFill>
                            <a:srgbClr val="0000FF"/>
                          </a:solidFill>
                          <a:cs typeface="Times New Roman" pitchFamily="18" charset="0"/>
                        </a:rPr>
                        <a:t>1000000</a:t>
                      </a:r>
                    </a:p>
                    <a:p>
                      <a:pPr algn="ctr" eaLnBrk="1" hangingPunct="1"/>
                      <a:r>
                        <a:rPr lang="en-US" sz="1800" b="1" dirty="0" smtClean="0">
                          <a:solidFill>
                            <a:srgbClr val="0000FF"/>
                          </a:solidFill>
                          <a:cs typeface="Times New Roman" pitchFamily="18" charset="0"/>
                        </a:rPr>
                        <a:t>or</a:t>
                      </a:r>
                    </a:p>
                    <a:p>
                      <a:pPr algn="ctr" eaLnBrk="1" hangingPunct="1"/>
                      <a:r>
                        <a:rPr lang="en-US" sz="1800" b="1" dirty="0" smtClean="0">
                          <a:solidFill>
                            <a:srgbClr val="0000FF"/>
                          </a:solidFill>
                          <a:cs typeface="Times New Roman" pitchFamily="18" charset="0"/>
                        </a:rPr>
                        <a:t>900000</a:t>
                      </a:r>
                      <a:endParaRPr lang="en-US" sz="1000" dirty="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59" name="Table 58"/>
          <p:cNvGraphicFramePr>
            <a:graphicFrameLocks noGrp="1"/>
          </p:cNvGraphicFramePr>
          <p:nvPr/>
        </p:nvGraphicFramePr>
        <p:xfrm>
          <a:off x="914400" y="5791200"/>
          <a:ext cx="7315200" cy="370840"/>
        </p:xfrm>
        <a:graphic>
          <a:graphicData uri="http://schemas.openxmlformats.org/drawingml/2006/table">
            <a:tbl>
              <a:tblPr firstRow="1" bandRow="1">
                <a:tableStyleId>{2D5ABB26-0587-4C30-8999-92F81FD0307C}</a:tableStyleId>
              </a:tblPr>
              <a:tblGrid>
                <a:gridCol w="1463040"/>
                <a:gridCol w="1463040"/>
                <a:gridCol w="1463040"/>
                <a:gridCol w="1463040"/>
                <a:gridCol w="1463040"/>
              </a:tblGrid>
              <a:tr h="370840">
                <a:tc>
                  <a:txBody>
                    <a:bodyPr/>
                    <a:lstStyle/>
                    <a:p>
                      <a:pPr algn="ctr" eaLnBrk="1" hangingPunct="1"/>
                      <a:r>
                        <a:rPr lang="en-US" sz="1800" b="1" dirty="0" smtClean="0">
                          <a:solidFill>
                            <a:srgbClr val="0000FF"/>
                          </a:solidFill>
                          <a:cs typeface="Times New Roman" pitchFamily="18" charset="0"/>
                        </a:rPr>
                        <a:t>5</a:t>
                      </a:r>
                      <a:endParaRPr lang="en-US" sz="1000" dirty="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rgbClr val="0000FF"/>
                          </a:solidFill>
                          <a:cs typeface="Times New Roman" pitchFamily="18" charset="0"/>
                        </a:rPr>
                        <a:t>15</a:t>
                      </a:r>
                      <a:endParaRPr lang="en-US" sz="1000" dirty="0" smtClean="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1" hangingPunct="1"/>
                      <a:r>
                        <a:rPr lang="en-US" sz="1800" b="1" dirty="0" err="1" smtClean="0">
                          <a:solidFill>
                            <a:srgbClr val="FF0000"/>
                          </a:solidFill>
                          <a:cs typeface="Times New Roman" pitchFamily="18" charset="0"/>
                        </a:rPr>
                        <a:t>CPT</a:t>
                      </a:r>
                      <a:endParaRPr lang="en-US" sz="1000" dirty="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1" hangingPunct="1"/>
                      <a:r>
                        <a:rPr lang="en-US" sz="1800" b="1" dirty="0" smtClean="0">
                          <a:solidFill>
                            <a:srgbClr val="0000FF"/>
                          </a:solidFill>
                          <a:cs typeface="Times New Roman" pitchFamily="18" charset="0"/>
                        </a:rPr>
                        <a:t>0</a:t>
                      </a:r>
                      <a:endParaRPr lang="en-US" sz="1000" dirty="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1" hangingPunct="1"/>
                      <a:r>
                        <a:rPr lang="en-US" sz="1800" b="1" dirty="0" smtClean="0">
                          <a:solidFill>
                            <a:srgbClr val="0000FF"/>
                          </a:solidFill>
                          <a:cs typeface="Times New Roman" pitchFamily="18" charset="0"/>
                        </a:rPr>
                        <a:t>100000</a:t>
                      </a:r>
                      <a:endParaRPr lang="en-US" sz="1000" dirty="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60" name="Rectangle 59"/>
          <p:cNvSpPr/>
          <p:nvPr/>
        </p:nvSpPr>
        <p:spPr>
          <a:xfrm>
            <a:off x="914400" y="5334000"/>
            <a:ext cx="2190023" cy="461665"/>
          </a:xfrm>
          <a:prstGeom prst="rect">
            <a:avLst/>
          </a:prstGeom>
        </p:spPr>
        <p:txBody>
          <a:bodyPr wrap="none">
            <a:spAutoFit/>
          </a:bodyPr>
          <a:lstStyle/>
          <a:p>
            <a:pPr eaLnBrk="1" hangingPunct="1">
              <a:spcBef>
                <a:spcPct val="50000"/>
              </a:spcBef>
            </a:pPr>
            <a:r>
              <a:rPr lang="en-US" dirty="0" smtClean="0"/>
              <a:t>Or equivalently:</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370" name="Rectangle 3"/>
          <p:cNvSpPr>
            <a:spLocks noGrp="1" noChangeArrowheads="1"/>
          </p:cNvSpPr>
          <p:nvPr>
            <p:ph type="body" idx="1"/>
          </p:nvPr>
        </p:nvSpPr>
        <p:spPr>
          <a:xfrm>
            <a:off x="685800" y="1600200"/>
            <a:ext cx="7772400" cy="4114800"/>
          </a:xfrm>
        </p:spPr>
        <p:txBody>
          <a:bodyPr/>
          <a:lstStyle/>
          <a:p>
            <a:pPr marL="0" indent="0" eaLnBrk="1" hangingPunct="1">
              <a:buFont typeface="Wingdings" pitchFamily="2" charset="2"/>
              <a:buNone/>
            </a:pPr>
            <a:r>
              <a:rPr lang="en-US" smtClean="0"/>
              <a:t>You can buy a piece of land for $1,000,000. You think you will be able to sell it to a developer in about 5 years for twice that amount. You think an investment with this much risk requires an expected return of 20% per year. Should you buy the land?…</a:t>
            </a:r>
          </a:p>
        </p:txBody>
      </p:sp>
      <p:sp>
        <p:nvSpPr>
          <p:cNvPr id="79877" name="Rectangle 5"/>
          <p:cNvSpPr>
            <a:spLocks noGrp="1" noChangeArrowheads="1"/>
          </p:cNvSpPr>
          <p:nvPr>
            <p:ph type="title"/>
          </p:nvPr>
        </p:nvSpPr>
        <p:spPr>
          <a:xfrm>
            <a:off x="685800" y="304800"/>
            <a:ext cx="7772400" cy="1143000"/>
          </a:xfrm>
        </p:spPr>
        <p:txBody>
          <a:bodyPr/>
          <a:lstStyle/>
          <a:p>
            <a:pPr eaLnBrk="1" hangingPunct="1">
              <a:defRPr/>
            </a:pPr>
            <a:r>
              <a:rPr lang="en-US" sz="3200" smtClean="0"/>
              <a:t>Solving for the return or the time it takes to grow a value…</a:t>
            </a:r>
          </a:p>
        </p:txBody>
      </p:sp>
      <p:sp>
        <p:nvSpPr>
          <p:cNvPr id="58372" name="Slide Number Placeholder 3"/>
          <p:cNvSpPr>
            <a:spLocks noGrp="1"/>
          </p:cNvSpPr>
          <p:nvPr>
            <p:ph type="sldNum" sz="quarter" idx="12"/>
          </p:nvPr>
        </p:nvSpPr>
        <p:spPr>
          <a:noFill/>
          <a:ln>
            <a:miter lim="800000"/>
            <a:headEnd/>
            <a:tailEnd/>
          </a:ln>
        </p:spPr>
        <p:txBody>
          <a:bodyPr/>
          <a:lstStyle/>
          <a:p>
            <a:fld id="{F1DE2B26-C963-4E75-9643-B7E4BF00B7D6}" type="slidenum">
              <a:rPr lang="en-US"/>
              <a:pPr/>
              <a:t>12</a:t>
            </a:fld>
            <a:endParaRPr lang="en-US"/>
          </a:p>
        </p:txBody>
      </p:sp>
      <p:sp>
        <p:nvSpPr>
          <p:cNvPr id="58373"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7081" name="Rectangle 41"/>
          <p:cNvSpPr>
            <a:spLocks noGrp="1" noChangeArrowheads="1"/>
          </p:cNvSpPr>
          <p:nvPr>
            <p:ph type="title"/>
          </p:nvPr>
        </p:nvSpPr>
        <p:spPr>
          <a:xfrm>
            <a:off x="685800" y="304800"/>
            <a:ext cx="7772400" cy="1143000"/>
          </a:xfrm>
        </p:spPr>
        <p:txBody>
          <a:bodyPr/>
          <a:lstStyle/>
          <a:p>
            <a:pPr eaLnBrk="1" hangingPunct="1">
              <a:defRPr/>
            </a:pPr>
            <a:r>
              <a:rPr lang="en-US" sz="3200" smtClean="0"/>
              <a:t>Solving for </a:t>
            </a:r>
            <a:r>
              <a:rPr lang="en-US" sz="3200" smtClean="0">
                <a:solidFill>
                  <a:srgbClr val="FF0000"/>
                </a:solidFill>
                <a:effectLst>
                  <a:outerShdw blurRad="38100" dist="38100" dir="2700000" algn="tl">
                    <a:srgbClr val="000000"/>
                  </a:outerShdw>
                </a:effectLst>
              </a:rPr>
              <a:t>the return</a:t>
            </a:r>
            <a:r>
              <a:rPr lang="en-US" sz="3200" smtClean="0"/>
              <a:t> or the time it takes to grow a value…</a:t>
            </a:r>
          </a:p>
        </p:txBody>
      </p:sp>
      <p:grpSp>
        <p:nvGrpSpPr>
          <p:cNvPr id="7174" name="Group 48"/>
          <p:cNvGrpSpPr>
            <a:grpSpLocks/>
          </p:cNvGrpSpPr>
          <p:nvPr/>
        </p:nvGrpSpPr>
        <p:grpSpPr bwMode="auto">
          <a:xfrm>
            <a:off x="533400" y="2476500"/>
            <a:ext cx="7467600" cy="1836738"/>
            <a:chOff x="336" y="1560"/>
            <a:chExt cx="4704" cy="1157"/>
          </a:xfrm>
        </p:grpSpPr>
        <p:graphicFrame>
          <p:nvGraphicFramePr>
            <p:cNvPr id="7171" name="Object 4"/>
            <p:cNvGraphicFramePr>
              <a:graphicFrameLocks noChangeAspect="1"/>
            </p:cNvGraphicFramePr>
            <p:nvPr/>
          </p:nvGraphicFramePr>
          <p:xfrm>
            <a:off x="432" y="1560"/>
            <a:ext cx="4608" cy="758"/>
          </p:xfrm>
          <a:graphic>
            <a:graphicData uri="http://schemas.openxmlformats.org/presentationml/2006/ole">
              <p:oleObj spid="_x0000_s7171" name="Equation" r:id="rId3" imgW="2933700" imgH="482600" progId="Equation.3">
                <p:embed/>
              </p:oleObj>
            </a:graphicData>
          </a:graphic>
        </p:graphicFrame>
        <p:sp>
          <p:nvSpPr>
            <p:cNvPr id="7179" name="Text Box 47"/>
            <p:cNvSpPr txBox="1">
              <a:spLocks noChangeArrowheads="1"/>
            </p:cNvSpPr>
            <p:nvPr/>
          </p:nvSpPr>
          <p:spPr bwMode="auto">
            <a:xfrm>
              <a:off x="336" y="2352"/>
              <a:ext cx="3072" cy="365"/>
            </a:xfrm>
            <a:prstGeom prst="rect">
              <a:avLst/>
            </a:prstGeom>
            <a:noFill/>
            <a:ln w="9525">
              <a:noFill/>
              <a:miter lim="800000"/>
              <a:headEnd/>
              <a:tailEnd/>
            </a:ln>
          </p:spPr>
          <p:txBody>
            <a:bodyPr>
              <a:spAutoFit/>
            </a:bodyPr>
            <a:lstStyle/>
            <a:p>
              <a:pPr eaLnBrk="1" hangingPunct="1">
                <a:spcBef>
                  <a:spcPct val="50000"/>
                </a:spcBef>
              </a:pPr>
              <a:r>
                <a:rPr lang="en-US" sz="3200"/>
                <a:t>Answer: No.</a:t>
              </a:r>
            </a:p>
          </p:txBody>
        </p:sp>
      </p:grpSp>
      <p:grpSp>
        <p:nvGrpSpPr>
          <p:cNvPr id="7175" name="Group 50"/>
          <p:cNvGrpSpPr>
            <a:grpSpLocks/>
          </p:cNvGrpSpPr>
          <p:nvPr/>
        </p:nvGrpSpPr>
        <p:grpSpPr bwMode="auto">
          <a:xfrm>
            <a:off x="762000" y="1582738"/>
            <a:ext cx="7848600" cy="647700"/>
            <a:chOff x="480" y="997"/>
            <a:chExt cx="4944" cy="408"/>
          </a:xfrm>
        </p:grpSpPr>
        <p:graphicFrame>
          <p:nvGraphicFramePr>
            <p:cNvPr id="7170" name="Object 42"/>
            <p:cNvGraphicFramePr>
              <a:graphicFrameLocks noChangeAspect="1"/>
            </p:cNvGraphicFramePr>
            <p:nvPr/>
          </p:nvGraphicFramePr>
          <p:xfrm>
            <a:off x="480" y="997"/>
            <a:ext cx="3504" cy="408"/>
          </p:xfrm>
          <a:graphic>
            <a:graphicData uri="http://schemas.openxmlformats.org/presentationml/2006/ole">
              <p:oleObj spid="_x0000_s7170" name="Equation" r:id="rId4" imgW="1968500" imgH="228600" progId="Equation.3">
                <p:embed/>
              </p:oleObj>
            </a:graphicData>
          </a:graphic>
        </p:graphicFrame>
        <p:sp>
          <p:nvSpPr>
            <p:cNvPr id="7178" name="Text Box 49"/>
            <p:cNvSpPr txBox="1">
              <a:spLocks noChangeArrowheads="1"/>
            </p:cNvSpPr>
            <p:nvPr/>
          </p:nvSpPr>
          <p:spPr bwMode="auto">
            <a:xfrm>
              <a:off x="4128" y="1008"/>
              <a:ext cx="1296" cy="327"/>
            </a:xfrm>
            <a:prstGeom prst="rect">
              <a:avLst/>
            </a:prstGeom>
            <a:noFill/>
            <a:ln w="9525">
              <a:noFill/>
              <a:miter lim="800000"/>
              <a:headEnd/>
              <a:tailEnd/>
            </a:ln>
          </p:spPr>
          <p:txBody>
            <a:bodyPr>
              <a:spAutoFit/>
            </a:bodyPr>
            <a:lstStyle/>
            <a:p>
              <a:pPr eaLnBrk="1" hangingPunct="1">
                <a:spcBef>
                  <a:spcPct val="50000"/>
                </a:spcBef>
              </a:pPr>
              <a:r>
                <a:rPr lang="en-US" sz="2800" i="1">
                  <a:solidFill>
                    <a:srgbClr val="FF0000"/>
                  </a:solidFill>
                </a:rPr>
                <a:t>What’s r ?</a:t>
              </a:r>
            </a:p>
          </p:txBody>
        </p:sp>
      </p:grpSp>
      <p:sp>
        <p:nvSpPr>
          <p:cNvPr id="7176" name="Slide Number Placeholder 41"/>
          <p:cNvSpPr>
            <a:spLocks noGrp="1"/>
          </p:cNvSpPr>
          <p:nvPr>
            <p:ph type="sldNum" sz="quarter" idx="12"/>
          </p:nvPr>
        </p:nvSpPr>
        <p:spPr>
          <a:noFill/>
          <a:ln>
            <a:miter lim="800000"/>
            <a:headEnd/>
            <a:tailEnd/>
          </a:ln>
        </p:spPr>
        <p:txBody>
          <a:bodyPr/>
          <a:lstStyle/>
          <a:p>
            <a:fld id="{310690B4-F504-4D4F-B081-F93D03E8F13E}" type="slidenum">
              <a:rPr lang="en-US"/>
              <a:pPr/>
              <a:t>13</a:t>
            </a:fld>
            <a:endParaRPr lang="en-US"/>
          </a:p>
        </p:txBody>
      </p:sp>
      <p:sp>
        <p:nvSpPr>
          <p:cNvPr id="7177" name="Footer Placeholder 42"/>
          <p:cNvSpPr>
            <a:spLocks noGrp="1"/>
          </p:cNvSpPr>
          <p:nvPr>
            <p:ph type="ftr" sz="quarter" idx="11"/>
          </p:nvPr>
        </p:nvSpPr>
        <p:spPr>
          <a:noFill/>
          <a:ln>
            <a:miter lim="800000"/>
            <a:headEnd/>
            <a:tailEnd/>
          </a:ln>
        </p:spPr>
        <p:txBody>
          <a:bodyPr/>
          <a:lstStyle/>
          <a:p>
            <a:r>
              <a:rPr lang="en-US"/>
              <a:t>© 2014 OnCourse Learning. All Rights Reserved.</a:t>
            </a:r>
          </a:p>
        </p:txBody>
      </p:sp>
      <p:graphicFrame>
        <p:nvGraphicFramePr>
          <p:cNvPr id="44" name="Table 43"/>
          <p:cNvGraphicFramePr>
            <a:graphicFrameLocks noGrp="1"/>
          </p:cNvGraphicFramePr>
          <p:nvPr/>
        </p:nvGraphicFramePr>
        <p:xfrm>
          <a:off x="914400" y="4516120"/>
          <a:ext cx="7315200" cy="741680"/>
        </p:xfrm>
        <a:graphic>
          <a:graphicData uri="http://schemas.openxmlformats.org/drawingml/2006/table">
            <a:tbl>
              <a:tblPr firstRow="1" bandRow="1">
                <a:tableStyleId>{2D5ABB26-0587-4C30-8999-92F81FD0307C}</a:tableStyleId>
              </a:tblPr>
              <a:tblGrid>
                <a:gridCol w="1463040"/>
                <a:gridCol w="1463040"/>
                <a:gridCol w="1463040"/>
                <a:gridCol w="1463040"/>
                <a:gridCol w="1463040"/>
              </a:tblGrid>
              <a:tr h="370840">
                <a:tc>
                  <a:txBody>
                    <a:bodyPr/>
                    <a:lstStyle/>
                    <a:p>
                      <a:pPr algn="ctr"/>
                      <a:r>
                        <a:rPr lang="en-US" b="1" dirty="0" smtClean="0"/>
                        <a:t>N</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smtClean="0"/>
                        <a:t>I/YR</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smtClean="0"/>
                        <a:t>PV</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smtClean="0"/>
                        <a:t>PMT</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smtClean="0"/>
                        <a:t>FV</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eaLnBrk="1" hangingPunct="1"/>
                      <a:r>
                        <a:rPr lang="en-US" sz="1800" b="1" dirty="0" smtClean="0">
                          <a:solidFill>
                            <a:srgbClr val="0000FF"/>
                          </a:solidFill>
                          <a:cs typeface="Times New Roman" pitchFamily="18" charset="0"/>
                        </a:rPr>
                        <a:t>5</a:t>
                      </a:r>
                      <a:endParaRPr lang="en-US" sz="1000" dirty="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1" hangingPunct="1"/>
                      <a:r>
                        <a:rPr lang="en-US" sz="1800" b="1" dirty="0" err="1" smtClean="0">
                          <a:solidFill>
                            <a:srgbClr val="FF0000"/>
                          </a:solidFill>
                          <a:cs typeface="Times New Roman" pitchFamily="18" charset="0"/>
                        </a:rPr>
                        <a:t>CPT</a:t>
                      </a:r>
                      <a:endParaRPr lang="en-US" sz="1000" dirty="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1" hangingPunct="1"/>
                      <a:r>
                        <a:rPr lang="en-US" sz="1800" b="1" dirty="0" smtClean="0">
                          <a:solidFill>
                            <a:srgbClr val="0000FF"/>
                          </a:solidFill>
                          <a:cs typeface="Times New Roman" pitchFamily="18" charset="0"/>
                        </a:rPr>
                        <a:t>-1000000</a:t>
                      </a:r>
                      <a:endParaRPr lang="en-US" sz="1000" dirty="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1" hangingPunct="1"/>
                      <a:r>
                        <a:rPr lang="en-US" sz="1800" b="1" dirty="0" smtClean="0">
                          <a:solidFill>
                            <a:srgbClr val="0000FF"/>
                          </a:solidFill>
                          <a:cs typeface="Times New Roman" pitchFamily="18" charset="0"/>
                        </a:rPr>
                        <a:t>0</a:t>
                      </a:r>
                      <a:endParaRPr lang="en-US" sz="1000" dirty="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1" hangingPunct="1"/>
                      <a:r>
                        <a:rPr lang="en-US" sz="1800" b="1" dirty="0" smtClean="0">
                          <a:solidFill>
                            <a:srgbClr val="0000FF"/>
                          </a:solidFill>
                          <a:cs typeface="Times New Roman" pitchFamily="18" charset="0"/>
                        </a:rPr>
                        <a:t>2000000</a:t>
                      </a:r>
                      <a:endParaRPr lang="en-US" sz="1000" dirty="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394" name="Rectangle 3"/>
          <p:cNvSpPr>
            <a:spLocks noGrp="1" noChangeArrowheads="1"/>
          </p:cNvSpPr>
          <p:nvPr>
            <p:ph type="body" idx="1"/>
          </p:nvPr>
        </p:nvSpPr>
        <p:spPr>
          <a:xfrm>
            <a:off x="685800" y="1600200"/>
            <a:ext cx="7772400" cy="4114800"/>
          </a:xfrm>
        </p:spPr>
        <p:txBody>
          <a:bodyPr/>
          <a:lstStyle/>
          <a:p>
            <a:pPr marL="0" indent="0" eaLnBrk="1" hangingPunct="1">
              <a:lnSpc>
                <a:spcPct val="90000"/>
              </a:lnSpc>
              <a:buFont typeface="Wingdings" pitchFamily="2" charset="2"/>
              <a:buNone/>
            </a:pPr>
            <a:r>
              <a:rPr lang="en-US" smtClean="0"/>
              <a:t>Your investment policy is to try to buy vacant land when you think its ultimate value to a developer will be about twice what you have to pay for the land. You want to get a 20% return on average for this type of investment. You need to wait to purchase such land parcels until you are within </a:t>
            </a:r>
            <a:r>
              <a:rPr lang="en-US" smtClean="0">
                <a:solidFill>
                  <a:srgbClr val="FF0000"/>
                </a:solidFill>
              </a:rPr>
              <a:t>how many years</a:t>
            </a:r>
            <a:r>
              <a:rPr lang="en-US" smtClean="0"/>
              <a:t> of the time the land will be “</a:t>
            </a:r>
            <a:r>
              <a:rPr lang="en-US" i="1" smtClean="0"/>
              <a:t>ripe</a:t>
            </a:r>
            <a:r>
              <a:rPr lang="en-US" smtClean="0"/>
              <a:t>” for development?…</a:t>
            </a:r>
          </a:p>
        </p:txBody>
      </p:sp>
      <p:sp>
        <p:nvSpPr>
          <p:cNvPr id="90119" name="Rectangle 7"/>
          <p:cNvSpPr>
            <a:spLocks noGrp="1" noChangeArrowheads="1"/>
          </p:cNvSpPr>
          <p:nvPr>
            <p:ph type="title"/>
          </p:nvPr>
        </p:nvSpPr>
        <p:spPr>
          <a:xfrm>
            <a:off x="685800" y="304800"/>
            <a:ext cx="7772400" cy="1143000"/>
          </a:xfrm>
        </p:spPr>
        <p:txBody>
          <a:bodyPr/>
          <a:lstStyle/>
          <a:p>
            <a:pPr eaLnBrk="1" hangingPunct="1">
              <a:defRPr/>
            </a:pPr>
            <a:r>
              <a:rPr lang="en-US" sz="3200" smtClean="0"/>
              <a:t>Solving for the return or </a:t>
            </a:r>
            <a:r>
              <a:rPr lang="en-US" sz="3200" smtClean="0">
                <a:solidFill>
                  <a:srgbClr val="FF0000"/>
                </a:solidFill>
                <a:effectLst>
                  <a:outerShdw blurRad="38100" dist="38100" dir="2700000" algn="tl">
                    <a:srgbClr val="000000"/>
                  </a:outerShdw>
                </a:effectLst>
              </a:rPr>
              <a:t>the time</a:t>
            </a:r>
            <a:r>
              <a:rPr lang="en-US" sz="3200" smtClean="0"/>
              <a:t> it takes to grow a value…</a:t>
            </a:r>
          </a:p>
        </p:txBody>
      </p:sp>
      <p:sp>
        <p:nvSpPr>
          <p:cNvPr id="59396" name="Slide Number Placeholder 3"/>
          <p:cNvSpPr>
            <a:spLocks noGrp="1"/>
          </p:cNvSpPr>
          <p:nvPr>
            <p:ph type="sldNum" sz="quarter" idx="12"/>
          </p:nvPr>
        </p:nvSpPr>
        <p:spPr>
          <a:noFill/>
          <a:ln>
            <a:miter lim="800000"/>
            <a:headEnd/>
            <a:tailEnd/>
          </a:ln>
        </p:spPr>
        <p:txBody>
          <a:bodyPr/>
          <a:lstStyle/>
          <a:p>
            <a:fld id="{8811FABD-137A-4B32-AEE5-039F07F60DD9}" type="slidenum">
              <a:rPr lang="en-US"/>
              <a:pPr/>
              <a:t>14</a:t>
            </a:fld>
            <a:endParaRPr lang="en-US"/>
          </a:p>
        </p:txBody>
      </p:sp>
      <p:sp>
        <p:nvSpPr>
          <p:cNvPr id="59397"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195" name="Rectangle 5"/>
          <p:cNvSpPr>
            <a:spLocks noGrp="1" noChangeArrowheads="1"/>
          </p:cNvSpPr>
          <p:nvPr>
            <p:ph type="body" idx="1"/>
          </p:nvPr>
        </p:nvSpPr>
        <p:spPr>
          <a:xfrm>
            <a:off x="685800" y="3429000"/>
            <a:ext cx="7772400" cy="914400"/>
          </a:xfrm>
        </p:spPr>
        <p:txBody>
          <a:bodyPr/>
          <a:lstStyle/>
          <a:p>
            <a:pPr eaLnBrk="1" hangingPunct="1">
              <a:buFont typeface="Wingdings" pitchFamily="2" charset="2"/>
              <a:buNone/>
            </a:pPr>
            <a:r>
              <a:rPr lang="en-US" dirty="0" smtClean="0"/>
              <a:t>3.8 </a:t>
            </a:r>
            <a:r>
              <a:rPr lang="en-US" dirty="0" smtClean="0"/>
              <a:t>years.</a:t>
            </a:r>
          </a:p>
        </p:txBody>
      </p:sp>
      <p:graphicFrame>
        <p:nvGraphicFramePr>
          <p:cNvPr id="8194" name="Object 4"/>
          <p:cNvGraphicFramePr>
            <a:graphicFrameLocks noChangeAspect="1"/>
          </p:cNvGraphicFramePr>
          <p:nvPr/>
        </p:nvGraphicFramePr>
        <p:xfrm>
          <a:off x="533400" y="1989138"/>
          <a:ext cx="8077200" cy="1169987"/>
        </p:xfrm>
        <a:graphic>
          <a:graphicData uri="http://schemas.openxmlformats.org/presentationml/2006/ole">
            <p:oleObj spid="_x0000_s8194" name="Equation" r:id="rId3" imgW="2895600" imgH="419100" progId="Equation.3">
              <p:embed/>
            </p:oleObj>
          </a:graphicData>
        </a:graphic>
      </p:graphicFrame>
      <p:sp>
        <p:nvSpPr>
          <p:cNvPr id="96297" name="Rectangle 41"/>
          <p:cNvSpPr>
            <a:spLocks noGrp="1" noChangeArrowheads="1"/>
          </p:cNvSpPr>
          <p:nvPr>
            <p:ph type="title"/>
          </p:nvPr>
        </p:nvSpPr>
        <p:spPr/>
        <p:txBody>
          <a:bodyPr/>
          <a:lstStyle/>
          <a:p>
            <a:pPr eaLnBrk="1" hangingPunct="1">
              <a:defRPr/>
            </a:pPr>
            <a:r>
              <a:rPr lang="en-US" sz="3200" smtClean="0"/>
              <a:t>Solving for the return or </a:t>
            </a:r>
            <a:r>
              <a:rPr lang="en-US" sz="3200" smtClean="0">
                <a:solidFill>
                  <a:srgbClr val="FF0000"/>
                </a:solidFill>
                <a:effectLst>
                  <a:outerShdw blurRad="38100" dist="38100" dir="2700000" algn="tl">
                    <a:srgbClr val="000000"/>
                  </a:outerShdw>
                </a:effectLst>
              </a:rPr>
              <a:t>the time</a:t>
            </a:r>
            <a:r>
              <a:rPr lang="en-US" sz="3200" smtClean="0"/>
              <a:t> it takes to grow a value…</a:t>
            </a:r>
          </a:p>
        </p:txBody>
      </p:sp>
      <p:sp>
        <p:nvSpPr>
          <p:cNvPr id="8198" name="Slide Number Placeholder 37"/>
          <p:cNvSpPr>
            <a:spLocks noGrp="1"/>
          </p:cNvSpPr>
          <p:nvPr>
            <p:ph type="sldNum" sz="quarter" idx="12"/>
          </p:nvPr>
        </p:nvSpPr>
        <p:spPr>
          <a:noFill/>
          <a:ln>
            <a:miter lim="800000"/>
            <a:headEnd/>
            <a:tailEnd/>
          </a:ln>
        </p:spPr>
        <p:txBody>
          <a:bodyPr/>
          <a:lstStyle/>
          <a:p>
            <a:fld id="{FB66514C-6984-481D-A3AE-05F632E5C6A2}" type="slidenum">
              <a:rPr lang="en-US"/>
              <a:pPr/>
              <a:t>15</a:t>
            </a:fld>
            <a:endParaRPr lang="en-US"/>
          </a:p>
        </p:txBody>
      </p:sp>
      <p:sp>
        <p:nvSpPr>
          <p:cNvPr id="8199" name="Footer Placeholder 38"/>
          <p:cNvSpPr>
            <a:spLocks noGrp="1"/>
          </p:cNvSpPr>
          <p:nvPr>
            <p:ph type="ftr" sz="quarter" idx="11"/>
          </p:nvPr>
        </p:nvSpPr>
        <p:spPr>
          <a:noFill/>
          <a:ln>
            <a:miter lim="800000"/>
            <a:headEnd/>
            <a:tailEnd/>
          </a:ln>
        </p:spPr>
        <p:txBody>
          <a:bodyPr/>
          <a:lstStyle/>
          <a:p>
            <a:r>
              <a:rPr lang="en-US"/>
              <a:t>© 2014 OnCourse Learning. All Rights Reserved.</a:t>
            </a:r>
          </a:p>
        </p:txBody>
      </p:sp>
      <p:graphicFrame>
        <p:nvGraphicFramePr>
          <p:cNvPr id="41" name="Table 40"/>
          <p:cNvGraphicFramePr>
            <a:graphicFrameLocks noGrp="1"/>
          </p:cNvGraphicFramePr>
          <p:nvPr/>
        </p:nvGraphicFramePr>
        <p:xfrm>
          <a:off x="914400" y="4343400"/>
          <a:ext cx="7315200" cy="741680"/>
        </p:xfrm>
        <a:graphic>
          <a:graphicData uri="http://schemas.openxmlformats.org/drawingml/2006/table">
            <a:tbl>
              <a:tblPr firstRow="1" bandRow="1">
                <a:tableStyleId>{2D5ABB26-0587-4C30-8999-92F81FD0307C}</a:tableStyleId>
              </a:tblPr>
              <a:tblGrid>
                <a:gridCol w="1463040"/>
                <a:gridCol w="1463040"/>
                <a:gridCol w="1463040"/>
                <a:gridCol w="1463040"/>
                <a:gridCol w="1463040"/>
              </a:tblGrid>
              <a:tr h="370840">
                <a:tc>
                  <a:txBody>
                    <a:bodyPr/>
                    <a:lstStyle/>
                    <a:p>
                      <a:pPr algn="ctr"/>
                      <a:r>
                        <a:rPr lang="en-US" b="1" dirty="0" smtClean="0"/>
                        <a:t>N</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smtClean="0"/>
                        <a:t>I/YR</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smtClean="0"/>
                        <a:t>PV</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smtClean="0"/>
                        <a:t>PMT</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smtClean="0"/>
                        <a:t>FV</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eaLnBrk="1" hangingPunct="1"/>
                      <a:r>
                        <a:rPr lang="en-US" sz="1800" b="1" dirty="0" err="1" smtClean="0">
                          <a:solidFill>
                            <a:srgbClr val="FF0000"/>
                          </a:solidFill>
                          <a:cs typeface="Times New Roman" pitchFamily="18" charset="0"/>
                        </a:rPr>
                        <a:t>CPT</a:t>
                      </a:r>
                      <a:endParaRPr lang="en-US" sz="1000" dirty="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1" hangingPunct="1"/>
                      <a:r>
                        <a:rPr lang="en-US" sz="1800" b="1" dirty="0" smtClean="0">
                          <a:solidFill>
                            <a:srgbClr val="0000FF"/>
                          </a:solidFill>
                          <a:cs typeface="Times New Roman" pitchFamily="18" charset="0"/>
                        </a:rPr>
                        <a:t>20</a:t>
                      </a:r>
                      <a:endParaRPr lang="en-US" sz="1000" dirty="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1" hangingPunct="1"/>
                      <a:r>
                        <a:rPr lang="en-US" sz="1800" b="1" dirty="0" smtClean="0">
                          <a:solidFill>
                            <a:srgbClr val="0000FF"/>
                          </a:solidFill>
                          <a:cs typeface="Times New Roman" pitchFamily="18" charset="0"/>
                        </a:rPr>
                        <a:t>-1</a:t>
                      </a:r>
                      <a:endParaRPr lang="en-US" sz="1000" dirty="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1" hangingPunct="1"/>
                      <a:r>
                        <a:rPr lang="en-US" sz="1800" b="1" dirty="0" smtClean="0">
                          <a:solidFill>
                            <a:srgbClr val="0000FF"/>
                          </a:solidFill>
                          <a:cs typeface="Times New Roman" pitchFamily="18" charset="0"/>
                        </a:rPr>
                        <a:t>0</a:t>
                      </a:r>
                      <a:endParaRPr lang="en-US" sz="1000" dirty="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1" hangingPunct="1"/>
                      <a:r>
                        <a:rPr lang="en-US" sz="1800" b="1" dirty="0" smtClean="0">
                          <a:solidFill>
                            <a:srgbClr val="0000FF"/>
                          </a:solidFill>
                          <a:cs typeface="Times New Roman" pitchFamily="18" charset="0"/>
                        </a:rPr>
                        <a:t>2</a:t>
                      </a:r>
                      <a:endParaRPr lang="en-US" sz="1000" dirty="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685800" y="381000"/>
            <a:ext cx="7772400" cy="838200"/>
          </a:xfrm>
        </p:spPr>
        <p:txBody>
          <a:bodyPr/>
          <a:lstStyle/>
          <a:p>
            <a:pPr eaLnBrk="1" hangingPunct="1">
              <a:defRPr/>
            </a:pPr>
            <a:r>
              <a:rPr lang="en-US" sz="3200" b="1" smtClean="0"/>
              <a:t>Simple &amp; Compound Interest…</a:t>
            </a:r>
            <a:endParaRPr lang="en-US" sz="3200" smtClean="0"/>
          </a:p>
        </p:txBody>
      </p:sp>
      <p:sp>
        <p:nvSpPr>
          <p:cNvPr id="60419" name="Slide Number Placeholder 2"/>
          <p:cNvSpPr>
            <a:spLocks noGrp="1"/>
          </p:cNvSpPr>
          <p:nvPr>
            <p:ph type="sldNum" sz="quarter" idx="12"/>
          </p:nvPr>
        </p:nvSpPr>
        <p:spPr>
          <a:noFill/>
          <a:ln>
            <a:miter lim="800000"/>
            <a:headEnd/>
            <a:tailEnd/>
          </a:ln>
        </p:spPr>
        <p:txBody>
          <a:bodyPr/>
          <a:lstStyle/>
          <a:p>
            <a:fld id="{EE5D7AA0-CCCC-4D49-8575-4DF4382EC979}" type="slidenum">
              <a:rPr lang="en-US"/>
              <a:pPr/>
              <a:t>16</a:t>
            </a:fld>
            <a:endParaRPr lang="en-US"/>
          </a:p>
        </p:txBody>
      </p:sp>
      <p:sp>
        <p:nvSpPr>
          <p:cNvPr id="60420" name="Footer Placeholder 3"/>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533400" y="457200"/>
            <a:ext cx="7772400" cy="838200"/>
          </a:xfrm>
        </p:spPr>
        <p:txBody>
          <a:bodyPr/>
          <a:lstStyle/>
          <a:p>
            <a:pPr eaLnBrk="1" hangingPunct="1">
              <a:defRPr/>
            </a:pPr>
            <a:r>
              <a:rPr lang="en-US" sz="3200" smtClean="0"/>
              <a:t>15% interest for two years, compounded:</a:t>
            </a:r>
          </a:p>
        </p:txBody>
      </p:sp>
      <p:sp>
        <p:nvSpPr>
          <p:cNvPr id="61443" name="Rectangle 4"/>
          <p:cNvSpPr>
            <a:spLocks noGrp="1" noChangeArrowheads="1"/>
          </p:cNvSpPr>
          <p:nvPr>
            <p:ph type="body" idx="1"/>
          </p:nvPr>
        </p:nvSpPr>
        <p:spPr>
          <a:xfrm>
            <a:off x="609600" y="1524000"/>
            <a:ext cx="7772400" cy="2819400"/>
          </a:xfrm>
        </p:spPr>
        <p:txBody>
          <a:bodyPr/>
          <a:lstStyle/>
          <a:p>
            <a:pPr marL="0" indent="0" eaLnBrk="1" hangingPunct="1">
              <a:buFont typeface="Wingdings" pitchFamily="2" charset="2"/>
              <a:buNone/>
            </a:pPr>
            <a:r>
              <a:rPr lang="en-US" smtClean="0"/>
              <a:t>For every $1 you start with, you end up with:</a:t>
            </a:r>
          </a:p>
          <a:p>
            <a:pPr lvl="1" eaLnBrk="1" hangingPunct="1">
              <a:buFontTx/>
              <a:buNone/>
            </a:pPr>
            <a:r>
              <a:rPr lang="en-US" smtClean="0"/>
              <a:t>(1.15)(1.15) = (1.15)</a:t>
            </a:r>
            <a:r>
              <a:rPr lang="en-US" baseline="30000" smtClean="0"/>
              <a:t>2</a:t>
            </a:r>
            <a:r>
              <a:rPr lang="en-US" smtClean="0"/>
              <a:t> = $1.3225.</a:t>
            </a:r>
          </a:p>
          <a:p>
            <a:pPr marL="0" indent="0" eaLnBrk="1" hangingPunct="1">
              <a:buFont typeface="Wingdings" pitchFamily="2" charset="2"/>
              <a:buNone/>
            </a:pPr>
            <a:r>
              <a:rPr lang="en-US" smtClean="0"/>
              <a:t>The “15%” is called “</a:t>
            </a:r>
            <a:r>
              <a:rPr lang="en-US" b="1" smtClean="0"/>
              <a:t>compound interest</a:t>
            </a:r>
            <a:r>
              <a:rPr lang="en-US" smtClean="0"/>
              <a:t>”. (In this case, the compounding interval is </a:t>
            </a:r>
            <a:r>
              <a:rPr lang="en-US" i="1" smtClean="0"/>
              <a:t>annual</a:t>
            </a:r>
            <a:r>
              <a:rPr lang="en-US" smtClean="0"/>
              <a:t>).</a:t>
            </a:r>
          </a:p>
        </p:txBody>
      </p:sp>
      <p:sp>
        <p:nvSpPr>
          <p:cNvPr id="61444" name="Slide Number Placeholder 3"/>
          <p:cNvSpPr>
            <a:spLocks noGrp="1"/>
          </p:cNvSpPr>
          <p:nvPr>
            <p:ph type="sldNum" sz="quarter" idx="12"/>
          </p:nvPr>
        </p:nvSpPr>
        <p:spPr>
          <a:noFill/>
          <a:ln>
            <a:miter lim="800000"/>
            <a:headEnd/>
            <a:tailEnd/>
          </a:ln>
        </p:spPr>
        <p:txBody>
          <a:bodyPr/>
          <a:lstStyle/>
          <a:p>
            <a:fld id="{4056FDD9-292F-41E6-93C1-848DC62EE42C}" type="slidenum">
              <a:rPr lang="en-US"/>
              <a:pPr/>
              <a:t>17</a:t>
            </a:fld>
            <a:endParaRPr lang="en-US"/>
          </a:p>
        </p:txBody>
      </p:sp>
      <p:sp>
        <p:nvSpPr>
          <p:cNvPr id="61445"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3"/>
          <p:cNvSpPr>
            <a:spLocks noGrp="1" noChangeArrowheads="1"/>
          </p:cNvSpPr>
          <p:nvPr>
            <p:ph type="body" idx="1"/>
          </p:nvPr>
        </p:nvSpPr>
        <p:spPr/>
        <p:txBody>
          <a:bodyPr/>
          <a:lstStyle/>
          <a:p>
            <a:pPr marL="0" indent="0" eaLnBrk="1" hangingPunct="1">
              <a:buFont typeface="Wingdings" pitchFamily="2" charset="2"/>
              <a:buNone/>
              <a:defRPr/>
            </a:pPr>
            <a:r>
              <a:rPr lang="en-US" dirty="0" smtClean="0"/>
              <a:t>Note: you ended up with 32.25% more than you started with.</a:t>
            </a:r>
          </a:p>
          <a:p>
            <a:pPr lvl="1" eaLnBrk="1" hangingPunct="1">
              <a:buFontTx/>
              <a:buNone/>
              <a:defRPr/>
            </a:pPr>
            <a:r>
              <a:rPr lang="en-US" dirty="0" smtClean="0"/>
              <a:t>32.25% / 2 yrs = 16.125%.</a:t>
            </a:r>
          </a:p>
          <a:p>
            <a:pPr eaLnBrk="1" hangingPunct="1">
              <a:buFont typeface="Wingdings" pitchFamily="2" charset="2"/>
              <a:buNone/>
              <a:defRPr/>
            </a:pPr>
            <a:r>
              <a:rPr lang="en-US" dirty="0" smtClean="0"/>
              <a:t>So the same result could be expressed as:</a:t>
            </a:r>
          </a:p>
          <a:p>
            <a:pPr lvl="1" eaLnBrk="1" hangingPunct="1">
              <a:defRPr/>
            </a:pPr>
            <a:r>
              <a:rPr lang="en-US" dirty="0" smtClean="0"/>
              <a:t>16.125% “</a:t>
            </a:r>
            <a:r>
              <a:rPr lang="en-US" b="1" dirty="0" smtClean="0"/>
              <a:t>simple annual interest for two years</a:t>
            </a:r>
            <a:r>
              <a:rPr lang="en-US" dirty="0" smtClean="0"/>
              <a:t>” (no compounding).</a:t>
            </a:r>
          </a:p>
          <a:p>
            <a:pPr lvl="1" eaLnBrk="1" hangingPunct="1">
              <a:defRPr/>
            </a:pPr>
            <a:r>
              <a:rPr lang="en-US" dirty="0" smtClean="0"/>
              <a:t>or 32.25% “</a:t>
            </a:r>
            <a:r>
              <a:rPr lang="en-US" b="1" dirty="0" smtClean="0"/>
              <a:t>simple biennial interest</a:t>
            </a:r>
            <a:r>
              <a:rPr lang="en-US" dirty="0" smtClean="0"/>
              <a:t>”.</a:t>
            </a:r>
          </a:p>
        </p:txBody>
      </p:sp>
      <p:sp>
        <p:nvSpPr>
          <p:cNvPr id="166917" name="Rectangle 5"/>
          <p:cNvSpPr>
            <a:spLocks noGrp="1" noChangeArrowheads="1"/>
          </p:cNvSpPr>
          <p:nvPr>
            <p:ph type="title"/>
          </p:nvPr>
        </p:nvSpPr>
        <p:spPr>
          <a:xfrm>
            <a:off x="685800" y="381000"/>
            <a:ext cx="7772400" cy="838200"/>
          </a:xfrm>
        </p:spPr>
        <p:txBody>
          <a:bodyPr/>
          <a:lstStyle/>
          <a:p>
            <a:pPr eaLnBrk="1" hangingPunct="1">
              <a:defRPr/>
            </a:pPr>
            <a:r>
              <a:rPr lang="en-US" sz="3200" b="1" smtClean="0"/>
              <a:t>Simple &amp; Compound Interest…</a:t>
            </a:r>
            <a:endParaRPr lang="en-US" sz="3200" smtClean="0"/>
          </a:p>
        </p:txBody>
      </p:sp>
      <p:sp>
        <p:nvSpPr>
          <p:cNvPr id="62468" name="Text Box 6"/>
          <p:cNvSpPr txBox="1">
            <a:spLocks noChangeArrowheads="1"/>
          </p:cNvSpPr>
          <p:nvPr/>
        </p:nvSpPr>
        <p:spPr bwMode="auto">
          <a:xfrm>
            <a:off x="1447800" y="1219200"/>
            <a:ext cx="5638800" cy="579438"/>
          </a:xfrm>
          <a:prstGeom prst="rect">
            <a:avLst/>
          </a:prstGeom>
          <a:noFill/>
          <a:ln w="9525">
            <a:noFill/>
            <a:miter lim="800000"/>
            <a:headEnd/>
            <a:tailEnd/>
          </a:ln>
        </p:spPr>
        <p:txBody>
          <a:bodyPr>
            <a:spAutoFit/>
          </a:bodyPr>
          <a:lstStyle/>
          <a:p>
            <a:pPr algn="ctr" eaLnBrk="1" hangingPunct="1">
              <a:spcBef>
                <a:spcPct val="50000"/>
              </a:spcBef>
            </a:pPr>
            <a:r>
              <a:rPr lang="en-US" sz="3200"/>
              <a:t>(1.15)(1.15) = (1.15)</a:t>
            </a:r>
            <a:r>
              <a:rPr lang="en-US" sz="3200" baseline="30000"/>
              <a:t>2</a:t>
            </a:r>
            <a:r>
              <a:rPr lang="en-US" sz="3200"/>
              <a:t> = $1.3225</a:t>
            </a:r>
          </a:p>
        </p:txBody>
      </p:sp>
      <p:sp>
        <p:nvSpPr>
          <p:cNvPr id="62469" name="Slide Number Placeholder 4"/>
          <p:cNvSpPr>
            <a:spLocks noGrp="1"/>
          </p:cNvSpPr>
          <p:nvPr>
            <p:ph type="sldNum" sz="quarter" idx="12"/>
          </p:nvPr>
        </p:nvSpPr>
        <p:spPr>
          <a:noFill/>
          <a:ln>
            <a:miter lim="800000"/>
            <a:headEnd/>
            <a:tailEnd/>
          </a:ln>
        </p:spPr>
        <p:txBody>
          <a:bodyPr/>
          <a:lstStyle/>
          <a:p>
            <a:fld id="{88E16948-3259-4728-806A-EA6F669A27A5}" type="slidenum">
              <a:rPr lang="en-US"/>
              <a:pPr/>
              <a:t>18</a:t>
            </a:fld>
            <a:endParaRPr lang="en-US"/>
          </a:p>
        </p:txBody>
      </p:sp>
      <p:sp>
        <p:nvSpPr>
          <p:cNvPr id="62470" name="Footer Placeholder 5"/>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3490" name="Rectangle 3"/>
          <p:cNvSpPr>
            <a:spLocks noGrp="1" noChangeArrowheads="1"/>
          </p:cNvSpPr>
          <p:nvPr>
            <p:ph type="body" idx="1"/>
          </p:nvPr>
        </p:nvSpPr>
        <p:spPr>
          <a:xfrm>
            <a:off x="533400" y="1295400"/>
            <a:ext cx="7772400" cy="4876800"/>
          </a:xfrm>
        </p:spPr>
        <p:txBody>
          <a:bodyPr/>
          <a:lstStyle/>
          <a:p>
            <a:pPr eaLnBrk="1" hangingPunct="1">
              <a:lnSpc>
                <a:spcPct val="90000"/>
              </a:lnSpc>
            </a:pPr>
            <a:r>
              <a:rPr lang="en-US" sz="2800" smtClean="0"/>
              <a:t>Suppose you get 1% simple interest each month. This is referred to as a “12% </a:t>
            </a:r>
            <a:r>
              <a:rPr lang="en-US" sz="2800" b="1" smtClean="0">
                <a:solidFill>
                  <a:srgbClr val="0000FF"/>
                </a:solidFill>
              </a:rPr>
              <a:t>nominal</a:t>
            </a:r>
            <a:r>
              <a:rPr lang="en-US" sz="2800" b="1" smtClean="0"/>
              <a:t> annual rate</a:t>
            </a:r>
            <a:r>
              <a:rPr lang="en-US" sz="2800" smtClean="0"/>
              <a:t>”, or “equivalent nominal annual rate” (</a:t>
            </a:r>
            <a:r>
              <a:rPr lang="en-US" sz="2800" b="1" smtClean="0"/>
              <a:t>ENAR</a:t>
            </a:r>
            <a:r>
              <a:rPr lang="en-US" sz="2800" smtClean="0"/>
              <a:t>). We will use the label “</a:t>
            </a:r>
            <a:r>
              <a:rPr lang="en-US" sz="2800" b="1" i="1" smtClean="0"/>
              <a:t>i </a:t>
            </a:r>
            <a:r>
              <a:rPr lang="en-US" sz="2800" smtClean="0"/>
              <a:t>” (or “NOM”) to refer to the ENAR:</a:t>
            </a:r>
          </a:p>
          <a:p>
            <a:pPr eaLnBrk="1" hangingPunct="1">
              <a:lnSpc>
                <a:spcPct val="90000"/>
              </a:lnSpc>
            </a:pPr>
            <a:r>
              <a:rPr lang="en-US" sz="2800" b="1" smtClean="0"/>
              <a:t>Nominal Annual Rate = </a:t>
            </a:r>
          </a:p>
          <a:p>
            <a:pPr eaLnBrk="1" hangingPunct="1">
              <a:lnSpc>
                <a:spcPct val="90000"/>
              </a:lnSpc>
              <a:buFont typeface="Wingdings" pitchFamily="2" charset="2"/>
              <a:buNone/>
            </a:pPr>
            <a:r>
              <a:rPr lang="en-US" sz="2800" b="1" smtClean="0"/>
              <a:t>		(Simple Rate Per Period)*(Periods/Yr)</a:t>
            </a:r>
          </a:p>
          <a:p>
            <a:pPr eaLnBrk="1" hangingPunct="1">
              <a:lnSpc>
                <a:spcPct val="90000"/>
              </a:lnSpc>
              <a:buFont typeface="Wingdings" pitchFamily="2" charset="2"/>
              <a:buNone/>
            </a:pPr>
            <a:endParaRPr lang="en-US" sz="2800" b="1" smtClean="0"/>
          </a:p>
          <a:p>
            <a:pPr lvl="1" eaLnBrk="1" hangingPunct="1">
              <a:lnSpc>
                <a:spcPct val="90000"/>
              </a:lnSpc>
              <a:buFontTx/>
              <a:buNone/>
            </a:pPr>
            <a:r>
              <a:rPr lang="en-US" sz="2400" b="1" smtClean="0"/>
              <a:t>				i      =     (r)(m)  = “NOM%”</a:t>
            </a:r>
          </a:p>
          <a:p>
            <a:pPr lvl="1" eaLnBrk="1" hangingPunct="1">
              <a:lnSpc>
                <a:spcPct val="90000"/>
              </a:lnSpc>
              <a:buFontTx/>
              <a:buNone/>
            </a:pPr>
            <a:endParaRPr lang="en-US" sz="2400" b="1" smtClean="0"/>
          </a:p>
          <a:p>
            <a:pPr lvl="1" eaLnBrk="1" hangingPunct="1">
              <a:lnSpc>
                <a:spcPct val="90000"/>
              </a:lnSpc>
              <a:buFontTx/>
              <a:buNone/>
            </a:pPr>
            <a:r>
              <a:rPr lang="en-US" sz="2400" b="1" smtClean="0"/>
              <a:t>				12% =  (1%)(12 mo/yr)</a:t>
            </a:r>
          </a:p>
        </p:txBody>
      </p:sp>
      <p:sp>
        <p:nvSpPr>
          <p:cNvPr id="121861" name="Rectangle 5"/>
          <p:cNvSpPr>
            <a:spLocks noGrp="1" noChangeArrowheads="1"/>
          </p:cNvSpPr>
          <p:nvPr>
            <p:ph type="title"/>
          </p:nvPr>
        </p:nvSpPr>
        <p:spPr>
          <a:xfrm>
            <a:off x="685800" y="381000"/>
            <a:ext cx="7772400" cy="838200"/>
          </a:xfrm>
        </p:spPr>
        <p:txBody>
          <a:bodyPr/>
          <a:lstStyle/>
          <a:p>
            <a:pPr eaLnBrk="1" hangingPunct="1">
              <a:defRPr/>
            </a:pPr>
            <a:r>
              <a:rPr lang="en-US" sz="3200" b="1" smtClean="0"/>
              <a:t>Simple &amp; Compound Interest…</a:t>
            </a:r>
            <a:endParaRPr lang="en-US" sz="3200" smtClean="0"/>
          </a:p>
        </p:txBody>
      </p:sp>
      <p:sp>
        <p:nvSpPr>
          <p:cNvPr id="63492" name="Slide Number Placeholder 3"/>
          <p:cNvSpPr>
            <a:spLocks noGrp="1"/>
          </p:cNvSpPr>
          <p:nvPr>
            <p:ph type="sldNum" sz="quarter" idx="12"/>
          </p:nvPr>
        </p:nvSpPr>
        <p:spPr>
          <a:noFill/>
          <a:ln>
            <a:miter lim="800000"/>
            <a:headEnd/>
            <a:tailEnd/>
          </a:ln>
        </p:spPr>
        <p:txBody>
          <a:bodyPr/>
          <a:lstStyle/>
          <a:p>
            <a:fld id="{53750573-0C99-4A0F-9791-7032962CCC6E}" type="slidenum">
              <a:rPr lang="en-US"/>
              <a:pPr/>
              <a:t>19</a:t>
            </a:fld>
            <a:endParaRPr lang="en-US"/>
          </a:p>
        </p:txBody>
      </p:sp>
      <p:sp>
        <p:nvSpPr>
          <p:cNvPr id="63493"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defRPr/>
            </a:pPr>
            <a:r>
              <a:rPr lang="en-US" smtClean="0"/>
              <a:t>Real estate deals almost always involve </a:t>
            </a:r>
            <a:r>
              <a:rPr lang="en-US" b="1" i="1" smtClean="0">
                <a:solidFill>
                  <a:srgbClr val="FF0000"/>
                </a:solidFill>
                <a:effectLst>
                  <a:outerShdw blurRad="38100" dist="38100" dir="2700000" algn="tl">
                    <a:srgbClr val="000000"/>
                  </a:outerShdw>
                </a:effectLst>
              </a:rPr>
              <a:t>cash amounts</a:t>
            </a:r>
            <a:r>
              <a:rPr lang="en-US" smtClean="0">
                <a:solidFill>
                  <a:srgbClr val="FF0000"/>
                </a:solidFill>
                <a:effectLst>
                  <a:outerShdw blurRad="38100" dist="38100" dir="2700000" algn="tl">
                    <a:srgbClr val="000000"/>
                  </a:outerShdw>
                </a:effectLst>
              </a:rPr>
              <a:t> </a:t>
            </a:r>
            <a:r>
              <a:rPr lang="en-US" smtClean="0"/>
              <a:t>at </a:t>
            </a:r>
            <a:r>
              <a:rPr lang="en-US" b="1" i="1" smtClean="0">
                <a:solidFill>
                  <a:srgbClr val="FF0000"/>
                </a:solidFill>
                <a:effectLst>
                  <a:outerShdw blurRad="38100" dist="38100" dir="2700000" algn="tl">
                    <a:srgbClr val="000000"/>
                  </a:outerShdw>
                </a:effectLst>
              </a:rPr>
              <a:t>different points in time</a:t>
            </a:r>
            <a:r>
              <a:rPr lang="en-US" smtClean="0"/>
              <a:t>.</a:t>
            </a:r>
          </a:p>
        </p:txBody>
      </p:sp>
      <p:sp>
        <p:nvSpPr>
          <p:cNvPr id="54275" name="Rectangle 3"/>
          <p:cNvSpPr>
            <a:spLocks noGrp="1" noChangeArrowheads="1"/>
          </p:cNvSpPr>
          <p:nvPr>
            <p:ph type="body" idx="1"/>
          </p:nvPr>
        </p:nvSpPr>
        <p:spPr>
          <a:xfrm>
            <a:off x="685800" y="2362200"/>
            <a:ext cx="7772400" cy="4038600"/>
          </a:xfrm>
        </p:spPr>
        <p:txBody>
          <a:bodyPr/>
          <a:lstStyle/>
          <a:p>
            <a:pPr eaLnBrk="1" hangingPunct="1">
              <a:buFont typeface="Wingdings" pitchFamily="2" charset="2"/>
              <a:buNone/>
            </a:pPr>
            <a:r>
              <a:rPr lang="en-US" sz="2800" smtClean="0"/>
              <a:t>Examples:</a:t>
            </a:r>
          </a:p>
          <a:p>
            <a:pPr lvl="1" eaLnBrk="1" hangingPunct="1"/>
            <a:r>
              <a:rPr lang="en-US" sz="2400" b="1" smtClean="0"/>
              <a:t>Buy a property now, sell it later.</a:t>
            </a:r>
          </a:p>
          <a:p>
            <a:pPr lvl="1" eaLnBrk="1" hangingPunct="1"/>
            <a:endParaRPr lang="en-US" sz="2400" b="1" smtClean="0"/>
          </a:p>
          <a:p>
            <a:pPr lvl="1" eaLnBrk="1" hangingPunct="1"/>
            <a:r>
              <a:rPr lang="en-US" sz="2400" b="1" smtClean="0"/>
              <a:t>Sign a lease now, pay rents monthly over time.</a:t>
            </a:r>
          </a:p>
          <a:p>
            <a:pPr lvl="1" eaLnBrk="1" hangingPunct="1"/>
            <a:endParaRPr lang="en-US" sz="2400" b="1" smtClean="0"/>
          </a:p>
          <a:p>
            <a:pPr lvl="1" eaLnBrk="1" hangingPunct="1"/>
            <a:r>
              <a:rPr lang="en-US" sz="2400" b="1" smtClean="0"/>
              <a:t>Take out a mortgage now, pay it back over time.</a:t>
            </a:r>
          </a:p>
          <a:p>
            <a:pPr lvl="1" eaLnBrk="1" hangingPunct="1"/>
            <a:endParaRPr lang="en-US" sz="2400" b="1" smtClean="0"/>
          </a:p>
          <a:p>
            <a:pPr lvl="1" eaLnBrk="1" hangingPunct="1"/>
            <a:r>
              <a:rPr lang="en-US" sz="2400" b="1" smtClean="0"/>
              <a:t>Buy land now for development, pay for construction and sell the building later.</a:t>
            </a:r>
            <a:endParaRPr lang="en-US" sz="2400" smtClean="0"/>
          </a:p>
        </p:txBody>
      </p:sp>
      <p:sp>
        <p:nvSpPr>
          <p:cNvPr id="54276" name="Slide Number Placeholder 3"/>
          <p:cNvSpPr>
            <a:spLocks noGrp="1"/>
          </p:cNvSpPr>
          <p:nvPr>
            <p:ph type="sldNum" sz="quarter" idx="12"/>
          </p:nvPr>
        </p:nvSpPr>
        <p:spPr>
          <a:noFill/>
          <a:ln>
            <a:miter lim="800000"/>
            <a:headEnd/>
            <a:tailEnd/>
          </a:ln>
        </p:spPr>
        <p:txBody>
          <a:bodyPr/>
          <a:lstStyle/>
          <a:p>
            <a:fld id="{480699A1-E337-484C-8F1F-5DDC93D55D81}" type="slidenum">
              <a:rPr lang="en-US"/>
              <a:pPr/>
              <a:t>2</a:t>
            </a:fld>
            <a:endParaRPr lang="en-US"/>
          </a:p>
        </p:txBody>
      </p:sp>
      <p:sp>
        <p:nvSpPr>
          <p:cNvPr id="54277"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3"/>
          <p:cNvSpPr>
            <a:spLocks noGrp="1" noChangeArrowheads="1"/>
          </p:cNvSpPr>
          <p:nvPr>
            <p:ph type="body" idx="1"/>
          </p:nvPr>
        </p:nvSpPr>
        <p:spPr>
          <a:xfrm>
            <a:off x="457200" y="1524000"/>
            <a:ext cx="8458200" cy="4724400"/>
          </a:xfrm>
        </p:spPr>
        <p:txBody>
          <a:bodyPr/>
          <a:lstStyle/>
          <a:p>
            <a:pPr marL="0" indent="0" eaLnBrk="1" hangingPunct="1">
              <a:spcBef>
                <a:spcPts val="1200"/>
              </a:spcBef>
              <a:buFont typeface="Wingdings" pitchFamily="2" charset="2"/>
              <a:buNone/>
              <a:defRPr/>
            </a:pPr>
            <a:r>
              <a:rPr lang="en-US" sz="2800" dirty="0" smtClean="0"/>
              <a:t>Suppose the 1% simple monthly interest is compounded at the end of every month. Then in 1 year (12 months) this 12% nominal annual rate gives you:</a:t>
            </a:r>
          </a:p>
          <a:p>
            <a:pPr lvl="1" eaLnBrk="1" hangingPunct="1">
              <a:spcBef>
                <a:spcPts val="1200"/>
              </a:spcBef>
              <a:defRPr/>
            </a:pPr>
            <a:r>
              <a:rPr lang="en-US" sz="2400" dirty="0" smtClean="0"/>
              <a:t>(1.01)</a:t>
            </a:r>
            <a:r>
              <a:rPr lang="en-US" sz="2400" baseline="30000" dirty="0" smtClean="0"/>
              <a:t>12</a:t>
            </a:r>
            <a:r>
              <a:rPr lang="en-US" sz="2400" dirty="0" smtClean="0"/>
              <a:t> = $1.126825</a:t>
            </a:r>
          </a:p>
          <a:p>
            <a:pPr marL="0" indent="0" eaLnBrk="1" hangingPunct="1">
              <a:spcBef>
                <a:spcPts val="1200"/>
              </a:spcBef>
              <a:buFont typeface="Wingdings" pitchFamily="2" charset="2"/>
              <a:buNone/>
              <a:defRPr/>
            </a:pPr>
            <a:r>
              <a:rPr lang="en-US" sz="2800" dirty="0" smtClean="0"/>
              <a:t>For every $1 you started out with at the beginning of the year.</a:t>
            </a:r>
          </a:p>
          <a:p>
            <a:pPr eaLnBrk="1" hangingPunct="1">
              <a:spcBef>
                <a:spcPts val="1200"/>
              </a:spcBef>
              <a:buFont typeface="Wingdings" pitchFamily="2" charset="2"/>
              <a:buNone/>
              <a:defRPr/>
            </a:pPr>
            <a:r>
              <a:rPr lang="en-US" sz="2800" b="1" dirty="0" smtClean="0">
                <a:solidFill>
                  <a:srgbClr val="FF0000"/>
                </a:solidFill>
              </a:rPr>
              <a:t>12.00%</a:t>
            </a:r>
            <a:r>
              <a:rPr lang="en-US" sz="2800" dirty="0" smtClean="0"/>
              <a:t> </a:t>
            </a:r>
            <a:r>
              <a:rPr lang="en-US" sz="2800" b="1" dirty="0" smtClean="0">
                <a:solidFill>
                  <a:srgbClr val="0000FF"/>
                </a:solidFill>
              </a:rPr>
              <a:t>nominal</a:t>
            </a:r>
            <a:r>
              <a:rPr lang="en-US" sz="2800" dirty="0" smtClean="0">
                <a:solidFill>
                  <a:srgbClr val="0000FF"/>
                </a:solidFill>
              </a:rPr>
              <a:t> </a:t>
            </a:r>
            <a:r>
              <a:rPr lang="en-US" sz="2800" dirty="0" smtClean="0"/>
              <a:t>rate = </a:t>
            </a:r>
            <a:r>
              <a:rPr lang="en-US" sz="2800" b="1" dirty="0" smtClean="0">
                <a:solidFill>
                  <a:srgbClr val="FF0000"/>
                </a:solidFill>
              </a:rPr>
              <a:t>12.6825%</a:t>
            </a:r>
            <a:r>
              <a:rPr lang="en-US" sz="2800" dirty="0" smtClean="0"/>
              <a:t> </a:t>
            </a:r>
            <a:r>
              <a:rPr lang="en-US" sz="2800" b="1" dirty="0" smtClean="0">
                <a:solidFill>
                  <a:srgbClr val="0000FF"/>
                </a:solidFill>
              </a:rPr>
              <a:t>effective annual rate</a:t>
            </a:r>
            <a:endParaRPr lang="en-US" sz="2800" dirty="0" smtClean="0"/>
          </a:p>
          <a:p>
            <a:pPr marL="0" indent="0" eaLnBrk="1" hangingPunct="1">
              <a:spcBef>
                <a:spcPts val="1200"/>
              </a:spcBef>
              <a:buFont typeface="Wingdings" pitchFamily="2" charset="2"/>
              <a:buNone/>
              <a:defRPr/>
            </a:pPr>
            <a:r>
              <a:rPr lang="en-US" sz="2800" dirty="0" smtClean="0"/>
              <a:t>“</a:t>
            </a:r>
            <a:r>
              <a:rPr lang="en-US" sz="2800" b="1" dirty="0" smtClean="0"/>
              <a:t>Effective Annual Rate</a:t>
            </a:r>
            <a:r>
              <a:rPr lang="en-US" sz="2800" dirty="0" smtClean="0"/>
              <a:t>” (EAR) is aka </a:t>
            </a:r>
            <a:r>
              <a:rPr lang="en-US" sz="2800" dirty="0" err="1" smtClean="0"/>
              <a:t>EAY</a:t>
            </a:r>
            <a:r>
              <a:rPr lang="en-US" sz="2800" dirty="0" smtClean="0"/>
              <a:t> (“effective ann. yield”).</a:t>
            </a:r>
          </a:p>
        </p:txBody>
      </p:sp>
      <p:sp>
        <p:nvSpPr>
          <p:cNvPr id="167941" name="Rectangle 5"/>
          <p:cNvSpPr>
            <a:spLocks noGrp="1" noChangeArrowheads="1"/>
          </p:cNvSpPr>
          <p:nvPr>
            <p:ph type="title"/>
          </p:nvPr>
        </p:nvSpPr>
        <p:spPr>
          <a:xfrm>
            <a:off x="685800" y="381000"/>
            <a:ext cx="7772400" cy="838200"/>
          </a:xfrm>
        </p:spPr>
        <p:txBody>
          <a:bodyPr/>
          <a:lstStyle/>
          <a:p>
            <a:pPr eaLnBrk="1" hangingPunct="1">
              <a:defRPr/>
            </a:pPr>
            <a:r>
              <a:rPr lang="en-US" sz="3200" b="1" smtClean="0"/>
              <a:t>Simple &amp; Compound Interest…</a:t>
            </a:r>
            <a:endParaRPr lang="en-US" sz="3200" smtClean="0"/>
          </a:p>
        </p:txBody>
      </p:sp>
      <p:sp>
        <p:nvSpPr>
          <p:cNvPr id="64516" name="Slide Number Placeholder 3"/>
          <p:cNvSpPr>
            <a:spLocks noGrp="1"/>
          </p:cNvSpPr>
          <p:nvPr>
            <p:ph type="sldNum" sz="quarter" idx="12"/>
          </p:nvPr>
        </p:nvSpPr>
        <p:spPr>
          <a:noFill/>
          <a:ln>
            <a:miter lim="800000"/>
            <a:headEnd/>
            <a:tailEnd/>
          </a:ln>
        </p:spPr>
        <p:txBody>
          <a:bodyPr/>
          <a:lstStyle/>
          <a:p>
            <a:fld id="{A7240E7D-BC83-4055-9F47-DC2B402A4E12}" type="slidenum">
              <a:rPr lang="en-US"/>
              <a:pPr/>
              <a:t>20</a:t>
            </a:fld>
            <a:endParaRPr lang="en-US"/>
          </a:p>
        </p:txBody>
      </p:sp>
      <p:sp>
        <p:nvSpPr>
          <p:cNvPr id="64517"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a:xfrm>
            <a:off x="381000" y="609600"/>
            <a:ext cx="8305800" cy="1143000"/>
          </a:xfrm>
        </p:spPr>
        <p:txBody>
          <a:bodyPr/>
          <a:lstStyle/>
          <a:p>
            <a:pPr eaLnBrk="1" hangingPunct="1">
              <a:defRPr/>
            </a:pPr>
            <a:r>
              <a:rPr lang="en-US" sz="3200" smtClean="0"/>
              <a:t>The relationship between </a:t>
            </a:r>
            <a:r>
              <a:rPr lang="en-US" sz="3200" b="1" smtClean="0"/>
              <a:t>ENAR</a:t>
            </a:r>
            <a:r>
              <a:rPr lang="en-US" sz="3200" smtClean="0"/>
              <a:t> and </a:t>
            </a:r>
            <a:r>
              <a:rPr lang="en-US" sz="3200" b="1" smtClean="0"/>
              <a:t>EAR</a:t>
            </a:r>
            <a:r>
              <a:rPr lang="en-US" sz="3200" smtClean="0"/>
              <a:t>:</a:t>
            </a:r>
          </a:p>
        </p:txBody>
      </p:sp>
      <p:graphicFrame>
        <p:nvGraphicFramePr>
          <p:cNvPr id="9218" name="Object 4"/>
          <p:cNvGraphicFramePr>
            <a:graphicFrameLocks noChangeAspect="1"/>
          </p:cNvGraphicFramePr>
          <p:nvPr/>
        </p:nvGraphicFramePr>
        <p:xfrm>
          <a:off x="1276350" y="2263775"/>
          <a:ext cx="6743700" cy="723900"/>
        </p:xfrm>
        <a:graphic>
          <a:graphicData uri="http://schemas.openxmlformats.org/presentationml/2006/ole">
            <p:oleObj spid="_x0000_s9218" name="Equation" r:id="rId3" imgW="2247900" imgH="241300" progId="Equation.3">
              <p:embed/>
            </p:oleObj>
          </a:graphicData>
        </a:graphic>
      </p:graphicFrame>
      <p:sp>
        <p:nvSpPr>
          <p:cNvPr id="9221" name="Rectangle 7"/>
          <p:cNvSpPr>
            <a:spLocks noChangeArrowheads="1"/>
          </p:cNvSpPr>
          <p:nvPr/>
        </p:nvSpPr>
        <p:spPr bwMode="auto">
          <a:xfrm>
            <a:off x="2771775" y="3219450"/>
            <a:ext cx="9144000" cy="0"/>
          </a:xfrm>
          <a:prstGeom prst="rect">
            <a:avLst/>
          </a:prstGeom>
          <a:noFill/>
          <a:ln w="9525">
            <a:noFill/>
            <a:miter lim="800000"/>
            <a:headEnd/>
            <a:tailEnd/>
          </a:ln>
        </p:spPr>
        <p:txBody>
          <a:bodyPr>
            <a:spAutoFit/>
          </a:bodyPr>
          <a:lstStyle/>
          <a:p>
            <a:pPr eaLnBrk="1" hangingPunct="1"/>
            <a:endParaRPr lang="en-US"/>
          </a:p>
        </p:txBody>
      </p:sp>
      <p:graphicFrame>
        <p:nvGraphicFramePr>
          <p:cNvPr id="9219" name="Object 6"/>
          <p:cNvGraphicFramePr>
            <a:graphicFrameLocks noChangeAspect="1"/>
          </p:cNvGraphicFramePr>
          <p:nvPr/>
        </p:nvGraphicFramePr>
        <p:xfrm>
          <a:off x="593725" y="3219450"/>
          <a:ext cx="7958138" cy="673100"/>
        </p:xfrm>
        <a:graphic>
          <a:graphicData uri="http://schemas.openxmlformats.org/presentationml/2006/ole">
            <p:oleObj spid="_x0000_s9219" name="Equation" r:id="rId4" imgW="2844800" imgH="241300" progId="Equation.3">
              <p:embed/>
            </p:oleObj>
          </a:graphicData>
        </a:graphic>
      </p:graphicFrame>
      <p:sp>
        <p:nvSpPr>
          <p:cNvPr id="9222" name="Text Box 11"/>
          <p:cNvSpPr txBox="1">
            <a:spLocks noChangeArrowheads="1"/>
          </p:cNvSpPr>
          <p:nvPr/>
        </p:nvSpPr>
        <p:spPr bwMode="auto">
          <a:xfrm>
            <a:off x="533400" y="4267200"/>
            <a:ext cx="7924800" cy="1066800"/>
          </a:xfrm>
          <a:prstGeom prst="rect">
            <a:avLst/>
          </a:prstGeom>
          <a:noFill/>
          <a:ln w="9525">
            <a:noFill/>
            <a:miter lim="800000"/>
            <a:headEnd/>
            <a:tailEnd/>
          </a:ln>
        </p:spPr>
        <p:txBody>
          <a:bodyPr>
            <a:spAutoFit/>
          </a:bodyPr>
          <a:lstStyle/>
          <a:p>
            <a:pPr algn="ctr" eaLnBrk="1" hangingPunct="1">
              <a:spcBef>
                <a:spcPct val="50000"/>
              </a:spcBef>
            </a:pPr>
            <a:r>
              <a:rPr lang="en-US" sz="3200"/>
              <a:t>Rates are usually quoted in </a:t>
            </a:r>
            <a:r>
              <a:rPr lang="en-US" sz="3200" i="1"/>
              <a:t>ENAR</a:t>
            </a:r>
            <a:r>
              <a:rPr lang="en-US" sz="3200"/>
              <a:t> (nominal) terms.</a:t>
            </a:r>
          </a:p>
        </p:txBody>
      </p:sp>
      <p:sp>
        <p:nvSpPr>
          <p:cNvPr id="9223" name="Slide Number Placeholder 6"/>
          <p:cNvSpPr>
            <a:spLocks noGrp="1"/>
          </p:cNvSpPr>
          <p:nvPr>
            <p:ph type="sldNum" sz="quarter" idx="12"/>
          </p:nvPr>
        </p:nvSpPr>
        <p:spPr>
          <a:noFill/>
          <a:ln>
            <a:miter lim="800000"/>
            <a:headEnd/>
            <a:tailEnd/>
          </a:ln>
        </p:spPr>
        <p:txBody>
          <a:bodyPr/>
          <a:lstStyle/>
          <a:p>
            <a:fld id="{9FC7638A-7F1E-4DD6-8B40-33BE3488B11F}" type="slidenum">
              <a:rPr lang="en-US"/>
              <a:pPr/>
              <a:t>21</a:t>
            </a:fld>
            <a:endParaRPr lang="en-US"/>
          </a:p>
        </p:txBody>
      </p:sp>
      <p:sp>
        <p:nvSpPr>
          <p:cNvPr id="9224" name="Footer Placeholder 7"/>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4" name="Rectangle 3"/>
          <p:cNvSpPr>
            <a:spLocks noGrp="1" noChangeArrowheads="1"/>
          </p:cNvSpPr>
          <p:nvPr>
            <p:ph type="body" idx="1"/>
          </p:nvPr>
        </p:nvSpPr>
        <p:spPr>
          <a:xfrm>
            <a:off x="685800" y="1066800"/>
            <a:ext cx="7772400" cy="5029200"/>
          </a:xfrm>
        </p:spPr>
        <p:txBody>
          <a:bodyPr/>
          <a:lstStyle/>
          <a:p>
            <a:pPr eaLnBrk="1" hangingPunct="1">
              <a:spcBef>
                <a:spcPts val="1200"/>
              </a:spcBef>
            </a:pPr>
            <a:r>
              <a:rPr lang="en-US" sz="2800" dirty="0" smtClean="0"/>
              <a:t>What is the EAR of a 12% mortgage?</a:t>
            </a:r>
          </a:p>
          <a:p>
            <a:pPr eaLnBrk="1" hangingPunct="1">
              <a:spcBef>
                <a:spcPts val="1200"/>
              </a:spcBef>
            </a:pPr>
            <a:r>
              <a:rPr lang="en-US" sz="2800" dirty="0" smtClean="0"/>
              <a:t>You don’t have to memorize the formulas if you know how to use a business calculator:</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endParaRPr lang="en-US" sz="2800" dirty="0" smtClean="0"/>
          </a:p>
          <a:p>
            <a:pPr eaLnBrk="1" hangingPunct="1">
              <a:spcBef>
                <a:spcPts val="1200"/>
              </a:spcBef>
            </a:pPr>
            <a:r>
              <a:rPr lang="en-US" sz="2800" dirty="0" smtClean="0">
                <a:solidFill>
                  <a:srgbClr val="FF0000"/>
                </a:solidFill>
              </a:rPr>
              <a:t>Effective Rate = “</a:t>
            </a:r>
            <a:r>
              <a:rPr lang="en-US" sz="2800" dirty="0" err="1" smtClean="0">
                <a:solidFill>
                  <a:srgbClr val="FF0000"/>
                </a:solidFill>
              </a:rPr>
              <a:t>EFF</a:t>
            </a:r>
            <a:r>
              <a:rPr lang="en-US" sz="2800" dirty="0" smtClean="0">
                <a:solidFill>
                  <a:srgbClr val="FF0000"/>
                </a:solidFill>
              </a:rPr>
              <a:t>” = “EAR”</a:t>
            </a:r>
          </a:p>
          <a:p>
            <a:pPr eaLnBrk="1" hangingPunct="1">
              <a:spcBef>
                <a:spcPts val="1200"/>
              </a:spcBef>
            </a:pPr>
            <a:r>
              <a:rPr lang="en-US" sz="2800" dirty="0" smtClean="0">
                <a:solidFill>
                  <a:srgbClr val="0000FF"/>
                </a:solidFill>
              </a:rPr>
              <a:t>Nominal Rate = “NOM” = </a:t>
            </a:r>
            <a:r>
              <a:rPr lang="en-US" sz="2800" dirty="0" err="1" smtClean="0">
                <a:solidFill>
                  <a:srgbClr val="0000FF"/>
                </a:solidFill>
              </a:rPr>
              <a:t>ENAR</a:t>
            </a:r>
            <a:endParaRPr lang="en-US" sz="2800" dirty="0" smtClean="0">
              <a:solidFill>
                <a:srgbClr val="0000FF"/>
              </a:solidFill>
            </a:endParaRPr>
          </a:p>
        </p:txBody>
      </p:sp>
      <p:grpSp>
        <p:nvGrpSpPr>
          <p:cNvPr id="10243" name="Group 36"/>
          <p:cNvGrpSpPr>
            <a:grpSpLocks/>
          </p:cNvGrpSpPr>
          <p:nvPr/>
        </p:nvGrpSpPr>
        <p:grpSpPr bwMode="auto">
          <a:xfrm>
            <a:off x="1147763" y="2978150"/>
            <a:ext cx="6772275" cy="1974850"/>
            <a:chOff x="0" y="0"/>
            <a:chExt cx="4232" cy="2110"/>
          </a:xfrm>
        </p:grpSpPr>
        <p:grpSp>
          <p:nvGrpSpPr>
            <p:cNvPr id="10249" name="Group 17"/>
            <p:cNvGrpSpPr>
              <a:grpSpLocks/>
            </p:cNvGrpSpPr>
            <p:nvPr/>
          </p:nvGrpSpPr>
          <p:grpSpPr bwMode="auto">
            <a:xfrm>
              <a:off x="0" y="0"/>
              <a:ext cx="2116" cy="422"/>
              <a:chOff x="0" y="0"/>
              <a:chExt cx="2116" cy="422"/>
            </a:xfrm>
          </p:grpSpPr>
          <p:sp>
            <p:nvSpPr>
              <p:cNvPr id="10277" name="Rectangle 6"/>
              <p:cNvSpPr>
                <a:spLocks noChangeArrowheads="1"/>
              </p:cNvSpPr>
              <p:nvPr/>
            </p:nvSpPr>
            <p:spPr bwMode="auto">
              <a:xfrm>
                <a:off x="43" y="0"/>
                <a:ext cx="2030" cy="422"/>
              </a:xfrm>
              <a:prstGeom prst="rect">
                <a:avLst/>
              </a:prstGeom>
              <a:solidFill>
                <a:schemeClr val="bg1"/>
              </a:solidFill>
              <a:ln w="9525">
                <a:solidFill>
                  <a:schemeClr val="tx1"/>
                </a:solidFill>
                <a:miter lim="800000"/>
                <a:headEnd/>
                <a:tailEnd/>
              </a:ln>
            </p:spPr>
            <p:txBody>
              <a:bodyPr/>
              <a:lstStyle/>
              <a:p>
                <a:pPr eaLnBrk="1" hangingPunct="1">
                  <a:tabLst>
                    <a:tab pos="-457200" algn="l"/>
                  </a:tabLst>
                </a:pPr>
                <a:r>
                  <a:rPr lang="en-US" sz="1400" b="1">
                    <a:cs typeface="Times New Roman" pitchFamily="18" charset="0"/>
                  </a:rPr>
                  <a:t>HP-10B</a:t>
                </a:r>
                <a:endParaRPr lang="en-US" sz="1000">
                  <a:cs typeface="Times New Roman" pitchFamily="18" charset="0"/>
                </a:endParaRPr>
              </a:p>
              <a:p>
                <a:pPr>
                  <a:tabLst>
                    <a:tab pos="-457200" algn="l"/>
                  </a:tabLst>
                </a:pPr>
                <a:endParaRPr lang="en-US"/>
              </a:p>
            </p:txBody>
          </p:sp>
          <p:sp>
            <p:nvSpPr>
              <p:cNvPr id="10278" name="Rectangle 16"/>
              <p:cNvSpPr>
                <a:spLocks noChangeArrowheads="1"/>
              </p:cNvSpPr>
              <p:nvPr/>
            </p:nvSpPr>
            <p:spPr bwMode="auto">
              <a:xfrm>
                <a:off x="0" y="0"/>
                <a:ext cx="2116"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0250" name="Group 19"/>
            <p:cNvGrpSpPr>
              <a:grpSpLocks/>
            </p:cNvGrpSpPr>
            <p:nvPr/>
          </p:nvGrpSpPr>
          <p:grpSpPr bwMode="auto">
            <a:xfrm>
              <a:off x="2116" y="0"/>
              <a:ext cx="2116" cy="422"/>
              <a:chOff x="2116" y="0"/>
              <a:chExt cx="2116" cy="422"/>
            </a:xfrm>
          </p:grpSpPr>
          <p:sp>
            <p:nvSpPr>
              <p:cNvPr id="10275" name="Rectangle 7"/>
              <p:cNvSpPr>
                <a:spLocks noChangeArrowheads="1"/>
              </p:cNvSpPr>
              <p:nvPr/>
            </p:nvSpPr>
            <p:spPr bwMode="auto">
              <a:xfrm>
                <a:off x="2159" y="0"/>
                <a:ext cx="2030" cy="422"/>
              </a:xfrm>
              <a:prstGeom prst="rect">
                <a:avLst/>
              </a:prstGeom>
              <a:solidFill>
                <a:schemeClr val="bg1"/>
              </a:solidFill>
              <a:ln w="9525">
                <a:solidFill>
                  <a:schemeClr val="tx1"/>
                </a:solidFill>
                <a:miter lim="800000"/>
                <a:headEnd/>
                <a:tailEnd/>
              </a:ln>
            </p:spPr>
            <p:txBody>
              <a:bodyPr/>
              <a:lstStyle/>
              <a:p>
                <a:pPr eaLnBrk="1" hangingPunct="1">
                  <a:tabLst>
                    <a:tab pos="-457200" algn="l"/>
                  </a:tabLst>
                </a:pPr>
                <a:r>
                  <a:rPr lang="en-US" sz="1400" b="1">
                    <a:cs typeface="Times New Roman" pitchFamily="18" charset="0"/>
                  </a:rPr>
                  <a:t>TI-BAII PLUS</a:t>
                </a:r>
                <a:endParaRPr lang="en-US" sz="1000">
                  <a:cs typeface="Times New Roman" pitchFamily="18" charset="0"/>
                </a:endParaRPr>
              </a:p>
              <a:p>
                <a:pPr>
                  <a:tabLst>
                    <a:tab pos="-457200" algn="l"/>
                  </a:tabLst>
                </a:pPr>
                <a:endParaRPr lang="en-US"/>
              </a:p>
            </p:txBody>
          </p:sp>
          <p:sp>
            <p:nvSpPr>
              <p:cNvPr id="10276" name="Rectangle 18"/>
              <p:cNvSpPr>
                <a:spLocks noChangeArrowheads="1"/>
              </p:cNvSpPr>
              <p:nvPr/>
            </p:nvSpPr>
            <p:spPr bwMode="auto">
              <a:xfrm>
                <a:off x="2116" y="0"/>
                <a:ext cx="2116"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0251" name="Group 21"/>
            <p:cNvGrpSpPr>
              <a:grpSpLocks/>
            </p:cNvGrpSpPr>
            <p:nvPr/>
          </p:nvGrpSpPr>
          <p:grpSpPr bwMode="auto">
            <a:xfrm>
              <a:off x="0" y="422"/>
              <a:ext cx="2116" cy="422"/>
              <a:chOff x="0" y="422"/>
              <a:chExt cx="2116" cy="422"/>
            </a:xfrm>
          </p:grpSpPr>
          <p:sp>
            <p:nvSpPr>
              <p:cNvPr id="10273" name="Rectangle 8"/>
              <p:cNvSpPr>
                <a:spLocks noChangeArrowheads="1"/>
              </p:cNvSpPr>
              <p:nvPr/>
            </p:nvSpPr>
            <p:spPr bwMode="auto">
              <a:xfrm>
                <a:off x="43" y="422"/>
                <a:ext cx="2030" cy="422"/>
              </a:xfrm>
              <a:prstGeom prst="rect">
                <a:avLst/>
              </a:prstGeom>
              <a:solidFill>
                <a:schemeClr val="bg1"/>
              </a:solidFill>
              <a:ln w="9525">
                <a:solidFill>
                  <a:schemeClr val="tx1"/>
                </a:solidFill>
                <a:miter lim="800000"/>
                <a:headEnd/>
                <a:tailEnd/>
              </a:ln>
            </p:spPr>
            <p:txBody>
              <a:bodyPr/>
              <a:lstStyle/>
              <a:p>
                <a:pPr eaLnBrk="1" hangingPunct="1">
                  <a:tabLst>
                    <a:tab pos="-457200" algn="l"/>
                  </a:tabLst>
                </a:pPr>
                <a:r>
                  <a:rPr lang="en-US" sz="1400">
                    <a:cs typeface="Times New Roman" pitchFamily="18" charset="0"/>
                  </a:rPr>
                  <a:t>CLEAR ALL</a:t>
                </a:r>
                <a:endParaRPr lang="en-US" sz="1000">
                  <a:cs typeface="Times New Roman" pitchFamily="18" charset="0"/>
                </a:endParaRPr>
              </a:p>
              <a:p>
                <a:pPr>
                  <a:tabLst>
                    <a:tab pos="-457200" algn="l"/>
                  </a:tabLst>
                </a:pPr>
                <a:endParaRPr lang="en-US"/>
              </a:p>
            </p:txBody>
          </p:sp>
          <p:sp>
            <p:nvSpPr>
              <p:cNvPr id="10274" name="Rectangle 20"/>
              <p:cNvSpPr>
                <a:spLocks noChangeArrowheads="1"/>
              </p:cNvSpPr>
              <p:nvPr/>
            </p:nvSpPr>
            <p:spPr bwMode="auto">
              <a:xfrm>
                <a:off x="0" y="422"/>
                <a:ext cx="2116"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0252" name="Group 23"/>
            <p:cNvGrpSpPr>
              <a:grpSpLocks/>
            </p:cNvGrpSpPr>
            <p:nvPr/>
          </p:nvGrpSpPr>
          <p:grpSpPr bwMode="auto">
            <a:xfrm>
              <a:off x="2116" y="422"/>
              <a:ext cx="2116" cy="422"/>
              <a:chOff x="2116" y="422"/>
              <a:chExt cx="2116" cy="422"/>
            </a:xfrm>
          </p:grpSpPr>
          <p:sp>
            <p:nvSpPr>
              <p:cNvPr id="10271" name="Rectangle 9"/>
              <p:cNvSpPr>
                <a:spLocks noChangeArrowheads="1"/>
              </p:cNvSpPr>
              <p:nvPr/>
            </p:nvSpPr>
            <p:spPr bwMode="auto">
              <a:xfrm>
                <a:off x="2159" y="422"/>
                <a:ext cx="2030" cy="422"/>
              </a:xfrm>
              <a:prstGeom prst="rect">
                <a:avLst/>
              </a:prstGeom>
              <a:solidFill>
                <a:schemeClr val="bg1"/>
              </a:solidFill>
              <a:ln w="9525">
                <a:solidFill>
                  <a:schemeClr val="tx1"/>
                </a:solidFill>
                <a:miter lim="800000"/>
                <a:headEnd/>
                <a:tailEnd/>
              </a:ln>
            </p:spPr>
            <p:txBody>
              <a:bodyPr/>
              <a:lstStyle/>
              <a:p>
                <a:pPr eaLnBrk="1" hangingPunct="1"/>
                <a:r>
                  <a:rPr lang="en-US" sz="1400">
                    <a:cs typeface="Times New Roman" pitchFamily="18" charset="0"/>
                  </a:rPr>
                  <a:t>I Conv</a:t>
                </a:r>
                <a:endParaRPr lang="en-US" sz="1000">
                  <a:cs typeface="Times New Roman" pitchFamily="18" charset="0"/>
                </a:endParaRPr>
              </a:p>
              <a:p>
                <a:endParaRPr lang="en-US"/>
              </a:p>
            </p:txBody>
          </p:sp>
          <p:sp>
            <p:nvSpPr>
              <p:cNvPr id="10272" name="Rectangle 22"/>
              <p:cNvSpPr>
                <a:spLocks noChangeArrowheads="1"/>
              </p:cNvSpPr>
              <p:nvPr/>
            </p:nvSpPr>
            <p:spPr bwMode="auto">
              <a:xfrm>
                <a:off x="2116" y="422"/>
                <a:ext cx="2116"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0253" name="Group 25"/>
            <p:cNvGrpSpPr>
              <a:grpSpLocks/>
            </p:cNvGrpSpPr>
            <p:nvPr/>
          </p:nvGrpSpPr>
          <p:grpSpPr bwMode="auto">
            <a:xfrm>
              <a:off x="0" y="844"/>
              <a:ext cx="2116" cy="422"/>
              <a:chOff x="0" y="844"/>
              <a:chExt cx="2116" cy="422"/>
            </a:xfrm>
          </p:grpSpPr>
          <p:sp>
            <p:nvSpPr>
              <p:cNvPr id="10269" name="Rectangle 10"/>
              <p:cNvSpPr>
                <a:spLocks noChangeArrowheads="1"/>
              </p:cNvSpPr>
              <p:nvPr/>
            </p:nvSpPr>
            <p:spPr bwMode="auto">
              <a:xfrm>
                <a:off x="43" y="844"/>
                <a:ext cx="2030" cy="422"/>
              </a:xfrm>
              <a:prstGeom prst="rect">
                <a:avLst/>
              </a:prstGeom>
              <a:solidFill>
                <a:schemeClr val="bg1"/>
              </a:solidFill>
              <a:ln w="9525">
                <a:solidFill>
                  <a:schemeClr val="tx1"/>
                </a:solidFill>
                <a:miter lim="800000"/>
                <a:headEnd/>
                <a:tailEnd/>
              </a:ln>
            </p:spPr>
            <p:txBody>
              <a:bodyPr/>
              <a:lstStyle/>
              <a:p>
                <a:pPr eaLnBrk="1" hangingPunct="1">
                  <a:tabLst>
                    <a:tab pos="-457200" algn="l"/>
                  </a:tabLst>
                </a:pPr>
                <a:r>
                  <a:rPr lang="en-US" sz="1400">
                    <a:cs typeface="Times New Roman" pitchFamily="18" charset="0"/>
                  </a:rPr>
                  <a:t>12  P/YR</a:t>
                </a:r>
                <a:endParaRPr lang="en-US" sz="1000">
                  <a:cs typeface="Times New Roman" pitchFamily="18" charset="0"/>
                </a:endParaRPr>
              </a:p>
              <a:p>
                <a:pPr>
                  <a:tabLst>
                    <a:tab pos="-457200" algn="l"/>
                  </a:tabLst>
                </a:pPr>
                <a:endParaRPr lang="en-US"/>
              </a:p>
            </p:txBody>
          </p:sp>
          <p:sp>
            <p:nvSpPr>
              <p:cNvPr id="10270" name="Rectangle 24"/>
              <p:cNvSpPr>
                <a:spLocks noChangeArrowheads="1"/>
              </p:cNvSpPr>
              <p:nvPr/>
            </p:nvSpPr>
            <p:spPr bwMode="auto">
              <a:xfrm>
                <a:off x="0" y="844"/>
                <a:ext cx="2116"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0254" name="Group 27"/>
            <p:cNvGrpSpPr>
              <a:grpSpLocks/>
            </p:cNvGrpSpPr>
            <p:nvPr/>
          </p:nvGrpSpPr>
          <p:grpSpPr bwMode="auto">
            <a:xfrm>
              <a:off x="2116" y="844"/>
              <a:ext cx="2116" cy="422"/>
              <a:chOff x="2116" y="844"/>
              <a:chExt cx="2116" cy="422"/>
            </a:xfrm>
          </p:grpSpPr>
          <p:sp>
            <p:nvSpPr>
              <p:cNvPr id="10267" name="Rectangle 11"/>
              <p:cNvSpPr>
                <a:spLocks noChangeArrowheads="1"/>
              </p:cNvSpPr>
              <p:nvPr/>
            </p:nvSpPr>
            <p:spPr bwMode="auto">
              <a:xfrm>
                <a:off x="2159" y="844"/>
                <a:ext cx="2030" cy="422"/>
              </a:xfrm>
              <a:prstGeom prst="rect">
                <a:avLst/>
              </a:prstGeom>
              <a:solidFill>
                <a:schemeClr val="bg1"/>
              </a:solidFill>
              <a:ln w="9525">
                <a:solidFill>
                  <a:schemeClr val="tx1"/>
                </a:solidFill>
                <a:miter lim="800000"/>
                <a:headEnd/>
                <a:tailEnd/>
              </a:ln>
            </p:spPr>
            <p:txBody>
              <a:bodyPr/>
              <a:lstStyle/>
              <a:p>
                <a:pPr eaLnBrk="1" hangingPunct="1"/>
                <a:r>
                  <a:rPr lang="en-US" sz="1400">
                    <a:cs typeface="Times New Roman" pitchFamily="18" charset="0"/>
                  </a:rPr>
                  <a:t>NOM = 12 ENTER </a:t>
                </a:r>
                <a:r>
                  <a:rPr lang="en-US" sz="1400">
                    <a:cs typeface="Times New Roman" pitchFamily="18" charset="0"/>
                    <a:sym typeface="Symbol" pitchFamily="18" charset="2"/>
                  </a:rPr>
                  <a:t></a:t>
                </a:r>
                <a:r>
                  <a:rPr lang="en-US" sz="1400">
                    <a:cs typeface="Times New Roman" pitchFamily="18" charset="0"/>
                  </a:rPr>
                  <a:t> </a:t>
                </a:r>
                <a:r>
                  <a:rPr lang="en-US" sz="1400">
                    <a:cs typeface="Times New Roman" pitchFamily="18" charset="0"/>
                    <a:sym typeface="Symbol" pitchFamily="18" charset="2"/>
                  </a:rPr>
                  <a:t></a:t>
                </a:r>
                <a:r>
                  <a:rPr lang="en-US" sz="1400">
                    <a:cs typeface="Times New Roman" pitchFamily="18" charset="0"/>
                  </a:rPr>
                  <a:t> </a:t>
                </a:r>
                <a:endParaRPr lang="en-US" sz="1000">
                  <a:cs typeface="Times New Roman" pitchFamily="18" charset="0"/>
                  <a:sym typeface="Symbol" pitchFamily="18" charset="2"/>
                </a:endParaRPr>
              </a:p>
              <a:p>
                <a:endParaRPr lang="en-US" sz="1400">
                  <a:cs typeface="Times New Roman" pitchFamily="18" charset="0"/>
                  <a:sym typeface="Symbol" pitchFamily="18" charset="2"/>
                </a:endParaRPr>
              </a:p>
            </p:txBody>
          </p:sp>
          <p:sp>
            <p:nvSpPr>
              <p:cNvPr id="10268" name="Rectangle 26"/>
              <p:cNvSpPr>
                <a:spLocks noChangeArrowheads="1"/>
              </p:cNvSpPr>
              <p:nvPr/>
            </p:nvSpPr>
            <p:spPr bwMode="auto">
              <a:xfrm>
                <a:off x="2116" y="844"/>
                <a:ext cx="2116"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0255" name="Group 29"/>
            <p:cNvGrpSpPr>
              <a:grpSpLocks/>
            </p:cNvGrpSpPr>
            <p:nvPr/>
          </p:nvGrpSpPr>
          <p:grpSpPr bwMode="auto">
            <a:xfrm>
              <a:off x="0" y="1266"/>
              <a:ext cx="2116" cy="422"/>
              <a:chOff x="0" y="1266"/>
              <a:chExt cx="2116" cy="422"/>
            </a:xfrm>
          </p:grpSpPr>
          <p:sp>
            <p:nvSpPr>
              <p:cNvPr id="10265" name="Rectangle 12"/>
              <p:cNvSpPr>
                <a:spLocks noChangeArrowheads="1"/>
              </p:cNvSpPr>
              <p:nvPr/>
            </p:nvSpPr>
            <p:spPr bwMode="auto">
              <a:xfrm>
                <a:off x="43" y="1266"/>
                <a:ext cx="2030" cy="422"/>
              </a:xfrm>
              <a:prstGeom prst="rect">
                <a:avLst/>
              </a:prstGeom>
              <a:solidFill>
                <a:schemeClr val="bg1"/>
              </a:solidFill>
              <a:ln w="9525">
                <a:solidFill>
                  <a:schemeClr val="tx1"/>
                </a:solidFill>
                <a:miter lim="800000"/>
                <a:headEnd/>
                <a:tailEnd/>
              </a:ln>
            </p:spPr>
            <p:txBody>
              <a:bodyPr/>
              <a:lstStyle/>
              <a:p>
                <a:pPr eaLnBrk="1" hangingPunct="1"/>
                <a:r>
                  <a:rPr lang="en-US" sz="1400">
                    <a:cs typeface="Times New Roman" pitchFamily="18" charset="0"/>
                  </a:rPr>
                  <a:t>12 I/YR</a:t>
                </a:r>
                <a:endParaRPr lang="en-US" sz="1000">
                  <a:cs typeface="Times New Roman" pitchFamily="18" charset="0"/>
                </a:endParaRPr>
              </a:p>
              <a:p>
                <a:endParaRPr lang="en-US"/>
              </a:p>
            </p:txBody>
          </p:sp>
          <p:sp>
            <p:nvSpPr>
              <p:cNvPr id="10266" name="Rectangle 28"/>
              <p:cNvSpPr>
                <a:spLocks noChangeArrowheads="1"/>
              </p:cNvSpPr>
              <p:nvPr/>
            </p:nvSpPr>
            <p:spPr bwMode="auto">
              <a:xfrm>
                <a:off x="0" y="1266"/>
                <a:ext cx="2116"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0256" name="Group 31"/>
            <p:cNvGrpSpPr>
              <a:grpSpLocks/>
            </p:cNvGrpSpPr>
            <p:nvPr/>
          </p:nvGrpSpPr>
          <p:grpSpPr bwMode="auto">
            <a:xfrm>
              <a:off x="2116" y="1266"/>
              <a:ext cx="2116" cy="422"/>
              <a:chOff x="2116" y="1266"/>
              <a:chExt cx="2116" cy="422"/>
            </a:xfrm>
          </p:grpSpPr>
          <p:sp>
            <p:nvSpPr>
              <p:cNvPr id="10263" name="Rectangle 13"/>
              <p:cNvSpPr>
                <a:spLocks noChangeArrowheads="1"/>
              </p:cNvSpPr>
              <p:nvPr/>
            </p:nvSpPr>
            <p:spPr bwMode="auto">
              <a:xfrm>
                <a:off x="2159" y="1266"/>
                <a:ext cx="2030" cy="422"/>
              </a:xfrm>
              <a:prstGeom prst="rect">
                <a:avLst/>
              </a:prstGeom>
              <a:solidFill>
                <a:schemeClr val="bg1"/>
              </a:solidFill>
              <a:ln w="9525">
                <a:solidFill>
                  <a:schemeClr val="tx1"/>
                </a:solidFill>
                <a:miter lim="800000"/>
                <a:headEnd/>
                <a:tailEnd/>
              </a:ln>
            </p:spPr>
            <p:txBody>
              <a:bodyPr/>
              <a:lstStyle/>
              <a:p>
                <a:pPr eaLnBrk="1" hangingPunct="1"/>
                <a:r>
                  <a:rPr lang="en-US" sz="1400">
                    <a:cs typeface="Times New Roman" pitchFamily="18" charset="0"/>
                  </a:rPr>
                  <a:t>C/Y = 12 ENTER </a:t>
                </a:r>
                <a:r>
                  <a:rPr lang="en-US" sz="1400">
                    <a:cs typeface="Times New Roman" pitchFamily="18" charset="0"/>
                    <a:sym typeface="Symbol" pitchFamily="18" charset="2"/>
                  </a:rPr>
                  <a:t></a:t>
                </a:r>
                <a:endParaRPr lang="en-US" sz="1000">
                  <a:cs typeface="Times New Roman" pitchFamily="18" charset="0"/>
                </a:endParaRPr>
              </a:p>
              <a:p>
                <a:endParaRPr lang="en-US" sz="1400">
                  <a:cs typeface="Times New Roman" pitchFamily="18" charset="0"/>
                  <a:sym typeface="Symbol" pitchFamily="18" charset="2"/>
                </a:endParaRPr>
              </a:p>
            </p:txBody>
          </p:sp>
          <p:sp>
            <p:nvSpPr>
              <p:cNvPr id="10264" name="Rectangle 30"/>
              <p:cNvSpPr>
                <a:spLocks noChangeArrowheads="1"/>
              </p:cNvSpPr>
              <p:nvPr/>
            </p:nvSpPr>
            <p:spPr bwMode="auto">
              <a:xfrm>
                <a:off x="2116" y="1266"/>
                <a:ext cx="2116"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0257" name="Group 33"/>
            <p:cNvGrpSpPr>
              <a:grpSpLocks/>
            </p:cNvGrpSpPr>
            <p:nvPr/>
          </p:nvGrpSpPr>
          <p:grpSpPr bwMode="auto">
            <a:xfrm>
              <a:off x="0" y="1688"/>
              <a:ext cx="2116" cy="422"/>
              <a:chOff x="0" y="1688"/>
              <a:chExt cx="2116" cy="422"/>
            </a:xfrm>
          </p:grpSpPr>
          <p:sp>
            <p:nvSpPr>
              <p:cNvPr id="10261" name="Rectangle 14"/>
              <p:cNvSpPr>
                <a:spLocks noChangeArrowheads="1"/>
              </p:cNvSpPr>
              <p:nvPr/>
            </p:nvSpPr>
            <p:spPr bwMode="auto">
              <a:xfrm>
                <a:off x="43" y="1688"/>
                <a:ext cx="2030" cy="422"/>
              </a:xfrm>
              <a:prstGeom prst="rect">
                <a:avLst/>
              </a:prstGeom>
              <a:solidFill>
                <a:schemeClr val="bg1"/>
              </a:solidFill>
              <a:ln w="9525">
                <a:solidFill>
                  <a:schemeClr val="tx1"/>
                </a:solidFill>
                <a:miter lim="800000"/>
                <a:headEnd/>
                <a:tailEnd/>
              </a:ln>
            </p:spPr>
            <p:txBody>
              <a:bodyPr/>
              <a:lstStyle/>
              <a:p>
                <a:pPr eaLnBrk="1" hangingPunct="1"/>
                <a:r>
                  <a:rPr lang="en-US" sz="1400">
                    <a:cs typeface="Times New Roman" pitchFamily="18" charset="0"/>
                  </a:rPr>
                  <a:t>EFF% gives 12.68</a:t>
                </a:r>
                <a:endParaRPr lang="en-US" sz="1000">
                  <a:cs typeface="Times New Roman" pitchFamily="18" charset="0"/>
                </a:endParaRPr>
              </a:p>
              <a:p>
                <a:endParaRPr lang="en-US"/>
              </a:p>
            </p:txBody>
          </p:sp>
          <p:sp>
            <p:nvSpPr>
              <p:cNvPr id="10262" name="Rectangle 32"/>
              <p:cNvSpPr>
                <a:spLocks noChangeArrowheads="1"/>
              </p:cNvSpPr>
              <p:nvPr/>
            </p:nvSpPr>
            <p:spPr bwMode="auto">
              <a:xfrm>
                <a:off x="0" y="1688"/>
                <a:ext cx="2116"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0258" name="Group 35"/>
            <p:cNvGrpSpPr>
              <a:grpSpLocks/>
            </p:cNvGrpSpPr>
            <p:nvPr/>
          </p:nvGrpSpPr>
          <p:grpSpPr bwMode="auto">
            <a:xfrm>
              <a:off x="2116" y="1688"/>
              <a:ext cx="2116" cy="422"/>
              <a:chOff x="2116" y="1688"/>
              <a:chExt cx="2116" cy="422"/>
            </a:xfrm>
          </p:grpSpPr>
          <p:sp>
            <p:nvSpPr>
              <p:cNvPr id="10259" name="Rectangle 15"/>
              <p:cNvSpPr>
                <a:spLocks noChangeArrowheads="1"/>
              </p:cNvSpPr>
              <p:nvPr/>
            </p:nvSpPr>
            <p:spPr bwMode="auto">
              <a:xfrm>
                <a:off x="2159" y="1688"/>
                <a:ext cx="2030" cy="422"/>
              </a:xfrm>
              <a:prstGeom prst="rect">
                <a:avLst/>
              </a:prstGeom>
              <a:solidFill>
                <a:schemeClr val="bg1"/>
              </a:solidFill>
              <a:ln w="9525">
                <a:solidFill>
                  <a:schemeClr val="tx1"/>
                </a:solidFill>
                <a:miter lim="800000"/>
                <a:headEnd/>
                <a:tailEnd/>
              </a:ln>
            </p:spPr>
            <p:txBody>
              <a:bodyPr/>
              <a:lstStyle/>
              <a:p>
                <a:pPr eaLnBrk="1" hangingPunct="1"/>
                <a:r>
                  <a:rPr lang="en-US" sz="1400">
                    <a:cs typeface="Times New Roman" pitchFamily="18" charset="0"/>
                  </a:rPr>
                  <a:t>CPT EFF = 12.68</a:t>
                </a:r>
                <a:endParaRPr lang="en-US" sz="1000">
                  <a:cs typeface="Times New Roman" pitchFamily="18" charset="0"/>
                </a:endParaRPr>
              </a:p>
              <a:p>
                <a:endParaRPr lang="en-US"/>
              </a:p>
            </p:txBody>
          </p:sp>
          <p:sp>
            <p:nvSpPr>
              <p:cNvPr id="10260" name="Rectangle 34"/>
              <p:cNvSpPr>
                <a:spLocks noChangeArrowheads="1"/>
              </p:cNvSpPr>
              <p:nvPr/>
            </p:nvSpPr>
            <p:spPr bwMode="auto">
              <a:xfrm>
                <a:off x="2116" y="1688"/>
                <a:ext cx="2116" cy="422"/>
              </a:xfrm>
              <a:prstGeom prst="rect">
                <a:avLst/>
              </a:prstGeom>
              <a:noFill/>
              <a:ln w="7">
                <a:solidFill>
                  <a:srgbClr val="A0A0A0"/>
                </a:solidFill>
                <a:miter lim="800000"/>
                <a:headEnd/>
                <a:tailEnd/>
              </a:ln>
            </p:spPr>
            <p:txBody>
              <a:bodyPr wrap="none"/>
              <a:lstStyle/>
              <a:p>
                <a:pPr eaLnBrk="1" hangingPunct="1"/>
                <a:endParaRPr lang="en-US"/>
              </a:p>
            </p:txBody>
          </p:sp>
        </p:grpSp>
      </p:grpSp>
      <p:sp>
        <p:nvSpPr>
          <p:cNvPr id="10245" name="Rectangle 5"/>
          <p:cNvSpPr>
            <a:spLocks noChangeArrowheads="1"/>
          </p:cNvSpPr>
          <p:nvPr/>
        </p:nvSpPr>
        <p:spPr bwMode="auto">
          <a:xfrm>
            <a:off x="1066800" y="1066800"/>
            <a:ext cx="6324600" cy="533400"/>
          </a:xfrm>
          <a:prstGeom prst="rect">
            <a:avLst/>
          </a:prstGeom>
          <a:solidFill>
            <a:schemeClr val="bg1"/>
          </a:solidFill>
          <a:ln w="9525">
            <a:solidFill>
              <a:schemeClr val="tx1"/>
            </a:solidFill>
            <a:miter lim="800000"/>
            <a:headEnd/>
            <a:tailEnd/>
          </a:ln>
        </p:spPr>
        <p:txBody>
          <a:bodyPr wrap="none" anchor="ctr"/>
          <a:lstStyle/>
          <a:p>
            <a:pPr eaLnBrk="1" hangingPunct="1"/>
            <a:endParaRPr lang="en-US"/>
          </a:p>
        </p:txBody>
      </p:sp>
      <p:sp>
        <p:nvSpPr>
          <p:cNvPr id="143362" name="Rectangle 2"/>
          <p:cNvSpPr>
            <a:spLocks noGrp="1" noChangeArrowheads="1"/>
          </p:cNvSpPr>
          <p:nvPr>
            <p:ph type="title"/>
          </p:nvPr>
        </p:nvSpPr>
        <p:spPr>
          <a:xfrm>
            <a:off x="685800" y="381000"/>
            <a:ext cx="7772400" cy="533400"/>
          </a:xfrm>
        </p:spPr>
        <p:txBody>
          <a:bodyPr/>
          <a:lstStyle/>
          <a:p>
            <a:pPr eaLnBrk="1" hangingPunct="1">
              <a:defRPr/>
            </a:pPr>
            <a:r>
              <a:rPr lang="en-US" sz="3200" b="1" dirty="0" smtClean="0"/>
              <a:t>Example:</a:t>
            </a:r>
          </a:p>
        </p:txBody>
      </p:sp>
      <p:graphicFrame>
        <p:nvGraphicFramePr>
          <p:cNvPr id="10242" name="Object 4"/>
          <p:cNvGraphicFramePr>
            <a:graphicFrameLocks noChangeAspect="1"/>
          </p:cNvGraphicFramePr>
          <p:nvPr/>
        </p:nvGraphicFramePr>
        <p:xfrm>
          <a:off x="1143000" y="1066800"/>
          <a:ext cx="6172200" cy="461963"/>
        </p:xfrm>
        <a:graphic>
          <a:graphicData uri="http://schemas.openxmlformats.org/presentationml/2006/ole">
            <p:oleObj spid="_x0000_s10242" name="Equation" r:id="rId3" imgW="3213100" imgH="241300" progId="Equation.3">
              <p:embed/>
            </p:oleObj>
          </a:graphicData>
        </a:graphic>
      </p:graphicFrame>
      <p:sp>
        <p:nvSpPr>
          <p:cNvPr id="10247" name="Slide Number Placeholder 39"/>
          <p:cNvSpPr>
            <a:spLocks noGrp="1"/>
          </p:cNvSpPr>
          <p:nvPr>
            <p:ph type="sldNum" sz="quarter" idx="12"/>
          </p:nvPr>
        </p:nvSpPr>
        <p:spPr>
          <a:noFill/>
          <a:ln>
            <a:miter lim="800000"/>
            <a:headEnd/>
            <a:tailEnd/>
          </a:ln>
        </p:spPr>
        <p:txBody>
          <a:bodyPr/>
          <a:lstStyle/>
          <a:p>
            <a:fld id="{EA537A77-5C8D-4CC7-BD0E-B760C4D7AA9B}" type="slidenum">
              <a:rPr lang="en-US"/>
              <a:pPr/>
              <a:t>22</a:t>
            </a:fld>
            <a:endParaRPr lang="en-US"/>
          </a:p>
        </p:txBody>
      </p:sp>
      <p:sp>
        <p:nvSpPr>
          <p:cNvPr id="10248" name="Footer Placeholder 40"/>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a:xfrm>
            <a:off x="685800" y="304800"/>
            <a:ext cx="7772400" cy="1143000"/>
          </a:xfrm>
        </p:spPr>
        <p:txBody>
          <a:bodyPr/>
          <a:lstStyle/>
          <a:p>
            <a:pPr eaLnBrk="1" hangingPunct="1">
              <a:defRPr/>
            </a:pPr>
            <a:r>
              <a:rPr lang="en-US" sz="3200" b="1" smtClean="0">
                <a:cs typeface="Times New Roman" panose="02020603050405020304" pitchFamily="18" charset="0"/>
              </a:rPr>
              <a:t>“Bond-Equivalent” &amp; “Mortgage-Equivalent” Rates…</a:t>
            </a:r>
            <a:endParaRPr lang="en-US" sz="3200" smtClean="0">
              <a:cs typeface="Times New Roman" panose="02020603050405020304" pitchFamily="18" charset="0"/>
            </a:endParaRPr>
          </a:p>
        </p:txBody>
      </p:sp>
      <p:sp>
        <p:nvSpPr>
          <p:cNvPr id="11268" name="Rectangle 3"/>
          <p:cNvSpPr>
            <a:spLocks noGrp="1" noChangeArrowheads="1"/>
          </p:cNvSpPr>
          <p:nvPr>
            <p:ph type="body" idx="1"/>
          </p:nvPr>
        </p:nvSpPr>
        <p:spPr>
          <a:xfrm>
            <a:off x="685800" y="1524000"/>
            <a:ext cx="7772400" cy="4114800"/>
          </a:xfrm>
        </p:spPr>
        <p:txBody>
          <a:bodyPr/>
          <a:lstStyle/>
          <a:p>
            <a:pPr eaLnBrk="1" hangingPunct="1">
              <a:lnSpc>
                <a:spcPct val="90000"/>
              </a:lnSpc>
            </a:pPr>
            <a:r>
              <a:rPr lang="en-US" smtClean="0">
                <a:cs typeface="Times New Roman" pitchFamily="18" charset="0"/>
              </a:rPr>
              <a:t>Traditionally, bonds pay interest </a:t>
            </a:r>
            <a:r>
              <a:rPr lang="en-US" i="1" smtClean="0">
                <a:cs typeface="Times New Roman" pitchFamily="18" charset="0"/>
              </a:rPr>
              <a:t>semi-annually</a:t>
            </a:r>
            <a:r>
              <a:rPr lang="en-US" smtClean="0">
                <a:cs typeface="Times New Roman" pitchFamily="18" charset="0"/>
              </a:rPr>
              <a:t> (twice per year).</a:t>
            </a:r>
          </a:p>
          <a:p>
            <a:pPr eaLnBrk="1" hangingPunct="1">
              <a:lnSpc>
                <a:spcPct val="90000"/>
              </a:lnSpc>
            </a:pPr>
            <a:r>
              <a:rPr lang="en-US" smtClean="0">
                <a:cs typeface="Times New Roman" pitchFamily="18" charset="0"/>
              </a:rPr>
              <a:t>Bond interest rates (and yields) are quoted in nominal annual terms (ENAR) assuming semi-annual compounding (m = 2).</a:t>
            </a:r>
          </a:p>
          <a:p>
            <a:pPr eaLnBrk="1" hangingPunct="1">
              <a:lnSpc>
                <a:spcPct val="90000"/>
              </a:lnSpc>
            </a:pPr>
            <a:r>
              <a:rPr lang="en-US" smtClean="0">
                <a:cs typeface="Times New Roman" pitchFamily="18" charset="0"/>
              </a:rPr>
              <a:t>This is often called “bond-equivalent yield” (BEY), or “coupon-equivalent yield” (CEY). Thus:</a:t>
            </a:r>
          </a:p>
        </p:txBody>
      </p:sp>
      <p:graphicFrame>
        <p:nvGraphicFramePr>
          <p:cNvPr id="11266" name="Object 4"/>
          <p:cNvGraphicFramePr>
            <a:graphicFrameLocks noChangeAspect="1"/>
          </p:cNvGraphicFramePr>
          <p:nvPr/>
        </p:nvGraphicFramePr>
        <p:xfrm>
          <a:off x="1066800" y="5334000"/>
          <a:ext cx="6858000" cy="1085850"/>
        </p:xfrm>
        <a:graphic>
          <a:graphicData uri="http://schemas.openxmlformats.org/presentationml/2006/ole">
            <p:oleObj spid="_x0000_s11266" name="Equation" r:id="rId3" imgW="1524000" imgH="241300" progId="Equation.3">
              <p:embed/>
            </p:oleObj>
          </a:graphicData>
        </a:graphic>
      </p:graphicFrame>
      <p:sp>
        <p:nvSpPr>
          <p:cNvPr id="11269" name="Slide Number Placeholder 4"/>
          <p:cNvSpPr>
            <a:spLocks noGrp="1"/>
          </p:cNvSpPr>
          <p:nvPr>
            <p:ph type="sldNum" sz="quarter" idx="12"/>
          </p:nvPr>
        </p:nvSpPr>
        <p:spPr>
          <a:noFill/>
          <a:ln>
            <a:miter lim="800000"/>
            <a:headEnd/>
            <a:tailEnd/>
          </a:ln>
        </p:spPr>
        <p:txBody>
          <a:bodyPr/>
          <a:lstStyle/>
          <a:p>
            <a:fld id="{1E1C1346-DA72-47F8-967C-14FB8C050571}" type="slidenum">
              <a:rPr lang="en-US"/>
              <a:pPr/>
              <a:t>23</a:t>
            </a:fld>
            <a:endParaRPr lang="en-US"/>
          </a:p>
        </p:txBody>
      </p:sp>
      <p:sp>
        <p:nvSpPr>
          <p:cNvPr id="11270" name="Footer Placeholder 5"/>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a:xfrm>
            <a:off x="685800" y="304800"/>
            <a:ext cx="7772400" cy="1143000"/>
          </a:xfrm>
        </p:spPr>
        <p:txBody>
          <a:bodyPr/>
          <a:lstStyle/>
          <a:p>
            <a:pPr eaLnBrk="1" hangingPunct="1">
              <a:defRPr/>
            </a:pPr>
            <a:r>
              <a:rPr lang="en-US" sz="3200" smtClean="0">
                <a:cs typeface="Times New Roman" panose="02020603050405020304" pitchFamily="18" charset="0"/>
              </a:rPr>
              <a:t>What is the EAR of an 8% bond?</a:t>
            </a:r>
          </a:p>
        </p:txBody>
      </p:sp>
      <p:sp>
        <p:nvSpPr>
          <p:cNvPr id="172036" name="Text Box 4"/>
          <p:cNvSpPr txBox="1">
            <a:spLocks noChangeArrowheads="1"/>
          </p:cNvSpPr>
          <p:nvPr/>
        </p:nvSpPr>
        <p:spPr bwMode="auto">
          <a:xfrm>
            <a:off x="2590800" y="1981200"/>
            <a:ext cx="3124200" cy="457200"/>
          </a:xfrm>
          <a:prstGeom prst="rect">
            <a:avLst/>
          </a:prstGeom>
          <a:noFill/>
          <a:ln w="9525">
            <a:noFill/>
            <a:miter lim="800000"/>
            <a:headEnd/>
            <a:tailEnd/>
          </a:ln>
        </p:spPr>
        <p:txBody>
          <a:bodyPr>
            <a:spAutoFit/>
          </a:bodyPr>
          <a:lstStyle/>
          <a:p>
            <a:pPr algn="ctr" eaLnBrk="1" hangingPunct="1">
              <a:spcBef>
                <a:spcPct val="50000"/>
              </a:spcBef>
            </a:pPr>
            <a:r>
              <a:rPr lang="en-US" b="1" i="1">
                <a:solidFill>
                  <a:srgbClr val="FF0000"/>
                </a:solidFill>
              </a:rPr>
              <a:t>Fast!</a:t>
            </a:r>
          </a:p>
        </p:txBody>
      </p:sp>
      <p:sp>
        <p:nvSpPr>
          <p:cNvPr id="65540" name="Slide Number Placeholder 3"/>
          <p:cNvSpPr>
            <a:spLocks noGrp="1"/>
          </p:cNvSpPr>
          <p:nvPr>
            <p:ph type="sldNum" sz="quarter" idx="12"/>
          </p:nvPr>
        </p:nvSpPr>
        <p:spPr>
          <a:noFill/>
          <a:ln>
            <a:miter lim="800000"/>
            <a:headEnd/>
            <a:tailEnd/>
          </a:ln>
        </p:spPr>
        <p:txBody>
          <a:bodyPr/>
          <a:lstStyle/>
          <a:p>
            <a:fld id="{FCD30370-16F9-4BDA-931F-8158CD5A7A16}" type="slidenum">
              <a:rPr lang="en-US"/>
              <a:pPr/>
              <a:t>24</a:t>
            </a:fld>
            <a:endParaRPr lang="en-US"/>
          </a:p>
        </p:txBody>
      </p:sp>
      <p:sp>
        <p:nvSpPr>
          <p:cNvPr id="65541"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720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6"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a:xfrm>
            <a:off x="609600" y="381000"/>
            <a:ext cx="7772400" cy="1143000"/>
          </a:xfrm>
        </p:spPr>
        <p:txBody>
          <a:bodyPr/>
          <a:lstStyle/>
          <a:p>
            <a:pPr eaLnBrk="1" hangingPunct="1">
              <a:defRPr/>
            </a:pPr>
            <a:r>
              <a:rPr lang="en-US" sz="3200" b="1" smtClean="0">
                <a:cs typeface="Times New Roman" panose="02020603050405020304" pitchFamily="18" charset="0"/>
              </a:rPr>
              <a:t>“Bond-Equivalent” &amp; “Mortgage-Equivalent” Rates</a:t>
            </a:r>
            <a:endParaRPr lang="en-US" sz="3200" smtClean="0"/>
          </a:p>
        </p:txBody>
      </p:sp>
      <p:sp>
        <p:nvSpPr>
          <p:cNvPr id="12292" name="Rectangle 3"/>
          <p:cNvSpPr>
            <a:spLocks noGrp="1" noChangeArrowheads="1"/>
          </p:cNvSpPr>
          <p:nvPr>
            <p:ph type="body" idx="1"/>
          </p:nvPr>
        </p:nvSpPr>
        <p:spPr>
          <a:xfrm>
            <a:off x="685800" y="1676400"/>
            <a:ext cx="7772400" cy="4114800"/>
          </a:xfrm>
        </p:spPr>
        <p:txBody>
          <a:bodyPr/>
          <a:lstStyle/>
          <a:p>
            <a:pPr eaLnBrk="1" hangingPunct="1"/>
            <a:r>
              <a:rPr lang="en-US" smtClean="0">
                <a:cs typeface="Times New Roman" pitchFamily="18" charset="0"/>
              </a:rPr>
              <a:t>Traditionally, mortgages pay interest </a:t>
            </a:r>
            <a:r>
              <a:rPr lang="en-US" i="1" smtClean="0">
                <a:cs typeface="Times New Roman" pitchFamily="18" charset="0"/>
              </a:rPr>
              <a:t>monthly</a:t>
            </a:r>
            <a:r>
              <a:rPr lang="en-US" smtClean="0">
                <a:cs typeface="Times New Roman" pitchFamily="18" charset="0"/>
              </a:rPr>
              <a:t>.</a:t>
            </a:r>
          </a:p>
          <a:p>
            <a:pPr eaLnBrk="1" hangingPunct="1"/>
            <a:r>
              <a:rPr lang="en-US" smtClean="0">
                <a:cs typeface="Times New Roman" pitchFamily="18" charset="0"/>
              </a:rPr>
              <a:t>Mortgage interest rates (and yields) are quoted in nominal annual terms (ENAR) assuming monthly compounding (m = 12).</a:t>
            </a:r>
          </a:p>
          <a:p>
            <a:pPr eaLnBrk="1" hangingPunct="1"/>
            <a:r>
              <a:rPr lang="en-US" smtClean="0">
                <a:cs typeface="Times New Roman" pitchFamily="18" charset="0"/>
              </a:rPr>
              <a:t>This is often called “mortgage-equivalent yield” (MEY) Thus:</a:t>
            </a:r>
          </a:p>
        </p:txBody>
      </p:sp>
      <p:graphicFrame>
        <p:nvGraphicFramePr>
          <p:cNvPr id="12290" name="Object 4"/>
          <p:cNvGraphicFramePr>
            <a:graphicFrameLocks noChangeAspect="1"/>
          </p:cNvGraphicFramePr>
          <p:nvPr/>
        </p:nvGraphicFramePr>
        <p:xfrm>
          <a:off x="1219200" y="5486400"/>
          <a:ext cx="6705600" cy="981075"/>
        </p:xfrm>
        <a:graphic>
          <a:graphicData uri="http://schemas.openxmlformats.org/presentationml/2006/ole">
            <p:oleObj spid="_x0000_s12290" name="Equation" r:id="rId3" imgW="1651000" imgH="241300" progId="Equation.3">
              <p:embed/>
            </p:oleObj>
          </a:graphicData>
        </a:graphic>
      </p:graphicFrame>
      <p:sp>
        <p:nvSpPr>
          <p:cNvPr id="12293" name="Slide Number Placeholder 4"/>
          <p:cNvSpPr>
            <a:spLocks noGrp="1"/>
          </p:cNvSpPr>
          <p:nvPr>
            <p:ph type="sldNum" sz="quarter" idx="12"/>
          </p:nvPr>
        </p:nvSpPr>
        <p:spPr>
          <a:noFill/>
          <a:ln>
            <a:miter lim="800000"/>
            <a:headEnd/>
            <a:tailEnd/>
          </a:ln>
        </p:spPr>
        <p:txBody>
          <a:bodyPr/>
          <a:lstStyle/>
          <a:p>
            <a:fld id="{49F2FAA7-70D8-4551-88F6-289EE1985CB4}" type="slidenum">
              <a:rPr lang="en-US"/>
              <a:pPr/>
              <a:t>25</a:t>
            </a:fld>
            <a:endParaRPr lang="en-US"/>
          </a:p>
        </p:txBody>
      </p:sp>
      <p:sp>
        <p:nvSpPr>
          <p:cNvPr id="12294" name="Footer Placeholder 5"/>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a:xfrm>
            <a:off x="609600" y="304800"/>
            <a:ext cx="7772400" cy="1143000"/>
          </a:xfrm>
        </p:spPr>
        <p:txBody>
          <a:bodyPr/>
          <a:lstStyle/>
          <a:p>
            <a:pPr eaLnBrk="1" hangingPunct="1">
              <a:defRPr/>
            </a:pPr>
            <a:r>
              <a:rPr lang="en-US" sz="3200" smtClean="0">
                <a:cs typeface="Times New Roman" panose="02020603050405020304" pitchFamily="18" charset="0"/>
              </a:rPr>
              <a:t>What is the EAR of an 8% mortgage?</a:t>
            </a:r>
          </a:p>
        </p:txBody>
      </p:sp>
      <p:sp>
        <p:nvSpPr>
          <p:cNvPr id="175108" name="Text Box 4"/>
          <p:cNvSpPr txBox="1">
            <a:spLocks noChangeArrowheads="1"/>
          </p:cNvSpPr>
          <p:nvPr/>
        </p:nvSpPr>
        <p:spPr bwMode="auto">
          <a:xfrm>
            <a:off x="2590800" y="1981200"/>
            <a:ext cx="3124200" cy="457200"/>
          </a:xfrm>
          <a:prstGeom prst="rect">
            <a:avLst/>
          </a:prstGeom>
          <a:noFill/>
          <a:ln w="9525">
            <a:noFill/>
            <a:miter lim="800000"/>
            <a:headEnd/>
            <a:tailEnd/>
          </a:ln>
        </p:spPr>
        <p:txBody>
          <a:bodyPr>
            <a:spAutoFit/>
          </a:bodyPr>
          <a:lstStyle/>
          <a:p>
            <a:pPr algn="ctr" eaLnBrk="1" hangingPunct="1">
              <a:spcBef>
                <a:spcPct val="50000"/>
              </a:spcBef>
            </a:pPr>
            <a:r>
              <a:rPr lang="en-US" b="1" i="1">
                <a:solidFill>
                  <a:srgbClr val="FF0000"/>
                </a:solidFill>
              </a:rPr>
              <a:t>Fast!</a:t>
            </a:r>
          </a:p>
        </p:txBody>
      </p:sp>
      <p:sp>
        <p:nvSpPr>
          <p:cNvPr id="66564" name="Slide Number Placeholder 3"/>
          <p:cNvSpPr>
            <a:spLocks noGrp="1"/>
          </p:cNvSpPr>
          <p:nvPr>
            <p:ph type="sldNum" sz="quarter" idx="12"/>
          </p:nvPr>
        </p:nvSpPr>
        <p:spPr>
          <a:noFill/>
          <a:ln>
            <a:miter lim="800000"/>
            <a:headEnd/>
            <a:tailEnd/>
          </a:ln>
        </p:spPr>
        <p:txBody>
          <a:bodyPr/>
          <a:lstStyle/>
          <a:p>
            <a:fld id="{BC5974E8-A4F9-4ADF-B61F-2EA869EBF52B}" type="slidenum">
              <a:rPr lang="en-US"/>
              <a:pPr/>
              <a:t>26</a:t>
            </a:fld>
            <a:endParaRPr lang="en-US"/>
          </a:p>
        </p:txBody>
      </p:sp>
      <p:sp>
        <p:nvSpPr>
          <p:cNvPr id="66565"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751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08"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a:xfrm>
            <a:off x="685800" y="304800"/>
            <a:ext cx="7772400" cy="762000"/>
          </a:xfrm>
        </p:spPr>
        <p:txBody>
          <a:bodyPr/>
          <a:lstStyle/>
          <a:p>
            <a:pPr eaLnBrk="1" hangingPunct="1">
              <a:defRPr/>
            </a:pPr>
            <a:r>
              <a:rPr lang="en-US" sz="3200" b="1" smtClean="0"/>
              <a:t>Example:</a:t>
            </a:r>
          </a:p>
        </p:txBody>
      </p:sp>
      <p:sp>
        <p:nvSpPr>
          <p:cNvPr id="67587" name="Rectangle 3"/>
          <p:cNvSpPr>
            <a:spLocks noGrp="1" noChangeArrowheads="1"/>
          </p:cNvSpPr>
          <p:nvPr>
            <p:ph type="body" idx="1"/>
          </p:nvPr>
        </p:nvSpPr>
        <p:spPr>
          <a:xfrm>
            <a:off x="685800" y="1295400"/>
            <a:ext cx="7772400" cy="4114800"/>
          </a:xfrm>
        </p:spPr>
        <p:txBody>
          <a:bodyPr/>
          <a:lstStyle/>
          <a:p>
            <a:pPr marL="0" indent="0" eaLnBrk="1" hangingPunct="1">
              <a:buFont typeface="Wingdings" pitchFamily="2" charset="2"/>
              <a:buNone/>
            </a:pPr>
            <a:r>
              <a:rPr lang="en-US" smtClean="0">
                <a:cs typeface="Times New Roman" pitchFamily="18" charset="0"/>
              </a:rPr>
              <a:t>Yields in the bond market are currently 8% (CEY). What interest rate must you charge on a mortgage (MEY) if you want to sell it at par value in the bond market?</a:t>
            </a:r>
          </a:p>
        </p:txBody>
      </p:sp>
      <p:sp>
        <p:nvSpPr>
          <p:cNvPr id="67588" name="Slide Number Placeholder 3"/>
          <p:cNvSpPr>
            <a:spLocks noGrp="1"/>
          </p:cNvSpPr>
          <p:nvPr>
            <p:ph type="sldNum" sz="quarter" idx="12"/>
          </p:nvPr>
        </p:nvSpPr>
        <p:spPr>
          <a:noFill/>
          <a:ln>
            <a:miter lim="800000"/>
            <a:headEnd/>
            <a:tailEnd/>
          </a:ln>
        </p:spPr>
        <p:txBody>
          <a:bodyPr/>
          <a:lstStyle/>
          <a:p>
            <a:fld id="{ECDC0572-C1C0-41AB-B44F-FEA1CC482EE4}" type="slidenum">
              <a:rPr lang="en-US"/>
              <a:pPr/>
              <a:t>27</a:t>
            </a:fld>
            <a:endParaRPr lang="en-US"/>
          </a:p>
        </p:txBody>
      </p:sp>
      <p:sp>
        <p:nvSpPr>
          <p:cNvPr id="67589"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a:xfrm>
            <a:off x="685800" y="0"/>
            <a:ext cx="7772400" cy="838200"/>
          </a:xfrm>
        </p:spPr>
        <p:txBody>
          <a:bodyPr/>
          <a:lstStyle/>
          <a:p>
            <a:pPr eaLnBrk="1" hangingPunct="1">
              <a:defRPr/>
            </a:pPr>
            <a:r>
              <a:rPr lang="en-US" sz="3200" smtClean="0">
                <a:cs typeface="Times New Roman" panose="02020603050405020304" pitchFamily="18" charset="0"/>
              </a:rPr>
              <a:t>Answer:</a:t>
            </a:r>
            <a:r>
              <a:rPr lang="en-US" smtClean="0">
                <a:cs typeface="Times New Roman" panose="02020603050405020304" pitchFamily="18" charset="0"/>
              </a:rPr>
              <a:t> </a:t>
            </a:r>
          </a:p>
        </p:txBody>
      </p:sp>
      <p:sp>
        <p:nvSpPr>
          <p:cNvPr id="13316" name="Rectangle 3"/>
          <p:cNvSpPr>
            <a:spLocks noGrp="1" noChangeArrowheads="1"/>
          </p:cNvSpPr>
          <p:nvPr>
            <p:ph type="body" idx="1"/>
          </p:nvPr>
        </p:nvSpPr>
        <p:spPr>
          <a:xfrm>
            <a:off x="685800" y="685800"/>
            <a:ext cx="7772400" cy="5486400"/>
          </a:xfrm>
        </p:spPr>
        <p:txBody>
          <a:bodyPr/>
          <a:lstStyle/>
          <a:p>
            <a:pPr eaLnBrk="1" hangingPunct="1">
              <a:buFont typeface="Wingdings" pitchFamily="2" charset="2"/>
              <a:buNone/>
            </a:pPr>
            <a:r>
              <a:rPr lang="en-US" smtClean="0">
                <a:cs typeface="Times New Roman" pitchFamily="18" charset="0"/>
              </a:rPr>
              <a:t>7.8698%.</a:t>
            </a:r>
            <a:br>
              <a:rPr lang="en-US" smtClean="0">
                <a:cs typeface="Times New Roman" pitchFamily="18" charset="0"/>
              </a:rPr>
            </a:br>
            <a:r>
              <a:rPr lang="en-US" smtClean="0">
                <a:cs typeface="Times New Roman" pitchFamily="18" charset="0"/>
              </a:rPr>
              <a:t> </a:t>
            </a:r>
            <a:br>
              <a:rPr lang="en-US" smtClean="0">
                <a:cs typeface="Times New Roman" pitchFamily="18" charset="0"/>
              </a:rPr>
            </a:br>
            <a:endParaRPr lang="en-US" smtClean="0">
              <a:cs typeface="Times New Roman" pitchFamily="18" charset="0"/>
            </a:endParaRPr>
          </a:p>
        </p:txBody>
      </p:sp>
      <p:graphicFrame>
        <p:nvGraphicFramePr>
          <p:cNvPr id="13314" name="Object 4"/>
          <p:cNvGraphicFramePr>
            <a:graphicFrameLocks noChangeAspect="1"/>
          </p:cNvGraphicFramePr>
          <p:nvPr/>
        </p:nvGraphicFramePr>
        <p:xfrm>
          <a:off x="762000" y="1295400"/>
          <a:ext cx="7543800" cy="989013"/>
        </p:xfrm>
        <a:graphic>
          <a:graphicData uri="http://schemas.openxmlformats.org/presentationml/2006/ole">
            <p:oleObj spid="_x0000_s13314" name="Equation" r:id="rId3" imgW="3873500" imgH="508000" progId="Equation.3">
              <p:embed/>
            </p:oleObj>
          </a:graphicData>
        </a:graphic>
      </p:graphicFrame>
      <p:grpSp>
        <p:nvGrpSpPr>
          <p:cNvPr id="13317" name="Group 50"/>
          <p:cNvGrpSpPr>
            <a:grpSpLocks/>
          </p:cNvGrpSpPr>
          <p:nvPr/>
        </p:nvGrpSpPr>
        <p:grpSpPr bwMode="auto">
          <a:xfrm>
            <a:off x="1057275" y="2590800"/>
            <a:ext cx="7010400" cy="3581400"/>
            <a:chOff x="-3" y="-3"/>
            <a:chExt cx="4880" cy="2960"/>
          </a:xfrm>
        </p:grpSpPr>
        <p:grpSp>
          <p:nvGrpSpPr>
            <p:cNvPr id="13320" name="Group 48"/>
            <p:cNvGrpSpPr>
              <a:grpSpLocks/>
            </p:cNvGrpSpPr>
            <p:nvPr/>
          </p:nvGrpSpPr>
          <p:grpSpPr bwMode="auto">
            <a:xfrm>
              <a:off x="0" y="0"/>
              <a:ext cx="4874" cy="2954"/>
              <a:chOff x="0" y="0"/>
              <a:chExt cx="4874" cy="2954"/>
            </a:xfrm>
          </p:grpSpPr>
          <p:grpSp>
            <p:nvGrpSpPr>
              <p:cNvPr id="13322" name="Group 21"/>
              <p:cNvGrpSpPr>
                <a:grpSpLocks/>
              </p:cNvGrpSpPr>
              <p:nvPr/>
            </p:nvGrpSpPr>
            <p:grpSpPr bwMode="auto">
              <a:xfrm>
                <a:off x="0" y="0"/>
                <a:ext cx="2437" cy="422"/>
                <a:chOff x="0" y="0"/>
                <a:chExt cx="2437" cy="422"/>
              </a:xfrm>
            </p:grpSpPr>
            <p:sp>
              <p:nvSpPr>
                <p:cNvPr id="13362" name="Rectangle 6"/>
                <p:cNvSpPr>
                  <a:spLocks noChangeArrowheads="1"/>
                </p:cNvSpPr>
                <p:nvPr/>
              </p:nvSpPr>
              <p:spPr bwMode="auto">
                <a:xfrm>
                  <a:off x="43" y="0"/>
                  <a:ext cx="2351" cy="422"/>
                </a:xfrm>
                <a:prstGeom prst="rect">
                  <a:avLst/>
                </a:prstGeom>
                <a:noFill/>
                <a:ln w="9525">
                  <a:noFill/>
                  <a:miter lim="800000"/>
                  <a:headEnd/>
                  <a:tailEnd/>
                </a:ln>
              </p:spPr>
              <p:txBody>
                <a:bodyPr/>
                <a:lstStyle/>
                <a:p>
                  <a:pPr eaLnBrk="1" hangingPunct="1">
                    <a:tabLst>
                      <a:tab pos="-457200" algn="l"/>
                    </a:tabLst>
                  </a:pPr>
                  <a:r>
                    <a:rPr lang="en-US" sz="1400" b="1">
                      <a:cs typeface="Times New Roman" pitchFamily="18" charset="0"/>
                    </a:rPr>
                    <a:t>HP-10B</a:t>
                  </a:r>
                  <a:endParaRPr lang="en-US" sz="1000">
                    <a:cs typeface="Times New Roman" pitchFamily="18" charset="0"/>
                  </a:endParaRPr>
                </a:p>
                <a:p>
                  <a:pPr>
                    <a:tabLst>
                      <a:tab pos="-457200" algn="l"/>
                    </a:tabLst>
                  </a:pPr>
                  <a:endParaRPr lang="en-US"/>
                </a:p>
              </p:txBody>
            </p:sp>
            <p:sp>
              <p:nvSpPr>
                <p:cNvPr id="13363" name="Rectangle 20"/>
                <p:cNvSpPr>
                  <a:spLocks noChangeArrowheads="1"/>
                </p:cNvSpPr>
                <p:nvPr/>
              </p:nvSpPr>
              <p:spPr bwMode="auto">
                <a:xfrm>
                  <a:off x="0" y="0"/>
                  <a:ext cx="2437"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3323" name="Group 23"/>
              <p:cNvGrpSpPr>
                <a:grpSpLocks/>
              </p:cNvGrpSpPr>
              <p:nvPr/>
            </p:nvGrpSpPr>
            <p:grpSpPr bwMode="auto">
              <a:xfrm>
                <a:off x="2437" y="0"/>
                <a:ext cx="2437" cy="422"/>
                <a:chOff x="2437" y="0"/>
                <a:chExt cx="2437" cy="422"/>
              </a:xfrm>
            </p:grpSpPr>
            <p:sp>
              <p:nvSpPr>
                <p:cNvPr id="13360" name="Rectangle 7"/>
                <p:cNvSpPr>
                  <a:spLocks noChangeArrowheads="1"/>
                </p:cNvSpPr>
                <p:nvPr/>
              </p:nvSpPr>
              <p:spPr bwMode="auto">
                <a:xfrm>
                  <a:off x="2480" y="0"/>
                  <a:ext cx="2351" cy="422"/>
                </a:xfrm>
                <a:prstGeom prst="rect">
                  <a:avLst/>
                </a:prstGeom>
                <a:noFill/>
                <a:ln w="9525">
                  <a:noFill/>
                  <a:miter lim="800000"/>
                  <a:headEnd/>
                  <a:tailEnd/>
                </a:ln>
              </p:spPr>
              <p:txBody>
                <a:bodyPr/>
                <a:lstStyle/>
                <a:p>
                  <a:pPr eaLnBrk="1" hangingPunct="1">
                    <a:tabLst>
                      <a:tab pos="-457200" algn="l"/>
                    </a:tabLst>
                  </a:pPr>
                  <a:r>
                    <a:rPr lang="en-US" sz="1400" b="1">
                      <a:cs typeface="Times New Roman" pitchFamily="18" charset="0"/>
                    </a:rPr>
                    <a:t>TI-BAII PLUS</a:t>
                  </a:r>
                  <a:endParaRPr lang="en-US" sz="1000">
                    <a:cs typeface="Times New Roman" pitchFamily="18" charset="0"/>
                  </a:endParaRPr>
                </a:p>
                <a:p>
                  <a:pPr>
                    <a:tabLst>
                      <a:tab pos="-457200" algn="l"/>
                    </a:tabLst>
                  </a:pPr>
                  <a:endParaRPr lang="en-US"/>
                </a:p>
              </p:txBody>
            </p:sp>
            <p:sp>
              <p:nvSpPr>
                <p:cNvPr id="13361" name="Rectangle 22"/>
                <p:cNvSpPr>
                  <a:spLocks noChangeArrowheads="1"/>
                </p:cNvSpPr>
                <p:nvPr/>
              </p:nvSpPr>
              <p:spPr bwMode="auto">
                <a:xfrm>
                  <a:off x="2437" y="0"/>
                  <a:ext cx="2437"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3324" name="Group 25"/>
              <p:cNvGrpSpPr>
                <a:grpSpLocks/>
              </p:cNvGrpSpPr>
              <p:nvPr/>
            </p:nvGrpSpPr>
            <p:grpSpPr bwMode="auto">
              <a:xfrm>
                <a:off x="0" y="422"/>
                <a:ext cx="2437" cy="422"/>
                <a:chOff x="0" y="422"/>
                <a:chExt cx="2437" cy="422"/>
              </a:xfrm>
            </p:grpSpPr>
            <p:sp>
              <p:nvSpPr>
                <p:cNvPr id="13358" name="Rectangle 8"/>
                <p:cNvSpPr>
                  <a:spLocks noChangeArrowheads="1"/>
                </p:cNvSpPr>
                <p:nvPr/>
              </p:nvSpPr>
              <p:spPr bwMode="auto">
                <a:xfrm>
                  <a:off x="43" y="422"/>
                  <a:ext cx="2351" cy="422"/>
                </a:xfrm>
                <a:prstGeom prst="rect">
                  <a:avLst/>
                </a:prstGeom>
                <a:noFill/>
                <a:ln w="9525">
                  <a:noFill/>
                  <a:miter lim="800000"/>
                  <a:headEnd/>
                  <a:tailEnd/>
                </a:ln>
              </p:spPr>
              <p:txBody>
                <a:bodyPr/>
                <a:lstStyle/>
                <a:p>
                  <a:pPr eaLnBrk="1" hangingPunct="1">
                    <a:tabLst>
                      <a:tab pos="-457200" algn="l"/>
                    </a:tabLst>
                  </a:pPr>
                  <a:r>
                    <a:rPr lang="en-US" sz="1400">
                      <a:cs typeface="Times New Roman" pitchFamily="18" charset="0"/>
                    </a:rPr>
                    <a:t>CLEAR ALL</a:t>
                  </a:r>
                  <a:endParaRPr lang="en-US" sz="1000">
                    <a:cs typeface="Times New Roman" pitchFamily="18" charset="0"/>
                  </a:endParaRPr>
                </a:p>
                <a:p>
                  <a:pPr>
                    <a:tabLst>
                      <a:tab pos="-457200" algn="l"/>
                    </a:tabLst>
                  </a:pPr>
                  <a:endParaRPr lang="en-US"/>
                </a:p>
              </p:txBody>
            </p:sp>
            <p:sp>
              <p:nvSpPr>
                <p:cNvPr id="13359" name="Rectangle 24"/>
                <p:cNvSpPr>
                  <a:spLocks noChangeArrowheads="1"/>
                </p:cNvSpPr>
                <p:nvPr/>
              </p:nvSpPr>
              <p:spPr bwMode="auto">
                <a:xfrm>
                  <a:off x="0" y="422"/>
                  <a:ext cx="2437"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3325" name="Group 27"/>
              <p:cNvGrpSpPr>
                <a:grpSpLocks/>
              </p:cNvGrpSpPr>
              <p:nvPr/>
            </p:nvGrpSpPr>
            <p:grpSpPr bwMode="auto">
              <a:xfrm>
                <a:off x="2437" y="422"/>
                <a:ext cx="2437" cy="422"/>
                <a:chOff x="2437" y="422"/>
                <a:chExt cx="2437" cy="422"/>
              </a:xfrm>
            </p:grpSpPr>
            <p:sp>
              <p:nvSpPr>
                <p:cNvPr id="13356" name="Rectangle 9"/>
                <p:cNvSpPr>
                  <a:spLocks noChangeArrowheads="1"/>
                </p:cNvSpPr>
                <p:nvPr/>
              </p:nvSpPr>
              <p:spPr bwMode="auto">
                <a:xfrm>
                  <a:off x="2480" y="422"/>
                  <a:ext cx="2351" cy="422"/>
                </a:xfrm>
                <a:prstGeom prst="rect">
                  <a:avLst/>
                </a:prstGeom>
                <a:noFill/>
                <a:ln w="9525">
                  <a:noFill/>
                  <a:miter lim="800000"/>
                  <a:headEnd/>
                  <a:tailEnd/>
                </a:ln>
              </p:spPr>
              <p:txBody>
                <a:bodyPr/>
                <a:lstStyle/>
                <a:p>
                  <a:pPr eaLnBrk="1" hangingPunct="1"/>
                  <a:r>
                    <a:rPr lang="en-US" sz="1400">
                      <a:cs typeface="Times New Roman" pitchFamily="18" charset="0"/>
                    </a:rPr>
                    <a:t>I Conv</a:t>
                  </a:r>
                  <a:endParaRPr lang="en-US" sz="1000">
                    <a:cs typeface="Times New Roman" pitchFamily="18" charset="0"/>
                  </a:endParaRPr>
                </a:p>
                <a:p>
                  <a:endParaRPr lang="en-US"/>
                </a:p>
              </p:txBody>
            </p:sp>
            <p:sp>
              <p:nvSpPr>
                <p:cNvPr id="13357" name="Rectangle 26"/>
                <p:cNvSpPr>
                  <a:spLocks noChangeArrowheads="1"/>
                </p:cNvSpPr>
                <p:nvPr/>
              </p:nvSpPr>
              <p:spPr bwMode="auto">
                <a:xfrm>
                  <a:off x="2437" y="422"/>
                  <a:ext cx="2437"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3326" name="Group 29"/>
              <p:cNvGrpSpPr>
                <a:grpSpLocks/>
              </p:cNvGrpSpPr>
              <p:nvPr/>
            </p:nvGrpSpPr>
            <p:grpSpPr bwMode="auto">
              <a:xfrm>
                <a:off x="0" y="844"/>
                <a:ext cx="2437" cy="422"/>
                <a:chOff x="0" y="844"/>
                <a:chExt cx="2437" cy="422"/>
              </a:xfrm>
            </p:grpSpPr>
            <p:sp>
              <p:nvSpPr>
                <p:cNvPr id="13354" name="Rectangle 10"/>
                <p:cNvSpPr>
                  <a:spLocks noChangeArrowheads="1"/>
                </p:cNvSpPr>
                <p:nvPr/>
              </p:nvSpPr>
              <p:spPr bwMode="auto">
                <a:xfrm>
                  <a:off x="43" y="844"/>
                  <a:ext cx="2351" cy="422"/>
                </a:xfrm>
                <a:prstGeom prst="rect">
                  <a:avLst/>
                </a:prstGeom>
                <a:noFill/>
                <a:ln w="9525">
                  <a:noFill/>
                  <a:miter lim="800000"/>
                  <a:headEnd/>
                  <a:tailEnd/>
                </a:ln>
              </p:spPr>
              <p:txBody>
                <a:bodyPr/>
                <a:lstStyle/>
                <a:p>
                  <a:pPr eaLnBrk="1" hangingPunct="1">
                    <a:tabLst>
                      <a:tab pos="-457200" algn="l"/>
                    </a:tabLst>
                  </a:pPr>
                  <a:r>
                    <a:rPr lang="en-US" sz="1400">
                      <a:cs typeface="Times New Roman" pitchFamily="18" charset="0"/>
                    </a:rPr>
                    <a:t>2  P/YR</a:t>
                  </a:r>
                  <a:endParaRPr lang="en-US" sz="1000">
                    <a:cs typeface="Times New Roman" pitchFamily="18" charset="0"/>
                  </a:endParaRPr>
                </a:p>
                <a:p>
                  <a:pPr>
                    <a:tabLst>
                      <a:tab pos="-457200" algn="l"/>
                    </a:tabLst>
                  </a:pPr>
                  <a:endParaRPr lang="en-US"/>
                </a:p>
              </p:txBody>
            </p:sp>
            <p:sp>
              <p:nvSpPr>
                <p:cNvPr id="13355" name="Rectangle 28"/>
                <p:cNvSpPr>
                  <a:spLocks noChangeArrowheads="1"/>
                </p:cNvSpPr>
                <p:nvPr/>
              </p:nvSpPr>
              <p:spPr bwMode="auto">
                <a:xfrm>
                  <a:off x="0" y="844"/>
                  <a:ext cx="2437"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3327" name="Group 31"/>
              <p:cNvGrpSpPr>
                <a:grpSpLocks/>
              </p:cNvGrpSpPr>
              <p:nvPr/>
            </p:nvGrpSpPr>
            <p:grpSpPr bwMode="auto">
              <a:xfrm>
                <a:off x="2437" y="844"/>
                <a:ext cx="2437" cy="422"/>
                <a:chOff x="2437" y="844"/>
                <a:chExt cx="2437" cy="422"/>
              </a:xfrm>
            </p:grpSpPr>
            <p:sp>
              <p:nvSpPr>
                <p:cNvPr id="13352" name="Rectangle 11"/>
                <p:cNvSpPr>
                  <a:spLocks noChangeArrowheads="1"/>
                </p:cNvSpPr>
                <p:nvPr/>
              </p:nvSpPr>
              <p:spPr bwMode="auto">
                <a:xfrm>
                  <a:off x="2480" y="844"/>
                  <a:ext cx="2351" cy="422"/>
                </a:xfrm>
                <a:prstGeom prst="rect">
                  <a:avLst/>
                </a:prstGeom>
                <a:noFill/>
                <a:ln w="9525">
                  <a:noFill/>
                  <a:miter lim="800000"/>
                  <a:headEnd/>
                  <a:tailEnd/>
                </a:ln>
              </p:spPr>
              <p:txBody>
                <a:bodyPr/>
                <a:lstStyle/>
                <a:p>
                  <a:pPr eaLnBrk="1" hangingPunct="1"/>
                  <a:r>
                    <a:rPr lang="en-US" sz="1400">
                      <a:cs typeface="Times New Roman" pitchFamily="18" charset="0"/>
                    </a:rPr>
                    <a:t>NOM = 8 ENTER </a:t>
                  </a:r>
                  <a:r>
                    <a:rPr lang="en-US" sz="1400">
                      <a:cs typeface="Times New Roman" pitchFamily="18" charset="0"/>
                      <a:sym typeface="Symbol" pitchFamily="18" charset="2"/>
                    </a:rPr>
                    <a:t></a:t>
                  </a:r>
                  <a:r>
                    <a:rPr lang="en-US" sz="1400">
                      <a:cs typeface="Times New Roman" pitchFamily="18" charset="0"/>
                    </a:rPr>
                    <a:t> </a:t>
                  </a:r>
                  <a:r>
                    <a:rPr lang="en-US" sz="1400">
                      <a:cs typeface="Times New Roman" pitchFamily="18" charset="0"/>
                      <a:sym typeface="Symbol" pitchFamily="18" charset="2"/>
                    </a:rPr>
                    <a:t></a:t>
                  </a:r>
                  <a:r>
                    <a:rPr lang="en-US" sz="1400">
                      <a:cs typeface="Times New Roman" pitchFamily="18" charset="0"/>
                    </a:rPr>
                    <a:t> </a:t>
                  </a:r>
                  <a:endParaRPr lang="en-US" sz="1000">
                    <a:cs typeface="Times New Roman" pitchFamily="18" charset="0"/>
                    <a:sym typeface="Symbol" pitchFamily="18" charset="2"/>
                  </a:endParaRPr>
                </a:p>
                <a:p>
                  <a:endParaRPr lang="en-US" sz="1400">
                    <a:cs typeface="Times New Roman" pitchFamily="18" charset="0"/>
                    <a:sym typeface="Symbol" pitchFamily="18" charset="2"/>
                  </a:endParaRPr>
                </a:p>
              </p:txBody>
            </p:sp>
            <p:sp>
              <p:nvSpPr>
                <p:cNvPr id="13353" name="Rectangle 30"/>
                <p:cNvSpPr>
                  <a:spLocks noChangeArrowheads="1"/>
                </p:cNvSpPr>
                <p:nvPr/>
              </p:nvSpPr>
              <p:spPr bwMode="auto">
                <a:xfrm>
                  <a:off x="2437" y="844"/>
                  <a:ext cx="2437"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3328" name="Group 33"/>
              <p:cNvGrpSpPr>
                <a:grpSpLocks/>
              </p:cNvGrpSpPr>
              <p:nvPr/>
            </p:nvGrpSpPr>
            <p:grpSpPr bwMode="auto">
              <a:xfrm>
                <a:off x="0" y="1266"/>
                <a:ext cx="2437" cy="422"/>
                <a:chOff x="0" y="1266"/>
                <a:chExt cx="2437" cy="422"/>
              </a:xfrm>
            </p:grpSpPr>
            <p:sp>
              <p:nvSpPr>
                <p:cNvPr id="13350" name="Rectangle 12"/>
                <p:cNvSpPr>
                  <a:spLocks noChangeArrowheads="1"/>
                </p:cNvSpPr>
                <p:nvPr/>
              </p:nvSpPr>
              <p:spPr bwMode="auto">
                <a:xfrm>
                  <a:off x="43" y="1266"/>
                  <a:ext cx="2351" cy="422"/>
                </a:xfrm>
                <a:prstGeom prst="rect">
                  <a:avLst/>
                </a:prstGeom>
                <a:noFill/>
                <a:ln w="9525">
                  <a:noFill/>
                  <a:miter lim="800000"/>
                  <a:headEnd/>
                  <a:tailEnd/>
                </a:ln>
              </p:spPr>
              <p:txBody>
                <a:bodyPr/>
                <a:lstStyle/>
                <a:p>
                  <a:pPr eaLnBrk="1" hangingPunct="1"/>
                  <a:r>
                    <a:rPr lang="en-US" sz="1400">
                      <a:cs typeface="Times New Roman" pitchFamily="18" charset="0"/>
                    </a:rPr>
                    <a:t>8 I/YR</a:t>
                  </a:r>
                  <a:endParaRPr lang="en-US" sz="1000">
                    <a:cs typeface="Times New Roman" pitchFamily="18" charset="0"/>
                  </a:endParaRPr>
                </a:p>
                <a:p>
                  <a:endParaRPr lang="en-US"/>
                </a:p>
              </p:txBody>
            </p:sp>
            <p:sp>
              <p:nvSpPr>
                <p:cNvPr id="13351" name="Rectangle 32"/>
                <p:cNvSpPr>
                  <a:spLocks noChangeArrowheads="1"/>
                </p:cNvSpPr>
                <p:nvPr/>
              </p:nvSpPr>
              <p:spPr bwMode="auto">
                <a:xfrm>
                  <a:off x="0" y="1266"/>
                  <a:ext cx="2437"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3329" name="Group 35"/>
              <p:cNvGrpSpPr>
                <a:grpSpLocks/>
              </p:cNvGrpSpPr>
              <p:nvPr/>
            </p:nvGrpSpPr>
            <p:grpSpPr bwMode="auto">
              <a:xfrm>
                <a:off x="2437" y="1266"/>
                <a:ext cx="2437" cy="422"/>
                <a:chOff x="2437" y="1266"/>
                <a:chExt cx="2437" cy="422"/>
              </a:xfrm>
            </p:grpSpPr>
            <p:sp>
              <p:nvSpPr>
                <p:cNvPr id="13348" name="Rectangle 13"/>
                <p:cNvSpPr>
                  <a:spLocks noChangeArrowheads="1"/>
                </p:cNvSpPr>
                <p:nvPr/>
              </p:nvSpPr>
              <p:spPr bwMode="auto">
                <a:xfrm>
                  <a:off x="2480" y="1266"/>
                  <a:ext cx="2351" cy="422"/>
                </a:xfrm>
                <a:prstGeom prst="rect">
                  <a:avLst/>
                </a:prstGeom>
                <a:noFill/>
                <a:ln w="9525">
                  <a:noFill/>
                  <a:miter lim="800000"/>
                  <a:headEnd/>
                  <a:tailEnd/>
                </a:ln>
              </p:spPr>
              <p:txBody>
                <a:bodyPr/>
                <a:lstStyle/>
                <a:p>
                  <a:pPr eaLnBrk="1" hangingPunct="1"/>
                  <a:r>
                    <a:rPr lang="en-US" sz="1400">
                      <a:cs typeface="Times New Roman" pitchFamily="18" charset="0"/>
                    </a:rPr>
                    <a:t>C/Y = 2 ENTER </a:t>
                  </a:r>
                  <a:r>
                    <a:rPr lang="en-US" sz="1400">
                      <a:cs typeface="Times New Roman" pitchFamily="18" charset="0"/>
                      <a:sym typeface="Symbol" pitchFamily="18" charset="2"/>
                    </a:rPr>
                    <a:t></a:t>
                  </a:r>
                  <a:endParaRPr lang="en-US" sz="1000">
                    <a:cs typeface="Times New Roman" pitchFamily="18" charset="0"/>
                  </a:endParaRPr>
                </a:p>
                <a:p>
                  <a:endParaRPr lang="en-US" sz="1400">
                    <a:cs typeface="Times New Roman" pitchFamily="18" charset="0"/>
                    <a:sym typeface="Symbol" pitchFamily="18" charset="2"/>
                  </a:endParaRPr>
                </a:p>
              </p:txBody>
            </p:sp>
            <p:sp>
              <p:nvSpPr>
                <p:cNvPr id="13349" name="Rectangle 34"/>
                <p:cNvSpPr>
                  <a:spLocks noChangeArrowheads="1"/>
                </p:cNvSpPr>
                <p:nvPr/>
              </p:nvSpPr>
              <p:spPr bwMode="auto">
                <a:xfrm>
                  <a:off x="2437" y="1266"/>
                  <a:ext cx="2437"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3330" name="Group 37"/>
              <p:cNvGrpSpPr>
                <a:grpSpLocks/>
              </p:cNvGrpSpPr>
              <p:nvPr/>
            </p:nvGrpSpPr>
            <p:grpSpPr bwMode="auto">
              <a:xfrm>
                <a:off x="0" y="1688"/>
                <a:ext cx="2437" cy="422"/>
                <a:chOff x="0" y="1688"/>
                <a:chExt cx="2437" cy="422"/>
              </a:xfrm>
            </p:grpSpPr>
            <p:sp>
              <p:nvSpPr>
                <p:cNvPr id="13346" name="Rectangle 14"/>
                <p:cNvSpPr>
                  <a:spLocks noChangeArrowheads="1"/>
                </p:cNvSpPr>
                <p:nvPr/>
              </p:nvSpPr>
              <p:spPr bwMode="auto">
                <a:xfrm>
                  <a:off x="43" y="1688"/>
                  <a:ext cx="2351" cy="422"/>
                </a:xfrm>
                <a:prstGeom prst="rect">
                  <a:avLst/>
                </a:prstGeom>
                <a:noFill/>
                <a:ln w="9525">
                  <a:noFill/>
                  <a:miter lim="800000"/>
                  <a:headEnd/>
                  <a:tailEnd/>
                </a:ln>
              </p:spPr>
              <p:txBody>
                <a:bodyPr/>
                <a:lstStyle/>
                <a:p>
                  <a:pPr eaLnBrk="1" hangingPunct="1"/>
                  <a:r>
                    <a:rPr lang="en-US" sz="1400">
                      <a:cs typeface="Times New Roman" pitchFamily="18" charset="0"/>
                    </a:rPr>
                    <a:t>EFF% gives 8.16</a:t>
                  </a:r>
                  <a:endParaRPr lang="en-US" sz="1000">
                    <a:cs typeface="Times New Roman" pitchFamily="18" charset="0"/>
                  </a:endParaRPr>
                </a:p>
                <a:p>
                  <a:endParaRPr lang="en-US"/>
                </a:p>
              </p:txBody>
            </p:sp>
            <p:sp>
              <p:nvSpPr>
                <p:cNvPr id="13347" name="Rectangle 36"/>
                <p:cNvSpPr>
                  <a:spLocks noChangeArrowheads="1"/>
                </p:cNvSpPr>
                <p:nvPr/>
              </p:nvSpPr>
              <p:spPr bwMode="auto">
                <a:xfrm>
                  <a:off x="0" y="1688"/>
                  <a:ext cx="2437"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3331" name="Group 39"/>
              <p:cNvGrpSpPr>
                <a:grpSpLocks/>
              </p:cNvGrpSpPr>
              <p:nvPr/>
            </p:nvGrpSpPr>
            <p:grpSpPr bwMode="auto">
              <a:xfrm>
                <a:off x="2437" y="1688"/>
                <a:ext cx="2437" cy="422"/>
                <a:chOff x="2437" y="1688"/>
                <a:chExt cx="2437" cy="422"/>
              </a:xfrm>
            </p:grpSpPr>
            <p:sp>
              <p:nvSpPr>
                <p:cNvPr id="13344" name="Rectangle 15"/>
                <p:cNvSpPr>
                  <a:spLocks noChangeArrowheads="1"/>
                </p:cNvSpPr>
                <p:nvPr/>
              </p:nvSpPr>
              <p:spPr bwMode="auto">
                <a:xfrm>
                  <a:off x="2480" y="1688"/>
                  <a:ext cx="2351" cy="422"/>
                </a:xfrm>
                <a:prstGeom prst="rect">
                  <a:avLst/>
                </a:prstGeom>
                <a:noFill/>
                <a:ln w="9525">
                  <a:noFill/>
                  <a:miter lim="800000"/>
                  <a:headEnd/>
                  <a:tailEnd/>
                </a:ln>
              </p:spPr>
              <p:txBody>
                <a:bodyPr/>
                <a:lstStyle/>
                <a:p>
                  <a:pPr eaLnBrk="1" hangingPunct="1"/>
                  <a:r>
                    <a:rPr lang="en-US" sz="1400">
                      <a:cs typeface="Times New Roman" pitchFamily="18" charset="0"/>
                    </a:rPr>
                    <a:t>CPT EFF = 8.16 </a:t>
                  </a:r>
                  <a:r>
                    <a:rPr lang="en-US" sz="1400">
                      <a:cs typeface="Times New Roman" pitchFamily="18" charset="0"/>
                      <a:sym typeface="Symbol" pitchFamily="18" charset="2"/>
                    </a:rPr>
                    <a:t></a:t>
                  </a:r>
                  <a:endParaRPr lang="en-US" sz="1000">
                    <a:cs typeface="Times New Roman" pitchFamily="18" charset="0"/>
                  </a:endParaRPr>
                </a:p>
                <a:p>
                  <a:endParaRPr lang="en-US" sz="1400">
                    <a:cs typeface="Times New Roman" pitchFamily="18" charset="0"/>
                    <a:sym typeface="Symbol" pitchFamily="18" charset="2"/>
                  </a:endParaRPr>
                </a:p>
              </p:txBody>
            </p:sp>
            <p:sp>
              <p:nvSpPr>
                <p:cNvPr id="13345" name="Rectangle 38"/>
                <p:cNvSpPr>
                  <a:spLocks noChangeArrowheads="1"/>
                </p:cNvSpPr>
                <p:nvPr/>
              </p:nvSpPr>
              <p:spPr bwMode="auto">
                <a:xfrm>
                  <a:off x="2437" y="1688"/>
                  <a:ext cx="2437"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3332" name="Group 41"/>
              <p:cNvGrpSpPr>
                <a:grpSpLocks/>
              </p:cNvGrpSpPr>
              <p:nvPr/>
            </p:nvGrpSpPr>
            <p:grpSpPr bwMode="auto">
              <a:xfrm>
                <a:off x="0" y="2110"/>
                <a:ext cx="2437" cy="422"/>
                <a:chOff x="0" y="2110"/>
                <a:chExt cx="2437" cy="422"/>
              </a:xfrm>
            </p:grpSpPr>
            <p:sp>
              <p:nvSpPr>
                <p:cNvPr id="13342" name="Rectangle 16"/>
                <p:cNvSpPr>
                  <a:spLocks noChangeArrowheads="1"/>
                </p:cNvSpPr>
                <p:nvPr/>
              </p:nvSpPr>
              <p:spPr bwMode="auto">
                <a:xfrm>
                  <a:off x="43" y="2110"/>
                  <a:ext cx="2351" cy="422"/>
                </a:xfrm>
                <a:prstGeom prst="rect">
                  <a:avLst/>
                </a:prstGeom>
                <a:noFill/>
                <a:ln w="9525">
                  <a:noFill/>
                  <a:miter lim="800000"/>
                  <a:headEnd/>
                  <a:tailEnd/>
                </a:ln>
              </p:spPr>
              <p:txBody>
                <a:bodyPr/>
                <a:lstStyle/>
                <a:p>
                  <a:pPr eaLnBrk="1" hangingPunct="1"/>
                  <a:r>
                    <a:rPr lang="en-US" sz="1400">
                      <a:cs typeface="Times New Roman" pitchFamily="18" charset="0"/>
                    </a:rPr>
                    <a:t>12 P/YR</a:t>
                  </a:r>
                  <a:endParaRPr lang="en-US" sz="1000">
                    <a:cs typeface="Times New Roman" pitchFamily="18" charset="0"/>
                  </a:endParaRPr>
                </a:p>
                <a:p>
                  <a:endParaRPr lang="en-US"/>
                </a:p>
              </p:txBody>
            </p:sp>
            <p:sp>
              <p:nvSpPr>
                <p:cNvPr id="13343" name="Rectangle 40"/>
                <p:cNvSpPr>
                  <a:spLocks noChangeArrowheads="1"/>
                </p:cNvSpPr>
                <p:nvPr/>
              </p:nvSpPr>
              <p:spPr bwMode="auto">
                <a:xfrm>
                  <a:off x="0" y="2110"/>
                  <a:ext cx="2437"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3333" name="Group 43"/>
              <p:cNvGrpSpPr>
                <a:grpSpLocks/>
              </p:cNvGrpSpPr>
              <p:nvPr/>
            </p:nvGrpSpPr>
            <p:grpSpPr bwMode="auto">
              <a:xfrm>
                <a:off x="2437" y="2110"/>
                <a:ext cx="2437" cy="422"/>
                <a:chOff x="2437" y="2110"/>
                <a:chExt cx="2437" cy="422"/>
              </a:xfrm>
            </p:grpSpPr>
            <p:sp>
              <p:nvSpPr>
                <p:cNvPr id="13340" name="Rectangle 17"/>
                <p:cNvSpPr>
                  <a:spLocks noChangeArrowheads="1"/>
                </p:cNvSpPr>
                <p:nvPr/>
              </p:nvSpPr>
              <p:spPr bwMode="auto">
                <a:xfrm>
                  <a:off x="2480" y="2110"/>
                  <a:ext cx="2351" cy="422"/>
                </a:xfrm>
                <a:prstGeom prst="rect">
                  <a:avLst/>
                </a:prstGeom>
                <a:noFill/>
                <a:ln w="9525">
                  <a:noFill/>
                  <a:miter lim="800000"/>
                  <a:headEnd/>
                  <a:tailEnd/>
                </a:ln>
              </p:spPr>
              <p:txBody>
                <a:bodyPr/>
                <a:lstStyle/>
                <a:p>
                  <a:pPr eaLnBrk="1" hangingPunct="1"/>
                  <a:r>
                    <a:rPr lang="en-US" sz="1400">
                      <a:cs typeface="Times New Roman" pitchFamily="18" charset="0"/>
                    </a:rPr>
                    <a:t>C/Y = 12 ENTER </a:t>
                  </a:r>
                  <a:r>
                    <a:rPr lang="en-US" sz="1400">
                      <a:cs typeface="Times New Roman" pitchFamily="18" charset="0"/>
                      <a:sym typeface="Symbol" pitchFamily="18" charset="2"/>
                    </a:rPr>
                    <a:t></a:t>
                  </a:r>
                  <a:endParaRPr lang="en-US" sz="1000">
                    <a:cs typeface="Times New Roman" pitchFamily="18" charset="0"/>
                  </a:endParaRPr>
                </a:p>
                <a:p>
                  <a:endParaRPr lang="en-US" sz="1400">
                    <a:cs typeface="Times New Roman" pitchFamily="18" charset="0"/>
                    <a:sym typeface="Symbol" pitchFamily="18" charset="2"/>
                  </a:endParaRPr>
                </a:p>
              </p:txBody>
            </p:sp>
            <p:sp>
              <p:nvSpPr>
                <p:cNvPr id="13341" name="Rectangle 42"/>
                <p:cNvSpPr>
                  <a:spLocks noChangeArrowheads="1"/>
                </p:cNvSpPr>
                <p:nvPr/>
              </p:nvSpPr>
              <p:spPr bwMode="auto">
                <a:xfrm>
                  <a:off x="2437" y="2110"/>
                  <a:ext cx="2437"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3334" name="Group 45"/>
              <p:cNvGrpSpPr>
                <a:grpSpLocks/>
              </p:cNvGrpSpPr>
              <p:nvPr/>
            </p:nvGrpSpPr>
            <p:grpSpPr bwMode="auto">
              <a:xfrm>
                <a:off x="0" y="2532"/>
                <a:ext cx="2437" cy="422"/>
                <a:chOff x="0" y="2532"/>
                <a:chExt cx="2437" cy="422"/>
              </a:xfrm>
            </p:grpSpPr>
            <p:sp>
              <p:nvSpPr>
                <p:cNvPr id="13338" name="Rectangle 18"/>
                <p:cNvSpPr>
                  <a:spLocks noChangeArrowheads="1"/>
                </p:cNvSpPr>
                <p:nvPr/>
              </p:nvSpPr>
              <p:spPr bwMode="auto">
                <a:xfrm>
                  <a:off x="43" y="2532"/>
                  <a:ext cx="2351" cy="422"/>
                </a:xfrm>
                <a:prstGeom prst="rect">
                  <a:avLst/>
                </a:prstGeom>
                <a:noFill/>
                <a:ln w="9525">
                  <a:noFill/>
                  <a:miter lim="800000"/>
                  <a:headEnd/>
                  <a:tailEnd/>
                </a:ln>
              </p:spPr>
              <p:txBody>
                <a:bodyPr/>
                <a:lstStyle/>
                <a:p>
                  <a:pPr eaLnBrk="1" hangingPunct="1"/>
                  <a:r>
                    <a:rPr lang="en-US" sz="1400">
                      <a:cs typeface="Times New Roman" pitchFamily="18" charset="0"/>
                    </a:rPr>
                    <a:t>NOM% gives 7.8698</a:t>
                  </a:r>
                  <a:endParaRPr lang="en-US" sz="1000">
                    <a:cs typeface="Times New Roman" pitchFamily="18" charset="0"/>
                  </a:endParaRPr>
                </a:p>
                <a:p>
                  <a:endParaRPr lang="en-US"/>
                </a:p>
              </p:txBody>
            </p:sp>
            <p:sp>
              <p:nvSpPr>
                <p:cNvPr id="13339" name="Rectangle 44"/>
                <p:cNvSpPr>
                  <a:spLocks noChangeArrowheads="1"/>
                </p:cNvSpPr>
                <p:nvPr/>
              </p:nvSpPr>
              <p:spPr bwMode="auto">
                <a:xfrm>
                  <a:off x="0" y="2532"/>
                  <a:ext cx="2437"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3335" name="Group 47"/>
              <p:cNvGrpSpPr>
                <a:grpSpLocks/>
              </p:cNvGrpSpPr>
              <p:nvPr/>
            </p:nvGrpSpPr>
            <p:grpSpPr bwMode="auto">
              <a:xfrm>
                <a:off x="2437" y="2532"/>
                <a:ext cx="2437" cy="422"/>
                <a:chOff x="2437" y="2532"/>
                <a:chExt cx="2437" cy="422"/>
              </a:xfrm>
            </p:grpSpPr>
            <p:sp>
              <p:nvSpPr>
                <p:cNvPr id="13336" name="Rectangle 19"/>
                <p:cNvSpPr>
                  <a:spLocks noChangeArrowheads="1"/>
                </p:cNvSpPr>
                <p:nvPr/>
              </p:nvSpPr>
              <p:spPr bwMode="auto">
                <a:xfrm>
                  <a:off x="2480" y="2532"/>
                  <a:ext cx="2351" cy="422"/>
                </a:xfrm>
                <a:prstGeom prst="rect">
                  <a:avLst/>
                </a:prstGeom>
                <a:noFill/>
                <a:ln w="9525">
                  <a:noFill/>
                  <a:miter lim="800000"/>
                  <a:headEnd/>
                  <a:tailEnd/>
                </a:ln>
              </p:spPr>
              <p:txBody>
                <a:bodyPr/>
                <a:lstStyle/>
                <a:p>
                  <a:pPr eaLnBrk="1" hangingPunct="1"/>
                  <a:r>
                    <a:rPr lang="en-US" sz="1400">
                      <a:cs typeface="Times New Roman" pitchFamily="18" charset="0"/>
                    </a:rPr>
                    <a:t>CPT NOM = 7.8698</a:t>
                  </a:r>
                  <a:endParaRPr lang="en-US" sz="1000">
                    <a:cs typeface="Times New Roman" pitchFamily="18" charset="0"/>
                  </a:endParaRPr>
                </a:p>
                <a:p>
                  <a:endParaRPr lang="en-US"/>
                </a:p>
              </p:txBody>
            </p:sp>
            <p:sp>
              <p:nvSpPr>
                <p:cNvPr id="13337" name="Rectangle 46"/>
                <p:cNvSpPr>
                  <a:spLocks noChangeArrowheads="1"/>
                </p:cNvSpPr>
                <p:nvPr/>
              </p:nvSpPr>
              <p:spPr bwMode="auto">
                <a:xfrm>
                  <a:off x="2437" y="2532"/>
                  <a:ext cx="2437" cy="422"/>
                </a:xfrm>
                <a:prstGeom prst="rect">
                  <a:avLst/>
                </a:prstGeom>
                <a:noFill/>
                <a:ln w="7">
                  <a:solidFill>
                    <a:srgbClr val="A0A0A0"/>
                  </a:solidFill>
                  <a:miter lim="800000"/>
                  <a:headEnd/>
                  <a:tailEnd/>
                </a:ln>
              </p:spPr>
              <p:txBody>
                <a:bodyPr wrap="none"/>
                <a:lstStyle/>
                <a:p>
                  <a:pPr eaLnBrk="1" hangingPunct="1"/>
                  <a:endParaRPr lang="en-US"/>
                </a:p>
              </p:txBody>
            </p:sp>
          </p:grpSp>
        </p:grpSp>
        <p:sp>
          <p:nvSpPr>
            <p:cNvPr id="13321" name="Rectangle 49"/>
            <p:cNvSpPr>
              <a:spLocks noChangeArrowheads="1"/>
            </p:cNvSpPr>
            <p:nvPr/>
          </p:nvSpPr>
          <p:spPr bwMode="auto">
            <a:xfrm>
              <a:off x="-3" y="-3"/>
              <a:ext cx="4880" cy="2960"/>
            </a:xfrm>
            <a:prstGeom prst="rect">
              <a:avLst/>
            </a:prstGeom>
            <a:noFill/>
            <a:ln w="11112">
              <a:solidFill>
                <a:srgbClr val="A0A0A0"/>
              </a:solidFill>
              <a:miter lim="800000"/>
              <a:headEnd/>
              <a:tailEnd/>
            </a:ln>
          </p:spPr>
          <p:txBody>
            <a:bodyPr wrap="none"/>
            <a:lstStyle/>
            <a:p>
              <a:pPr eaLnBrk="1" hangingPunct="1"/>
              <a:endParaRPr lang="en-US"/>
            </a:p>
          </p:txBody>
        </p:sp>
      </p:grpSp>
      <p:sp>
        <p:nvSpPr>
          <p:cNvPr id="13318" name="Slide Number Placeholder 49"/>
          <p:cNvSpPr>
            <a:spLocks noGrp="1"/>
          </p:cNvSpPr>
          <p:nvPr>
            <p:ph type="sldNum" sz="quarter" idx="12"/>
          </p:nvPr>
        </p:nvSpPr>
        <p:spPr>
          <a:noFill/>
          <a:ln>
            <a:miter lim="800000"/>
            <a:headEnd/>
            <a:tailEnd/>
          </a:ln>
        </p:spPr>
        <p:txBody>
          <a:bodyPr/>
          <a:lstStyle/>
          <a:p>
            <a:fld id="{D607A15F-2F2E-42D4-9E8E-AEEC717DD0B4}" type="slidenum">
              <a:rPr lang="en-US"/>
              <a:pPr/>
              <a:t>28</a:t>
            </a:fld>
            <a:endParaRPr lang="en-US"/>
          </a:p>
        </p:txBody>
      </p:sp>
      <p:sp>
        <p:nvSpPr>
          <p:cNvPr id="13319" name="Footer Placeholder 50"/>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685800" y="304800"/>
            <a:ext cx="7772400" cy="990600"/>
          </a:xfrm>
        </p:spPr>
        <p:txBody>
          <a:bodyPr/>
          <a:lstStyle/>
          <a:p>
            <a:pPr eaLnBrk="1" hangingPunct="1">
              <a:defRPr/>
            </a:pPr>
            <a:r>
              <a:rPr lang="en-US" sz="3200" b="1" smtClean="0"/>
              <a:t>Example:</a:t>
            </a:r>
          </a:p>
        </p:txBody>
      </p:sp>
      <p:sp>
        <p:nvSpPr>
          <p:cNvPr id="68611" name="Rectangle 3"/>
          <p:cNvSpPr>
            <a:spLocks noGrp="1" noChangeArrowheads="1"/>
          </p:cNvSpPr>
          <p:nvPr>
            <p:ph type="body" idx="1"/>
          </p:nvPr>
        </p:nvSpPr>
        <p:spPr>
          <a:xfrm>
            <a:off x="685800" y="1371600"/>
            <a:ext cx="7772400" cy="4114800"/>
          </a:xfrm>
        </p:spPr>
        <p:txBody>
          <a:bodyPr/>
          <a:lstStyle/>
          <a:p>
            <a:pPr marL="0" indent="0" eaLnBrk="1" hangingPunct="1">
              <a:buFont typeface="Wingdings" pitchFamily="2" charset="2"/>
              <a:buNone/>
            </a:pPr>
            <a:r>
              <a:rPr lang="en-US" smtClean="0">
                <a:cs typeface="Times New Roman" pitchFamily="18" charset="0"/>
              </a:rPr>
              <a:t>You have just issued a mortgage with a 10% contract interest rate (MEY). How high can yields be in the bond market (BEY) such that you can still sell this mortgage at par value in the bond market?</a:t>
            </a:r>
          </a:p>
        </p:txBody>
      </p:sp>
      <p:sp>
        <p:nvSpPr>
          <p:cNvPr id="68612" name="Slide Number Placeholder 3"/>
          <p:cNvSpPr>
            <a:spLocks noGrp="1"/>
          </p:cNvSpPr>
          <p:nvPr>
            <p:ph type="sldNum" sz="quarter" idx="12"/>
          </p:nvPr>
        </p:nvSpPr>
        <p:spPr>
          <a:noFill/>
          <a:ln>
            <a:miter lim="800000"/>
            <a:headEnd/>
            <a:tailEnd/>
          </a:ln>
        </p:spPr>
        <p:txBody>
          <a:bodyPr/>
          <a:lstStyle/>
          <a:p>
            <a:fld id="{CF075BD0-C4F7-4FB3-BF29-B540142F2A47}" type="slidenum">
              <a:rPr lang="en-US"/>
              <a:pPr/>
              <a:t>29</a:t>
            </a:fld>
            <a:endParaRPr lang="en-US"/>
          </a:p>
        </p:txBody>
      </p:sp>
      <p:sp>
        <p:nvSpPr>
          <p:cNvPr id="68613"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defRPr/>
            </a:pPr>
            <a:r>
              <a:rPr lang="en-US" smtClean="0"/>
              <a:t>Present Value Mathematics</a:t>
            </a:r>
          </a:p>
        </p:txBody>
      </p:sp>
      <p:sp>
        <p:nvSpPr>
          <p:cNvPr id="55299" name="Rectangle 3"/>
          <p:cNvSpPr>
            <a:spLocks noGrp="1" noChangeArrowheads="1"/>
          </p:cNvSpPr>
          <p:nvPr>
            <p:ph type="body" idx="1"/>
          </p:nvPr>
        </p:nvSpPr>
        <p:spPr/>
        <p:txBody>
          <a:bodyPr/>
          <a:lstStyle/>
          <a:p>
            <a:pPr eaLnBrk="1" hangingPunct="1"/>
            <a:r>
              <a:rPr lang="en-US" sz="2800" smtClean="0"/>
              <a:t>In order to be successful in a real estate career (not to mention to succeed in subsequent real estate courses), you need to know how to </a:t>
            </a:r>
            <a:r>
              <a:rPr lang="en-US" sz="2800" b="1" i="1" smtClean="0"/>
              <a:t>relate cash amounts across time</a:t>
            </a:r>
            <a:r>
              <a:rPr lang="en-US" sz="2800" smtClean="0"/>
              <a:t>.</a:t>
            </a:r>
          </a:p>
          <a:p>
            <a:pPr eaLnBrk="1" hangingPunct="1"/>
            <a:r>
              <a:rPr lang="en-US" sz="2800" smtClean="0"/>
              <a:t>In other words, you need to know how to do “Present Value Mathematics”,</a:t>
            </a:r>
          </a:p>
          <a:p>
            <a:pPr lvl="1" eaLnBrk="1" hangingPunct="1"/>
            <a:r>
              <a:rPr lang="en-US" sz="2400" b="1" smtClean="0"/>
              <a:t>On a business </a:t>
            </a:r>
            <a:r>
              <a:rPr lang="en-US" sz="2400" i="1" smtClean="0">
                <a:solidFill>
                  <a:srgbClr val="FF0000"/>
                </a:solidFill>
              </a:rPr>
              <a:t>calculator</a:t>
            </a:r>
            <a:r>
              <a:rPr lang="en-US" sz="2400" b="1" smtClean="0"/>
              <a:t>, and</a:t>
            </a:r>
          </a:p>
          <a:p>
            <a:pPr lvl="1" eaLnBrk="1" hangingPunct="1"/>
            <a:r>
              <a:rPr lang="en-US" sz="2400" b="1" smtClean="0"/>
              <a:t>On a </a:t>
            </a:r>
            <a:r>
              <a:rPr lang="en-US" sz="2400" i="1" smtClean="0">
                <a:solidFill>
                  <a:srgbClr val="FF0000"/>
                </a:solidFill>
              </a:rPr>
              <a:t>computer</a:t>
            </a:r>
            <a:r>
              <a:rPr lang="en-US" sz="2400" b="1" smtClean="0"/>
              <a:t> (e.g., using a spreadsheet like Excel).</a:t>
            </a:r>
          </a:p>
        </p:txBody>
      </p:sp>
      <p:sp>
        <p:nvSpPr>
          <p:cNvPr id="55300" name="Slide Number Placeholder 3"/>
          <p:cNvSpPr>
            <a:spLocks noGrp="1"/>
          </p:cNvSpPr>
          <p:nvPr>
            <p:ph type="sldNum" sz="quarter" idx="12"/>
          </p:nvPr>
        </p:nvSpPr>
        <p:spPr>
          <a:noFill/>
          <a:ln>
            <a:miter lim="800000"/>
            <a:headEnd/>
            <a:tailEnd/>
          </a:ln>
        </p:spPr>
        <p:txBody>
          <a:bodyPr/>
          <a:lstStyle/>
          <a:p>
            <a:fld id="{F2ED6344-CBEA-4136-BE82-5D263EA30744}" type="slidenum">
              <a:rPr lang="en-US"/>
              <a:pPr/>
              <a:t>3</a:t>
            </a:fld>
            <a:endParaRPr lang="en-US"/>
          </a:p>
        </p:txBody>
      </p:sp>
      <p:sp>
        <p:nvSpPr>
          <p:cNvPr id="55301"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a:xfrm>
            <a:off x="685800" y="0"/>
            <a:ext cx="7772400" cy="914400"/>
          </a:xfrm>
        </p:spPr>
        <p:txBody>
          <a:bodyPr/>
          <a:lstStyle/>
          <a:p>
            <a:pPr eaLnBrk="1" hangingPunct="1">
              <a:defRPr/>
            </a:pPr>
            <a:r>
              <a:rPr lang="en-US" sz="3200" smtClean="0">
                <a:cs typeface="Times New Roman" panose="02020603050405020304" pitchFamily="18" charset="0"/>
              </a:rPr>
              <a:t>Answer:</a:t>
            </a:r>
          </a:p>
        </p:txBody>
      </p:sp>
      <p:sp>
        <p:nvSpPr>
          <p:cNvPr id="14340" name="Rectangle 3"/>
          <p:cNvSpPr>
            <a:spLocks noGrp="1" noChangeArrowheads="1"/>
          </p:cNvSpPr>
          <p:nvPr>
            <p:ph type="body" idx="1"/>
          </p:nvPr>
        </p:nvSpPr>
        <p:spPr>
          <a:xfrm>
            <a:off x="762000" y="685800"/>
            <a:ext cx="7772400" cy="5257800"/>
          </a:xfrm>
        </p:spPr>
        <p:txBody>
          <a:bodyPr/>
          <a:lstStyle/>
          <a:p>
            <a:pPr eaLnBrk="1" hangingPunct="1">
              <a:buFont typeface="Wingdings" pitchFamily="2" charset="2"/>
              <a:buNone/>
            </a:pPr>
            <a:r>
              <a:rPr lang="en-US" smtClean="0">
                <a:cs typeface="Times New Roman" pitchFamily="18" charset="0"/>
              </a:rPr>
              <a:t>10.21%.</a:t>
            </a:r>
            <a:br>
              <a:rPr lang="en-US" smtClean="0">
                <a:cs typeface="Times New Roman" pitchFamily="18" charset="0"/>
              </a:rPr>
            </a:br>
            <a:r>
              <a:rPr lang="en-US" smtClean="0">
                <a:cs typeface="Times New Roman" pitchFamily="18" charset="0"/>
              </a:rPr>
              <a:t> </a:t>
            </a:r>
            <a:br>
              <a:rPr lang="en-US" smtClean="0">
                <a:cs typeface="Times New Roman" pitchFamily="18" charset="0"/>
              </a:rPr>
            </a:br>
            <a:r>
              <a:rPr lang="en-US" smtClean="0">
                <a:cs typeface="Times New Roman" pitchFamily="18" charset="0"/>
              </a:rPr>
              <a:t> </a:t>
            </a:r>
            <a:br>
              <a:rPr lang="en-US" smtClean="0">
                <a:cs typeface="Times New Roman" pitchFamily="18" charset="0"/>
              </a:rPr>
            </a:br>
            <a:r>
              <a:rPr lang="en-US" smtClean="0">
                <a:cs typeface="Times New Roman" pitchFamily="18" charset="0"/>
              </a:rPr>
              <a:t> </a:t>
            </a:r>
            <a:br>
              <a:rPr lang="en-US" smtClean="0">
                <a:cs typeface="Times New Roman" pitchFamily="18" charset="0"/>
              </a:rPr>
            </a:br>
            <a:endParaRPr lang="en-US" smtClean="0"/>
          </a:p>
        </p:txBody>
      </p:sp>
      <p:graphicFrame>
        <p:nvGraphicFramePr>
          <p:cNvPr id="14338" name="Object 4"/>
          <p:cNvGraphicFramePr>
            <a:graphicFrameLocks noChangeAspect="1"/>
          </p:cNvGraphicFramePr>
          <p:nvPr/>
        </p:nvGraphicFramePr>
        <p:xfrm>
          <a:off x="838200" y="1219200"/>
          <a:ext cx="7391400" cy="1077913"/>
        </p:xfrm>
        <a:graphic>
          <a:graphicData uri="http://schemas.openxmlformats.org/presentationml/2006/ole">
            <p:oleObj spid="_x0000_s14338" name="Equation" r:id="rId3" imgW="3479800" imgH="508000" progId="Equation.3">
              <p:embed/>
            </p:oleObj>
          </a:graphicData>
        </a:graphic>
      </p:graphicFrame>
      <p:grpSp>
        <p:nvGrpSpPr>
          <p:cNvPr id="14341" name="Group 51"/>
          <p:cNvGrpSpPr>
            <a:grpSpLocks/>
          </p:cNvGrpSpPr>
          <p:nvPr/>
        </p:nvGrpSpPr>
        <p:grpSpPr bwMode="auto">
          <a:xfrm>
            <a:off x="914400" y="2362200"/>
            <a:ext cx="7239000" cy="3810000"/>
            <a:chOff x="-3" y="-3"/>
            <a:chExt cx="4880" cy="2960"/>
          </a:xfrm>
        </p:grpSpPr>
        <p:grpSp>
          <p:nvGrpSpPr>
            <p:cNvPr id="14344" name="Group 49"/>
            <p:cNvGrpSpPr>
              <a:grpSpLocks/>
            </p:cNvGrpSpPr>
            <p:nvPr/>
          </p:nvGrpSpPr>
          <p:grpSpPr bwMode="auto">
            <a:xfrm>
              <a:off x="0" y="0"/>
              <a:ext cx="4874" cy="2954"/>
              <a:chOff x="0" y="0"/>
              <a:chExt cx="4874" cy="2954"/>
            </a:xfrm>
          </p:grpSpPr>
          <p:grpSp>
            <p:nvGrpSpPr>
              <p:cNvPr id="14346" name="Group 22"/>
              <p:cNvGrpSpPr>
                <a:grpSpLocks/>
              </p:cNvGrpSpPr>
              <p:nvPr/>
            </p:nvGrpSpPr>
            <p:grpSpPr bwMode="auto">
              <a:xfrm>
                <a:off x="0" y="0"/>
                <a:ext cx="2437" cy="422"/>
                <a:chOff x="0" y="0"/>
                <a:chExt cx="2437" cy="422"/>
              </a:xfrm>
            </p:grpSpPr>
            <p:sp>
              <p:nvSpPr>
                <p:cNvPr id="14386" name="Rectangle 7"/>
                <p:cNvSpPr>
                  <a:spLocks noChangeArrowheads="1"/>
                </p:cNvSpPr>
                <p:nvPr/>
              </p:nvSpPr>
              <p:spPr bwMode="auto">
                <a:xfrm>
                  <a:off x="43" y="0"/>
                  <a:ext cx="2351" cy="422"/>
                </a:xfrm>
                <a:prstGeom prst="rect">
                  <a:avLst/>
                </a:prstGeom>
                <a:noFill/>
                <a:ln w="9525">
                  <a:noFill/>
                  <a:miter lim="800000"/>
                  <a:headEnd/>
                  <a:tailEnd/>
                </a:ln>
              </p:spPr>
              <p:txBody>
                <a:bodyPr/>
                <a:lstStyle/>
                <a:p>
                  <a:pPr eaLnBrk="1" hangingPunct="1">
                    <a:tabLst>
                      <a:tab pos="-457200" algn="l"/>
                    </a:tabLst>
                  </a:pPr>
                  <a:r>
                    <a:rPr lang="en-US" sz="1400" b="1">
                      <a:cs typeface="Times New Roman" pitchFamily="18" charset="0"/>
                    </a:rPr>
                    <a:t>HP-10B</a:t>
                  </a:r>
                  <a:endParaRPr lang="en-US" sz="1000">
                    <a:cs typeface="Times New Roman" pitchFamily="18" charset="0"/>
                  </a:endParaRPr>
                </a:p>
                <a:p>
                  <a:pPr>
                    <a:tabLst>
                      <a:tab pos="-457200" algn="l"/>
                    </a:tabLst>
                  </a:pPr>
                  <a:endParaRPr lang="en-US"/>
                </a:p>
              </p:txBody>
            </p:sp>
            <p:sp>
              <p:nvSpPr>
                <p:cNvPr id="14387" name="Rectangle 21"/>
                <p:cNvSpPr>
                  <a:spLocks noChangeArrowheads="1"/>
                </p:cNvSpPr>
                <p:nvPr/>
              </p:nvSpPr>
              <p:spPr bwMode="auto">
                <a:xfrm>
                  <a:off x="0" y="0"/>
                  <a:ext cx="2437"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4347" name="Group 24"/>
              <p:cNvGrpSpPr>
                <a:grpSpLocks/>
              </p:cNvGrpSpPr>
              <p:nvPr/>
            </p:nvGrpSpPr>
            <p:grpSpPr bwMode="auto">
              <a:xfrm>
                <a:off x="2437" y="0"/>
                <a:ext cx="2437" cy="422"/>
                <a:chOff x="2437" y="0"/>
                <a:chExt cx="2437" cy="422"/>
              </a:xfrm>
            </p:grpSpPr>
            <p:sp>
              <p:nvSpPr>
                <p:cNvPr id="14384" name="Rectangle 8"/>
                <p:cNvSpPr>
                  <a:spLocks noChangeArrowheads="1"/>
                </p:cNvSpPr>
                <p:nvPr/>
              </p:nvSpPr>
              <p:spPr bwMode="auto">
                <a:xfrm>
                  <a:off x="2480" y="0"/>
                  <a:ext cx="2351" cy="422"/>
                </a:xfrm>
                <a:prstGeom prst="rect">
                  <a:avLst/>
                </a:prstGeom>
                <a:noFill/>
                <a:ln w="9525">
                  <a:noFill/>
                  <a:miter lim="800000"/>
                  <a:headEnd/>
                  <a:tailEnd/>
                </a:ln>
              </p:spPr>
              <p:txBody>
                <a:bodyPr/>
                <a:lstStyle/>
                <a:p>
                  <a:pPr eaLnBrk="1" hangingPunct="1">
                    <a:tabLst>
                      <a:tab pos="-457200" algn="l"/>
                    </a:tabLst>
                  </a:pPr>
                  <a:r>
                    <a:rPr lang="en-US" sz="1400" b="1">
                      <a:cs typeface="Times New Roman" pitchFamily="18" charset="0"/>
                    </a:rPr>
                    <a:t>TI-BAII PLUS</a:t>
                  </a:r>
                  <a:endParaRPr lang="en-US" sz="1000">
                    <a:cs typeface="Times New Roman" pitchFamily="18" charset="0"/>
                  </a:endParaRPr>
                </a:p>
                <a:p>
                  <a:pPr>
                    <a:tabLst>
                      <a:tab pos="-457200" algn="l"/>
                    </a:tabLst>
                  </a:pPr>
                  <a:endParaRPr lang="en-US"/>
                </a:p>
              </p:txBody>
            </p:sp>
            <p:sp>
              <p:nvSpPr>
                <p:cNvPr id="14385" name="Rectangle 23"/>
                <p:cNvSpPr>
                  <a:spLocks noChangeArrowheads="1"/>
                </p:cNvSpPr>
                <p:nvPr/>
              </p:nvSpPr>
              <p:spPr bwMode="auto">
                <a:xfrm>
                  <a:off x="2437" y="0"/>
                  <a:ext cx="2437"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4348" name="Group 26"/>
              <p:cNvGrpSpPr>
                <a:grpSpLocks/>
              </p:cNvGrpSpPr>
              <p:nvPr/>
            </p:nvGrpSpPr>
            <p:grpSpPr bwMode="auto">
              <a:xfrm>
                <a:off x="0" y="422"/>
                <a:ext cx="2437" cy="422"/>
                <a:chOff x="0" y="422"/>
                <a:chExt cx="2437" cy="422"/>
              </a:xfrm>
            </p:grpSpPr>
            <p:sp>
              <p:nvSpPr>
                <p:cNvPr id="14382" name="Rectangle 9"/>
                <p:cNvSpPr>
                  <a:spLocks noChangeArrowheads="1"/>
                </p:cNvSpPr>
                <p:nvPr/>
              </p:nvSpPr>
              <p:spPr bwMode="auto">
                <a:xfrm>
                  <a:off x="43" y="422"/>
                  <a:ext cx="2351" cy="422"/>
                </a:xfrm>
                <a:prstGeom prst="rect">
                  <a:avLst/>
                </a:prstGeom>
                <a:noFill/>
                <a:ln w="9525">
                  <a:noFill/>
                  <a:miter lim="800000"/>
                  <a:headEnd/>
                  <a:tailEnd/>
                </a:ln>
              </p:spPr>
              <p:txBody>
                <a:bodyPr/>
                <a:lstStyle/>
                <a:p>
                  <a:pPr eaLnBrk="1" hangingPunct="1">
                    <a:tabLst>
                      <a:tab pos="-457200" algn="l"/>
                    </a:tabLst>
                  </a:pPr>
                  <a:r>
                    <a:rPr lang="en-US" sz="1400">
                      <a:cs typeface="Times New Roman" pitchFamily="18" charset="0"/>
                    </a:rPr>
                    <a:t>CLEAR ALL</a:t>
                  </a:r>
                  <a:endParaRPr lang="en-US" sz="1000">
                    <a:cs typeface="Times New Roman" pitchFamily="18" charset="0"/>
                  </a:endParaRPr>
                </a:p>
                <a:p>
                  <a:pPr>
                    <a:tabLst>
                      <a:tab pos="-457200" algn="l"/>
                    </a:tabLst>
                  </a:pPr>
                  <a:endParaRPr lang="en-US"/>
                </a:p>
              </p:txBody>
            </p:sp>
            <p:sp>
              <p:nvSpPr>
                <p:cNvPr id="14383" name="Rectangle 25"/>
                <p:cNvSpPr>
                  <a:spLocks noChangeArrowheads="1"/>
                </p:cNvSpPr>
                <p:nvPr/>
              </p:nvSpPr>
              <p:spPr bwMode="auto">
                <a:xfrm>
                  <a:off x="0" y="422"/>
                  <a:ext cx="2437"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4349" name="Group 28"/>
              <p:cNvGrpSpPr>
                <a:grpSpLocks/>
              </p:cNvGrpSpPr>
              <p:nvPr/>
            </p:nvGrpSpPr>
            <p:grpSpPr bwMode="auto">
              <a:xfrm>
                <a:off x="2437" y="422"/>
                <a:ext cx="2437" cy="422"/>
                <a:chOff x="2437" y="422"/>
                <a:chExt cx="2437" cy="422"/>
              </a:xfrm>
            </p:grpSpPr>
            <p:sp>
              <p:nvSpPr>
                <p:cNvPr id="14380" name="Rectangle 10"/>
                <p:cNvSpPr>
                  <a:spLocks noChangeArrowheads="1"/>
                </p:cNvSpPr>
                <p:nvPr/>
              </p:nvSpPr>
              <p:spPr bwMode="auto">
                <a:xfrm>
                  <a:off x="2480" y="422"/>
                  <a:ext cx="2351" cy="422"/>
                </a:xfrm>
                <a:prstGeom prst="rect">
                  <a:avLst/>
                </a:prstGeom>
                <a:noFill/>
                <a:ln w="9525">
                  <a:noFill/>
                  <a:miter lim="800000"/>
                  <a:headEnd/>
                  <a:tailEnd/>
                </a:ln>
              </p:spPr>
              <p:txBody>
                <a:bodyPr/>
                <a:lstStyle/>
                <a:p>
                  <a:pPr eaLnBrk="1" hangingPunct="1"/>
                  <a:r>
                    <a:rPr lang="en-US" sz="1400">
                      <a:cs typeface="Times New Roman" pitchFamily="18" charset="0"/>
                    </a:rPr>
                    <a:t>I Conv</a:t>
                  </a:r>
                  <a:endParaRPr lang="en-US" sz="1000">
                    <a:cs typeface="Times New Roman" pitchFamily="18" charset="0"/>
                  </a:endParaRPr>
                </a:p>
                <a:p>
                  <a:endParaRPr lang="en-US"/>
                </a:p>
              </p:txBody>
            </p:sp>
            <p:sp>
              <p:nvSpPr>
                <p:cNvPr id="14381" name="Rectangle 27"/>
                <p:cNvSpPr>
                  <a:spLocks noChangeArrowheads="1"/>
                </p:cNvSpPr>
                <p:nvPr/>
              </p:nvSpPr>
              <p:spPr bwMode="auto">
                <a:xfrm>
                  <a:off x="2437" y="422"/>
                  <a:ext cx="2437"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4350" name="Group 30"/>
              <p:cNvGrpSpPr>
                <a:grpSpLocks/>
              </p:cNvGrpSpPr>
              <p:nvPr/>
            </p:nvGrpSpPr>
            <p:grpSpPr bwMode="auto">
              <a:xfrm>
                <a:off x="0" y="844"/>
                <a:ext cx="2437" cy="422"/>
                <a:chOff x="0" y="844"/>
                <a:chExt cx="2437" cy="422"/>
              </a:xfrm>
            </p:grpSpPr>
            <p:sp>
              <p:nvSpPr>
                <p:cNvPr id="14378" name="Rectangle 11"/>
                <p:cNvSpPr>
                  <a:spLocks noChangeArrowheads="1"/>
                </p:cNvSpPr>
                <p:nvPr/>
              </p:nvSpPr>
              <p:spPr bwMode="auto">
                <a:xfrm>
                  <a:off x="43" y="844"/>
                  <a:ext cx="2351" cy="422"/>
                </a:xfrm>
                <a:prstGeom prst="rect">
                  <a:avLst/>
                </a:prstGeom>
                <a:noFill/>
                <a:ln w="9525">
                  <a:noFill/>
                  <a:miter lim="800000"/>
                  <a:headEnd/>
                  <a:tailEnd/>
                </a:ln>
              </p:spPr>
              <p:txBody>
                <a:bodyPr/>
                <a:lstStyle/>
                <a:p>
                  <a:pPr eaLnBrk="1" hangingPunct="1">
                    <a:tabLst>
                      <a:tab pos="-457200" algn="l"/>
                    </a:tabLst>
                  </a:pPr>
                  <a:r>
                    <a:rPr lang="en-US" sz="1400">
                      <a:cs typeface="Times New Roman" pitchFamily="18" charset="0"/>
                    </a:rPr>
                    <a:t>12  P/YR</a:t>
                  </a:r>
                  <a:endParaRPr lang="en-US" sz="1000">
                    <a:cs typeface="Times New Roman" pitchFamily="18" charset="0"/>
                  </a:endParaRPr>
                </a:p>
                <a:p>
                  <a:pPr>
                    <a:tabLst>
                      <a:tab pos="-457200" algn="l"/>
                    </a:tabLst>
                  </a:pPr>
                  <a:endParaRPr lang="en-US"/>
                </a:p>
              </p:txBody>
            </p:sp>
            <p:sp>
              <p:nvSpPr>
                <p:cNvPr id="14379" name="Rectangle 29"/>
                <p:cNvSpPr>
                  <a:spLocks noChangeArrowheads="1"/>
                </p:cNvSpPr>
                <p:nvPr/>
              </p:nvSpPr>
              <p:spPr bwMode="auto">
                <a:xfrm>
                  <a:off x="0" y="844"/>
                  <a:ext cx="2437"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4351" name="Group 32"/>
              <p:cNvGrpSpPr>
                <a:grpSpLocks/>
              </p:cNvGrpSpPr>
              <p:nvPr/>
            </p:nvGrpSpPr>
            <p:grpSpPr bwMode="auto">
              <a:xfrm>
                <a:off x="2437" y="844"/>
                <a:ext cx="2437" cy="422"/>
                <a:chOff x="2437" y="844"/>
                <a:chExt cx="2437" cy="422"/>
              </a:xfrm>
            </p:grpSpPr>
            <p:sp>
              <p:nvSpPr>
                <p:cNvPr id="14376" name="Rectangle 12"/>
                <p:cNvSpPr>
                  <a:spLocks noChangeArrowheads="1"/>
                </p:cNvSpPr>
                <p:nvPr/>
              </p:nvSpPr>
              <p:spPr bwMode="auto">
                <a:xfrm>
                  <a:off x="2480" y="844"/>
                  <a:ext cx="2351" cy="422"/>
                </a:xfrm>
                <a:prstGeom prst="rect">
                  <a:avLst/>
                </a:prstGeom>
                <a:noFill/>
                <a:ln w="9525">
                  <a:noFill/>
                  <a:miter lim="800000"/>
                  <a:headEnd/>
                  <a:tailEnd/>
                </a:ln>
              </p:spPr>
              <p:txBody>
                <a:bodyPr/>
                <a:lstStyle/>
                <a:p>
                  <a:pPr eaLnBrk="1" hangingPunct="1"/>
                  <a:r>
                    <a:rPr lang="en-US" sz="1400">
                      <a:cs typeface="Times New Roman" pitchFamily="18" charset="0"/>
                    </a:rPr>
                    <a:t>NOM = 10 ENTER </a:t>
                  </a:r>
                  <a:r>
                    <a:rPr lang="en-US" sz="1400">
                      <a:cs typeface="Times New Roman" pitchFamily="18" charset="0"/>
                      <a:sym typeface="Symbol" pitchFamily="18" charset="2"/>
                    </a:rPr>
                    <a:t></a:t>
                  </a:r>
                  <a:r>
                    <a:rPr lang="en-US" sz="1400">
                      <a:cs typeface="Times New Roman" pitchFamily="18" charset="0"/>
                    </a:rPr>
                    <a:t> </a:t>
                  </a:r>
                  <a:r>
                    <a:rPr lang="en-US" sz="1400">
                      <a:cs typeface="Times New Roman" pitchFamily="18" charset="0"/>
                      <a:sym typeface="Symbol" pitchFamily="18" charset="2"/>
                    </a:rPr>
                    <a:t></a:t>
                  </a:r>
                  <a:r>
                    <a:rPr lang="en-US" sz="1400">
                      <a:cs typeface="Times New Roman" pitchFamily="18" charset="0"/>
                    </a:rPr>
                    <a:t> </a:t>
                  </a:r>
                  <a:endParaRPr lang="en-US" sz="1000">
                    <a:cs typeface="Times New Roman" pitchFamily="18" charset="0"/>
                    <a:sym typeface="Symbol" pitchFamily="18" charset="2"/>
                  </a:endParaRPr>
                </a:p>
                <a:p>
                  <a:endParaRPr lang="en-US" sz="1400">
                    <a:cs typeface="Times New Roman" pitchFamily="18" charset="0"/>
                    <a:sym typeface="Symbol" pitchFamily="18" charset="2"/>
                  </a:endParaRPr>
                </a:p>
              </p:txBody>
            </p:sp>
            <p:sp>
              <p:nvSpPr>
                <p:cNvPr id="14377" name="Rectangle 31"/>
                <p:cNvSpPr>
                  <a:spLocks noChangeArrowheads="1"/>
                </p:cNvSpPr>
                <p:nvPr/>
              </p:nvSpPr>
              <p:spPr bwMode="auto">
                <a:xfrm>
                  <a:off x="2437" y="844"/>
                  <a:ext cx="2437"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4352" name="Group 34"/>
              <p:cNvGrpSpPr>
                <a:grpSpLocks/>
              </p:cNvGrpSpPr>
              <p:nvPr/>
            </p:nvGrpSpPr>
            <p:grpSpPr bwMode="auto">
              <a:xfrm>
                <a:off x="0" y="1266"/>
                <a:ext cx="2437" cy="422"/>
                <a:chOff x="0" y="1266"/>
                <a:chExt cx="2437" cy="422"/>
              </a:xfrm>
            </p:grpSpPr>
            <p:sp>
              <p:nvSpPr>
                <p:cNvPr id="14374" name="Rectangle 13"/>
                <p:cNvSpPr>
                  <a:spLocks noChangeArrowheads="1"/>
                </p:cNvSpPr>
                <p:nvPr/>
              </p:nvSpPr>
              <p:spPr bwMode="auto">
                <a:xfrm>
                  <a:off x="43" y="1266"/>
                  <a:ext cx="2351" cy="422"/>
                </a:xfrm>
                <a:prstGeom prst="rect">
                  <a:avLst/>
                </a:prstGeom>
                <a:noFill/>
                <a:ln w="9525">
                  <a:noFill/>
                  <a:miter lim="800000"/>
                  <a:headEnd/>
                  <a:tailEnd/>
                </a:ln>
              </p:spPr>
              <p:txBody>
                <a:bodyPr/>
                <a:lstStyle/>
                <a:p>
                  <a:pPr eaLnBrk="1" hangingPunct="1"/>
                  <a:r>
                    <a:rPr lang="en-US" sz="1400">
                      <a:cs typeface="Times New Roman" pitchFamily="18" charset="0"/>
                    </a:rPr>
                    <a:t>10 I/YR</a:t>
                  </a:r>
                  <a:endParaRPr lang="en-US" sz="1000">
                    <a:cs typeface="Times New Roman" pitchFamily="18" charset="0"/>
                  </a:endParaRPr>
                </a:p>
                <a:p>
                  <a:endParaRPr lang="en-US"/>
                </a:p>
              </p:txBody>
            </p:sp>
            <p:sp>
              <p:nvSpPr>
                <p:cNvPr id="14375" name="Rectangle 33"/>
                <p:cNvSpPr>
                  <a:spLocks noChangeArrowheads="1"/>
                </p:cNvSpPr>
                <p:nvPr/>
              </p:nvSpPr>
              <p:spPr bwMode="auto">
                <a:xfrm>
                  <a:off x="0" y="1266"/>
                  <a:ext cx="2437"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4353" name="Group 36"/>
              <p:cNvGrpSpPr>
                <a:grpSpLocks/>
              </p:cNvGrpSpPr>
              <p:nvPr/>
            </p:nvGrpSpPr>
            <p:grpSpPr bwMode="auto">
              <a:xfrm>
                <a:off x="2437" y="1266"/>
                <a:ext cx="2437" cy="422"/>
                <a:chOff x="2437" y="1266"/>
                <a:chExt cx="2437" cy="422"/>
              </a:xfrm>
            </p:grpSpPr>
            <p:sp>
              <p:nvSpPr>
                <p:cNvPr id="14372" name="Rectangle 14"/>
                <p:cNvSpPr>
                  <a:spLocks noChangeArrowheads="1"/>
                </p:cNvSpPr>
                <p:nvPr/>
              </p:nvSpPr>
              <p:spPr bwMode="auto">
                <a:xfrm>
                  <a:off x="2480" y="1266"/>
                  <a:ext cx="2351" cy="422"/>
                </a:xfrm>
                <a:prstGeom prst="rect">
                  <a:avLst/>
                </a:prstGeom>
                <a:noFill/>
                <a:ln w="9525">
                  <a:noFill/>
                  <a:miter lim="800000"/>
                  <a:headEnd/>
                  <a:tailEnd/>
                </a:ln>
              </p:spPr>
              <p:txBody>
                <a:bodyPr/>
                <a:lstStyle/>
                <a:p>
                  <a:pPr eaLnBrk="1" hangingPunct="1"/>
                  <a:r>
                    <a:rPr lang="en-US" sz="1400">
                      <a:cs typeface="Times New Roman" pitchFamily="18" charset="0"/>
                    </a:rPr>
                    <a:t>C/Y = 12 ENTER </a:t>
                  </a:r>
                  <a:r>
                    <a:rPr lang="en-US" sz="1400">
                      <a:cs typeface="Times New Roman" pitchFamily="18" charset="0"/>
                      <a:sym typeface="Symbol" pitchFamily="18" charset="2"/>
                    </a:rPr>
                    <a:t></a:t>
                  </a:r>
                  <a:endParaRPr lang="en-US" sz="1000">
                    <a:cs typeface="Times New Roman" pitchFamily="18" charset="0"/>
                  </a:endParaRPr>
                </a:p>
                <a:p>
                  <a:endParaRPr lang="en-US" sz="1400">
                    <a:cs typeface="Times New Roman" pitchFamily="18" charset="0"/>
                    <a:sym typeface="Symbol" pitchFamily="18" charset="2"/>
                  </a:endParaRPr>
                </a:p>
              </p:txBody>
            </p:sp>
            <p:sp>
              <p:nvSpPr>
                <p:cNvPr id="14373" name="Rectangle 35"/>
                <p:cNvSpPr>
                  <a:spLocks noChangeArrowheads="1"/>
                </p:cNvSpPr>
                <p:nvPr/>
              </p:nvSpPr>
              <p:spPr bwMode="auto">
                <a:xfrm>
                  <a:off x="2437" y="1266"/>
                  <a:ext cx="2437"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4354" name="Group 38"/>
              <p:cNvGrpSpPr>
                <a:grpSpLocks/>
              </p:cNvGrpSpPr>
              <p:nvPr/>
            </p:nvGrpSpPr>
            <p:grpSpPr bwMode="auto">
              <a:xfrm>
                <a:off x="0" y="1688"/>
                <a:ext cx="2437" cy="422"/>
                <a:chOff x="0" y="1688"/>
                <a:chExt cx="2437" cy="422"/>
              </a:xfrm>
            </p:grpSpPr>
            <p:sp>
              <p:nvSpPr>
                <p:cNvPr id="14370" name="Rectangle 15"/>
                <p:cNvSpPr>
                  <a:spLocks noChangeArrowheads="1"/>
                </p:cNvSpPr>
                <p:nvPr/>
              </p:nvSpPr>
              <p:spPr bwMode="auto">
                <a:xfrm>
                  <a:off x="43" y="1688"/>
                  <a:ext cx="2351" cy="422"/>
                </a:xfrm>
                <a:prstGeom prst="rect">
                  <a:avLst/>
                </a:prstGeom>
                <a:noFill/>
                <a:ln w="9525">
                  <a:noFill/>
                  <a:miter lim="800000"/>
                  <a:headEnd/>
                  <a:tailEnd/>
                </a:ln>
              </p:spPr>
              <p:txBody>
                <a:bodyPr/>
                <a:lstStyle/>
                <a:p>
                  <a:pPr eaLnBrk="1" hangingPunct="1"/>
                  <a:r>
                    <a:rPr lang="en-US" sz="1400">
                      <a:cs typeface="Times New Roman" pitchFamily="18" charset="0"/>
                    </a:rPr>
                    <a:t>EFF% gives 10.47</a:t>
                  </a:r>
                  <a:endParaRPr lang="en-US" sz="1000">
                    <a:cs typeface="Times New Roman" pitchFamily="18" charset="0"/>
                  </a:endParaRPr>
                </a:p>
                <a:p>
                  <a:endParaRPr lang="en-US"/>
                </a:p>
              </p:txBody>
            </p:sp>
            <p:sp>
              <p:nvSpPr>
                <p:cNvPr id="14371" name="Rectangle 37"/>
                <p:cNvSpPr>
                  <a:spLocks noChangeArrowheads="1"/>
                </p:cNvSpPr>
                <p:nvPr/>
              </p:nvSpPr>
              <p:spPr bwMode="auto">
                <a:xfrm>
                  <a:off x="0" y="1688"/>
                  <a:ext cx="2437"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4355" name="Group 40"/>
              <p:cNvGrpSpPr>
                <a:grpSpLocks/>
              </p:cNvGrpSpPr>
              <p:nvPr/>
            </p:nvGrpSpPr>
            <p:grpSpPr bwMode="auto">
              <a:xfrm>
                <a:off x="2437" y="1688"/>
                <a:ext cx="2437" cy="422"/>
                <a:chOff x="2437" y="1688"/>
                <a:chExt cx="2437" cy="422"/>
              </a:xfrm>
            </p:grpSpPr>
            <p:sp>
              <p:nvSpPr>
                <p:cNvPr id="14368" name="Rectangle 16"/>
                <p:cNvSpPr>
                  <a:spLocks noChangeArrowheads="1"/>
                </p:cNvSpPr>
                <p:nvPr/>
              </p:nvSpPr>
              <p:spPr bwMode="auto">
                <a:xfrm>
                  <a:off x="2480" y="1688"/>
                  <a:ext cx="2351" cy="422"/>
                </a:xfrm>
                <a:prstGeom prst="rect">
                  <a:avLst/>
                </a:prstGeom>
                <a:noFill/>
                <a:ln w="9525">
                  <a:noFill/>
                  <a:miter lim="800000"/>
                  <a:headEnd/>
                  <a:tailEnd/>
                </a:ln>
              </p:spPr>
              <p:txBody>
                <a:bodyPr/>
                <a:lstStyle/>
                <a:p>
                  <a:pPr eaLnBrk="1" hangingPunct="1"/>
                  <a:r>
                    <a:rPr lang="en-US" sz="1400">
                      <a:cs typeface="Times New Roman" pitchFamily="18" charset="0"/>
                    </a:rPr>
                    <a:t>CPT EFF = 10.47 </a:t>
                  </a:r>
                  <a:r>
                    <a:rPr lang="en-US" sz="1400">
                      <a:cs typeface="Times New Roman" pitchFamily="18" charset="0"/>
                      <a:sym typeface="Symbol" pitchFamily="18" charset="2"/>
                    </a:rPr>
                    <a:t></a:t>
                  </a:r>
                  <a:endParaRPr lang="en-US" sz="1000">
                    <a:cs typeface="Times New Roman" pitchFamily="18" charset="0"/>
                  </a:endParaRPr>
                </a:p>
                <a:p>
                  <a:endParaRPr lang="en-US" sz="1400">
                    <a:cs typeface="Times New Roman" pitchFamily="18" charset="0"/>
                    <a:sym typeface="Symbol" pitchFamily="18" charset="2"/>
                  </a:endParaRPr>
                </a:p>
              </p:txBody>
            </p:sp>
            <p:sp>
              <p:nvSpPr>
                <p:cNvPr id="14369" name="Rectangle 39"/>
                <p:cNvSpPr>
                  <a:spLocks noChangeArrowheads="1"/>
                </p:cNvSpPr>
                <p:nvPr/>
              </p:nvSpPr>
              <p:spPr bwMode="auto">
                <a:xfrm>
                  <a:off x="2437" y="1688"/>
                  <a:ext cx="2437"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4356" name="Group 42"/>
              <p:cNvGrpSpPr>
                <a:grpSpLocks/>
              </p:cNvGrpSpPr>
              <p:nvPr/>
            </p:nvGrpSpPr>
            <p:grpSpPr bwMode="auto">
              <a:xfrm>
                <a:off x="0" y="2110"/>
                <a:ext cx="2437" cy="422"/>
                <a:chOff x="0" y="2110"/>
                <a:chExt cx="2437" cy="422"/>
              </a:xfrm>
            </p:grpSpPr>
            <p:sp>
              <p:nvSpPr>
                <p:cNvPr id="14366" name="Rectangle 17"/>
                <p:cNvSpPr>
                  <a:spLocks noChangeArrowheads="1"/>
                </p:cNvSpPr>
                <p:nvPr/>
              </p:nvSpPr>
              <p:spPr bwMode="auto">
                <a:xfrm>
                  <a:off x="43" y="2110"/>
                  <a:ext cx="2351" cy="422"/>
                </a:xfrm>
                <a:prstGeom prst="rect">
                  <a:avLst/>
                </a:prstGeom>
                <a:noFill/>
                <a:ln w="9525">
                  <a:noFill/>
                  <a:miter lim="800000"/>
                  <a:headEnd/>
                  <a:tailEnd/>
                </a:ln>
              </p:spPr>
              <p:txBody>
                <a:bodyPr/>
                <a:lstStyle/>
                <a:p>
                  <a:pPr eaLnBrk="1" hangingPunct="1"/>
                  <a:r>
                    <a:rPr lang="en-US" sz="1400">
                      <a:cs typeface="Times New Roman" pitchFamily="18" charset="0"/>
                    </a:rPr>
                    <a:t>2 P/YR</a:t>
                  </a:r>
                  <a:endParaRPr lang="en-US" sz="1000">
                    <a:cs typeface="Times New Roman" pitchFamily="18" charset="0"/>
                  </a:endParaRPr>
                </a:p>
                <a:p>
                  <a:endParaRPr lang="en-US"/>
                </a:p>
              </p:txBody>
            </p:sp>
            <p:sp>
              <p:nvSpPr>
                <p:cNvPr id="14367" name="Rectangle 41"/>
                <p:cNvSpPr>
                  <a:spLocks noChangeArrowheads="1"/>
                </p:cNvSpPr>
                <p:nvPr/>
              </p:nvSpPr>
              <p:spPr bwMode="auto">
                <a:xfrm>
                  <a:off x="0" y="2110"/>
                  <a:ext cx="2437"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4357" name="Group 44"/>
              <p:cNvGrpSpPr>
                <a:grpSpLocks/>
              </p:cNvGrpSpPr>
              <p:nvPr/>
            </p:nvGrpSpPr>
            <p:grpSpPr bwMode="auto">
              <a:xfrm>
                <a:off x="2437" y="2110"/>
                <a:ext cx="2437" cy="422"/>
                <a:chOff x="2437" y="2110"/>
                <a:chExt cx="2437" cy="422"/>
              </a:xfrm>
            </p:grpSpPr>
            <p:sp>
              <p:nvSpPr>
                <p:cNvPr id="14364" name="Rectangle 18"/>
                <p:cNvSpPr>
                  <a:spLocks noChangeArrowheads="1"/>
                </p:cNvSpPr>
                <p:nvPr/>
              </p:nvSpPr>
              <p:spPr bwMode="auto">
                <a:xfrm>
                  <a:off x="2480" y="2110"/>
                  <a:ext cx="2351" cy="422"/>
                </a:xfrm>
                <a:prstGeom prst="rect">
                  <a:avLst/>
                </a:prstGeom>
                <a:noFill/>
                <a:ln w="9525">
                  <a:noFill/>
                  <a:miter lim="800000"/>
                  <a:headEnd/>
                  <a:tailEnd/>
                </a:ln>
              </p:spPr>
              <p:txBody>
                <a:bodyPr/>
                <a:lstStyle/>
                <a:p>
                  <a:pPr eaLnBrk="1" hangingPunct="1"/>
                  <a:r>
                    <a:rPr lang="en-US" sz="1400">
                      <a:cs typeface="Times New Roman" pitchFamily="18" charset="0"/>
                    </a:rPr>
                    <a:t>C/Y = 2 ENTER </a:t>
                  </a:r>
                  <a:r>
                    <a:rPr lang="en-US" sz="1400">
                      <a:cs typeface="Times New Roman" pitchFamily="18" charset="0"/>
                      <a:sym typeface="Symbol" pitchFamily="18" charset="2"/>
                    </a:rPr>
                    <a:t></a:t>
                  </a:r>
                  <a:endParaRPr lang="en-US" sz="1000">
                    <a:cs typeface="Times New Roman" pitchFamily="18" charset="0"/>
                  </a:endParaRPr>
                </a:p>
                <a:p>
                  <a:endParaRPr lang="en-US" sz="1400">
                    <a:cs typeface="Times New Roman" pitchFamily="18" charset="0"/>
                    <a:sym typeface="Symbol" pitchFamily="18" charset="2"/>
                  </a:endParaRPr>
                </a:p>
              </p:txBody>
            </p:sp>
            <p:sp>
              <p:nvSpPr>
                <p:cNvPr id="14365" name="Rectangle 43"/>
                <p:cNvSpPr>
                  <a:spLocks noChangeArrowheads="1"/>
                </p:cNvSpPr>
                <p:nvPr/>
              </p:nvSpPr>
              <p:spPr bwMode="auto">
                <a:xfrm>
                  <a:off x="2437" y="2110"/>
                  <a:ext cx="2437"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4358" name="Group 46"/>
              <p:cNvGrpSpPr>
                <a:grpSpLocks/>
              </p:cNvGrpSpPr>
              <p:nvPr/>
            </p:nvGrpSpPr>
            <p:grpSpPr bwMode="auto">
              <a:xfrm>
                <a:off x="0" y="2532"/>
                <a:ext cx="2437" cy="422"/>
                <a:chOff x="0" y="2532"/>
                <a:chExt cx="2437" cy="422"/>
              </a:xfrm>
            </p:grpSpPr>
            <p:sp>
              <p:nvSpPr>
                <p:cNvPr id="14362" name="Rectangle 19"/>
                <p:cNvSpPr>
                  <a:spLocks noChangeArrowheads="1"/>
                </p:cNvSpPr>
                <p:nvPr/>
              </p:nvSpPr>
              <p:spPr bwMode="auto">
                <a:xfrm>
                  <a:off x="43" y="2532"/>
                  <a:ext cx="2351" cy="422"/>
                </a:xfrm>
                <a:prstGeom prst="rect">
                  <a:avLst/>
                </a:prstGeom>
                <a:noFill/>
                <a:ln w="9525">
                  <a:noFill/>
                  <a:miter lim="800000"/>
                  <a:headEnd/>
                  <a:tailEnd/>
                </a:ln>
              </p:spPr>
              <p:txBody>
                <a:bodyPr/>
                <a:lstStyle/>
                <a:p>
                  <a:pPr eaLnBrk="1" hangingPunct="1"/>
                  <a:r>
                    <a:rPr lang="en-US" sz="1400">
                      <a:cs typeface="Times New Roman" pitchFamily="18" charset="0"/>
                    </a:rPr>
                    <a:t>NOM% gives 10.21</a:t>
                  </a:r>
                  <a:endParaRPr lang="en-US" sz="1000">
                    <a:cs typeface="Times New Roman" pitchFamily="18" charset="0"/>
                  </a:endParaRPr>
                </a:p>
                <a:p>
                  <a:endParaRPr lang="en-US"/>
                </a:p>
              </p:txBody>
            </p:sp>
            <p:sp>
              <p:nvSpPr>
                <p:cNvPr id="14363" name="Rectangle 45"/>
                <p:cNvSpPr>
                  <a:spLocks noChangeArrowheads="1"/>
                </p:cNvSpPr>
                <p:nvPr/>
              </p:nvSpPr>
              <p:spPr bwMode="auto">
                <a:xfrm>
                  <a:off x="0" y="2532"/>
                  <a:ext cx="2437"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14359" name="Group 48"/>
              <p:cNvGrpSpPr>
                <a:grpSpLocks/>
              </p:cNvGrpSpPr>
              <p:nvPr/>
            </p:nvGrpSpPr>
            <p:grpSpPr bwMode="auto">
              <a:xfrm>
                <a:off x="2437" y="2532"/>
                <a:ext cx="2437" cy="422"/>
                <a:chOff x="2437" y="2532"/>
                <a:chExt cx="2437" cy="422"/>
              </a:xfrm>
            </p:grpSpPr>
            <p:sp>
              <p:nvSpPr>
                <p:cNvPr id="14360" name="Rectangle 20"/>
                <p:cNvSpPr>
                  <a:spLocks noChangeArrowheads="1"/>
                </p:cNvSpPr>
                <p:nvPr/>
              </p:nvSpPr>
              <p:spPr bwMode="auto">
                <a:xfrm>
                  <a:off x="2480" y="2532"/>
                  <a:ext cx="2351" cy="422"/>
                </a:xfrm>
                <a:prstGeom prst="rect">
                  <a:avLst/>
                </a:prstGeom>
                <a:noFill/>
                <a:ln w="9525">
                  <a:noFill/>
                  <a:miter lim="800000"/>
                  <a:headEnd/>
                  <a:tailEnd/>
                </a:ln>
              </p:spPr>
              <p:txBody>
                <a:bodyPr/>
                <a:lstStyle/>
                <a:p>
                  <a:pPr eaLnBrk="1" hangingPunct="1"/>
                  <a:r>
                    <a:rPr lang="en-US" sz="1400">
                      <a:cs typeface="Times New Roman" pitchFamily="18" charset="0"/>
                    </a:rPr>
                    <a:t>CPT NOM = 10.21</a:t>
                  </a:r>
                  <a:endParaRPr lang="en-US" sz="1000">
                    <a:cs typeface="Times New Roman" pitchFamily="18" charset="0"/>
                  </a:endParaRPr>
                </a:p>
                <a:p>
                  <a:endParaRPr lang="en-US"/>
                </a:p>
              </p:txBody>
            </p:sp>
            <p:sp>
              <p:nvSpPr>
                <p:cNvPr id="14361" name="Rectangle 47"/>
                <p:cNvSpPr>
                  <a:spLocks noChangeArrowheads="1"/>
                </p:cNvSpPr>
                <p:nvPr/>
              </p:nvSpPr>
              <p:spPr bwMode="auto">
                <a:xfrm>
                  <a:off x="2437" y="2532"/>
                  <a:ext cx="2437" cy="422"/>
                </a:xfrm>
                <a:prstGeom prst="rect">
                  <a:avLst/>
                </a:prstGeom>
                <a:noFill/>
                <a:ln w="7">
                  <a:solidFill>
                    <a:srgbClr val="A0A0A0"/>
                  </a:solidFill>
                  <a:miter lim="800000"/>
                  <a:headEnd/>
                  <a:tailEnd/>
                </a:ln>
              </p:spPr>
              <p:txBody>
                <a:bodyPr wrap="none"/>
                <a:lstStyle/>
                <a:p>
                  <a:pPr eaLnBrk="1" hangingPunct="1"/>
                  <a:endParaRPr lang="en-US"/>
                </a:p>
              </p:txBody>
            </p:sp>
          </p:grpSp>
        </p:grpSp>
        <p:sp>
          <p:nvSpPr>
            <p:cNvPr id="14345" name="Rectangle 50"/>
            <p:cNvSpPr>
              <a:spLocks noChangeArrowheads="1"/>
            </p:cNvSpPr>
            <p:nvPr/>
          </p:nvSpPr>
          <p:spPr bwMode="auto">
            <a:xfrm>
              <a:off x="-3" y="-3"/>
              <a:ext cx="4880" cy="2960"/>
            </a:xfrm>
            <a:prstGeom prst="rect">
              <a:avLst/>
            </a:prstGeom>
            <a:noFill/>
            <a:ln w="11112">
              <a:solidFill>
                <a:srgbClr val="A0A0A0"/>
              </a:solidFill>
              <a:miter lim="800000"/>
              <a:headEnd/>
              <a:tailEnd/>
            </a:ln>
          </p:spPr>
          <p:txBody>
            <a:bodyPr wrap="none"/>
            <a:lstStyle/>
            <a:p>
              <a:pPr eaLnBrk="1" hangingPunct="1"/>
              <a:endParaRPr lang="en-US"/>
            </a:p>
          </p:txBody>
        </p:sp>
      </p:grpSp>
      <p:sp>
        <p:nvSpPr>
          <p:cNvPr id="14342" name="Slide Number Placeholder 49"/>
          <p:cNvSpPr>
            <a:spLocks noGrp="1"/>
          </p:cNvSpPr>
          <p:nvPr>
            <p:ph type="sldNum" sz="quarter" idx="12"/>
          </p:nvPr>
        </p:nvSpPr>
        <p:spPr>
          <a:noFill/>
          <a:ln>
            <a:miter lim="800000"/>
            <a:headEnd/>
            <a:tailEnd/>
          </a:ln>
        </p:spPr>
        <p:txBody>
          <a:bodyPr/>
          <a:lstStyle/>
          <a:p>
            <a:fld id="{C6BF451C-6167-478F-96E2-57A1E0A31F75}" type="slidenum">
              <a:rPr lang="en-US"/>
              <a:pPr/>
              <a:t>30</a:t>
            </a:fld>
            <a:endParaRPr lang="en-US"/>
          </a:p>
        </p:txBody>
      </p:sp>
      <p:sp>
        <p:nvSpPr>
          <p:cNvPr id="14343" name="Footer Placeholder 50"/>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685800" y="304800"/>
            <a:ext cx="7772400" cy="1219200"/>
          </a:xfrm>
        </p:spPr>
        <p:txBody>
          <a:bodyPr/>
          <a:lstStyle/>
          <a:p>
            <a:pPr eaLnBrk="1" hangingPunct="1">
              <a:defRPr/>
            </a:pPr>
            <a:r>
              <a:rPr lang="en-US" sz="3200" b="1" smtClean="0">
                <a:cs typeface="Times New Roman" panose="02020603050405020304" pitchFamily="18" charset="0"/>
              </a:rPr>
              <a:t>8.2 Multi-period problems…</a:t>
            </a:r>
            <a:endParaRPr lang="en-US" sz="3200" smtClean="0">
              <a:cs typeface="Times New Roman" panose="02020603050405020304" pitchFamily="18" charset="0"/>
            </a:endParaRPr>
          </a:p>
        </p:txBody>
      </p:sp>
      <p:sp>
        <p:nvSpPr>
          <p:cNvPr id="69635" name="Rectangle 3"/>
          <p:cNvSpPr>
            <a:spLocks noGrp="1" noChangeArrowheads="1"/>
          </p:cNvSpPr>
          <p:nvPr>
            <p:ph type="body" idx="1"/>
          </p:nvPr>
        </p:nvSpPr>
        <p:spPr>
          <a:xfrm>
            <a:off x="762000" y="1447800"/>
            <a:ext cx="7772400" cy="4953000"/>
          </a:xfrm>
        </p:spPr>
        <p:txBody>
          <a:bodyPr/>
          <a:lstStyle/>
          <a:p>
            <a:pPr eaLnBrk="1" hangingPunct="1">
              <a:lnSpc>
                <a:spcPct val="90000"/>
              </a:lnSpc>
            </a:pPr>
            <a:r>
              <a:rPr lang="en-US" sz="2800" smtClean="0">
                <a:cs typeface="Times New Roman" pitchFamily="18" charset="0"/>
              </a:rPr>
              <a:t>Real estate typically lasts many years.</a:t>
            </a:r>
          </a:p>
          <a:p>
            <a:pPr lvl="1" eaLnBrk="1" hangingPunct="1">
              <a:lnSpc>
                <a:spcPct val="90000"/>
              </a:lnSpc>
            </a:pPr>
            <a:r>
              <a:rPr lang="en-US" sz="2400" smtClean="0">
                <a:cs typeface="Times New Roman" pitchFamily="18" charset="0"/>
              </a:rPr>
              <a:t>And it pays cash each year.</a:t>
            </a:r>
          </a:p>
          <a:p>
            <a:pPr eaLnBrk="1" hangingPunct="1">
              <a:lnSpc>
                <a:spcPct val="90000"/>
              </a:lnSpc>
            </a:pPr>
            <a:r>
              <a:rPr lang="en-US" sz="2800" smtClean="0">
                <a:cs typeface="Times New Roman" pitchFamily="18" charset="0"/>
              </a:rPr>
              <a:t>Mortgages last many years and have monthly payments.</a:t>
            </a:r>
          </a:p>
          <a:p>
            <a:pPr eaLnBrk="1" hangingPunct="1">
              <a:lnSpc>
                <a:spcPct val="90000"/>
              </a:lnSpc>
            </a:pPr>
            <a:r>
              <a:rPr lang="en-US" sz="2800" smtClean="0">
                <a:cs typeface="Times New Roman" pitchFamily="18" charset="0"/>
              </a:rPr>
              <a:t>Leases can last many years, with monthly payments.</a:t>
            </a:r>
          </a:p>
          <a:p>
            <a:pPr eaLnBrk="1" hangingPunct="1">
              <a:lnSpc>
                <a:spcPct val="90000"/>
              </a:lnSpc>
            </a:pPr>
            <a:r>
              <a:rPr lang="en-US" sz="2800" smtClean="0">
                <a:cs typeface="Times New Roman" pitchFamily="18" charset="0"/>
              </a:rPr>
              <a:t>We need to know how to do PV math with multi-period cash flows.</a:t>
            </a:r>
          </a:p>
          <a:p>
            <a:pPr eaLnBrk="1" hangingPunct="1">
              <a:lnSpc>
                <a:spcPct val="90000"/>
              </a:lnSpc>
            </a:pPr>
            <a:r>
              <a:rPr lang="en-US" sz="2800" smtClean="0">
                <a:cs typeface="Times New Roman" pitchFamily="18" charset="0"/>
              </a:rPr>
              <a:t>In general,</a:t>
            </a:r>
            <a:br>
              <a:rPr lang="en-US" sz="2800" smtClean="0">
                <a:cs typeface="Times New Roman" pitchFamily="18" charset="0"/>
              </a:rPr>
            </a:br>
            <a:r>
              <a:rPr lang="en-US" sz="2800" smtClean="0">
                <a:cs typeface="Times New Roman" pitchFamily="18" charset="0"/>
              </a:rPr>
              <a:t>The </a:t>
            </a:r>
            <a:r>
              <a:rPr lang="en-US" sz="2800" b="1" i="1" smtClean="0">
                <a:solidFill>
                  <a:srgbClr val="FF0000"/>
                </a:solidFill>
                <a:cs typeface="Times New Roman" pitchFamily="18" charset="0"/>
              </a:rPr>
              <a:t>multi-period</a:t>
            </a:r>
            <a:r>
              <a:rPr lang="en-US" sz="2800" smtClean="0">
                <a:cs typeface="Times New Roman" pitchFamily="18" charset="0"/>
              </a:rPr>
              <a:t> problem is just the </a:t>
            </a:r>
            <a:r>
              <a:rPr lang="en-US" sz="2800" b="1" i="1" smtClean="0">
                <a:solidFill>
                  <a:srgbClr val="0000FF"/>
                </a:solidFill>
                <a:cs typeface="Times New Roman" pitchFamily="18" charset="0"/>
              </a:rPr>
              <a:t>sum</a:t>
            </a:r>
            <a:r>
              <a:rPr lang="en-US" sz="2800" smtClean="0">
                <a:cs typeface="Times New Roman" pitchFamily="18" charset="0"/>
              </a:rPr>
              <a:t> of a bunch of individual </a:t>
            </a:r>
            <a:r>
              <a:rPr lang="en-US" sz="2800" b="1" i="1" smtClean="0">
                <a:solidFill>
                  <a:srgbClr val="0000FF"/>
                </a:solidFill>
                <a:cs typeface="Times New Roman" pitchFamily="18" charset="0"/>
              </a:rPr>
              <a:t>single-sum</a:t>
            </a:r>
            <a:r>
              <a:rPr lang="en-US" sz="2800" smtClean="0">
                <a:cs typeface="Times New Roman" pitchFamily="18" charset="0"/>
              </a:rPr>
              <a:t> problems:</a:t>
            </a:r>
          </a:p>
        </p:txBody>
      </p:sp>
      <p:sp>
        <p:nvSpPr>
          <p:cNvPr id="69636" name="Slide Number Placeholder 3"/>
          <p:cNvSpPr>
            <a:spLocks noGrp="1"/>
          </p:cNvSpPr>
          <p:nvPr>
            <p:ph type="sldNum" sz="quarter" idx="12"/>
          </p:nvPr>
        </p:nvSpPr>
        <p:spPr>
          <a:noFill/>
          <a:ln>
            <a:miter lim="800000"/>
            <a:headEnd/>
            <a:tailEnd/>
          </a:ln>
        </p:spPr>
        <p:txBody>
          <a:bodyPr/>
          <a:lstStyle/>
          <a:p>
            <a:fld id="{65BF6E73-9D66-475D-BA48-30DBE7F9C0F8}" type="slidenum">
              <a:rPr lang="en-US"/>
              <a:pPr/>
              <a:t>31</a:t>
            </a:fld>
            <a:endParaRPr lang="en-US"/>
          </a:p>
        </p:txBody>
      </p:sp>
      <p:sp>
        <p:nvSpPr>
          <p:cNvPr id="69637"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p:txBody>
          <a:bodyPr/>
          <a:lstStyle/>
          <a:p>
            <a:pPr eaLnBrk="1" hangingPunct="1">
              <a:defRPr/>
            </a:pPr>
            <a:r>
              <a:rPr lang="en-US" sz="3200" smtClean="0">
                <a:cs typeface="Times New Roman" panose="02020603050405020304" pitchFamily="18" charset="0"/>
              </a:rPr>
              <a:t>Example:</a:t>
            </a:r>
          </a:p>
        </p:txBody>
      </p:sp>
      <p:sp>
        <p:nvSpPr>
          <p:cNvPr id="15364" name="Rectangle 3"/>
          <p:cNvSpPr>
            <a:spLocks noGrp="1" noChangeArrowheads="1"/>
          </p:cNvSpPr>
          <p:nvPr>
            <p:ph type="body" idx="1"/>
          </p:nvPr>
        </p:nvSpPr>
        <p:spPr/>
        <p:txBody>
          <a:bodyPr/>
          <a:lstStyle/>
          <a:p>
            <a:pPr marL="0" indent="0" eaLnBrk="1" hangingPunct="1">
              <a:buFont typeface="Wingdings" pitchFamily="2" charset="2"/>
              <a:buNone/>
            </a:pPr>
            <a:r>
              <a:rPr lang="en-US" smtClean="0">
                <a:cs typeface="Times New Roman" pitchFamily="18" charset="0"/>
              </a:rPr>
              <a:t>PV of $10,000 in 2 years @ 10%, and $12,000 in 3 years at 11% is:</a:t>
            </a:r>
          </a:p>
        </p:txBody>
      </p:sp>
      <p:graphicFrame>
        <p:nvGraphicFramePr>
          <p:cNvPr id="15362" name="Object 4"/>
          <p:cNvGraphicFramePr>
            <a:graphicFrameLocks noChangeAspect="1"/>
          </p:cNvGraphicFramePr>
          <p:nvPr/>
        </p:nvGraphicFramePr>
        <p:xfrm>
          <a:off x="609600" y="3654425"/>
          <a:ext cx="8153400" cy="855663"/>
        </p:xfrm>
        <a:graphic>
          <a:graphicData uri="http://schemas.openxmlformats.org/presentationml/2006/ole">
            <p:oleObj spid="_x0000_s15362" name="Equation" r:id="rId3" imgW="4114800" imgH="431800" progId="Equation.3">
              <p:embed/>
            </p:oleObj>
          </a:graphicData>
        </a:graphic>
      </p:graphicFrame>
      <p:sp>
        <p:nvSpPr>
          <p:cNvPr id="15365" name="Slide Number Placeholder 4"/>
          <p:cNvSpPr>
            <a:spLocks noGrp="1"/>
          </p:cNvSpPr>
          <p:nvPr>
            <p:ph type="sldNum" sz="quarter" idx="12"/>
          </p:nvPr>
        </p:nvSpPr>
        <p:spPr>
          <a:noFill/>
          <a:ln>
            <a:miter lim="800000"/>
            <a:headEnd/>
            <a:tailEnd/>
          </a:ln>
        </p:spPr>
        <p:txBody>
          <a:bodyPr/>
          <a:lstStyle/>
          <a:p>
            <a:fld id="{DA457BE3-4D5D-4081-B076-B28D9FAB9BDC}" type="slidenum">
              <a:rPr lang="en-US"/>
              <a:pPr/>
              <a:t>32</a:t>
            </a:fld>
            <a:endParaRPr lang="en-US"/>
          </a:p>
        </p:txBody>
      </p:sp>
      <p:sp>
        <p:nvSpPr>
          <p:cNvPr id="15366" name="Footer Placeholder 5"/>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p:txBody>
          <a:bodyPr/>
          <a:lstStyle/>
          <a:p>
            <a:pPr eaLnBrk="1" hangingPunct="1">
              <a:defRPr/>
            </a:pPr>
            <a:r>
              <a:rPr lang="en-US" b="1" smtClean="0">
                <a:cs typeface="Times New Roman" panose="02020603050405020304" pitchFamily="18" charset="0"/>
              </a:rPr>
              <a:t>“</a:t>
            </a:r>
            <a:r>
              <a:rPr lang="en-US" sz="3200" b="1" smtClean="0">
                <a:cs typeface="Times New Roman" panose="02020603050405020304" pitchFamily="18" charset="0"/>
              </a:rPr>
              <a:t>Special Cases” of the Multi-Period PV Problem…</a:t>
            </a:r>
            <a:endParaRPr lang="en-US" sz="3200" smtClean="0">
              <a:cs typeface="Times New Roman" panose="02020603050405020304" pitchFamily="18" charset="0"/>
            </a:endParaRPr>
          </a:p>
        </p:txBody>
      </p:sp>
      <p:sp>
        <p:nvSpPr>
          <p:cNvPr id="70659" name="Rectangle 3"/>
          <p:cNvSpPr>
            <a:spLocks noGrp="1" noChangeArrowheads="1"/>
          </p:cNvSpPr>
          <p:nvPr>
            <p:ph type="body" idx="1"/>
          </p:nvPr>
        </p:nvSpPr>
        <p:spPr/>
        <p:txBody>
          <a:bodyPr/>
          <a:lstStyle/>
          <a:p>
            <a:pPr eaLnBrk="1" hangingPunct="1"/>
            <a:r>
              <a:rPr lang="en-US" smtClean="0">
                <a:cs typeface="Times New Roman" pitchFamily="18" charset="0"/>
              </a:rPr>
              <a:t>        Level Annuity</a:t>
            </a:r>
          </a:p>
          <a:p>
            <a:pPr eaLnBrk="1" hangingPunct="1"/>
            <a:r>
              <a:rPr lang="en-US" smtClean="0">
                <a:cs typeface="Times New Roman" pitchFamily="18" charset="0"/>
              </a:rPr>
              <a:t>        Growth Annuity</a:t>
            </a:r>
          </a:p>
          <a:p>
            <a:pPr eaLnBrk="1" hangingPunct="1"/>
            <a:r>
              <a:rPr lang="en-US" smtClean="0">
                <a:cs typeface="Times New Roman" pitchFamily="18" charset="0"/>
              </a:rPr>
              <a:t>        Level Perpetuity</a:t>
            </a:r>
          </a:p>
          <a:p>
            <a:pPr eaLnBrk="1" hangingPunct="1"/>
            <a:r>
              <a:rPr lang="en-US" smtClean="0">
                <a:cs typeface="Times New Roman" pitchFamily="18" charset="0"/>
              </a:rPr>
              <a:t>        Constant-Growth Perpetuity</a:t>
            </a:r>
          </a:p>
        </p:txBody>
      </p:sp>
      <p:sp>
        <p:nvSpPr>
          <p:cNvPr id="70660" name="Slide Number Placeholder 3"/>
          <p:cNvSpPr>
            <a:spLocks noGrp="1"/>
          </p:cNvSpPr>
          <p:nvPr>
            <p:ph type="sldNum" sz="quarter" idx="12"/>
          </p:nvPr>
        </p:nvSpPr>
        <p:spPr>
          <a:noFill/>
          <a:ln>
            <a:miter lim="800000"/>
            <a:headEnd/>
            <a:tailEnd/>
          </a:ln>
        </p:spPr>
        <p:txBody>
          <a:bodyPr/>
          <a:lstStyle/>
          <a:p>
            <a:fld id="{0F39871A-F681-4000-9D40-E57E83E941AC}" type="slidenum">
              <a:rPr lang="en-US"/>
              <a:pPr/>
              <a:t>33</a:t>
            </a:fld>
            <a:endParaRPr lang="en-US"/>
          </a:p>
        </p:txBody>
      </p:sp>
      <p:sp>
        <p:nvSpPr>
          <p:cNvPr id="70661"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682" name="Rectangle 3"/>
          <p:cNvSpPr>
            <a:spLocks noGrp="1" noChangeArrowheads="1"/>
          </p:cNvSpPr>
          <p:nvPr>
            <p:ph type="body" idx="1"/>
          </p:nvPr>
        </p:nvSpPr>
        <p:spPr>
          <a:xfrm>
            <a:off x="685800" y="1752600"/>
            <a:ext cx="7772400" cy="4114800"/>
          </a:xfrm>
        </p:spPr>
        <p:txBody>
          <a:bodyPr/>
          <a:lstStyle/>
          <a:p>
            <a:pPr eaLnBrk="1" hangingPunct="1">
              <a:lnSpc>
                <a:spcPct val="90000"/>
              </a:lnSpc>
            </a:pPr>
            <a:r>
              <a:rPr lang="en-US" sz="2800" smtClean="0">
                <a:cs typeface="Times New Roman" pitchFamily="18" charset="0"/>
              </a:rPr>
              <a:t>These “</a:t>
            </a:r>
            <a:r>
              <a:rPr lang="en-US" sz="2800" i="1" smtClean="0">
                <a:cs typeface="Times New Roman" pitchFamily="18" charset="0"/>
              </a:rPr>
              <a:t>special cases</a:t>
            </a:r>
            <a:r>
              <a:rPr lang="en-US" sz="2800" smtClean="0">
                <a:cs typeface="Times New Roman" pitchFamily="18" charset="0"/>
              </a:rPr>
              <a:t>” of the multi-period PV problem are particularly interesting to consider. </a:t>
            </a:r>
          </a:p>
          <a:p>
            <a:pPr eaLnBrk="1" hangingPunct="1">
              <a:lnSpc>
                <a:spcPct val="90000"/>
              </a:lnSpc>
            </a:pPr>
            <a:r>
              <a:rPr lang="en-US" sz="2800" smtClean="0">
                <a:cs typeface="Times New Roman" pitchFamily="18" charset="0"/>
              </a:rPr>
              <a:t>They equate to (or approximate to) many practical situations:</a:t>
            </a:r>
            <a:br>
              <a:rPr lang="en-US" sz="2800" smtClean="0">
                <a:cs typeface="Times New Roman" pitchFamily="18" charset="0"/>
              </a:rPr>
            </a:br>
            <a:r>
              <a:rPr lang="en-US" sz="2800" smtClean="0">
                <a:latin typeface="Symbol" pitchFamily="18" charset="2"/>
                <a:cs typeface="Times New Roman" pitchFamily="18" charset="0"/>
              </a:rPr>
              <a:t>·</a:t>
            </a:r>
            <a:r>
              <a:rPr lang="en-US" sz="2800" smtClean="0">
                <a:cs typeface="Times New Roman" pitchFamily="18" charset="0"/>
              </a:rPr>
              <a:t>       Leases</a:t>
            </a:r>
            <a:br>
              <a:rPr lang="en-US" sz="2800" smtClean="0">
                <a:cs typeface="Times New Roman" pitchFamily="18" charset="0"/>
              </a:rPr>
            </a:br>
            <a:r>
              <a:rPr lang="en-US" sz="2800" smtClean="0">
                <a:latin typeface="Symbol" pitchFamily="18" charset="2"/>
                <a:cs typeface="Times New Roman" pitchFamily="18" charset="0"/>
              </a:rPr>
              <a:t>·</a:t>
            </a:r>
            <a:r>
              <a:rPr lang="en-US" sz="2800" smtClean="0">
                <a:cs typeface="Times New Roman" pitchFamily="18" charset="0"/>
              </a:rPr>
              <a:t>       Mortgages</a:t>
            </a:r>
            <a:br>
              <a:rPr lang="en-US" sz="2800" smtClean="0">
                <a:cs typeface="Times New Roman" pitchFamily="18" charset="0"/>
              </a:rPr>
            </a:br>
            <a:r>
              <a:rPr lang="en-US" sz="2800" smtClean="0">
                <a:latin typeface="Symbol" pitchFamily="18" charset="2"/>
                <a:cs typeface="Times New Roman" pitchFamily="18" charset="0"/>
              </a:rPr>
              <a:t>·</a:t>
            </a:r>
            <a:r>
              <a:rPr lang="en-US" sz="2800" smtClean="0">
                <a:cs typeface="Times New Roman" pitchFamily="18" charset="0"/>
              </a:rPr>
              <a:t>       Apartment properties</a:t>
            </a:r>
          </a:p>
          <a:p>
            <a:pPr eaLnBrk="1" hangingPunct="1">
              <a:lnSpc>
                <a:spcPct val="90000"/>
              </a:lnSpc>
            </a:pPr>
            <a:r>
              <a:rPr lang="en-US" sz="2800" smtClean="0">
                <a:cs typeface="Times New Roman" pitchFamily="18" charset="0"/>
              </a:rPr>
              <a:t>And they have simple multi-period PV formulas.</a:t>
            </a:r>
          </a:p>
          <a:p>
            <a:pPr eaLnBrk="1" hangingPunct="1">
              <a:lnSpc>
                <a:spcPct val="90000"/>
              </a:lnSpc>
            </a:pPr>
            <a:r>
              <a:rPr lang="en-US" sz="2800" smtClean="0">
                <a:cs typeface="Times New Roman" pitchFamily="18" charset="0"/>
              </a:rPr>
              <a:t>This enables general relationships to be observed in the PV formulas. </a:t>
            </a:r>
          </a:p>
        </p:txBody>
      </p:sp>
      <p:sp>
        <p:nvSpPr>
          <p:cNvPr id="191493" name="Rectangle 5"/>
          <p:cNvSpPr>
            <a:spLocks noGrp="1" noChangeArrowheads="1"/>
          </p:cNvSpPr>
          <p:nvPr>
            <p:ph type="title"/>
          </p:nvPr>
        </p:nvSpPr>
        <p:spPr/>
        <p:txBody>
          <a:bodyPr/>
          <a:lstStyle/>
          <a:p>
            <a:pPr eaLnBrk="1" hangingPunct="1">
              <a:defRPr/>
            </a:pPr>
            <a:r>
              <a:rPr lang="en-US" b="1" smtClean="0">
                <a:cs typeface="Times New Roman" panose="02020603050405020304" pitchFamily="18" charset="0"/>
              </a:rPr>
              <a:t>“</a:t>
            </a:r>
            <a:r>
              <a:rPr lang="en-US" sz="3200" b="1" smtClean="0">
                <a:cs typeface="Times New Roman" panose="02020603050405020304" pitchFamily="18" charset="0"/>
              </a:rPr>
              <a:t>Special Cases” of the Multi-Period PV Problem…</a:t>
            </a:r>
            <a:endParaRPr lang="en-US" sz="3200" smtClean="0">
              <a:cs typeface="Times New Roman" panose="02020603050405020304" pitchFamily="18" charset="0"/>
            </a:endParaRPr>
          </a:p>
        </p:txBody>
      </p:sp>
      <p:sp>
        <p:nvSpPr>
          <p:cNvPr id="71684" name="Slide Number Placeholder 3"/>
          <p:cNvSpPr>
            <a:spLocks noGrp="1"/>
          </p:cNvSpPr>
          <p:nvPr>
            <p:ph type="sldNum" sz="quarter" idx="12"/>
          </p:nvPr>
        </p:nvSpPr>
        <p:spPr>
          <a:noFill/>
          <a:ln>
            <a:miter lim="800000"/>
            <a:headEnd/>
            <a:tailEnd/>
          </a:ln>
        </p:spPr>
        <p:txBody>
          <a:bodyPr/>
          <a:lstStyle/>
          <a:p>
            <a:fld id="{1E1CBCC4-98DB-492F-B332-7F5A9AA17621}" type="slidenum">
              <a:rPr lang="en-US"/>
              <a:pPr/>
              <a:t>34</a:t>
            </a:fld>
            <a:endParaRPr lang="en-US"/>
          </a:p>
        </p:txBody>
      </p:sp>
      <p:sp>
        <p:nvSpPr>
          <p:cNvPr id="71685"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a:xfrm>
            <a:off x="685800" y="304800"/>
            <a:ext cx="7772400" cy="990600"/>
          </a:xfrm>
        </p:spPr>
        <p:txBody>
          <a:bodyPr/>
          <a:lstStyle/>
          <a:p>
            <a:pPr eaLnBrk="1" hangingPunct="1">
              <a:defRPr/>
            </a:pPr>
            <a:r>
              <a:rPr lang="en-US" sz="3200" smtClean="0">
                <a:cs typeface="Times New Roman" panose="02020603050405020304" pitchFamily="18" charset="0"/>
              </a:rPr>
              <a:t>Example:</a:t>
            </a:r>
            <a:r>
              <a:rPr lang="en-US" smtClean="0">
                <a:cs typeface="Times New Roman" panose="02020603050405020304" pitchFamily="18" charset="0"/>
              </a:rPr>
              <a:t> </a:t>
            </a:r>
          </a:p>
        </p:txBody>
      </p:sp>
      <p:sp>
        <p:nvSpPr>
          <p:cNvPr id="72707" name="Rectangle 3"/>
          <p:cNvSpPr>
            <a:spLocks noGrp="1" noChangeArrowheads="1"/>
          </p:cNvSpPr>
          <p:nvPr>
            <p:ph type="body" idx="1"/>
          </p:nvPr>
        </p:nvSpPr>
        <p:spPr>
          <a:xfrm>
            <a:off x="609600" y="1524000"/>
            <a:ext cx="7772400" cy="4114800"/>
          </a:xfrm>
        </p:spPr>
        <p:txBody>
          <a:bodyPr/>
          <a:lstStyle/>
          <a:p>
            <a:pPr marL="0" indent="0" eaLnBrk="1" hangingPunct="1">
              <a:buFont typeface="Wingdings" pitchFamily="2" charset="2"/>
              <a:buNone/>
            </a:pPr>
            <a:r>
              <a:rPr lang="en-US" smtClean="0">
                <a:cs typeface="Times New Roman" pitchFamily="18" charset="0"/>
              </a:rPr>
              <a:t>The relationship between the total return, the current cash yield, and the cash flow growth rate: </a:t>
            </a:r>
            <a:br>
              <a:rPr lang="en-US" smtClean="0">
                <a:cs typeface="Times New Roman" pitchFamily="18" charset="0"/>
              </a:rPr>
            </a:br>
            <a:r>
              <a:rPr lang="en-US" smtClean="0">
                <a:cs typeface="Times New Roman" pitchFamily="18" charset="0"/>
                <a:sym typeface="Wingdings" pitchFamily="2" charset="2"/>
              </a:rPr>
              <a:t></a:t>
            </a:r>
            <a:r>
              <a:rPr lang="en-US" smtClean="0">
                <a:cs typeface="Times New Roman" pitchFamily="18" charset="0"/>
              </a:rPr>
              <a:t> “Cap Rate” </a:t>
            </a:r>
            <a:r>
              <a:rPr lang="en-US" smtClean="0">
                <a:cs typeface="Times New Roman" pitchFamily="18" charset="0"/>
                <a:sym typeface="Symbol" pitchFamily="18" charset="2"/>
              </a:rPr>
              <a:t></a:t>
            </a:r>
            <a:r>
              <a:rPr lang="en-US" smtClean="0">
                <a:cs typeface="Times New Roman" pitchFamily="18" charset="0"/>
              </a:rPr>
              <a:t> Return Rate - Growth Rate.</a:t>
            </a:r>
            <a:r>
              <a:rPr lang="en-US" smtClean="0"/>
              <a:t> </a:t>
            </a:r>
          </a:p>
        </p:txBody>
      </p:sp>
      <p:sp>
        <p:nvSpPr>
          <p:cNvPr id="72708" name="Slide Number Placeholder 3"/>
          <p:cNvSpPr>
            <a:spLocks noGrp="1"/>
          </p:cNvSpPr>
          <p:nvPr>
            <p:ph type="sldNum" sz="quarter" idx="12"/>
          </p:nvPr>
        </p:nvSpPr>
        <p:spPr>
          <a:noFill/>
          <a:ln>
            <a:miter lim="800000"/>
            <a:headEnd/>
            <a:tailEnd/>
          </a:ln>
        </p:spPr>
        <p:txBody>
          <a:bodyPr/>
          <a:lstStyle/>
          <a:p>
            <a:fld id="{DDF1A6C3-B258-4429-BDAD-5265DBA2024B}" type="slidenum">
              <a:rPr lang="en-US"/>
              <a:pPr/>
              <a:t>35</a:t>
            </a:fld>
            <a:endParaRPr lang="en-US"/>
          </a:p>
        </p:txBody>
      </p:sp>
      <p:sp>
        <p:nvSpPr>
          <p:cNvPr id="72709"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a:xfrm>
            <a:off x="685800" y="304800"/>
            <a:ext cx="7772400" cy="838200"/>
          </a:xfrm>
        </p:spPr>
        <p:txBody>
          <a:bodyPr/>
          <a:lstStyle/>
          <a:p>
            <a:pPr eaLnBrk="1" hangingPunct="1">
              <a:defRPr/>
            </a:pPr>
            <a:r>
              <a:rPr lang="en-US" sz="3200" b="1" smtClean="0">
                <a:cs typeface="Times New Roman" panose="02020603050405020304" pitchFamily="18" charset="0"/>
              </a:rPr>
              <a:t>8.2.2 The Level Annuity in Arrears</a:t>
            </a:r>
            <a:endParaRPr lang="en-US" sz="3200" smtClean="0">
              <a:cs typeface="Times New Roman" panose="02020603050405020304" pitchFamily="18" charset="0"/>
            </a:endParaRPr>
          </a:p>
        </p:txBody>
      </p:sp>
      <p:graphicFrame>
        <p:nvGraphicFramePr>
          <p:cNvPr id="16386" name="Object 4"/>
          <p:cNvGraphicFramePr>
            <a:graphicFrameLocks noChangeAspect="1"/>
          </p:cNvGraphicFramePr>
          <p:nvPr/>
        </p:nvGraphicFramePr>
        <p:xfrm>
          <a:off x="2133600" y="3048000"/>
          <a:ext cx="4953000" cy="811213"/>
        </p:xfrm>
        <a:graphic>
          <a:graphicData uri="http://schemas.openxmlformats.org/presentationml/2006/ole">
            <p:oleObj spid="_x0000_s16386" name="Equation" r:id="rId3" imgW="2641600" imgH="431800" progId="Equation.3">
              <p:embed/>
            </p:oleObj>
          </a:graphicData>
        </a:graphic>
      </p:graphicFrame>
      <p:graphicFrame>
        <p:nvGraphicFramePr>
          <p:cNvPr id="16387" name="Object 6"/>
          <p:cNvGraphicFramePr>
            <a:graphicFrameLocks noChangeAspect="1"/>
          </p:cNvGraphicFramePr>
          <p:nvPr/>
        </p:nvGraphicFramePr>
        <p:xfrm>
          <a:off x="1981200" y="5486400"/>
          <a:ext cx="5181600" cy="847725"/>
        </p:xfrm>
        <a:graphic>
          <a:graphicData uri="http://schemas.openxmlformats.org/presentationml/2006/ole">
            <p:oleObj spid="_x0000_s16387" name="Equation" r:id="rId4" imgW="2641600" imgH="431800" progId="Equation.3">
              <p:embed/>
            </p:oleObj>
          </a:graphicData>
        </a:graphic>
      </p:graphicFrame>
      <p:sp>
        <p:nvSpPr>
          <p:cNvPr id="16389" name="Text Box 9"/>
          <p:cNvSpPr txBox="1">
            <a:spLocks noChangeArrowheads="1"/>
          </p:cNvSpPr>
          <p:nvPr/>
        </p:nvSpPr>
        <p:spPr bwMode="auto">
          <a:xfrm>
            <a:off x="1066800" y="1219200"/>
            <a:ext cx="7010400" cy="457200"/>
          </a:xfrm>
          <a:prstGeom prst="rect">
            <a:avLst/>
          </a:prstGeom>
          <a:noFill/>
          <a:ln w="9525">
            <a:noFill/>
            <a:miter lim="800000"/>
            <a:headEnd/>
            <a:tailEnd/>
          </a:ln>
        </p:spPr>
        <p:txBody>
          <a:bodyPr>
            <a:spAutoFit/>
          </a:bodyPr>
          <a:lstStyle/>
          <a:p>
            <a:pPr eaLnBrk="1" hangingPunct="1">
              <a:spcBef>
                <a:spcPct val="50000"/>
              </a:spcBef>
            </a:pPr>
            <a:endParaRPr lang="en-US"/>
          </a:p>
        </p:txBody>
      </p:sp>
      <p:sp>
        <p:nvSpPr>
          <p:cNvPr id="16390" name="Text Box 12"/>
          <p:cNvSpPr txBox="1">
            <a:spLocks noChangeArrowheads="1"/>
          </p:cNvSpPr>
          <p:nvPr/>
        </p:nvSpPr>
        <p:spPr bwMode="auto">
          <a:xfrm>
            <a:off x="685800" y="1371600"/>
            <a:ext cx="7848600" cy="457200"/>
          </a:xfrm>
          <a:prstGeom prst="rect">
            <a:avLst/>
          </a:prstGeom>
          <a:noFill/>
          <a:ln w="9525">
            <a:noFill/>
            <a:miter lim="800000"/>
            <a:headEnd/>
            <a:tailEnd/>
          </a:ln>
        </p:spPr>
        <p:txBody>
          <a:bodyPr>
            <a:spAutoFit/>
          </a:bodyPr>
          <a:lstStyle/>
          <a:p>
            <a:pPr eaLnBrk="1" hangingPunct="1">
              <a:spcBef>
                <a:spcPct val="50000"/>
              </a:spcBef>
            </a:pPr>
            <a:endParaRPr lang="en-US"/>
          </a:p>
        </p:txBody>
      </p:sp>
      <p:sp>
        <p:nvSpPr>
          <p:cNvPr id="16391" name="Rectangle 13"/>
          <p:cNvSpPr>
            <a:spLocks noGrp="1" noChangeArrowheads="1"/>
          </p:cNvSpPr>
          <p:nvPr>
            <p:ph type="body" idx="1"/>
          </p:nvPr>
        </p:nvSpPr>
        <p:spPr>
          <a:xfrm>
            <a:off x="685800" y="1219200"/>
            <a:ext cx="8153400" cy="4114800"/>
          </a:xfrm>
          <a:noFill/>
        </p:spPr>
        <p:txBody>
          <a:bodyPr/>
          <a:lstStyle/>
          <a:p>
            <a:pPr marL="0" indent="0" eaLnBrk="1" hangingPunct="1">
              <a:lnSpc>
                <a:spcPct val="90000"/>
              </a:lnSpc>
              <a:buFont typeface="Wingdings" pitchFamily="2" charset="2"/>
              <a:buNone/>
            </a:pPr>
            <a:r>
              <a:rPr lang="en-US" sz="2800" smtClean="0">
                <a:cs typeface="Times New Roman" pitchFamily="18" charset="0"/>
              </a:rPr>
              <a:t>The PV of a regular series of cash flows, all of the same amount, occurring at the end of each period, the first cash flow to occur at the end of the first period (one period from the present).</a:t>
            </a:r>
            <a:br>
              <a:rPr lang="en-US" sz="2800" smtClean="0">
                <a:cs typeface="Times New Roman" pitchFamily="18" charset="0"/>
              </a:rPr>
            </a:br>
            <a:r>
              <a:rPr lang="en-US" sz="2800" smtClean="0">
                <a:cs typeface="Times New Roman" pitchFamily="18" charset="0"/>
              </a:rPr>
              <a:t> </a:t>
            </a:r>
            <a:br>
              <a:rPr lang="en-US" sz="2800" smtClean="0">
                <a:cs typeface="Times New Roman" pitchFamily="18" charset="0"/>
              </a:rPr>
            </a:br>
            <a:r>
              <a:rPr lang="en-US" sz="2800" smtClean="0">
                <a:cs typeface="Times New Roman" pitchFamily="18" charset="0"/>
              </a:rPr>
              <a:t> </a:t>
            </a:r>
            <a:br>
              <a:rPr lang="en-US" sz="2800" smtClean="0">
                <a:cs typeface="Times New Roman" pitchFamily="18" charset="0"/>
              </a:rPr>
            </a:br>
            <a:endParaRPr lang="en-US" sz="2800" smtClean="0">
              <a:cs typeface="Times New Roman" pitchFamily="18" charset="0"/>
            </a:endParaRPr>
          </a:p>
          <a:p>
            <a:pPr marL="0" indent="0" eaLnBrk="1" hangingPunct="1">
              <a:lnSpc>
                <a:spcPct val="90000"/>
              </a:lnSpc>
              <a:buFont typeface="Wingdings" pitchFamily="2" charset="2"/>
              <a:buNone/>
            </a:pPr>
            <a:r>
              <a:rPr lang="en-US" sz="2800" smtClean="0">
                <a:cs typeface="Times New Roman" pitchFamily="18" charset="0"/>
              </a:rPr>
              <a:t>where </a:t>
            </a:r>
            <a:r>
              <a:rPr lang="en-US" sz="2800" i="1" smtClean="0">
                <a:cs typeface="Times New Roman" pitchFamily="18" charset="0"/>
              </a:rPr>
              <a:t>CF</a:t>
            </a:r>
            <a:r>
              <a:rPr lang="en-US" sz="2800" i="1" baseline="-30000" smtClean="0">
                <a:cs typeface="Times New Roman" pitchFamily="18" charset="0"/>
              </a:rPr>
              <a:t>1</a:t>
            </a:r>
            <a:r>
              <a:rPr lang="en-US" sz="2800" i="1" smtClean="0">
                <a:cs typeface="Times New Roman" pitchFamily="18" charset="0"/>
              </a:rPr>
              <a:t> = CF</a:t>
            </a:r>
            <a:r>
              <a:rPr lang="en-US" sz="2800" i="1" baseline="-30000" smtClean="0">
                <a:cs typeface="Times New Roman" pitchFamily="18" charset="0"/>
              </a:rPr>
              <a:t>2</a:t>
            </a:r>
            <a:r>
              <a:rPr lang="en-US" sz="2800" i="1" smtClean="0">
                <a:cs typeface="Times New Roman" pitchFamily="18" charset="0"/>
              </a:rPr>
              <a:t> = . . . = CF</a:t>
            </a:r>
            <a:r>
              <a:rPr lang="en-US" sz="2800" i="1" baseline="-30000" smtClean="0">
                <a:cs typeface="Times New Roman" pitchFamily="18" charset="0"/>
              </a:rPr>
              <a:t>N</a:t>
            </a:r>
            <a:r>
              <a:rPr lang="en-US" sz="2800" smtClean="0">
                <a:cs typeface="Times New Roman" pitchFamily="18" charset="0"/>
              </a:rPr>
              <a:t>.</a:t>
            </a:r>
            <a:br>
              <a:rPr lang="en-US" sz="2800" smtClean="0">
                <a:cs typeface="Times New Roman" pitchFamily="18" charset="0"/>
              </a:rPr>
            </a:br>
            <a:r>
              <a:rPr lang="en-US" sz="2800" smtClean="0">
                <a:cs typeface="Times New Roman" pitchFamily="18" charset="0"/>
              </a:rPr>
              <a:t> </a:t>
            </a:r>
            <a:br>
              <a:rPr lang="en-US" sz="2800" smtClean="0">
                <a:cs typeface="Times New Roman" pitchFamily="18" charset="0"/>
              </a:rPr>
            </a:br>
            <a:r>
              <a:rPr lang="en-US" sz="2800" smtClean="0">
                <a:cs typeface="Times New Roman" pitchFamily="18" charset="0"/>
              </a:rPr>
              <a:t>Label the constant periodic cash flow amount: “</a:t>
            </a:r>
            <a:r>
              <a:rPr lang="en-US" sz="2800" b="1" i="1" smtClean="0">
                <a:cs typeface="Times New Roman" pitchFamily="18" charset="0"/>
              </a:rPr>
              <a:t>PMT</a:t>
            </a:r>
            <a:r>
              <a:rPr lang="en-US" sz="2800" smtClean="0">
                <a:cs typeface="Times New Roman" pitchFamily="18" charset="0"/>
              </a:rPr>
              <a:t>”:</a:t>
            </a:r>
          </a:p>
        </p:txBody>
      </p:sp>
      <p:sp>
        <p:nvSpPr>
          <p:cNvPr id="16392" name="Slide Number Placeholder 7"/>
          <p:cNvSpPr>
            <a:spLocks noGrp="1"/>
          </p:cNvSpPr>
          <p:nvPr>
            <p:ph type="sldNum" sz="quarter" idx="12"/>
          </p:nvPr>
        </p:nvSpPr>
        <p:spPr>
          <a:noFill/>
          <a:ln>
            <a:miter lim="800000"/>
            <a:headEnd/>
            <a:tailEnd/>
          </a:ln>
        </p:spPr>
        <p:txBody>
          <a:bodyPr/>
          <a:lstStyle/>
          <a:p>
            <a:fld id="{D87CD5AA-FFA6-4630-A700-43AA79FCCC27}" type="slidenum">
              <a:rPr lang="en-US"/>
              <a:pPr/>
              <a:t>36</a:t>
            </a:fld>
            <a:endParaRPr lang="en-US"/>
          </a:p>
        </p:txBody>
      </p:sp>
      <p:sp>
        <p:nvSpPr>
          <p:cNvPr id="16393" name="Footer Placeholder 8"/>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7411" name="Group 5"/>
          <p:cNvGrpSpPr>
            <a:grpSpLocks/>
          </p:cNvGrpSpPr>
          <p:nvPr/>
        </p:nvGrpSpPr>
        <p:grpSpPr bwMode="auto">
          <a:xfrm>
            <a:off x="1143000" y="2362200"/>
            <a:ext cx="7315200" cy="1676400"/>
            <a:chOff x="624" y="2928"/>
            <a:chExt cx="4608" cy="1056"/>
          </a:xfrm>
        </p:grpSpPr>
        <p:graphicFrame>
          <p:nvGraphicFramePr>
            <p:cNvPr id="17410" name="Object 3"/>
            <p:cNvGraphicFramePr>
              <a:graphicFrameLocks noChangeAspect="1"/>
            </p:cNvGraphicFramePr>
            <p:nvPr/>
          </p:nvGraphicFramePr>
          <p:xfrm>
            <a:off x="624" y="2928"/>
            <a:ext cx="4608" cy="643"/>
          </p:xfrm>
          <a:graphic>
            <a:graphicData uri="http://schemas.openxmlformats.org/presentationml/2006/ole">
              <p:oleObj spid="_x0000_s17410" name="Equation" r:id="rId3" imgW="3619500" imgH="482600" progId="Equation.3">
                <p:embed/>
              </p:oleObj>
            </a:graphicData>
          </a:graphic>
        </p:graphicFrame>
        <p:sp>
          <p:nvSpPr>
            <p:cNvPr id="17415" name="Text Box 4"/>
            <p:cNvSpPr txBox="1">
              <a:spLocks noChangeArrowheads="1"/>
            </p:cNvSpPr>
            <p:nvPr/>
          </p:nvSpPr>
          <p:spPr bwMode="auto">
            <a:xfrm>
              <a:off x="1104" y="3696"/>
              <a:ext cx="3696" cy="288"/>
            </a:xfrm>
            <a:prstGeom prst="rect">
              <a:avLst/>
            </a:prstGeom>
            <a:noFill/>
            <a:ln w="9525">
              <a:noFill/>
              <a:miter lim="800000"/>
              <a:headEnd/>
              <a:tailEnd/>
            </a:ln>
          </p:spPr>
          <p:txBody>
            <a:bodyPr>
              <a:spAutoFit/>
            </a:bodyPr>
            <a:lstStyle/>
            <a:p>
              <a:pPr algn="ctr" eaLnBrk="1" hangingPunct="1">
                <a:spcBef>
                  <a:spcPct val="50000"/>
                </a:spcBef>
              </a:pPr>
              <a:r>
                <a:rPr lang="en-US"/>
                <a:t>With </a:t>
              </a:r>
              <a:r>
                <a:rPr lang="en-US" i="1"/>
                <a:t>FV</a:t>
              </a:r>
              <a:r>
                <a:rPr lang="en-US"/>
                <a:t> = 0.</a:t>
              </a:r>
            </a:p>
          </p:txBody>
        </p:sp>
      </p:grpSp>
      <p:sp>
        <p:nvSpPr>
          <p:cNvPr id="17412" name="Text Box 6"/>
          <p:cNvSpPr txBox="1">
            <a:spLocks noChangeArrowheads="1"/>
          </p:cNvSpPr>
          <p:nvPr/>
        </p:nvSpPr>
        <p:spPr bwMode="auto">
          <a:xfrm>
            <a:off x="1066800" y="1295400"/>
            <a:ext cx="6858000" cy="579438"/>
          </a:xfrm>
          <a:prstGeom prst="rect">
            <a:avLst/>
          </a:prstGeom>
          <a:noFill/>
          <a:ln w="9525">
            <a:noFill/>
            <a:miter lim="800000"/>
            <a:headEnd/>
            <a:tailEnd/>
          </a:ln>
        </p:spPr>
        <p:txBody>
          <a:bodyPr>
            <a:spAutoFit/>
          </a:bodyPr>
          <a:lstStyle/>
          <a:p>
            <a:pPr eaLnBrk="1" hangingPunct="1">
              <a:spcBef>
                <a:spcPct val="50000"/>
              </a:spcBef>
            </a:pPr>
            <a:r>
              <a:rPr lang="en-US" sz="3200" b="1" i="1"/>
              <a:t>On your calculator . . .</a:t>
            </a:r>
          </a:p>
        </p:txBody>
      </p:sp>
      <p:sp>
        <p:nvSpPr>
          <p:cNvPr id="17413" name="Slide Number Placeholder 5"/>
          <p:cNvSpPr>
            <a:spLocks noGrp="1"/>
          </p:cNvSpPr>
          <p:nvPr>
            <p:ph type="sldNum" sz="quarter" idx="12"/>
          </p:nvPr>
        </p:nvSpPr>
        <p:spPr>
          <a:noFill/>
          <a:ln>
            <a:miter lim="800000"/>
            <a:headEnd/>
            <a:tailEnd/>
          </a:ln>
        </p:spPr>
        <p:txBody>
          <a:bodyPr/>
          <a:lstStyle/>
          <a:p>
            <a:fld id="{43066122-DF95-4453-BD3C-167225A466DC}" type="slidenum">
              <a:rPr lang="en-US"/>
              <a:pPr/>
              <a:t>37</a:t>
            </a:fld>
            <a:endParaRPr lang="en-US"/>
          </a:p>
        </p:txBody>
      </p:sp>
      <p:sp>
        <p:nvSpPr>
          <p:cNvPr id="17414" name="Footer Placeholder 6"/>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a:xfrm>
            <a:off x="685800" y="381000"/>
            <a:ext cx="7772400" cy="838200"/>
          </a:xfrm>
        </p:spPr>
        <p:txBody>
          <a:bodyPr/>
          <a:lstStyle/>
          <a:p>
            <a:pPr eaLnBrk="1" hangingPunct="1">
              <a:defRPr/>
            </a:pPr>
            <a:r>
              <a:rPr lang="en-US" sz="3200" b="1" smtClean="0">
                <a:cs typeface="Times New Roman" panose="02020603050405020304" pitchFamily="18" charset="0"/>
              </a:rPr>
              <a:t>Example:</a:t>
            </a:r>
            <a:endParaRPr lang="en-US" sz="3200" smtClean="0">
              <a:cs typeface="Times New Roman" panose="02020603050405020304" pitchFamily="18" charset="0"/>
            </a:endParaRPr>
          </a:p>
        </p:txBody>
      </p:sp>
      <p:graphicFrame>
        <p:nvGraphicFramePr>
          <p:cNvPr id="18434" name="Object 4"/>
          <p:cNvGraphicFramePr>
            <a:graphicFrameLocks noChangeAspect="1"/>
          </p:cNvGraphicFramePr>
          <p:nvPr/>
        </p:nvGraphicFramePr>
        <p:xfrm>
          <a:off x="1295400" y="3276600"/>
          <a:ext cx="6629400" cy="781050"/>
        </p:xfrm>
        <a:graphic>
          <a:graphicData uri="http://schemas.openxmlformats.org/presentationml/2006/ole">
            <p:oleObj spid="_x0000_s18434" name="Microsoft Equation 3.0" r:id="rId3" imgW="3340100" imgH="393700" progId="Equation.3">
              <p:embed/>
            </p:oleObj>
          </a:graphicData>
        </a:graphic>
      </p:graphicFrame>
      <p:sp>
        <p:nvSpPr>
          <p:cNvPr id="18436" name="Text Box 7"/>
          <p:cNvSpPr txBox="1">
            <a:spLocks noChangeArrowheads="1"/>
          </p:cNvSpPr>
          <p:nvPr/>
        </p:nvSpPr>
        <p:spPr bwMode="auto">
          <a:xfrm>
            <a:off x="838200" y="1447800"/>
            <a:ext cx="7772400" cy="457200"/>
          </a:xfrm>
          <a:prstGeom prst="rect">
            <a:avLst/>
          </a:prstGeom>
          <a:noFill/>
          <a:ln w="9525">
            <a:noFill/>
            <a:miter lim="800000"/>
            <a:headEnd/>
            <a:tailEnd/>
          </a:ln>
        </p:spPr>
        <p:txBody>
          <a:bodyPr>
            <a:spAutoFit/>
          </a:bodyPr>
          <a:lstStyle/>
          <a:p>
            <a:pPr eaLnBrk="1" hangingPunct="1">
              <a:spcBef>
                <a:spcPct val="50000"/>
              </a:spcBef>
            </a:pPr>
            <a:endParaRPr lang="en-US"/>
          </a:p>
        </p:txBody>
      </p:sp>
      <p:sp>
        <p:nvSpPr>
          <p:cNvPr id="18437" name="Rectangle 8"/>
          <p:cNvSpPr>
            <a:spLocks noGrp="1" noChangeArrowheads="1"/>
          </p:cNvSpPr>
          <p:nvPr>
            <p:ph type="body" idx="1"/>
          </p:nvPr>
        </p:nvSpPr>
        <p:spPr>
          <a:xfrm>
            <a:off x="914400" y="1143000"/>
            <a:ext cx="7772400" cy="4114800"/>
          </a:xfrm>
          <a:noFill/>
        </p:spPr>
        <p:txBody>
          <a:bodyPr/>
          <a:lstStyle/>
          <a:p>
            <a:pPr marL="0" indent="0" eaLnBrk="1" hangingPunct="1">
              <a:buFont typeface="Wingdings" pitchFamily="2" charset="2"/>
              <a:buNone/>
            </a:pPr>
            <a:r>
              <a:rPr lang="en-US" smtClean="0">
                <a:cs typeface="Times New Roman" pitchFamily="18" charset="0"/>
              </a:rPr>
              <a:t>What is the present value of a 20-year mortgage that has monthly payments of $1000 each, and an interest rate of 12%/year?</a:t>
            </a:r>
            <a:br>
              <a:rPr lang="en-US" smtClean="0">
                <a:cs typeface="Times New Roman" pitchFamily="18" charset="0"/>
              </a:rPr>
            </a:br>
            <a:r>
              <a:rPr lang="en-US" smtClean="0">
                <a:cs typeface="Times New Roman" pitchFamily="18" charset="0"/>
              </a:rPr>
              <a:t> </a:t>
            </a:r>
            <a:br>
              <a:rPr lang="en-US" smtClean="0">
                <a:cs typeface="Times New Roman" pitchFamily="18" charset="0"/>
              </a:rPr>
            </a:br>
            <a:r>
              <a:rPr lang="en-US" smtClean="0">
                <a:cs typeface="Times New Roman" pitchFamily="18" charset="0"/>
              </a:rPr>
              <a:t> </a:t>
            </a:r>
            <a:br>
              <a:rPr lang="en-US" smtClean="0">
                <a:cs typeface="Times New Roman" pitchFamily="18" charset="0"/>
              </a:rPr>
            </a:br>
            <a:r>
              <a:rPr lang="en-US" smtClean="0">
                <a:cs typeface="Times New Roman" pitchFamily="18" charset="0"/>
              </a:rPr>
              <a:t/>
            </a:r>
            <a:br>
              <a:rPr lang="en-US" smtClean="0">
                <a:cs typeface="Times New Roman" pitchFamily="18" charset="0"/>
              </a:rPr>
            </a:br>
            <a:r>
              <a:rPr lang="en-US" smtClean="0">
                <a:cs typeface="Times New Roman" pitchFamily="18" charset="0"/>
              </a:rPr>
              <a:t/>
            </a:r>
            <a:br>
              <a:rPr lang="en-US" smtClean="0">
                <a:cs typeface="Times New Roman" pitchFamily="18" charset="0"/>
              </a:rPr>
            </a:br>
            <a:r>
              <a:rPr lang="en-US" smtClean="0">
                <a:cs typeface="Times New Roman" pitchFamily="18" charset="0"/>
              </a:rPr>
              <a:t>(Note: 12% nominal rate is 1% per month simple interest.)</a:t>
            </a:r>
          </a:p>
        </p:txBody>
      </p:sp>
      <p:sp>
        <p:nvSpPr>
          <p:cNvPr id="18438" name="Slide Number Placeholder 5"/>
          <p:cNvSpPr>
            <a:spLocks noGrp="1"/>
          </p:cNvSpPr>
          <p:nvPr>
            <p:ph type="sldNum" sz="quarter" idx="12"/>
          </p:nvPr>
        </p:nvSpPr>
        <p:spPr>
          <a:noFill/>
          <a:ln>
            <a:miter lim="800000"/>
            <a:headEnd/>
            <a:tailEnd/>
          </a:ln>
        </p:spPr>
        <p:txBody>
          <a:bodyPr/>
          <a:lstStyle/>
          <a:p>
            <a:fld id="{39F3A0AE-52DD-4C3D-9912-C9ECDA2436CF}" type="slidenum">
              <a:rPr lang="en-US"/>
              <a:pPr/>
              <a:t>38</a:t>
            </a:fld>
            <a:endParaRPr lang="en-US"/>
          </a:p>
        </p:txBody>
      </p:sp>
      <p:sp>
        <p:nvSpPr>
          <p:cNvPr id="18439" name="Footer Placeholder 6"/>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609600" y="228600"/>
            <a:ext cx="8077200" cy="4114800"/>
          </a:xfrm>
        </p:spPr>
        <p:txBody>
          <a:bodyPr/>
          <a:lstStyle/>
          <a:p>
            <a:pPr eaLnBrk="1" hangingPunct="1">
              <a:buFont typeface="Wingdings" pitchFamily="2" charset="2"/>
              <a:buNone/>
            </a:pPr>
            <a:r>
              <a:rPr lang="en-US" sz="2400" b="1" smtClean="0">
                <a:cs typeface="Times New Roman" pitchFamily="18" charset="0"/>
              </a:rPr>
              <a:t>This can be found either by applying the “</a:t>
            </a:r>
            <a:r>
              <a:rPr lang="en-US" sz="2400" b="1" i="1" smtClean="0">
                <a:cs typeface="Times New Roman" pitchFamily="18" charset="0"/>
              </a:rPr>
              <a:t>Annuity Formula</a:t>
            </a:r>
            <a:r>
              <a:rPr lang="en-US" sz="2400" b="1" smtClean="0">
                <a:cs typeface="Times New Roman" pitchFamily="18" charset="0"/>
              </a:rPr>
              <a:t>”</a:t>
            </a:r>
          </a:p>
        </p:txBody>
      </p:sp>
      <p:graphicFrame>
        <p:nvGraphicFramePr>
          <p:cNvPr id="19458" name="Object 4"/>
          <p:cNvGraphicFramePr>
            <a:graphicFrameLocks noChangeAspect="1"/>
          </p:cNvGraphicFramePr>
          <p:nvPr/>
        </p:nvGraphicFramePr>
        <p:xfrm>
          <a:off x="2133600" y="762000"/>
          <a:ext cx="4876800" cy="3195638"/>
        </p:xfrm>
        <a:graphic>
          <a:graphicData uri="http://schemas.openxmlformats.org/presentationml/2006/ole">
            <p:oleObj spid="_x0000_s19458" name="Equation" r:id="rId3" imgW="2692400" imgH="1765300" progId="Equation.3">
              <p:embed/>
            </p:oleObj>
          </a:graphicData>
        </a:graphic>
      </p:graphicFrame>
      <p:sp>
        <p:nvSpPr>
          <p:cNvPr id="19461" name="Text Box 42"/>
          <p:cNvSpPr txBox="1">
            <a:spLocks noChangeArrowheads="1"/>
          </p:cNvSpPr>
          <p:nvPr/>
        </p:nvSpPr>
        <p:spPr bwMode="auto">
          <a:xfrm>
            <a:off x="609600" y="4419600"/>
            <a:ext cx="6324600" cy="457200"/>
          </a:xfrm>
          <a:prstGeom prst="rect">
            <a:avLst/>
          </a:prstGeom>
          <a:noFill/>
          <a:ln w="9525">
            <a:noFill/>
            <a:miter lim="800000"/>
            <a:headEnd/>
            <a:tailEnd/>
          </a:ln>
        </p:spPr>
        <p:txBody>
          <a:bodyPr>
            <a:spAutoFit/>
          </a:bodyPr>
          <a:lstStyle/>
          <a:p>
            <a:pPr eaLnBrk="1" hangingPunct="1">
              <a:spcBef>
                <a:spcPct val="50000"/>
              </a:spcBef>
            </a:pPr>
            <a:r>
              <a:rPr lang="en-US" b="1"/>
              <a:t>Or by using your calculator . . .</a:t>
            </a:r>
          </a:p>
        </p:txBody>
      </p:sp>
      <p:sp>
        <p:nvSpPr>
          <p:cNvPr id="19462" name="Slide Number Placeholder 37"/>
          <p:cNvSpPr>
            <a:spLocks noGrp="1"/>
          </p:cNvSpPr>
          <p:nvPr>
            <p:ph type="sldNum" sz="quarter" idx="12"/>
          </p:nvPr>
        </p:nvSpPr>
        <p:spPr>
          <a:noFill/>
          <a:ln>
            <a:miter lim="800000"/>
            <a:headEnd/>
            <a:tailEnd/>
          </a:ln>
        </p:spPr>
        <p:txBody>
          <a:bodyPr/>
          <a:lstStyle/>
          <a:p>
            <a:fld id="{20E80C00-E676-4B45-BDC0-2BE88E6AF430}" type="slidenum">
              <a:rPr lang="en-US"/>
              <a:pPr/>
              <a:t>39</a:t>
            </a:fld>
            <a:endParaRPr lang="en-US"/>
          </a:p>
        </p:txBody>
      </p:sp>
      <p:sp>
        <p:nvSpPr>
          <p:cNvPr id="19463" name="Footer Placeholder 38"/>
          <p:cNvSpPr>
            <a:spLocks noGrp="1"/>
          </p:cNvSpPr>
          <p:nvPr>
            <p:ph type="ftr" sz="quarter" idx="11"/>
          </p:nvPr>
        </p:nvSpPr>
        <p:spPr>
          <a:noFill/>
          <a:ln>
            <a:miter lim="800000"/>
            <a:headEnd/>
            <a:tailEnd/>
          </a:ln>
        </p:spPr>
        <p:txBody>
          <a:bodyPr/>
          <a:lstStyle/>
          <a:p>
            <a:r>
              <a:rPr lang="en-US"/>
              <a:t>© 2014 OnCourse Learning. All Rights Reserved.</a:t>
            </a:r>
          </a:p>
        </p:txBody>
      </p:sp>
      <p:graphicFrame>
        <p:nvGraphicFramePr>
          <p:cNvPr id="41" name="Table 40"/>
          <p:cNvGraphicFramePr>
            <a:graphicFrameLocks noGrp="1"/>
          </p:cNvGraphicFramePr>
          <p:nvPr/>
        </p:nvGraphicFramePr>
        <p:xfrm>
          <a:off x="914400" y="4953000"/>
          <a:ext cx="7315200" cy="741680"/>
        </p:xfrm>
        <a:graphic>
          <a:graphicData uri="http://schemas.openxmlformats.org/drawingml/2006/table">
            <a:tbl>
              <a:tblPr firstRow="1" bandRow="1">
                <a:tableStyleId>{2D5ABB26-0587-4C30-8999-92F81FD0307C}</a:tableStyleId>
              </a:tblPr>
              <a:tblGrid>
                <a:gridCol w="1463040"/>
                <a:gridCol w="1463040"/>
                <a:gridCol w="1463040"/>
                <a:gridCol w="1463040"/>
                <a:gridCol w="1463040"/>
              </a:tblGrid>
              <a:tr h="370840">
                <a:tc>
                  <a:txBody>
                    <a:bodyPr/>
                    <a:lstStyle/>
                    <a:p>
                      <a:pPr algn="ctr"/>
                      <a:r>
                        <a:rPr lang="en-US" b="1" dirty="0" smtClean="0"/>
                        <a:t>N</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smtClean="0"/>
                        <a:t>I/YR</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smtClean="0"/>
                        <a:t>PV</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smtClean="0"/>
                        <a:t>PMT</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smtClean="0"/>
                        <a:t>FV</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eaLnBrk="1" hangingPunct="1"/>
                      <a:r>
                        <a:rPr lang="en-US" sz="1800" b="1" dirty="0" smtClean="0">
                          <a:solidFill>
                            <a:srgbClr val="0000FF"/>
                          </a:solidFill>
                          <a:cs typeface="Times New Roman" pitchFamily="18" charset="0"/>
                        </a:rPr>
                        <a:t>240</a:t>
                      </a:r>
                      <a:endParaRPr lang="en-US" sz="1000" dirty="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1" hangingPunct="1"/>
                      <a:r>
                        <a:rPr lang="en-US" sz="1800" b="1" dirty="0" smtClean="0">
                          <a:solidFill>
                            <a:srgbClr val="0000FF"/>
                          </a:solidFill>
                          <a:cs typeface="Times New Roman" pitchFamily="18" charset="0"/>
                        </a:rPr>
                        <a:t>12</a:t>
                      </a:r>
                      <a:endParaRPr lang="en-US" sz="1000" dirty="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1" hangingPunct="1"/>
                      <a:r>
                        <a:rPr lang="en-US" sz="1800" b="1" dirty="0" err="1" smtClean="0">
                          <a:solidFill>
                            <a:srgbClr val="FF0000"/>
                          </a:solidFill>
                          <a:cs typeface="Times New Roman" pitchFamily="18" charset="0"/>
                        </a:rPr>
                        <a:t>CPT</a:t>
                      </a:r>
                      <a:endParaRPr lang="en-US" sz="1000" dirty="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1" hangingPunct="1"/>
                      <a:r>
                        <a:rPr lang="en-US" sz="1800" b="1" dirty="0" smtClean="0">
                          <a:solidFill>
                            <a:srgbClr val="0000FF"/>
                          </a:solidFill>
                          <a:cs typeface="Times New Roman" pitchFamily="18" charset="0"/>
                        </a:rPr>
                        <a:t>1000</a:t>
                      </a:r>
                      <a:endParaRPr lang="en-US" sz="1000" dirty="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1" hangingPunct="1"/>
                      <a:r>
                        <a:rPr lang="en-US" sz="1800" b="1" dirty="0" smtClean="0">
                          <a:solidFill>
                            <a:srgbClr val="0000FF"/>
                          </a:solidFill>
                          <a:cs typeface="Times New Roman" pitchFamily="18" charset="0"/>
                        </a:rPr>
                        <a:t>0</a:t>
                      </a:r>
                      <a:endParaRPr lang="en-US" sz="1000" dirty="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defRPr/>
            </a:pPr>
            <a:r>
              <a:rPr lang="en-US" sz="3600" i="1" smtClean="0"/>
              <a:t>Why is $1 today not equivalent to $1 a year from now?…</a:t>
            </a:r>
            <a:endParaRPr lang="en-US" sz="3600" smtClean="0"/>
          </a:p>
        </p:txBody>
      </p:sp>
      <p:sp>
        <p:nvSpPr>
          <p:cNvPr id="19460" name="Rectangle 4"/>
          <p:cNvSpPr>
            <a:spLocks noGrp="1" noChangeArrowheads="1"/>
          </p:cNvSpPr>
          <p:nvPr>
            <p:ph type="body" idx="1"/>
          </p:nvPr>
        </p:nvSpPr>
        <p:spPr>
          <a:xfrm>
            <a:off x="609600" y="3429000"/>
            <a:ext cx="7772400" cy="2514600"/>
          </a:xfrm>
          <a:noFill/>
        </p:spPr>
        <p:txBody>
          <a:bodyPr/>
          <a:lstStyle/>
          <a:p>
            <a:pPr eaLnBrk="1" hangingPunct="1"/>
            <a:r>
              <a:rPr lang="en-US" smtClean="0"/>
              <a:t>Dollars at different points in time are related by the “</a:t>
            </a:r>
            <a:r>
              <a:rPr lang="en-US" b="1" i="1" smtClean="0"/>
              <a:t>opportunity cost of capital</a:t>
            </a:r>
            <a:r>
              <a:rPr lang="en-US" smtClean="0"/>
              <a:t>” (OCC), expressed as a rate of return.</a:t>
            </a:r>
          </a:p>
          <a:p>
            <a:pPr eaLnBrk="1" hangingPunct="1"/>
            <a:r>
              <a:rPr lang="en-US" smtClean="0"/>
              <a:t>We will typically label this rate, “</a:t>
            </a:r>
            <a:r>
              <a:rPr lang="en-US" b="1" i="1" smtClean="0"/>
              <a:t>r</a:t>
            </a:r>
            <a:r>
              <a:rPr lang="en-US" smtClean="0"/>
              <a:t>”.</a:t>
            </a:r>
          </a:p>
        </p:txBody>
      </p:sp>
      <p:sp>
        <p:nvSpPr>
          <p:cNvPr id="56324" name="Slide Number Placeholder 3"/>
          <p:cNvSpPr>
            <a:spLocks noGrp="1"/>
          </p:cNvSpPr>
          <p:nvPr>
            <p:ph type="sldNum" sz="quarter" idx="12"/>
          </p:nvPr>
        </p:nvSpPr>
        <p:spPr>
          <a:noFill/>
          <a:ln>
            <a:miter lim="800000"/>
            <a:headEnd/>
            <a:tailEnd/>
          </a:ln>
        </p:spPr>
        <p:txBody>
          <a:bodyPr/>
          <a:lstStyle/>
          <a:p>
            <a:fld id="{942A321A-5BD9-453B-BA96-09EC5010D48B}" type="slidenum">
              <a:rPr lang="en-US"/>
              <a:pPr/>
              <a:t>4</a:t>
            </a:fld>
            <a:endParaRPr lang="en-US"/>
          </a:p>
        </p:txBody>
      </p:sp>
      <p:sp>
        <p:nvSpPr>
          <p:cNvPr id="56325"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4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0" grpId="0"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4" name="Rectangle 40"/>
          <p:cNvSpPr>
            <a:spLocks noGrp="1" noChangeArrowheads="1"/>
          </p:cNvSpPr>
          <p:nvPr>
            <p:ph type="body" idx="1"/>
          </p:nvPr>
        </p:nvSpPr>
        <p:spPr>
          <a:xfrm>
            <a:off x="685800" y="914400"/>
            <a:ext cx="7772400" cy="5638800"/>
          </a:xfrm>
        </p:spPr>
        <p:txBody>
          <a:bodyPr/>
          <a:lstStyle/>
          <a:p>
            <a:pPr marL="0" indent="0" eaLnBrk="1" hangingPunct="1">
              <a:lnSpc>
                <a:spcPct val="90000"/>
              </a:lnSpc>
              <a:buFont typeface="Wingdings" pitchFamily="2" charset="2"/>
              <a:buNone/>
              <a:defRPr/>
            </a:pPr>
            <a:r>
              <a:rPr lang="en-US" sz="2800" dirty="0" smtClean="0">
                <a:cs typeface="Times New Roman" pitchFamily="18" charset="0"/>
              </a:rPr>
              <a:t>In a computer spreadsheet like </a:t>
            </a:r>
            <a:r>
              <a:rPr lang="en-US" sz="2800" b="1" i="1" dirty="0" smtClean="0">
                <a:cs typeface="Times New Roman" pitchFamily="18" charset="0"/>
              </a:rPr>
              <a:t>Excel</a:t>
            </a:r>
            <a:r>
              <a:rPr lang="en-US" sz="2800" i="1" dirty="0" smtClean="0">
                <a:cs typeface="Times New Roman" pitchFamily="18" charset="0"/>
              </a:rPr>
              <a:t>®</a:t>
            </a:r>
            <a:r>
              <a:rPr lang="en-US" sz="2800" dirty="0" smtClean="0">
                <a:cs typeface="Times New Roman" pitchFamily="18" charset="0"/>
              </a:rPr>
              <a:t>, there are </a:t>
            </a:r>
            <a:r>
              <a:rPr lang="en-US" sz="2800" u="sng" dirty="0" smtClean="0">
                <a:cs typeface="Times New Roman" pitchFamily="18" charset="0"/>
              </a:rPr>
              <a:t>functions</a:t>
            </a:r>
            <a:r>
              <a:rPr lang="en-US" sz="2800" dirty="0" smtClean="0">
                <a:cs typeface="Times New Roman" pitchFamily="18" charset="0"/>
              </a:rPr>
              <a:t> you can use to solve for these variables. The </a:t>
            </a:r>
            <a:r>
              <a:rPr lang="en-US" sz="2800" i="1" dirty="0" smtClean="0">
                <a:cs typeface="Times New Roman" pitchFamily="18" charset="0"/>
              </a:rPr>
              <a:t>Excel®</a:t>
            </a:r>
            <a:r>
              <a:rPr lang="en-US" sz="2800" dirty="0" smtClean="0">
                <a:cs typeface="Times New Roman" pitchFamily="18" charset="0"/>
              </a:rPr>
              <a:t> functions equivalent to the HP-10B calculator registers are:</a:t>
            </a:r>
            <a:br>
              <a:rPr lang="en-US" sz="2800" dirty="0" smtClean="0">
                <a:cs typeface="Times New Roman" pitchFamily="18" charset="0"/>
              </a:rPr>
            </a:br>
            <a:r>
              <a:rPr lang="en-US" sz="2800" dirty="0" smtClean="0">
                <a:cs typeface="Times New Roman" pitchFamily="18" charset="0"/>
              </a:rPr>
              <a:t> </a:t>
            </a:r>
            <a:br>
              <a:rPr lang="en-US" sz="2800" dirty="0" smtClean="0">
                <a:cs typeface="Times New Roman" pitchFamily="18" charset="0"/>
              </a:rPr>
            </a:br>
            <a:r>
              <a:rPr lang="en-US" sz="2800" dirty="0" smtClean="0">
                <a:cs typeface="Times New Roman" pitchFamily="18" charset="0"/>
              </a:rPr>
              <a:t> </a:t>
            </a:r>
            <a:br>
              <a:rPr lang="en-US" sz="2800" dirty="0" smtClean="0">
                <a:cs typeface="Times New Roman" pitchFamily="18" charset="0"/>
              </a:rPr>
            </a:br>
            <a:endParaRPr lang="en-US" sz="2800" dirty="0" smtClean="0">
              <a:cs typeface="Times New Roman" pitchFamily="18" charset="0"/>
            </a:endParaRPr>
          </a:p>
          <a:p>
            <a:pPr eaLnBrk="1" hangingPunct="1">
              <a:lnSpc>
                <a:spcPct val="90000"/>
              </a:lnSpc>
              <a:buFont typeface="Wingdings" pitchFamily="2" charset="2"/>
              <a:buNone/>
              <a:defRPr/>
            </a:pPr>
            <a:endParaRPr lang="en-US" sz="2800" dirty="0" smtClean="0">
              <a:cs typeface="Times New Roman" pitchFamily="18" charset="0"/>
            </a:endParaRPr>
          </a:p>
          <a:p>
            <a:pPr marL="0" indent="0" eaLnBrk="1" hangingPunct="1">
              <a:lnSpc>
                <a:spcPct val="90000"/>
              </a:lnSpc>
              <a:buFont typeface="Wingdings" pitchFamily="2" charset="2"/>
              <a:buNone/>
              <a:defRPr/>
            </a:pPr>
            <a:r>
              <a:rPr lang="en-US" sz="2800" dirty="0" smtClean="0">
                <a:cs typeface="Times New Roman" pitchFamily="18" charset="0"/>
              </a:rPr>
              <a:t>However, the computer does not convert automatically from nominal annual terms to simple periodic terms. For example, a 30-year, 12% interest rate mortgage with monthly payments in </a:t>
            </a:r>
            <a:r>
              <a:rPr lang="en-US" sz="2800" b="1" i="1" dirty="0" smtClean="0">
                <a:cs typeface="Times New Roman" pitchFamily="18" charset="0"/>
              </a:rPr>
              <a:t>Excel</a:t>
            </a:r>
            <a:r>
              <a:rPr lang="en-US" sz="2800" i="1" dirty="0" smtClean="0">
                <a:cs typeface="Times New Roman" pitchFamily="18" charset="0"/>
              </a:rPr>
              <a:t>®</a:t>
            </a:r>
            <a:r>
              <a:rPr lang="en-US" sz="2800" dirty="0" smtClean="0">
                <a:cs typeface="Times New Roman" pitchFamily="18" charset="0"/>
              </a:rPr>
              <a:t> is a 360-month, 1% interest mortgage.</a:t>
            </a:r>
          </a:p>
        </p:txBody>
      </p:sp>
      <p:sp>
        <p:nvSpPr>
          <p:cNvPr id="203778" name="Rectangle 2"/>
          <p:cNvSpPr>
            <a:spLocks noGrp="1" noChangeArrowheads="1"/>
          </p:cNvSpPr>
          <p:nvPr>
            <p:ph type="title"/>
          </p:nvPr>
        </p:nvSpPr>
        <p:spPr>
          <a:xfrm>
            <a:off x="762000" y="228600"/>
            <a:ext cx="7772400" cy="685800"/>
          </a:xfrm>
        </p:spPr>
        <p:txBody>
          <a:bodyPr/>
          <a:lstStyle/>
          <a:p>
            <a:pPr eaLnBrk="1" hangingPunct="1">
              <a:defRPr/>
            </a:pPr>
            <a:r>
              <a:rPr lang="en-US" sz="3200" smtClean="0"/>
              <a:t>Answer (cont’d):</a:t>
            </a:r>
          </a:p>
        </p:txBody>
      </p:sp>
      <p:sp>
        <p:nvSpPr>
          <p:cNvPr id="73733" name="Text Box 39"/>
          <p:cNvSpPr txBox="1">
            <a:spLocks noChangeArrowheads="1"/>
          </p:cNvSpPr>
          <p:nvPr/>
        </p:nvSpPr>
        <p:spPr bwMode="auto">
          <a:xfrm>
            <a:off x="533400" y="1219200"/>
            <a:ext cx="8229600" cy="457200"/>
          </a:xfrm>
          <a:prstGeom prst="rect">
            <a:avLst/>
          </a:prstGeom>
          <a:noFill/>
          <a:ln w="9525">
            <a:noFill/>
            <a:miter lim="800000"/>
            <a:headEnd/>
            <a:tailEnd/>
          </a:ln>
        </p:spPr>
        <p:txBody>
          <a:bodyPr>
            <a:spAutoFit/>
          </a:bodyPr>
          <a:lstStyle/>
          <a:p>
            <a:pPr eaLnBrk="1" hangingPunct="1">
              <a:spcBef>
                <a:spcPct val="50000"/>
              </a:spcBef>
            </a:pPr>
            <a:endParaRPr lang="en-US"/>
          </a:p>
        </p:txBody>
      </p:sp>
      <p:sp>
        <p:nvSpPr>
          <p:cNvPr id="73735" name="Slide Number Placeholder 38"/>
          <p:cNvSpPr>
            <a:spLocks noGrp="1"/>
          </p:cNvSpPr>
          <p:nvPr>
            <p:ph type="sldNum" sz="quarter" idx="12"/>
          </p:nvPr>
        </p:nvSpPr>
        <p:spPr>
          <a:noFill/>
          <a:ln>
            <a:miter lim="800000"/>
            <a:headEnd/>
            <a:tailEnd/>
          </a:ln>
        </p:spPr>
        <p:txBody>
          <a:bodyPr/>
          <a:lstStyle/>
          <a:p>
            <a:fld id="{FB18E7E5-09B2-43D4-BB85-2D6E5315ED27}" type="slidenum">
              <a:rPr lang="en-US"/>
              <a:pPr/>
              <a:t>40</a:t>
            </a:fld>
            <a:endParaRPr lang="en-US"/>
          </a:p>
        </p:txBody>
      </p:sp>
      <p:sp>
        <p:nvSpPr>
          <p:cNvPr id="73736" name="Footer Placeholder 39"/>
          <p:cNvSpPr>
            <a:spLocks noGrp="1"/>
          </p:cNvSpPr>
          <p:nvPr>
            <p:ph type="ftr" sz="quarter" idx="11"/>
          </p:nvPr>
        </p:nvSpPr>
        <p:spPr>
          <a:noFill/>
          <a:ln>
            <a:miter lim="800000"/>
            <a:headEnd/>
            <a:tailEnd/>
          </a:ln>
        </p:spPr>
        <p:txBody>
          <a:bodyPr/>
          <a:lstStyle/>
          <a:p>
            <a:r>
              <a:rPr lang="en-US"/>
              <a:t>© 2014 OnCourse Learning. All Rights Reserved.</a:t>
            </a:r>
          </a:p>
        </p:txBody>
      </p:sp>
      <p:graphicFrame>
        <p:nvGraphicFramePr>
          <p:cNvPr id="41" name="Table 40"/>
          <p:cNvGraphicFramePr>
            <a:graphicFrameLocks noGrp="1"/>
          </p:cNvGraphicFramePr>
          <p:nvPr/>
        </p:nvGraphicFramePr>
        <p:xfrm>
          <a:off x="914400" y="3048000"/>
          <a:ext cx="7315200" cy="741680"/>
        </p:xfrm>
        <a:graphic>
          <a:graphicData uri="http://schemas.openxmlformats.org/drawingml/2006/table">
            <a:tbl>
              <a:tblPr firstRow="1" bandRow="1">
                <a:tableStyleId>{2D5ABB26-0587-4C30-8999-92F81FD0307C}</a:tableStyleId>
              </a:tblPr>
              <a:tblGrid>
                <a:gridCol w="1463040"/>
                <a:gridCol w="1463040"/>
                <a:gridCol w="1463040"/>
                <a:gridCol w="1463040"/>
                <a:gridCol w="1463040"/>
              </a:tblGrid>
              <a:tr h="370840">
                <a:tc>
                  <a:txBody>
                    <a:bodyPr/>
                    <a:lstStyle/>
                    <a:p>
                      <a:pPr algn="ctr"/>
                      <a:r>
                        <a:rPr lang="en-US" b="1" dirty="0" smtClean="0"/>
                        <a:t>N</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smtClean="0"/>
                        <a:t>I/YR</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smtClean="0"/>
                        <a:t>PV</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smtClean="0"/>
                        <a:t>PMT</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smtClean="0"/>
                        <a:t>FV</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eaLnBrk="1" hangingPunct="1"/>
                      <a:r>
                        <a:rPr lang="en-US" sz="1800" b="1" dirty="0" smtClean="0">
                          <a:solidFill>
                            <a:srgbClr val="0000FF"/>
                          </a:solidFill>
                          <a:cs typeface="Times New Roman" pitchFamily="18" charset="0"/>
                        </a:rPr>
                        <a:t>=</a:t>
                      </a:r>
                      <a:r>
                        <a:rPr lang="en-US" sz="1800" b="1" dirty="0" err="1" smtClean="0">
                          <a:solidFill>
                            <a:srgbClr val="0000FF"/>
                          </a:solidFill>
                          <a:cs typeface="Times New Roman" pitchFamily="18" charset="0"/>
                        </a:rPr>
                        <a:t>NPER</a:t>
                      </a:r>
                      <a:r>
                        <a:rPr lang="en-US" sz="1800" b="1" dirty="0" smtClean="0">
                          <a:solidFill>
                            <a:srgbClr val="0000FF"/>
                          </a:solidFill>
                          <a:cs typeface="Times New Roman" pitchFamily="18" charset="0"/>
                        </a:rPr>
                        <a:t>()</a:t>
                      </a:r>
                      <a:endParaRPr lang="en-US" sz="1000" dirty="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1" hangingPunct="1"/>
                      <a:r>
                        <a:rPr lang="en-US" sz="1800" b="1" dirty="0" smtClean="0">
                          <a:solidFill>
                            <a:srgbClr val="0000FF"/>
                          </a:solidFill>
                          <a:cs typeface="Times New Roman" pitchFamily="18" charset="0"/>
                        </a:rPr>
                        <a:t>=RATE()</a:t>
                      </a:r>
                      <a:endParaRPr lang="en-US" sz="1000" dirty="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1" hangingPunct="1"/>
                      <a:r>
                        <a:rPr lang="en-US" sz="1800" b="1" dirty="0" smtClean="0">
                          <a:solidFill>
                            <a:srgbClr val="0000FF"/>
                          </a:solidFill>
                          <a:cs typeface="Times New Roman" pitchFamily="18" charset="0"/>
                        </a:rPr>
                        <a:t>=PV()</a:t>
                      </a:r>
                      <a:endParaRPr lang="en-US" sz="1800" b="1" dirty="0">
                        <a:solidFill>
                          <a:srgbClr val="0000FF"/>
                        </a:solidFill>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1" hangingPunct="1"/>
                      <a:r>
                        <a:rPr lang="en-US" sz="1800" b="1" dirty="0" smtClean="0">
                          <a:solidFill>
                            <a:srgbClr val="0000FF"/>
                          </a:solidFill>
                          <a:cs typeface="Times New Roman" pitchFamily="18" charset="0"/>
                        </a:rPr>
                        <a:t>=PMT()</a:t>
                      </a:r>
                      <a:endParaRPr lang="en-US" sz="1000" dirty="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1" hangingPunct="1"/>
                      <a:r>
                        <a:rPr lang="en-US" sz="1800" b="1" dirty="0" smtClean="0">
                          <a:solidFill>
                            <a:srgbClr val="0000FF"/>
                          </a:solidFill>
                          <a:cs typeface="Times New Roman" pitchFamily="18" charset="0"/>
                        </a:rPr>
                        <a:t>=FV()</a:t>
                      </a:r>
                      <a:endParaRPr lang="en-US" sz="1000" dirty="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p:txBody>
          <a:bodyPr/>
          <a:lstStyle/>
          <a:p>
            <a:pPr eaLnBrk="1" hangingPunct="1">
              <a:defRPr/>
            </a:pPr>
            <a:r>
              <a:rPr lang="en-US" sz="3200" b="1" smtClean="0">
                <a:cs typeface="Times New Roman" panose="02020603050405020304" pitchFamily="18" charset="0"/>
              </a:rPr>
              <a:t>For example:</a:t>
            </a:r>
          </a:p>
        </p:txBody>
      </p:sp>
      <p:sp>
        <p:nvSpPr>
          <p:cNvPr id="20484"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z="2800" smtClean="0">
                <a:cs typeface="Times New Roman" pitchFamily="18" charset="0"/>
              </a:rPr>
              <a:t>The </a:t>
            </a:r>
            <a:r>
              <a:rPr lang="en-US" sz="2800" b="1" i="1" smtClean="0">
                <a:cs typeface="Times New Roman" pitchFamily="18" charset="0"/>
              </a:rPr>
              <a:t>Excel</a:t>
            </a:r>
            <a:r>
              <a:rPr lang="en-US" sz="2800" smtClean="0">
                <a:cs typeface="Times New Roman" pitchFamily="18" charset="0"/>
              </a:rPr>
              <a:t> formula below:</a:t>
            </a:r>
            <a:br>
              <a:rPr lang="en-US" sz="2800" smtClean="0">
                <a:cs typeface="Times New Roman" pitchFamily="18" charset="0"/>
              </a:rPr>
            </a:br>
            <a:r>
              <a:rPr lang="en-US" sz="2800" smtClean="0">
                <a:cs typeface="Times New Roman" pitchFamily="18" charset="0"/>
              </a:rPr>
              <a:t> </a:t>
            </a:r>
            <a:br>
              <a:rPr lang="en-US" sz="2800" smtClean="0">
                <a:cs typeface="Times New Roman" pitchFamily="18" charset="0"/>
              </a:rPr>
            </a:br>
            <a:r>
              <a:rPr lang="en-US" sz="2800" b="1" smtClean="0">
                <a:solidFill>
                  <a:srgbClr val="0000FF"/>
                </a:solidFill>
                <a:cs typeface="Times New Roman" pitchFamily="18" charset="0"/>
              </a:rPr>
              <a:t>=PMT(.01,240,-90819)</a:t>
            </a:r>
            <a:r>
              <a:rPr lang="en-US" sz="2800" smtClean="0">
                <a:cs typeface="Times New Roman" pitchFamily="18" charset="0"/>
              </a:rPr>
              <a:t/>
            </a:r>
            <a:br>
              <a:rPr lang="en-US" sz="2800" smtClean="0">
                <a:cs typeface="Times New Roman" pitchFamily="18" charset="0"/>
              </a:rPr>
            </a:br>
            <a:r>
              <a:rPr lang="en-US" sz="2800" smtClean="0">
                <a:cs typeface="Times New Roman" pitchFamily="18" charset="0"/>
              </a:rPr>
              <a:t> </a:t>
            </a:r>
            <a:br>
              <a:rPr lang="en-US" sz="2800" smtClean="0">
                <a:cs typeface="Times New Roman" pitchFamily="18" charset="0"/>
              </a:rPr>
            </a:br>
            <a:r>
              <a:rPr lang="en-US" sz="2800" smtClean="0">
                <a:cs typeface="Times New Roman" pitchFamily="18" charset="0"/>
              </a:rPr>
              <a:t>will return the value $1000.00 in the cell in which the formula is entered.</a:t>
            </a:r>
            <a:br>
              <a:rPr lang="en-US" sz="2800" smtClean="0">
                <a:cs typeface="Times New Roman" pitchFamily="18" charset="0"/>
              </a:rPr>
            </a:br>
            <a:r>
              <a:rPr lang="en-US" sz="2800" smtClean="0">
                <a:cs typeface="Times New Roman" pitchFamily="18" charset="0"/>
              </a:rPr>
              <a:t> </a:t>
            </a:r>
            <a:br>
              <a:rPr lang="en-US" sz="2800" smtClean="0">
                <a:cs typeface="Times New Roman" pitchFamily="18" charset="0"/>
              </a:rPr>
            </a:br>
            <a:r>
              <a:rPr lang="en-US" sz="2800" smtClean="0">
                <a:cs typeface="Times New Roman" pitchFamily="18" charset="0"/>
              </a:rPr>
              <a:t>You can use the </a:t>
            </a:r>
            <a:r>
              <a:rPr lang="en-US" sz="2800" b="1" i="1" smtClean="0">
                <a:cs typeface="Times New Roman" pitchFamily="18" charset="0"/>
              </a:rPr>
              <a:t>Excel</a:t>
            </a:r>
            <a:r>
              <a:rPr lang="en-US" sz="2800" smtClean="0">
                <a:cs typeface="Times New Roman" pitchFamily="18" charset="0"/>
              </a:rPr>
              <a:t>       key on the toolbar to get help with financial functions.</a:t>
            </a:r>
            <a:br>
              <a:rPr lang="en-US" sz="2800" smtClean="0">
                <a:cs typeface="Times New Roman" pitchFamily="18" charset="0"/>
              </a:rPr>
            </a:br>
            <a:endParaRPr lang="en-US" sz="2800" smtClean="0">
              <a:cs typeface="Times New Roman" pitchFamily="18" charset="0"/>
            </a:endParaRPr>
          </a:p>
        </p:txBody>
      </p:sp>
      <p:graphicFrame>
        <p:nvGraphicFramePr>
          <p:cNvPr id="20482" name="Object 4"/>
          <p:cNvGraphicFramePr>
            <a:graphicFrameLocks noChangeAspect="1"/>
          </p:cNvGraphicFramePr>
          <p:nvPr/>
        </p:nvGraphicFramePr>
        <p:xfrm>
          <a:off x="4402138" y="4572000"/>
          <a:ext cx="474662" cy="609600"/>
        </p:xfrm>
        <a:graphic>
          <a:graphicData uri="http://schemas.openxmlformats.org/presentationml/2006/ole">
            <p:oleObj spid="_x0000_s20482" name="Equation" r:id="rId3" imgW="177646" imgH="228402" progId="Equation.3">
              <p:embed/>
            </p:oleObj>
          </a:graphicData>
        </a:graphic>
      </p:graphicFrame>
      <p:sp>
        <p:nvSpPr>
          <p:cNvPr id="20485" name="Slide Number Placeholder 4"/>
          <p:cNvSpPr>
            <a:spLocks noGrp="1"/>
          </p:cNvSpPr>
          <p:nvPr>
            <p:ph type="sldNum" sz="quarter" idx="12"/>
          </p:nvPr>
        </p:nvSpPr>
        <p:spPr>
          <a:noFill/>
          <a:ln>
            <a:miter lim="800000"/>
            <a:headEnd/>
            <a:tailEnd/>
          </a:ln>
        </p:spPr>
        <p:txBody>
          <a:bodyPr/>
          <a:lstStyle/>
          <a:p>
            <a:fld id="{9A156870-0D1A-48FC-A39E-2B006E2179A1}" type="slidenum">
              <a:rPr lang="en-US"/>
              <a:pPr/>
              <a:t>41</a:t>
            </a:fld>
            <a:endParaRPr lang="en-US"/>
          </a:p>
        </p:txBody>
      </p:sp>
      <p:sp>
        <p:nvSpPr>
          <p:cNvPr id="20486" name="Footer Placeholder 5"/>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5874" name="Rectangle 1026"/>
          <p:cNvSpPr>
            <a:spLocks noGrp="1" noChangeArrowheads="1"/>
          </p:cNvSpPr>
          <p:nvPr>
            <p:ph type="title"/>
          </p:nvPr>
        </p:nvSpPr>
        <p:spPr>
          <a:xfrm>
            <a:off x="685800" y="304800"/>
            <a:ext cx="7772400" cy="1143000"/>
          </a:xfrm>
        </p:spPr>
        <p:txBody>
          <a:bodyPr/>
          <a:lstStyle/>
          <a:p>
            <a:pPr eaLnBrk="1" hangingPunct="1">
              <a:defRPr/>
            </a:pPr>
            <a:r>
              <a:rPr lang="en-US" sz="3200" b="1" smtClean="0">
                <a:cs typeface="Times New Roman" panose="02020603050405020304" pitchFamily="18" charset="0"/>
              </a:rPr>
              <a:t>8.2.3 The Level Annuity in </a:t>
            </a:r>
            <a:r>
              <a:rPr lang="en-US" sz="3200" b="1" i="1" smtClean="0">
                <a:solidFill>
                  <a:srgbClr val="FF0000"/>
                </a:solidFill>
                <a:effectLst>
                  <a:outerShdw blurRad="38100" dist="38100" dir="2700000" algn="tl">
                    <a:srgbClr val="000000"/>
                  </a:outerShdw>
                </a:effectLst>
                <a:cs typeface="Times New Roman" panose="02020603050405020304" pitchFamily="18" charset="0"/>
              </a:rPr>
              <a:t>Advance</a:t>
            </a:r>
            <a:endParaRPr lang="en-US" sz="3200" smtClean="0">
              <a:cs typeface="Times New Roman" panose="02020603050405020304" pitchFamily="18" charset="0"/>
            </a:endParaRPr>
          </a:p>
        </p:txBody>
      </p:sp>
      <p:sp>
        <p:nvSpPr>
          <p:cNvPr id="74755" name="Rectangle 1027"/>
          <p:cNvSpPr>
            <a:spLocks noGrp="1" noChangeArrowheads="1"/>
          </p:cNvSpPr>
          <p:nvPr>
            <p:ph type="body" idx="1"/>
          </p:nvPr>
        </p:nvSpPr>
        <p:spPr>
          <a:xfrm>
            <a:off x="685800" y="1447800"/>
            <a:ext cx="7772400" cy="4114800"/>
          </a:xfrm>
        </p:spPr>
        <p:txBody>
          <a:bodyPr/>
          <a:lstStyle/>
          <a:p>
            <a:pPr marL="0" indent="0" eaLnBrk="1" hangingPunct="1">
              <a:buFont typeface="Wingdings" pitchFamily="2" charset="2"/>
              <a:buNone/>
            </a:pPr>
            <a:r>
              <a:rPr lang="en-US" smtClean="0">
                <a:cs typeface="Times New Roman" pitchFamily="18" charset="0"/>
              </a:rPr>
              <a:t>The PV of a regular series of cash flows, all of the same amount, occurring at the </a:t>
            </a:r>
            <a:r>
              <a:rPr lang="en-US" b="1" i="1" smtClean="0">
                <a:solidFill>
                  <a:srgbClr val="FF0000"/>
                </a:solidFill>
                <a:cs typeface="Times New Roman" pitchFamily="18" charset="0"/>
              </a:rPr>
              <a:t>beginning</a:t>
            </a:r>
            <a:r>
              <a:rPr lang="en-US" smtClean="0">
                <a:cs typeface="Times New Roman" pitchFamily="18" charset="0"/>
              </a:rPr>
              <a:t> of each period, the first cash flow to occur </a:t>
            </a:r>
            <a:r>
              <a:rPr lang="en-US" b="1" i="1" smtClean="0">
                <a:cs typeface="Times New Roman" pitchFamily="18" charset="0"/>
              </a:rPr>
              <a:t>at the present</a:t>
            </a:r>
            <a:r>
              <a:rPr lang="en-US" smtClean="0">
                <a:cs typeface="Times New Roman" pitchFamily="18" charset="0"/>
              </a:rPr>
              <a:t> time.</a:t>
            </a:r>
          </a:p>
        </p:txBody>
      </p:sp>
      <p:sp>
        <p:nvSpPr>
          <p:cNvPr id="74756" name="Slide Number Placeholder 3"/>
          <p:cNvSpPr>
            <a:spLocks noGrp="1"/>
          </p:cNvSpPr>
          <p:nvPr>
            <p:ph type="sldNum" sz="quarter" idx="12"/>
          </p:nvPr>
        </p:nvSpPr>
        <p:spPr>
          <a:noFill/>
          <a:ln>
            <a:miter lim="800000"/>
            <a:headEnd/>
            <a:tailEnd/>
          </a:ln>
        </p:spPr>
        <p:txBody>
          <a:bodyPr/>
          <a:lstStyle/>
          <a:p>
            <a:fld id="{5B6C7FD6-F862-4BD7-A4BF-FD7EF63151E4}" type="slidenum">
              <a:rPr lang="en-US"/>
              <a:pPr/>
              <a:t>42</a:t>
            </a:fld>
            <a:endParaRPr lang="en-US"/>
          </a:p>
        </p:txBody>
      </p:sp>
      <p:sp>
        <p:nvSpPr>
          <p:cNvPr id="74757"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6899" name="Rectangle 1027"/>
          <p:cNvSpPr>
            <a:spLocks noGrp="1" noChangeArrowheads="1"/>
          </p:cNvSpPr>
          <p:nvPr>
            <p:ph type="title"/>
          </p:nvPr>
        </p:nvSpPr>
        <p:spPr>
          <a:xfrm>
            <a:off x="685800" y="304800"/>
            <a:ext cx="7772400" cy="1143000"/>
          </a:xfrm>
        </p:spPr>
        <p:txBody>
          <a:bodyPr/>
          <a:lstStyle/>
          <a:p>
            <a:pPr eaLnBrk="1" hangingPunct="1">
              <a:defRPr/>
            </a:pPr>
            <a:r>
              <a:rPr lang="en-US" sz="3200" b="1" smtClean="0">
                <a:cs typeface="Times New Roman" panose="02020603050405020304" pitchFamily="18" charset="0"/>
              </a:rPr>
              <a:t>The Level Annuity in </a:t>
            </a:r>
            <a:r>
              <a:rPr lang="en-US" sz="3200" b="1" i="1" smtClean="0">
                <a:solidFill>
                  <a:srgbClr val="FF0000"/>
                </a:solidFill>
                <a:effectLst>
                  <a:outerShdw blurRad="38100" dist="38100" dir="2700000" algn="tl">
                    <a:srgbClr val="000000"/>
                  </a:outerShdw>
                </a:effectLst>
                <a:cs typeface="Times New Roman" panose="02020603050405020304" pitchFamily="18" charset="0"/>
              </a:rPr>
              <a:t>Advance</a:t>
            </a:r>
            <a:endParaRPr lang="en-US" sz="3200" smtClean="0"/>
          </a:p>
        </p:txBody>
      </p:sp>
      <p:sp>
        <p:nvSpPr>
          <p:cNvPr id="21508" name="Rectangle 1028"/>
          <p:cNvSpPr>
            <a:spLocks noGrp="1" noChangeArrowheads="1"/>
          </p:cNvSpPr>
          <p:nvPr>
            <p:ph type="body" idx="1"/>
          </p:nvPr>
        </p:nvSpPr>
        <p:spPr>
          <a:xfrm>
            <a:off x="685800" y="1143000"/>
            <a:ext cx="7772400" cy="4114800"/>
          </a:xfrm>
        </p:spPr>
        <p:txBody>
          <a:bodyPr/>
          <a:lstStyle/>
          <a:p>
            <a:pPr marL="0" indent="0" eaLnBrk="1" hangingPunct="1">
              <a:buFont typeface="Wingdings" pitchFamily="2" charset="2"/>
              <a:buNone/>
            </a:pPr>
            <a:r>
              <a:rPr lang="en-US" smtClean="0">
                <a:cs typeface="Times New Roman" pitchFamily="18" charset="0"/>
              </a:rPr>
              <a:t>PV just equals </a:t>
            </a:r>
            <a:r>
              <a:rPr lang="en-US" b="1" i="1" smtClean="0">
                <a:cs typeface="Times New Roman" pitchFamily="18" charset="0"/>
              </a:rPr>
              <a:t>(1+r) times</a:t>
            </a:r>
            <a:r>
              <a:rPr lang="en-US" smtClean="0">
                <a:cs typeface="Times New Roman" pitchFamily="18" charset="0"/>
              </a:rPr>
              <a:t> the PV of the annuity in </a:t>
            </a:r>
            <a:r>
              <a:rPr lang="en-US" b="1" i="1" smtClean="0">
                <a:cs typeface="Times New Roman" pitchFamily="18" charset="0"/>
              </a:rPr>
              <a:t>arrears</a:t>
            </a:r>
            <a:r>
              <a:rPr lang="en-US" smtClean="0">
                <a:cs typeface="Times New Roman" pitchFamily="18" charset="0"/>
              </a:rPr>
              <a:t>:</a:t>
            </a:r>
            <a:br>
              <a:rPr lang="en-US" smtClean="0">
                <a:cs typeface="Times New Roman" pitchFamily="18" charset="0"/>
              </a:rPr>
            </a:br>
            <a:endParaRPr lang="en-US" smtClean="0">
              <a:cs typeface="Times New Roman" pitchFamily="18" charset="0"/>
            </a:endParaRPr>
          </a:p>
        </p:txBody>
      </p:sp>
      <p:graphicFrame>
        <p:nvGraphicFramePr>
          <p:cNvPr id="21506" name="Object 1029"/>
          <p:cNvGraphicFramePr>
            <a:graphicFrameLocks noChangeAspect="1"/>
          </p:cNvGraphicFramePr>
          <p:nvPr/>
        </p:nvGraphicFramePr>
        <p:xfrm>
          <a:off x="1752600" y="2286000"/>
          <a:ext cx="5105400" cy="4070350"/>
        </p:xfrm>
        <a:graphic>
          <a:graphicData uri="http://schemas.openxmlformats.org/presentationml/2006/ole">
            <p:oleObj spid="_x0000_s21506" name="Equation" r:id="rId3" imgW="3136900" imgH="2501900" progId="Equation.3">
              <p:embed/>
            </p:oleObj>
          </a:graphicData>
        </a:graphic>
      </p:graphicFrame>
      <p:sp>
        <p:nvSpPr>
          <p:cNvPr id="21509" name="Text Box 1030"/>
          <p:cNvSpPr txBox="1">
            <a:spLocks noChangeArrowheads="1"/>
          </p:cNvSpPr>
          <p:nvPr/>
        </p:nvSpPr>
        <p:spPr bwMode="auto">
          <a:xfrm>
            <a:off x="5562600" y="4876800"/>
            <a:ext cx="3124200" cy="1196975"/>
          </a:xfrm>
          <a:prstGeom prst="rect">
            <a:avLst/>
          </a:prstGeom>
          <a:noFill/>
          <a:ln w="9525">
            <a:solidFill>
              <a:schemeClr val="tx1"/>
            </a:solidFill>
            <a:miter lim="800000"/>
            <a:headEnd/>
            <a:tailEnd/>
          </a:ln>
        </p:spPr>
        <p:txBody>
          <a:bodyPr>
            <a:spAutoFit/>
          </a:bodyPr>
          <a:lstStyle/>
          <a:p>
            <a:pPr eaLnBrk="1" hangingPunct="1">
              <a:spcBef>
                <a:spcPct val="50000"/>
              </a:spcBef>
            </a:pPr>
            <a:r>
              <a:rPr lang="en-US"/>
              <a:t>PMT just equals 1/(1+r) times PMT in arrears, for same PV</a:t>
            </a:r>
          </a:p>
        </p:txBody>
      </p:sp>
      <p:sp>
        <p:nvSpPr>
          <p:cNvPr id="21510" name="Slide Number Placeholder 5"/>
          <p:cNvSpPr>
            <a:spLocks noGrp="1"/>
          </p:cNvSpPr>
          <p:nvPr>
            <p:ph type="sldNum" sz="quarter" idx="12"/>
          </p:nvPr>
        </p:nvSpPr>
        <p:spPr>
          <a:noFill/>
          <a:ln>
            <a:miter lim="800000"/>
            <a:headEnd/>
            <a:tailEnd/>
          </a:ln>
        </p:spPr>
        <p:txBody>
          <a:bodyPr/>
          <a:lstStyle/>
          <a:p>
            <a:fld id="{A2E1BAAC-B0AD-497F-929C-83694B09A3B5}" type="slidenum">
              <a:rPr lang="en-US"/>
              <a:pPr/>
              <a:t>43</a:t>
            </a:fld>
            <a:endParaRPr lang="en-US"/>
          </a:p>
        </p:txBody>
      </p:sp>
      <p:sp>
        <p:nvSpPr>
          <p:cNvPr id="21511" name="Footer Placeholder 6"/>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22" name="Rectangle 1026"/>
          <p:cNvSpPr>
            <a:spLocks noGrp="1" noChangeArrowheads="1"/>
          </p:cNvSpPr>
          <p:nvPr>
            <p:ph type="title"/>
          </p:nvPr>
        </p:nvSpPr>
        <p:spPr>
          <a:xfrm>
            <a:off x="685800" y="0"/>
            <a:ext cx="7772400" cy="1143000"/>
          </a:xfrm>
        </p:spPr>
        <p:txBody>
          <a:bodyPr/>
          <a:lstStyle/>
          <a:p>
            <a:pPr eaLnBrk="1" hangingPunct="1">
              <a:defRPr/>
            </a:pPr>
            <a:r>
              <a:rPr lang="en-US" sz="3200" b="1" smtClean="0">
                <a:cs typeface="Times New Roman" panose="02020603050405020304" pitchFamily="18" charset="0"/>
              </a:rPr>
              <a:t>Example:</a:t>
            </a:r>
            <a:endParaRPr lang="en-US" sz="3200" smtClean="0">
              <a:cs typeface="Times New Roman" panose="02020603050405020304" pitchFamily="18" charset="0"/>
            </a:endParaRPr>
          </a:p>
        </p:txBody>
      </p:sp>
      <p:sp>
        <p:nvSpPr>
          <p:cNvPr id="75779" name="Rectangle 1027"/>
          <p:cNvSpPr>
            <a:spLocks noGrp="1" noChangeArrowheads="1"/>
          </p:cNvSpPr>
          <p:nvPr>
            <p:ph type="body" idx="1"/>
          </p:nvPr>
        </p:nvSpPr>
        <p:spPr>
          <a:xfrm>
            <a:off x="762000" y="1143000"/>
            <a:ext cx="7772400" cy="4114800"/>
          </a:xfrm>
        </p:spPr>
        <p:txBody>
          <a:bodyPr/>
          <a:lstStyle/>
          <a:p>
            <a:pPr marL="0" indent="0" eaLnBrk="1" hangingPunct="1">
              <a:buFont typeface="Wingdings" pitchFamily="2" charset="2"/>
              <a:buNone/>
            </a:pPr>
            <a:r>
              <a:rPr lang="en-US" smtClean="0">
                <a:cs typeface="Times New Roman" pitchFamily="18" charset="0"/>
              </a:rPr>
              <a:t>What is the present value of a 20-year </a:t>
            </a:r>
            <a:r>
              <a:rPr lang="en-US" b="1" i="1" smtClean="0">
                <a:cs typeface="Times New Roman" pitchFamily="18" charset="0"/>
              </a:rPr>
              <a:t>lease</a:t>
            </a:r>
            <a:r>
              <a:rPr lang="en-US" smtClean="0">
                <a:cs typeface="Times New Roman" pitchFamily="18" charset="0"/>
              </a:rPr>
              <a:t> that has monthly rental payments of $1000 each, due at the </a:t>
            </a:r>
            <a:r>
              <a:rPr lang="en-US" b="1" i="1" smtClean="0">
                <a:cs typeface="Times New Roman" pitchFamily="18" charset="0"/>
              </a:rPr>
              <a:t>beginning</a:t>
            </a:r>
            <a:r>
              <a:rPr lang="en-US" b="1" smtClean="0">
                <a:cs typeface="Times New Roman" pitchFamily="18" charset="0"/>
              </a:rPr>
              <a:t> </a:t>
            </a:r>
            <a:r>
              <a:rPr lang="en-US" smtClean="0">
                <a:cs typeface="Times New Roman" pitchFamily="18" charset="0"/>
              </a:rPr>
              <a:t>of each month, where 12%/year is the appropriate cost of capital (OCC) for discounting the rental payments back to present value?</a:t>
            </a:r>
          </a:p>
        </p:txBody>
      </p:sp>
      <p:sp>
        <p:nvSpPr>
          <p:cNvPr id="75780" name="Slide Number Placeholder 3"/>
          <p:cNvSpPr>
            <a:spLocks noGrp="1"/>
          </p:cNvSpPr>
          <p:nvPr>
            <p:ph type="sldNum" sz="quarter" idx="12"/>
          </p:nvPr>
        </p:nvSpPr>
        <p:spPr>
          <a:noFill/>
          <a:ln>
            <a:miter lim="800000"/>
            <a:headEnd/>
            <a:tailEnd/>
          </a:ln>
        </p:spPr>
        <p:txBody>
          <a:bodyPr/>
          <a:lstStyle/>
          <a:p>
            <a:fld id="{1D99B8E8-F8E6-4C6A-9B15-5AF047F0B04E}" type="slidenum">
              <a:rPr lang="en-US"/>
              <a:pPr/>
              <a:t>44</a:t>
            </a:fld>
            <a:endParaRPr lang="en-US"/>
          </a:p>
        </p:txBody>
      </p:sp>
      <p:sp>
        <p:nvSpPr>
          <p:cNvPr id="75781"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8946" name="Rectangle 1026"/>
          <p:cNvSpPr>
            <a:spLocks noGrp="1" noChangeArrowheads="1"/>
          </p:cNvSpPr>
          <p:nvPr>
            <p:ph type="title"/>
          </p:nvPr>
        </p:nvSpPr>
        <p:spPr>
          <a:xfrm>
            <a:off x="609600" y="304800"/>
            <a:ext cx="7772400" cy="838200"/>
          </a:xfrm>
        </p:spPr>
        <p:txBody>
          <a:bodyPr/>
          <a:lstStyle/>
          <a:p>
            <a:pPr eaLnBrk="1" hangingPunct="1">
              <a:defRPr/>
            </a:pPr>
            <a:r>
              <a:rPr lang="en-US" sz="3200" smtClean="0"/>
              <a:t>Answer:</a:t>
            </a:r>
          </a:p>
        </p:txBody>
      </p:sp>
      <p:sp>
        <p:nvSpPr>
          <p:cNvPr id="48131" name="Rectangle 1027"/>
          <p:cNvSpPr>
            <a:spLocks noGrp="1" noChangeArrowheads="1"/>
          </p:cNvSpPr>
          <p:nvPr>
            <p:ph type="body" idx="1"/>
          </p:nvPr>
        </p:nvSpPr>
        <p:spPr>
          <a:xfrm>
            <a:off x="609600" y="2209800"/>
            <a:ext cx="7772400" cy="4114800"/>
          </a:xfrm>
        </p:spPr>
        <p:txBody>
          <a:bodyPr/>
          <a:lstStyle/>
          <a:p>
            <a:pPr eaLnBrk="1" hangingPunct="1">
              <a:lnSpc>
                <a:spcPct val="90000"/>
              </a:lnSpc>
              <a:buFont typeface="Wingdings" pitchFamily="2" charset="2"/>
              <a:buNone/>
              <a:defRPr/>
            </a:pPr>
            <a:endParaRPr lang="en-US" i="1" dirty="0" smtClean="0">
              <a:cs typeface="Times New Roman" pitchFamily="18" charset="0"/>
            </a:endParaRPr>
          </a:p>
          <a:p>
            <a:pPr eaLnBrk="1" hangingPunct="1">
              <a:lnSpc>
                <a:spcPct val="90000"/>
              </a:lnSpc>
              <a:buFont typeface="Wingdings" pitchFamily="2" charset="2"/>
              <a:buNone/>
              <a:defRPr/>
            </a:pPr>
            <a:endParaRPr lang="en-US" i="1" dirty="0" smtClean="0">
              <a:cs typeface="Times New Roman" pitchFamily="18" charset="0"/>
            </a:endParaRPr>
          </a:p>
          <a:p>
            <a:pPr eaLnBrk="1" hangingPunct="1">
              <a:lnSpc>
                <a:spcPct val="90000"/>
              </a:lnSpc>
              <a:buFont typeface="Wingdings" pitchFamily="2" charset="2"/>
              <a:buNone/>
              <a:defRPr/>
            </a:pPr>
            <a:endParaRPr lang="en-US" i="1" dirty="0" smtClean="0">
              <a:cs typeface="Times New Roman" pitchFamily="18" charset="0"/>
            </a:endParaRPr>
          </a:p>
          <a:p>
            <a:pPr eaLnBrk="1" hangingPunct="1">
              <a:lnSpc>
                <a:spcPct val="90000"/>
              </a:lnSpc>
              <a:buFont typeface="Wingdings" pitchFamily="2" charset="2"/>
              <a:buNone/>
              <a:defRPr/>
            </a:pPr>
            <a:endParaRPr lang="en-US" i="1" dirty="0" smtClean="0">
              <a:cs typeface="Times New Roman" pitchFamily="18" charset="0"/>
            </a:endParaRPr>
          </a:p>
          <a:p>
            <a:pPr marL="0" indent="0" eaLnBrk="1" hangingPunct="1">
              <a:lnSpc>
                <a:spcPct val="90000"/>
              </a:lnSpc>
              <a:buFont typeface="Wingdings" pitchFamily="2" charset="2"/>
              <a:buNone/>
              <a:defRPr/>
            </a:pPr>
            <a:r>
              <a:rPr lang="en-US" i="1" dirty="0" smtClean="0">
                <a:cs typeface="Times New Roman" pitchFamily="18" charset="0"/>
              </a:rPr>
              <a:t>(Note: This is slightly more than the $90,819 PV of the annuity in arrears.)</a:t>
            </a:r>
          </a:p>
          <a:p>
            <a:pPr marL="0" indent="0" eaLnBrk="1" hangingPunct="1">
              <a:lnSpc>
                <a:spcPct val="90000"/>
              </a:lnSpc>
              <a:buFont typeface="Wingdings" pitchFamily="2" charset="2"/>
              <a:buNone/>
              <a:defRPr/>
            </a:pPr>
            <a:r>
              <a:rPr lang="en-US" i="1" dirty="0" smtClean="0">
                <a:cs typeface="Times New Roman" pitchFamily="18" charset="0"/>
              </a:rPr>
              <a:t>(Remember: </a:t>
            </a:r>
            <a:r>
              <a:rPr lang="en-US" b="1" i="1" dirty="0" smtClean="0">
                <a:cs typeface="Times New Roman" pitchFamily="18" charset="0"/>
              </a:rPr>
              <a:t>r = i/m</a:t>
            </a:r>
            <a:r>
              <a:rPr lang="en-US" i="1" dirty="0" smtClean="0">
                <a:cs typeface="Times New Roman" pitchFamily="18" charset="0"/>
              </a:rPr>
              <a:t>, e.g.: 1% = 12%/yr. </a:t>
            </a:r>
            <a:r>
              <a:rPr lang="en-US" i="1" dirty="0" smtClean="0">
                <a:cs typeface="Times New Roman" pitchFamily="18" charset="0"/>
                <a:sym typeface="Symbol" pitchFamily="18" charset="2"/>
              </a:rPr>
              <a:t></a:t>
            </a:r>
            <a:r>
              <a:rPr lang="en-US" i="1" dirty="0" smtClean="0">
                <a:cs typeface="Times New Roman" pitchFamily="18" charset="0"/>
              </a:rPr>
              <a:t> 12mo/yr.)</a:t>
            </a:r>
          </a:p>
        </p:txBody>
      </p:sp>
      <p:graphicFrame>
        <p:nvGraphicFramePr>
          <p:cNvPr id="22530" name="Object 1028"/>
          <p:cNvGraphicFramePr>
            <a:graphicFrameLocks noChangeAspect="1"/>
          </p:cNvGraphicFramePr>
          <p:nvPr/>
        </p:nvGraphicFramePr>
        <p:xfrm>
          <a:off x="1828800" y="1163638"/>
          <a:ext cx="5029200" cy="2978150"/>
        </p:xfrm>
        <a:graphic>
          <a:graphicData uri="http://schemas.openxmlformats.org/presentationml/2006/ole">
            <p:oleObj spid="_x0000_s22530" name="Equation" r:id="rId3" imgW="2679700" imgH="1587500" progId="Equation.3">
              <p:embed/>
            </p:oleObj>
          </a:graphicData>
        </a:graphic>
      </p:graphicFrame>
      <p:sp>
        <p:nvSpPr>
          <p:cNvPr id="22533" name="Slide Number Placeholder 4"/>
          <p:cNvSpPr>
            <a:spLocks noGrp="1"/>
          </p:cNvSpPr>
          <p:nvPr>
            <p:ph type="sldNum" sz="quarter" idx="12"/>
          </p:nvPr>
        </p:nvSpPr>
        <p:spPr>
          <a:noFill/>
          <a:ln>
            <a:miter lim="800000"/>
            <a:headEnd/>
            <a:tailEnd/>
          </a:ln>
        </p:spPr>
        <p:txBody>
          <a:bodyPr/>
          <a:lstStyle/>
          <a:p>
            <a:fld id="{716FF865-2B37-4278-BD1D-A017F58D4D56}" type="slidenum">
              <a:rPr lang="en-US"/>
              <a:pPr/>
              <a:t>45</a:t>
            </a:fld>
            <a:endParaRPr lang="en-US"/>
          </a:p>
        </p:txBody>
      </p:sp>
      <p:sp>
        <p:nvSpPr>
          <p:cNvPr id="22534" name="Footer Placeholder 5"/>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9971" name="Rectangle 1027"/>
          <p:cNvSpPr>
            <a:spLocks noGrp="1" noChangeArrowheads="1"/>
          </p:cNvSpPr>
          <p:nvPr>
            <p:ph type="title"/>
          </p:nvPr>
        </p:nvSpPr>
        <p:spPr>
          <a:xfrm>
            <a:off x="685800" y="228600"/>
            <a:ext cx="7772400" cy="838200"/>
          </a:xfrm>
        </p:spPr>
        <p:txBody>
          <a:bodyPr/>
          <a:lstStyle/>
          <a:p>
            <a:pPr eaLnBrk="1" hangingPunct="1">
              <a:defRPr/>
            </a:pPr>
            <a:r>
              <a:rPr lang="en-US" sz="3200" smtClean="0"/>
              <a:t>Answer (cont’d):</a:t>
            </a:r>
          </a:p>
        </p:txBody>
      </p:sp>
      <p:sp>
        <p:nvSpPr>
          <p:cNvPr id="76803" name="Rectangle 1028"/>
          <p:cNvSpPr>
            <a:spLocks noGrp="1" noChangeArrowheads="1"/>
          </p:cNvSpPr>
          <p:nvPr>
            <p:ph type="body" idx="1"/>
          </p:nvPr>
        </p:nvSpPr>
        <p:spPr>
          <a:xfrm>
            <a:off x="685800" y="1066800"/>
            <a:ext cx="7772400" cy="3276600"/>
          </a:xfrm>
        </p:spPr>
        <p:txBody>
          <a:bodyPr/>
          <a:lstStyle/>
          <a:p>
            <a:pPr eaLnBrk="1" hangingPunct="1">
              <a:buFont typeface="Wingdings" pitchFamily="2" charset="2"/>
              <a:buNone/>
            </a:pPr>
            <a:r>
              <a:rPr lang="en-US" smtClean="0">
                <a:cs typeface="Times New Roman" pitchFamily="18" charset="0"/>
              </a:rPr>
              <a:t>In your calculator, set:</a:t>
            </a:r>
            <a:br>
              <a:rPr lang="en-US" smtClean="0">
                <a:cs typeface="Times New Roman" pitchFamily="18" charset="0"/>
              </a:rPr>
            </a:br>
            <a:r>
              <a:rPr lang="en-US" smtClean="0">
                <a:cs typeface="Times New Roman" pitchFamily="18" charset="0"/>
              </a:rPr>
              <a:t>HP-10B: Set </a:t>
            </a:r>
            <a:r>
              <a:rPr lang="en-US" b="1" smtClean="0">
                <a:cs typeface="Times New Roman" pitchFamily="18" charset="0"/>
              </a:rPr>
              <a:t>BEG/END</a:t>
            </a:r>
            <a:r>
              <a:rPr lang="en-US" smtClean="0">
                <a:cs typeface="Times New Roman" pitchFamily="18" charset="0"/>
              </a:rPr>
              <a:t> key to </a:t>
            </a:r>
            <a:r>
              <a:rPr lang="en-US" b="1" smtClean="0">
                <a:cs typeface="Times New Roman" pitchFamily="18" charset="0"/>
              </a:rPr>
              <a:t>BEGIN</a:t>
            </a:r>
            <a:r>
              <a:rPr lang="en-US" smtClean="0">
                <a:cs typeface="Times New Roman" pitchFamily="18" charset="0"/>
              </a:rPr>
              <a:t> </a:t>
            </a:r>
            <a:br>
              <a:rPr lang="en-US" smtClean="0">
                <a:cs typeface="Times New Roman" pitchFamily="18" charset="0"/>
              </a:rPr>
            </a:br>
            <a:r>
              <a:rPr lang="en-US" smtClean="0">
                <a:cs typeface="Times New Roman" pitchFamily="18" charset="0"/>
              </a:rPr>
              <a:t>TI-BA II+: Set </a:t>
            </a:r>
            <a:r>
              <a:rPr lang="en-US" b="1" smtClean="0">
                <a:cs typeface="Times New Roman" pitchFamily="18" charset="0"/>
              </a:rPr>
              <a:t>2</a:t>
            </a:r>
            <a:r>
              <a:rPr lang="en-US" b="1" baseline="30000" smtClean="0">
                <a:cs typeface="Times New Roman" pitchFamily="18" charset="0"/>
              </a:rPr>
              <a:t>nd</a:t>
            </a:r>
            <a:r>
              <a:rPr lang="en-US" b="1" smtClean="0">
                <a:cs typeface="Times New Roman" pitchFamily="18" charset="0"/>
              </a:rPr>
              <a:t> BGN, 2</a:t>
            </a:r>
            <a:r>
              <a:rPr lang="en-US" b="1" baseline="30000" smtClean="0">
                <a:cs typeface="Times New Roman" pitchFamily="18" charset="0"/>
              </a:rPr>
              <a:t>nd</a:t>
            </a:r>
            <a:r>
              <a:rPr lang="en-US" b="1" smtClean="0">
                <a:cs typeface="Times New Roman" pitchFamily="18" charset="0"/>
              </a:rPr>
              <a:t> SET, ENTER</a:t>
            </a:r>
            <a:endParaRPr lang="en-US" smtClean="0">
              <a:cs typeface="Times New Roman" pitchFamily="18" charset="0"/>
            </a:endParaRPr>
          </a:p>
          <a:p>
            <a:pPr eaLnBrk="1" hangingPunct="1">
              <a:buFont typeface="Wingdings" pitchFamily="2" charset="2"/>
              <a:buNone/>
            </a:pPr>
            <a:r>
              <a:rPr lang="en-US" i="1" smtClean="0">
                <a:cs typeface="Times New Roman" pitchFamily="18" charset="0"/>
              </a:rPr>
              <a:t>(Note: This setting will remain until you change it back.)</a:t>
            </a:r>
            <a:endParaRPr lang="en-US" smtClean="0">
              <a:cs typeface="Times New Roman" pitchFamily="18" charset="0"/>
            </a:endParaRPr>
          </a:p>
          <a:p>
            <a:pPr eaLnBrk="1" hangingPunct="1">
              <a:buFont typeface="Wingdings" pitchFamily="2" charset="2"/>
              <a:buNone/>
            </a:pPr>
            <a:r>
              <a:rPr lang="en-US" smtClean="0">
                <a:cs typeface="Times New Roman" pitchFamily="18" charset="0"/>
              </a:rPr>
              <a:t>Then, as with the level annuity in advance:</a:t>
            </a:r>
          </a:p>
        </p:txBody>
      </p:sp>
      <p:sp>
        <p:nvSpPr>
          <p:cNvPr id="76804" name="Slide Number Placeholder 36"/>
          <p:cNvSpPr>
            <a:spLocks noGrp="1"/>
          </p:cNvSpPr>
          <p:nvPr>
            <p:ph type="sldNum" sz="quarter" idx="12"/>
          </p:nvPr>
        </p:nvSpPr>
        <p:spPr>
          <a:noFill/>
          <a:ln>
            <a:miter lim="800000"/>
            <a:headEnd/>
            <a:tailEnd/>
          </a:ln>
        </p:spPr>
        <p:txBody>
          <a:bodyPr/>
          <a:lstStyle/>
          <a:p>
            <a:fld id="{4559645C-DD90-413F-87F4-06801339BD39}" type="slidenum">
              <a:rPr lang="en-US"/>
              <a:pPr/>
              <a:t>46</a:t>
            </a:fld>
            <a:endParaRPr lang="en-US"/>
          </a:p>
        </p:txBody>
      </p:sp>
      <p:sp>
        <p:nvSpPr>
          <p:cNvPr id="76805" name="Footer Placeholder 37"/>
          <p:cNvSpPr>
            <a:spLocks noGrp="1"/>
          </p:cNvSpPr>
          <p:nvPr>
            <p:ph type="ftr" sz="quarter" idx="11"/>
          </p:nvPr>
        </p:nvSpPr>
        <p:spPr>
          <a:noFill/>
          <a:ln>
            <a:miter lim="800000"/>
            <a:headEnd/>
            <a:tailEnd/>
          </a:ln>
        </p:spPr>
        <p:txBody>
          <a:bodyPr/>
          <a:lstStyle/>
          <a:p>
            <a:r>
              <a:rPr lang="en-US"/>
              <a:t>© 2014 OnCourse Learning. All Rights Reserved.</a:t>
            </a:r>
          </a:p>
        </p:txBody>
      </p:sp>
      <p:graphicFrame>
        <p:nvGraphicFramePr>
          <p:cNvPr id="40" name="Table 39"/>
          <p:cNvGraphicFramePr>
            <a:graphicFrameLocks noGrp="1"/>
          </p:cNvGraphicFramePr>
          <p:nvPr/>
        </p:nvGraphicFramePr>
        <p:xfrm>
          <a:off x="914400" y="4419600"/>
          <a:ext cx="7315200" cy="741680"/>
        </p:xfrm>
        <a:graphic>
          <a:graphicData uri="http://schemas.openxmlformats.org/drawingml/2006/table">
            <a:tbl>
              <a:tblPr firstRow="1" bandRow="1">
                <a:tableStyleId>{2D5ABB26-0587-4C30-8999-92F81FD0307C}</a:tableStyleId>
              </a:tblPr>
              <a:tblGrid>
                <a:gridCol w="1463040"/>
                <a:gridCol w="1463040"/>
                <a:gridCol w="1463040"/>
                <a:gridCol w="1463040"/>
                <a:gridCol w="1463040"/>
              </a:tblGrid>
              <a:tr h="370840">
                <a:tc>
                  <a:txBody>
                    <a:bodyPr/>
                    <a:lstStyle/>
                    <a:p>
                      <a:pPr algn="ctr"/>
                      <a:r>
                        <a:rPr lang="en-US" b="1" dirty="0" smtClean="0"/>
                        <a:t>N</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smtClean="0"/>
                        <a:t>I/YR</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smtClean="0"/>
                        <a:t>PV</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smtClean="0"/>
                        <a:t>PMT</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smtClean="0"/>
                        <a:t>FV</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rgbClr val="0000FF"/>
                          </a:solidFill>
                          <a:cs typeface="Times New Roman" pitchFamily="18" charset="0"/>
                        </a:rPr>
                        <a:t>240</a:t>
                      </a:r>
                      <a:endParaRPr lang="en-US"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eaLnBrk="1" fontAlgn="base" hangingPunct="1">
                        <a:spcBef>
                          <a:spcPct val="0"/>
                        </a:spcBef>
                        <a:spcAft>
                          <a:spcPct val="0"/>
                        </a:spcAft>
                      </a:pPr>
                      <a:r>
                        <a:rPr lang="en-US" sz="1800" b="1" kern="1200" dirty="0" smtClean="0">
                          <a:solidFill>
                            <a:srgbClr val="0000FF"/>
                          </a:solidFill>
                          <a:latin typeface="Times New Roman" pitchFamily="18" charset="0"/>
                          <a:ea typeface="+mn-ea"/>
                          <a:cs typeface="Times New Roman" pitchFamily="18" charset="0"/>
                        </a:rPr>
                        <a:t>12</a:t>
                      </a:r>
                      <a:endParaRPr lang="en-US" sz="1800" b="1" kern="1200" dirty="0">
                        <a:solidFill>
                          <a:srgbClr val="0000FF"/>
                        </a:solidFill>
                        <a:latin typeface="Times New Roman" pitchFamily="18" charset="0"/>
                        <a:ea typeface="+mn-ea"/>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err="1" smtClean="0">
                          <a:solidFill>
                            <a:srgbClr val="FF0000"/>
                          </a:solidFill>
                        </a:rPr>
                        <a:t>CPT</a:t>
                      </a:r>
                      <a:endParaRPr lang="en-US"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1" hangingPunct="1"/>
                      <a:r>
                        <a:rPr lang="en-US" sz="1800" b="1" dirty="0" smtClean="0">
                          <a:solidFill>
                            <a:srgbClr val="0000FF"/>
                          </a:solidFill>
                          <a:cs typeface="Times New Roman" pitchFamily="18" charset="0"/>
                        </a:rPr>
                        <a:t>1000</a:t>
                      </a:r>
                      <a:endParaRPr lang="en-US" sz="1000" dirty="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b="1" dirty="0" smtClean="0">
                          <a:solidFill>
                            <a:srgbClr val="0000FF"/>
                          </a:solidFill>
                          <a:cs typeface="Times New Roman" pitchFamily="18" charset="0"/>
                        </a:rPr>
                        <a:t>0</a:t>
                      </a:r>
                      <a:endParaRPr lang="en-US"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6850" name="Rectangle 2"/>
          <p:cNvSpPr>
            <a:spLocks noGrp="1" noChangeArrowheads="1"/>
          </p:cNvSpPr>
          <p:nvPr>
            <p:ph type="title"/>
          </p:nvPr>
        </p:nvSpPr>
        <p:spPr>
          <a:xfrm>
            <a:off x="0" y="304800"/>
            <a:ext cx="9144000" cy="1143000"/>
          </a:xfrm>
        </p:spPr>
        <p:txBody>
          <a:bodyPr/>
          <a:lstStyle/>
          <a:p>
            <a:pPr eaLnBrk="1" hangingPunct="1">
              <a:defRPr/>
            </a:pPr>
            <a:r>
              <a:rPr lang="en-US" sz="3200" b="1" dirty="0" smtClean="0">
                <a:cs typeface="Times New Roman" panose="02020603050405020304" pitchFamily="18" charset="0"/>
              </a:rPr>
              <a:t>8.2.9 Solving the Annuity for </a:t>
            </a:r>
            <a:r>
              <a:rPr lang="en-US" sz="3200" b="1" i="1" dirty="0" smtClean="0">
                <a:solidFill>
                  <a:srgbClr val="0000FF"/>
                </a:solidFill>
                <a:effectLst>
                  <a:outerShdw blurRad="38100" dist="38100" dir="2700000" algn="tl">
                    <a:srgbClr val="000000"/>
                  </a:outerShdw>
                </a:effectLst>
                <a:cs typeface="Times New Roman" panose="02020603050405020304" pitchFamily="18" charset="0"/>
              </a:rPr>
              <a:t>Future Value</a:t>
            </a:r>
            <a:r>
              <a:rPr lang="en-US" sz="3200" b="1" dirty="0" smtClean="0">
                <a:cs typeface="Times New Roman" panose="02020603050405020304" pitchFamily="18" charset="0"/>
              </a:rPr>
              <a:t>.</a:t>
            </a:r>
            <a:endParaRPr lang="en-US" sz="3200" dirty="0" smtClean="0">
              <a:cs typeface="Times New Roman" panose="02020603050405020304" pitchFamily="18" charset="0"/>
            </a:endParaRPr>
          </a:p>
        </p:txBody>
      </p:sp>
      <p:sp>
        <p:nvSpPr>
          <p:cNvPr id="77827" name="Rectangle 3"/>
          <p:cNvSpPr>
            <a:spLocks noGrp="1" noChangeArrowheads="1"/>
          </p:cNvSpPr>
          <p:nvPr>
            <p:ph type="body" idx="1"/>
          </p:nvPr>
        </p:nvSpPr>
        <p:spPr>
          <a:xfrm>
            <a:off x="609600" y="1524000"/>
            <a:ext cx="7772400" cy="4114800"/>
          </a:xfrm>
        </p:spPr>
        <p:txBody>
          <a:bodyPr/>
          <a:lstStyle/>
          <a:p>
            <a:pPr marL="0" indent="0" eaLnBrk="1" hangingPunct="1">
              <a:buFont typeface="Wingdings" pitchFamily="2" charset="2"/>
              <a:buNone/>
            </a:pPr>
            <a:r>
              <a:rPr lang="en-US" smtClean="0">
                <a:cs typeface="Times New Roman" pitchFamily="18" charset="0"/>
              </a:rPr>
              <a:t>Suppose we want to know how much a level stream of cash flows (in arrears) will </a:t>
            </a:r>
            <a:r>
              <a:rPr lang="en-US" b="1" i="1" smtClean="0">
                <a:solidFill>
                  <a:srgbClr val="0000FF"/>
                </a:solidFill>
                <a:cs typeface="Times New Roman" pitchFamily="18" charset="0"/>
              </a:rPr>
              <a:t>grow</a:t>
            </a:r>
            <a:r>
              <a:rPr lang="en-US" smtClean="0">
                <a:cs typeface="Times New Roman" pitchFamily="18" charset="0"/>
              </a:rPr>
              <a:t> to, at a constant interest rate, over a specified number of periods.</a:t>
            </a:r>
          </a:p>
        </p:txBody>
      </p:sp>
      <p:sp>
        <p:nvSpPr>
          <p:cNvPr id="77828" name="Slide Number Placeholder 3"/>
          <p:cNvSpPr>
            <a:spLocks noGrp="1"/>
          </p:cNvSpPr>
          <p:nvPr>
            <p:ph type="sldNum" sz="quarter" idx="12"/>
          </p:nvPr>
        </p:nvSpPr>
        <p:spPr>
          <a:noFill/>
          <a:ln>
            <a:miter lim="800000"/>
            <a:headEnd/>
            <a:tailEnd/>
          </a:ln>
        </p:spPr>
        <p:txBody>
          <a:bodyPr/>
          <a:lstStyle/>
          <a:p>
            <a:fld id="{B4BE90A9-1425-44C4-99B6-3E83AD114C45}" type="slidenum">
              <a:rPr lang="en-US"/>
              <a:pPr/>
              <a:t>47</a:t>
            </a:fld>
            <a:endParaRPr lang="en-US"/>
          </a:p>
        </p:txBody>
      </p:sp>
      <p:sp>
        <p:nvSpPr>
          <p:cNvPr id="77829"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3042" name="Rectangle 1026"/>
          <p:cNvSpPr>
            <a:spLocks noGrp="1" noChangeArrowheads="1"/>
          </p:cNvSpPr>
          <p:nvPr>
            <p:ph type="title"/>
          </p:nvPr>
        </p:nvSpPr>
        <p:spPr>
          <a:xfrm>
            <a:off x="609600" y="304800"/>
            <a:ext cx="7772400" cy="1143000"/>
          </a:xfrm>
        </p:spPr>
        <p:txBody>
          <a:bodyPr/>
          <a:lstStyle/>
          <a:p>
            <a:pPr eaLnBrk="1" hangingPunct="1">
              <a:defRPr/>
            </a:pPr>
            <a:r>
              <a:rPr lang="en-US" sz="3200" smtClean="0">
                <a:cs typeface="Times New Roman" panose="02020603050405020304" pitchFamily="18" charset="0"/>
              </a:rPr>
              <a:t>The general formula is:</a:t>
            </a:r>
          </a:p>
        </p:txBody>
      </p:sp>
      <p:graphicFrame>
        <p:nvGraphicFramePr>
          <p:cNvPr id="23554" name="Object 1028"/>
          <p:cNvGraphicFramePr>
            <a:graphicFrameLocks noChangeAspect="1"/>
          </p:cNvGraphicFramePr>
          <p:nvPr/>
        </p:nvGraphicFramePr>
        <p:xfrm>
          <a:off x="381000" y="1600200"/>
          <a:ext cx="8305800" cy="2501900"/>
        </p:xfrm>
        <a:graphic>
          <a:graphicData uri="http://schemas.openxmlformats.org/presentationml/2006/ole">
            <p:oleObj spid="_x0000_s23554" r:id="rId3" imgW="4038600" imgH="1206500" progId="Equation.3">
              <p:embed/>
            </p:oleObj>
          </a:graphicData>
        </a:graphic>
      </p:graphicFrame>
      <p:sp>
        <p:nvSpPr>
          <p:cNvPr id="23556" name="Slide Number Placeholder 3"/>
          <p:cNvSpPr>
            <a:spLocks noGrp="1"/>
          </p:cNvSpPr>
          <p:nvPr>
            <p:ph type="sldNum" sz="quarter" idx="12"/>
          </p:nvPr>
        </p:nvSpPr>
        <p:spPr>
          <a:noFill/>
          <a:ln>
            <a:miter lim="800000"/>
            <a:headEnd/>
            <a:tailEnd/>
          </a:ln>
        </p:spPr>
        <p:txBody>
          <a:bodyPr/>
          <a:lstStyle/>
          <a:p>
            <a:fld id="{A97A011B-449D-47BF-822C-085598BAB2A0}" type="slidenum">
              <a:rPr lang="en-US"/>
              <a:pPr/>
              <a:t>48</a:t>
            </a:fld>
            <a:endParaRPr lang="en-US"/>
          </a:p>
        </p:txBody>
      </p:sp>
      <p:sp>
        <p:nvSpPr>
          <p:cNvPr id="23557"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a:xfrm>
            <a:off x="685800" y="228600"/>
            <a:ext cx="7772400" cy="762000"/>
          </a:xfrm>
        </p:spPr>
        <p:txBody>
          <a:bodyPr/>
          <a:lstStyle/>
          <a:p>
            <a:pPr eaLnBrk="1" hangingPunct="1">
              <a:defRPr/>
            </a:pPr>
            <a:r>
              <a:rPr lang="en-US" sz="3200" b="1" smtClean="0">
                <a:cs typeface="Times New Roman" panose="02020603050405020304" pitchFamily="18" charset="0"/>
              </a:rPr>
              <a:t>Example:</a:t>
            </a:r>
            <a:endParaRPr lang="en-US" sz="3200" smtClean="0">
              <a:cs typeface="Times New Roman" panose="02020603050405020304" pitchFamily="18" charset="0"/>
            </a:endParaRPr>
          </a:p>
        </p:txBody>
      </p:sp>
      <p:sp>
        <p:nvSpPr>
          <p:cNvPr id="24580" name="Rectangle 3"/>
          <p:cNvSpPr>
            <a:spLocks noGrp="1" noChangeArrowheads="1"/>
          </p:cNvSpPr>
          <p:nvPr>
            <p:ph type="body" idx="1"/>
          </p:nvPr>
        </p:nvSpPr>
        <p:spPr>
          <a:xfrm>
            <a:off x="304800" y="914400"/>
            <a:ext cx="7772400" cy="1828800"/>
          </a:xfrm>
        </p:spPr>
        <p:txBody>
          <a:bodyPr/>
          <a:lstStyle/>
          <a:p>
            <a:pPr eaLnBrk="1" hangingPunct="1">
              <a:buFont typeface="Wingdings" pitchFamily="2" charset="2"/>
              <a:buNone/>
            </a:pPr>
            <a:r>
              <a:rPr lang="en-US" sz="2800" smtClean="0">
                <a:cs typeface="Times New Roman" pitchFamily="18" charset="0"/>
              </a:rPr>
              <a:t>What is the future value after 20 years of $1000 deposited at the end of every month, at 12% annual interest compounded monthly?</a:t>
            </a:r>
          </a:p>
        </p:txBody>
      </p:sp>
      <p:grpSp>
        <p:nvGrpSpPr>
          <p:cNvPr id="24581" name="Group 40"/>
          <p:cNvGrpSpPr>
            <a:grpSpLocks/>
          </p:cNvGrpSpPr>
          <p:nvPr/>
        </p:nvGrpSpPr>
        <p:grpSpPr bwMode="auto">
          <a:xfrm>
            <a:off x="914400" y="2819400"/>
            <a:ext cx="7315200" cy="609600"/>
            <a:chOff x="528" y="2208"/>
            <a:chExt cx="4512" cy="384"/>
          </a:xfrm>
        </p:grpSpPr>
        <p:sp>
          <p:nvSpPr>
            <p:cNvPr id="24604" name="Rectangle 5"/>
            <p:cNvSpPr>
              <a:spLocks noChangeArrowheads="1"/>
            </p:cNvSpPr>
            <p:nvPr/>
          </p:nvSpPr>
          <p:spPr bwMode="auto">
            <a:xfrm>
              <a:off x="528" y="2208"/>
              <a:ext cx="4512" cy="384"/>
            </a:xfrm>
            <a:prstGeom prst="rect">
              <a:avLst/>
            </a:prstGeom>
            <a:solidFill>
              <a:schemeClr val="bg1"/>
            </a:solidFill>
            <a:ln w="9525">
              <a:solidFill>
                <a:schemeClr val="tx1"/>
              </a:solidFill>
              <a:miter lim="800000"/>
              <a:headEnd/>
              <a:tailEnd/>
            </a:ln>
          </p:spPr>
          <p:txBody>
            <a:bodyPr wrap="none" anchor="ctr"/>
            <a:lstStyle/>
            <a:p>
              <a:pPr eaLnBrk="1" hangingPunct="1"/>
              <a:endParaRPr lang="en-US"/>
            </a:p>
          </p:txBody>
        </p:sp>
        <p:graphicFrame>
          <p:nvGraphicFramePr>
            <p:cNvPr id="24578" name="Object 4"/>
            <p:cNvGraphicFramePr>
              <a:graphicFrameLocks noChangeAspect="1"/>
            </p:cNvGraphicFramePr>
            <p:nvPr/>
          </p:nvGraphicFramePr>
          <p:xfrm>
            <a:off x="576" y="2256"/>
            <a:ext cx="4416" cy="295"/>
          </p:xfrm>
          <a:graphic>
            <a:graphicData uri="http://schemas.openxmlformats.org/presentationml/2006/ole">
              <p:oleObj spid="_x0000_s24578" name="Equation" r:id="rId3" imgW="3429000" imgH="228600" progId="Equation.3">
                <p:embed/>
              </p:oleObj>
            </a:graphicData>
          </a:graphic>
        </p:graphicFrame>
      </p:grpSp>
      <p:sp>
        <p:nvSpPr>
          <p:cNvPr id="24582" name="Slide Number Placeholder 42"/>
          <p:cNvSpPr>
            <a:spLocks noGrp="1"/>
          </p:cNvSpPr>
          <p:nvPr>
            <p:ph type="sldNum" sz="quarter" idx="12"/>
          </p:nvPr>
        </p:nvSpPr>
        <p:spPr>
          <a:noFill/>
          <a:ln>
            <a:miter lim="800000"/>
            <a:headEnd/>
            <a:tailEnd/>
          </a:ln>
        </p:spPr>
        <p:txBody>
          <a:bodyPr/>
          <a:lstStyle/>
          <a:p>
            <a:fld id="{F6DF7F30-1E05-4D5E-9E7D-49842D5F4BDF}" type="slidenum">
              <a:rPr lang="en-US"/>
              <a:pPr/>
              <a:t>49</a:t>
            </a:fld>
            <a:endParaRPr lang="en-US"/>
          </a:p>
        </p:txBody>
      </p:sp>
      <p:sp>
        <p:nvSpPr>
          <p:cNvPr id="24583" name="Footer Placeholder 43"/>
          <p:cNvSpPr>
            <a:spLocks noGrp="1"/>
          </p:cNvSpPr>
          <p:nvPr>
            <p:ph type="ftr" sz="quarter" idx="11"/>
          </p:nvPr>
        </p:nvSpPr>
        <p:spPr>
          <a:noFill/>
          <a:ln>
            <a:miter lim="800000"/>
            <a:headEnd/>
            <a:tailEnd/>
          </a:ln>
        </p:spPr>
        <p:txBody>
          <a:bodyPr/>
          <a:lstStyle/>
          <a:p>
            <a:r>
              <a:rPr lang="en-US"/>
              <a:t>© 2014 OnCourse Learning. All Rights Reserved.</a:t>
            </a:r>
          </a:p>
        </p:txBody>
      </p:sp>
      <p:graphicFrame>
        <p:nvGraphicFramePr>
          <p:cNvPr id="47" name="Table 46"/>
          <p:cNvGraphicFramePr>
            <a:graphicFrameLocks noGrp="1"/>
          </p:cNvGraphicFramePr>
          <p:nvPr/>
        </p:nvGraphicFramePr>
        <p:xfrm>
          <a:off x="914400" y="4038600"/>
          <a:ext cx="7315200" cy="741680"/>
        </p:xfrm>
        <a:graphic>
          <a:graphicData uri="http://schemas.openxmlformats.org/drawingml/2006/table">
            <a:tbl>
              <a:tblPr firstRow="1" bandRow="1">
                <a:tableStyleId>{2D5ABB26-0587-4C30-8999-92F81FD0307C}</a:tableStyleId>
              </a:tblPr>
              <a:tblGrid>
                <a:gridCol w="1463040"/>
                <a:gridCol w="1463040"/>
                <a:gridCol w="1463040"/>
                <a:gridCol w="1463040"/>
                <a:gridCol w="1463040"/>
              </a:tblGrid>
              <a:tr h="370840">
                <a:tc>
                  <a:txBody>
                    <a:bodyPr/>
                    <a:lstStyle/>
                    <a:p>
                      <a:pPr algn="ctr"/>
                      <a:r>
                        <a:rPr lang="en-US" b="1" dirty="0" smtClean="0"/>
                        <a:t>N</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smtClean="0"/>
                        <a:t>I/YR</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smtClean="0"/>
                        <a:t>PV</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smtClean="0"/>
                        <a:t>PMT</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smtClean="0"/>
                        <a:t>FV</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rgbClr val="0000FF"/>
                          </a:solidFill>
                          <a:cs typeface="Times New Roman" pitchFamily="18" charset="0"/>
                        </a:rPr>
                        <a:t>240</a:t>
                      </a:r>
                      <a:endParaRPr lang="en-US"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eaLnBrk="1" fontAlgn="base" hangingPunct="1">
                        <a:spcBef>
                          <a:spcPct val="0"/>
                        </a:spcBef>
                        <a:spcAft>
                          <a:spcPct val="0"/>
                        </a:spcAft>
                      </a:pPr>
                      <a:r>
                        <a:rPr lang="en-US" sz="1800" b="1" kern="1200" dirty="0" smtClean="0">
                          <a:solidFill>
                            <a:srgbClr val="0000FF"/>
                          </a:solidFill>
                          <a:latin typeface="Times New Roman" pitchFamily="18" charset="0"/>
                          <a:ea typeface="+mn-ea"/>
                          <a:cs typeface="Times New Roman" pitchFamily="18" charset="0"/>
                        </a:rPr>
                        <a:t>12</a:t>
                      </a:r>
                      <a:endParaRPr lang="en-US" sz="1800" b="1" kern="1200" dirty="0">
                        <a:solidFill>
                          <a:srgbClr val="0000FF"/>
                        </a:solidFill>
                        <a:latin typeface="Times New Roman" pitchFamily="18" charset="0"/>
                        <a:ea typeface="+mn-ea"/>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1" hangingPunct="1"/>
                      <a:r>
                        <a:rPr lang="en-US" sz="1800" b="1" dirty="0" smtClean="0">
                          <a:solidFill>
                            <a:srgbClr val="0000FF"/>
                          </a:solidFill>
                          <a:cs typeface="Times New Roman" pitchFamily="18" charset="0"/>
                        </a:rPr>
                        <a:t>0</a:t>
                      </a:r>
                      <a:endParaRPr lang="en-US" sz="1000" dirty="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1" hangingPunct="1"/>
                      <a:r>
                        <a:rPr lang="en-US" sz="1800" b="1" dirty="0" smtClean="0">
                          <a:solidFill>
                            <a:srgbClr val="0000FF"/>
                          </a:solidFill>
                          <a:cs typeface="Times New Roman" pitchFamily="18" charset="0"/>
                        </a:rPr>
                        <a:t>1000</a:t>
                      </a:r>
                      <a:endParaRPr lang="en-US" sz="1000" dirty="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err="1" smtClean="0">
                          <a:solidFill>
                            <a:srgbClr val="FF0000"/>
                          </a:solidFill>
                        </a:rPr>
                        <a:t>CPT</a:t>
                      </a:r>
                      <a:endParaRPr lang="en-US"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defRPr/>
            </a:pPr>
            <a:r>
              <a:rPr lang="en-US" smtClean="0"/>
              <a:t>Example</a:t>
            </a:r>
          </a:p>
        </p:txBody>
      </p:sp>
      <p:sp>
        <p:nvSpPr>
          <p:cNvPr id="1028" name="Rectangle 3"/>
          <p:cNvSpPr>
            <a:spLocks noGrp="1" noChangeArrowheads="1"/>
          </p:cNvSpPr>
          <p:nvPr>
            <p:ph type="body" idx="1"/>
          </p:nvPr>
        </p:nvSpPr>
        <p:spPr/>
        <p:txBody>
          <a:bodyPr/>
          <a:lstStyle/>
          <a:p>
            <a:pPr eaLnBrk="1" hangingPunct="1">
              <a:buFont typeface="Wingdings" pitchFamily="2" charset="2"/>
              <a:buNone/>
            </a:pPr>
            <a:r>
              <a:rPr lang="en-US" smtClean="0"/>
              <a:t>If  r = 10%, then $1 a year from now is worth:</a:t>
            </a:r>
          </a:p>
          <a:p>
            <a:pPr eaLnBrk="1" hangingPunct="1"/>
            <a:endParaRPr lang="en-US" smtClean="0"/>
          </a:p>
          <a:p>
            <a:pPr eaLnBrk="1" hangingPunct="1"/>
            <a:endParaRPr lang="en-US" smtClean="0"/>
          </a:p>
          <a:p>
            <a:pPr eaLnBrk="1" hangingPunct="1">
              <a:buFont typeface="Wingdings" pitchFamily="2" charset="2"/>
              <a:buNone/>
            </a:pPr>
            <a:r>
              <a:rPr lang="en-US" smtClean="0"/>
              <a:t>today.</a:t>
            </a:r>
          </a:p>
        </p:txBody>
      </p:sp>
      <p:graphicFrame>
        <p:nvGraphicFramePr>
          <p:cNvPr id="1026" name="Object 4"/>
          <p:cNvGraphicFramePr>
            <a:graphicFrameLocks noChangeAspect="1"/>
          </p:cNvGraphicFramePr>
          <p:nvPr/>
        </p:nvGraphicFramePr>
        <p:xfrm>
          <a:off x="2667000" y="2895600"/>
          <a:ext cx="3454400" cy="955675"/>
        </p:xfrm>
        <a:graphic>
          <a:graphicData uri="http://schemas.openxmlformats.org/presentationml/2006/ole">
            <p:oleObj spid="_x0000_s1026" name="Equation" r:id="rId3" imgW="1422400" imgH="393700" progId="Equation.3">
              <p:embed/>
            </p:oleObj>
          </a:graphicData>
        </a:graphic>
      </p:graphicFrame>
      <p:sp>
        <p:nvSpPr>
          <p:cNvPr id="1029" name="Slide Number Placeholder 4"/>
          <p:cNvSpPr>
            <a:spLocks noGrp="1"/>
          </p:cNvSpPr>
          <p:nvPr>
            <p:ph type="sldNum" sz="quarter" idx="12"/>
          </p:nvPr>
        </p:nvSpPr>
        <p:spPr>
          <a:noFill/>
          <a:ln>
            <a:miter lim="800000"/>
            <a:headEnd/>
            <a:tailEnd/>
          </a:ln>
        </p:spPr>
        <p:txBody>
          <a:bodyPr/>
          <a:lstStyle/>
          <a:p>
            <a:fld id="{1270FD24-08E5-4B2E-9C99-78900A606276}" type="slidenum">
              <a:rPr lang="en-US"/>
              <a:pPr/>
              <a:t>5</a:t>
            </a:fld>
            <a:endParaRPr lang="en-US"/>
          </a:p>
        </p:txBody>
      </p:sp>
      <p:sp>
        <p:nvSpPr>
          <p:cNvPr id="1030" name="Footer Placeholder 5"/>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1970" name="Rectangle 2"/>
          <p:cNvSpPr>
            <a:spLocks noGrp="1" noChangeArrowheads="1"/>
          </p:cNvSpPr>
          <p:nvPr>
            <p:ph type="title"/>
          </p:nvPr>
        </p:nvSpPr>
        <p:spPr>
          <a:xfrm>
            <a:off x="685800" y="304800"/>
            <a:ext cx="7772400" cy="1143000"/>
          </a:xfrm>
        </p:spPr>
        <p:txBody>
          <a:bodyPr/>
          <a:lstStyle/>
          <a:p>
            <a:pPr eaLnBrk="1" hangingPunct="1">
              <a:defRPr/>
            </a:pPr>
            <a:r>
              <a:rPr lang="en-US" sz="3200" b="1" smtClean="0">
                <a:cs typeface="Times New Roman" panose="02020603050405020304" pitchFamily="18" charset="0"/>
              </a:rPr>
              <a:t>8.2.10 Solving for the Annuity Periodic </a:t>
            </a:r>
            <a:r>
              <a:rPr lang="en-US" sz="3200" b="1" i="1" smtClean="0">
                <a:solidFill>
                  <a:srgbClr val="0000FF"/>
                </a:solidFill>
                <a:effectLst>
                  <a:outerShdw blurRad="38100" dist="38100" dir="2700000" algn="tl">
                    <a:srgbClr val="000000"/>
                  </a:outerShdw>
                </a:effectLst>
                <a:cs typeface="Times New Roman" panose="02020603050405020304" pitchFamily="18" charset="0"/>
              </a:rPr>
              <a:t>Payment</a:t>
            </a:r>
            <a:r>
              <a:rPr lang="en-US" sz="3200" smtClean="0">
                <a:solidFill>
                  <a:srgbClr val="0000FF"/>
                </a:solidFill>
                <a:effectLst>
                  <a:outerShdw blurRad="38100" dist="38100" dir="2700000" algn="tl">
                    <a:srgbClr val="000000"/>
                  </a:outerShdw>
                </a:effectLst>
                <a:cs typeface="Times New Roman" panose="02020603050405020304" pitchFamily="18" charset="0"/>
              </a:rPr>
              <a:t> </a:t>
            </a:r>
            <a:r>
              <a:rPr lang="en-US" sz="3200" b="1" smtClean="0">
                <a:cs typeface="Times New Roman" panose="02020603050405020304" pitchFamily="18" charset="0"/>
              </a:rPr>
              <a:t>Amount.</a:t>
            </a:r>
            <a:endParaRPr lang="en-US" sz="3200" smtClean="0">
              <a:cs typeface="Times New Roman" panose="02020603050405020304" pitchFamily="18" charset="0"/>
            </a:endParaRPr>
          </a:p>
        </p:txBody>
      </p:sp>
      <p:sp>
        <p:nvSpPr>
          <p:cNvPr id="25604" name="Rectangle 3"/>
          <p:cNvSpPr>
            <a:spLocks noGrp="1" noChangeArrowheads="1"/>
          </p:cNvSpPr>
          <p:nvPr>
            <p:ph type="body" idx="1"/>
          </p:nvPr>
        </p:nvSpPr>
        <p:spPr>
          <a:xfrm>
            <a:off x="685800" y="1447800"/>
            <a:ext cx="7772400" cy="4114800"/>
          </a:xfrm>
        </p:spPr>
        <p:txBody>
          <a:bodyPr/>
          <a:lstStyle/>
          <a:p>
            <a:pPr marL="0" indent="0" eaLnBrk="1" hangingPunct="1">
              <a:buFont typeface="Wingdings" pitchFamily="2" charset="2"/>
              <a:buNone/>
            </a:pPr>
            <a:r>
              <a:rPr lang="en-US" smtClean="0">
                <a:cs typeface="Times New Roman" pitchFamily="18" charset="0"/>
              </a:rPr>
              <a:t>What is the regular periodic payment amount (in arrears) that will provide a given present value, discounted at a stated interest rate, if the payment is received for a stated number of periods?</a:t>
            </a:r>
            <a:br>
              <a:rPr lang="en-US" smtClean="0">
                <a:cs typeface="Times New Roman" pitchFamily="18" charset="0"/>
              </a:rPr>
            </a:br>
            <a:r>
              <a:rPr lang="en-US" smtClean="0">
                <a:cs typeface="Times New Roman" pitchFamily="18" charset="0"/>
              </a:rPr>
              <a:t> </a:t>
            </a:r>
            <a:br>
              <a:rPr lang="en-US" smtClean="0">
                <a:cs typeface="Times New Roman" pitchFamily="18" charset="0"/>
              </a:rPr>
            </a:br>
            <a:r>
              <a:rPr lang="en-US" smtClean="0">
                <a:cs typeface="Times New Roman" pitchFamily="18" charset="0"/>
              </a:rPr>
              <a:t>Just </a:t>
            </a:r>
            <a:r>
              <a:rPr lang="en-US" b="1" i="1" smtClean="0">
                <a:cs typeface="Times New Roman" pitchFamily="18" charset="0"/>
              </a:rPr>
              <a:t>invert</a:t>
            </a:r>
            <a:r>
              <a:rPr lang="en-US" smtClean="0">
                <a:cs typeface="Times New Roman" pitchFamily="18" charset="0"/>
              </a:rPr>
              <a:t> the annuity formula to solve for the </a:t>
            </a:r>
            <a:r>
              <a:rPr lang="en-US" b="1" smtClean="0">
                <a:solidFill>
                  <a:srgbClr val="0000FF"/>
                </a:solidFill>
                <a:cs typeface="Times New Roman" pitchFamily="18" charset="0"/>
              </a:rPr>
              <a:t>PMT</a:t>
            </a:r>
            <a:r>
              <a:rPr lang="en-US" smtClean="0">
                <a:cs typeface="Times New Roman" pitchFamily="18" charset="0"/>
              </a:rPr>
              <a:t> amount:</a:t>
            </a:r>
          </a:p>
        </p:txBody>
      </p:sp>
      <p:graphicFrame>
        <p:nvGraphicFramePr>
          <p:cNvPr id="25602" name="Object 4"/>
          <p:cNvGraphicFramePr>
            <a:graphicFrameLocks noChangeAspect="1"/>
          </p:cNvGraphicFramePr>
          <p:nvPr/>
        </p:nvGraphicFramePr>
        <p:xfrm>
          <a:off x="2667000" y="5599113"/>
          <a:ext cx="3886200" cy="1008062"/>
        </p:xfrm>
        <a:graphic>
          <a:graphicData uri="http://schemas.openxmlformats.org/presentationml/2006/ole">
            <p:oleObj spid="_x0000_s25602" name="Equation" r:id="rId3" imgW="1663700" imgH="431800" progId="Equation.3">
              <p:embed/>
            </p:oleObj>
          </a:graphicData>
        </a:graphic>
      </p:graphicFrame>
      <p:sp>
        <p:nvSpPr>
          <p:cNvPr id="25605" name="Slide Number Placeholder 4"/>
          <p:cNvSpPr>
            <a:spLocks noGrp="1"/>
          </p:cNvSpPr>
          <p:nvPr>
            <p:ph type="sldNum" sz="quarter" idx="12"/>
          </p:nvPr>
        </p:nvSpPr>
        <p:spPr>
          <a:noFill/>
          <a:ln>
            <a:miter lim="800000"/>
            <a:headEnd/>
            <a:tailEnd/>
          </a:ln>
        </p:spPr>
        <p:txBody>
          <a:bodyPr/>
          <a:lstStyle/>
          <a:p>
            <a:fld id="{83453528-884A-4B4A-B701-6E686CDB076C}" type="slidenum">
              <a:rPr lang="en-US"/>
              <a:pPr/>
              <a:t>50</a:t>
            </a:fld>
            <a:endParaRPr lang="en-US"/>
          </a:p>
        </p:txBody>
      </p:sp>
      <p:sp>
        <p:nvSpPr>
          <p:cNvPr id="25606" name="Footer Placeholder 5"/>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4018" name="Rectangle 2"/>
          <p:cNvSpPr>
            <a:spLocks noGrp="1" noChangeArrowheads="1"/>
          </p:cNvSpPr>
          <p:nvPr>
            <p:ph type="title"/>
          </p:nvPr>
        </p:nvSpPr>
        <p:spPr>
          <a:xfrm>
            <a:off x="685800" y="228600"/>
            <a:ext cx="7772400" cy="838200"/>
          </a:xfrm>
        </p:spPr>
        <p:txBody>
          <a:bodyPr/>
          <a:lstStyle/>
          <a:p>
            <a:pPr eaLnBrk="1" hangingPunct="1">
              <a:defRPr/>
            </a:pPr>
            <a:r>
              <a:rPr lang="en-US" sz="3200" b="1" smtClean="0">
                <a:cs typeface="Times New Roman" panose="02020603050405020304" pitchFamily="18" charset="0"/>
              </a:rPr>
              <a:t>Example:</a:t>
            </a:r>
            <a:endParaRPr lang="en-US" sz="3200" smtClean="0">
              <a:cs typeface="Times New Roman" panose="02020603050405020304" pitchFamily="18" charset="0"/>
            </a:endParaRPr>
          </a:p>
        </p:txBody>
      </p:sp>
      <p:sp>
        <p:nvSpPr>
          <p:cNvPr id="78851" name="Rectangle 3"/>
          <p:cNvSpPr>
            <a:spLocks noGrp="1" noChangeArrowheads="1"/>
          </p:cNvSpPr>
          <p:nvPr>
            <p:ph type="body" idx="1"/>
          </p:nvPr>
        </p:nvSpPr>
        <p:spPr>
          <a:xfrm>
            <a:off x="685800" y="1371600"/>
            <a:ext cx="7772400" cy="4114800"/>
          </a:xfrm>
        </p:spPr>
        <p:txBody>
          <a:bodyPr/>
          <a:lstStyle/>
          <a:p>
            <a:pPr marL="0" indent="0" eaLnBrk="1" hangingPunct="1">
              <a:lnSpc>
                <a:spcPct val="90000"/>
              </a:lnSpc>
              <a:buFont typeface="Wingdings" pitchFamily="2" charset="2"/>
              <a:buNone/>
            </a:pPr>
            <a:r>
              <a:rPr lang="en-US" smtClean="0">
                <a:cs typeface="Times New Roman" pitchFamily="18" charset="0"/>
              </a:rPr>
              <a:t>A borrower wants a 30-year, monthly-payment, fixed-interest mortgage for $80,000. As a lender, you want to earn a return of 1 percent per month, compounded monthly. Then you would agree to provide the $80,000 up front (i.e., at the present time), in return for the commitment by the borrower to make 360 equal monthly payments in the amount of?…</a:t>
            </a:r>
          </a:p>
        </p:txBody>
      </p:sp>
      <p:sp>
        <p:nvSpPr>
          <p:cNvPr id="78852" name="Slide Number Placeholder 3"/>
          <p:cNvSpPr>
            <a:spLocks noGrp="1"/>
          </p:cNvSpPr>
          <p:nvPr>
            <p:ph type="sldNum" sz="quarter" idx="12"/>
          </p:nvPr>
        </p:nvSpPr>
        <p:spPr>
          <a:noFill/>
          <a:ln>
            <a:miter lim="800000"/>
            <a:headEnd/>
            <a:tailEnd/>
          </a:ln>
        </p:spPr>
        <p:txBody>
          <a:bodyPr/>
          <a:lstStyle/>
          <a:p>
            <a:fld id="{D7FE51E3-690D-4B83-8F2F-2CAF26C9C0DF}" type="slidenum">
              <a:rPr lang="en-US"/>
              <a:pPr/>
              <a:t>51</a:t>
            </a:fld>
            <a:endParaRPr lang="en-US"/>
          </a:p>
        </p:txBody>
      </p:sp>
      <p:sp>
        <p:nvSpPr>
          <p:cNvPr id="78853"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6066" name="Rectangle 2"/>
          <p:cNvSpPr>
            <a:spLocks noGrp="1" noChangeArrowheads="1"/>
          </p:cNvSpPr>
          <p:nvPr>
            <p:ph type="title"/>
          </p:nvPr>
        </p:nvSpPr>
        <p:spPr>
          <a:xfrm>
            <a:off x="685800" y="304800"/>
            <a:ext cx="7772400" cy="609600"/>
          </a:xfrm>
        </p:spPr>
        <p:txBody>
          <a:bodyPr/>
          <a:lstStyle/>
          <a:p>
            <a:pPr eaLnBrk="1" hangingPunct="1">
              <a:defRPr/>
            </a:pPr>
            <a:r>
              <a:rPr lang="en-US" sz="3200" smtClean="0">
                <a:cs typeface="Times New Roman" panose="02020603050405020304" pitchFamily="18" charset="0"/>
              </a:rPr>
              <a:t>Answer:</a:t>
            </a:r>
          </a:p>
        </p:txBody>
      </p:sp>
      <p:sp>
        <p:nvSpPr>
          <p:cNvPr id="26628" name="Rectangle 3"/>
          <p:cNvSpPr>
            <a:spLocks noGrp="1" noChangeArrowheads="1"/>
          </p:cNvSpPr>
          <p:nvPr>
            <p:ph type="body" idx="1"/>
          </p:nvPr>
        </p:nvSpPr>
        <p:spPr>
          <a:xfrm>
            <a:off x="685800" y="1905000"/>
            <a:ext cx="7772400" cy="4114800"/>
          </a:xfrm>
        </p:spPr>
        <p:txBody>
          <a:bodyPr/>
          <a:lstStyle/>
          <a:p>
            <a:pPr eaLnBrk="1" hangingPunct="1">
              <a:buFont typeface="Wingdings" pitchFamily="2" charset="2"/>
              <a:buNone/>
            </a:pPr>
            <a:endParaRPr lang="en-US" b="1" smtClean="0">
              <a:solidFill>
                <a:srgbClr val="0000FF"/>
              </a:solidFill>
              <a:cs typeface="Times New Roman" pitchFamily="18" charset="0"/>
            </a:endParaRPr>
          </a:p>
          <a:p>
            <a:pPr eaLnBrk="1" hangingPunct="1">
              <a:buFont typeface="Wingdings" pitchFamily="2" charset="2"/>
              <a:buNone/>
            </a:pPr>
            <a:endParaRPr lang="en-US" b="1" smtClean="0">
              <a:solidFill>
                <a:srgbClr val="0000FF"/>
              </a:solidFill>
              <a:cs typeface="Times New Roman" pitchFamily="18" charset="0"/>
            </a:endParaRPr>
          </a:p>
          <a:p>
            <a:pPr eaLnBrk="1" hangingPunct="1">
              <a:buFont typeface="Wingdings" pitchFamily="2" charset="2"/>
              <a:buNone/>
            </a:pPr>
            <a:r>
              <a:rPr lang="en-US" b="1" smtClean="0">
                <a:solidFill>
                  <a:srgbClr val="0000FF"/>
                </a:solidFill>
                <a:cs typeface="Times New Roman" pitchFamily="18" charset="0"/>
              </a:rPr>
              <a:t>$822.89</a:t>
            </a:r>
            <a:r>
              <a:rPr lang="en-US" smtClean="0">
                <a:cs typeface="Times New Roman" pitchFamily="18" charset="0"/>
              </a:rPr>
              <a:t/>
            </a:r>
            <a:br>
              <a:rPr lang="en-US" smtClean="0">
                <a:cs typeface="Times New Roman" pitchFamily="18" charset="0"/>
              </a:rPr>
            </a:br>
            <a:r>
              <a:rPr lang="en-US" smtClean="0">
                <a:cs typeface="Times New Roman" pitchFamily="18" charset="0"/>
              </a:rPr>
              <a:t> </a:t>
            </a:r>
            <a:br>
              <a:rPr lang="en-US" smtClean="0">
                <a:cs typeface="Times New Roman" pitchFamily="18" charset="0"/>
              </a:rPr>
            </a:br>
            <a:r>
              <a:rPr lang="en-US" smtClean="0">
                <a:cs typeface="Times New Roman" pitchFamily="18" charset="0"/>
              </a:rPr>
              <a:t>Or, on the calculator (with P/Yr = 12):</a:t>
            </a:r>
          </a:p>
        </p:txBody>
      </p:sp>
      <p:graphicFrame>
        <p:nvGraphicFramePr>
          <p:cNvPr id="26626" name="Object 4"/>
          <p:cNvGraphicFramePr>
            <a:graphicFrameLocks noChangeAspect="1"/>
          </p:cNvGraphicFramePr>
          <p:nvPr/>
        </p:nvGraphicFramePr>
        <p:xfrm>
          <a:off x="1066800" y="1600200"/>
          <a:ext cx="6858000" cy="1068388"/>
        </p:xfrm>
        <a:graphic>
          <a:graphicData uri="http://schemas.openxmlformats.org/presentationml/2006/ole">
            <p:oleObj spid="_x0000_s26626" name="Equation" r:id="rId3" imgW="2527300" imgH="393700" progId="Equation.3">
              <p:embed/>
            </p:oleObj>
          </a:graphicData>
        </a:graphic>
      </p:graphicFrame>
      <p:sp>
        <p:nvSpPr>
          <p:cNvPr id="26629" name="Slide Number Placeholder 38"/>
          <p:cNvSpPr>
            <a:spLocks noGrp="1"/>
          </p:cNvSpPr>
          <p:nvPr>
            <p:ph type="sldNum" sz="quarter" idx="12"/>
          </p:nvPr>
        </p:nvSpPr>
        <p:spPr>
          <a:noFill/>
          <a:ln>
            <a:miter lim="800000"/>
            <a:headEnd/>
            <a:tailEnd/>
          </a:ln>
        </p:spPr>
        <p:txBody>
          <a:bodyPr/>
          <a:lstStyle/>
          <a:p>
            <a:fld id="{188A4699-439E-4609-A13C-CB1F20FA0370}" type="slidenum">
              <a:rPr lang="en-US"/>
              <a:pPr/>
              <a:t>52</a:t>
            </a:fld>
            <a:endParaRPr lang="en-US"/>
          </a:p>
        </p:txBody>
      </p:sp>
      <p:sp>
        <p:nvSpPr>
          <p:cNvPr id="26630" name="Footer Placeholder 39"/>
          <p:cNvSpPr>
            <a:spLocks noGrp="1"/>
          </p:cNvSpPr>
          <p:nvPr>
            <p:ph type="ftr" sz="quarter" idx="11"/>
          </p:nvPr>
        </p:nvSpPr>
        <p:spPr>
          <a:noFill/>
          <a:ln>
            <a:miter lim="800000"/>
            <a:headEnd/>
            <a:tailEnd/>
          </a:ln>
        </p:spPr>
        <p:txBody>
          <a:bodyPr/>
          <a:lstStyle/>
          <a:p>
            <a:r>
              <a:rPr lang="en-US"/>
              <a:t>© 2014 OnCourse Learning. All Rights Reserved.</a:t>
            </a:r>
          </a:p>
        </p:txBody>
      </p:sp>
      <p:graphicFrame>
        <p:nvGraphicFramePr>
          <p:cNvPr id="41" name="Table 40"/>
          <p:cNvGraphicFramePr>
            <a:graphicFrameLocks noGrp="1"/>
          </p:cNvGraphicFramePr>
          <p:nvPr/>
        </p:nvGraphicFramePr>
        <p:xfrm>
          <a:off x="838200" y="5105400"/>
          <a:ext cx="7315200" cy="741680"/>
        </p:xfrm>
        <a:graphic>
          <a:graphicData uri="http://schemas.openxmlformats.org/drawingml/2006/table">
            <a:tbl>
              <a:tblPr firstRow="1" bandRow="1">
                <a:tableStyleId>{2D5ABB26-0587-4C30-8999-92F81FD0307C}</a:tableStyleId>
              </a:tblPr>
              <a:tblGrid>
                <a:gridCol w="1463040"/>
                <a:gridCol w="1463040"/>
                <a:gridCol w="1463040"/>
                <a:gridCol w="1463040"/>
                <a:gridCol w="1463040"/>
              </a:tblGrid>
              <a:tr h="370840">
                <a:tc>
                  <a:txBody>
                    <a:bodyPr/>
                    <a:lstStyle/>
                    <a:p>
                      <a:pPr algn="ctr"/>
                      <a:r>
                        <a:rPr lang="en-US" b="1" dirty="0" smtClean="0"/>
                        <a:t>N</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smtClean="0"/>
                        <a:t>I/YR</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smtClean="0"/>
                        <a:t>PV</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smtClean="0"/>
                        <a:t>PMT</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smtClean="0"/>
                        <a:t>FV</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rgbClr val="0000FF"/>
                          </a:solidFill>
                          <a:cs typeface="Times New Roman" pitchFamily="18" charset="0"/>
                        </a:rPr>
                        <a:t>360</a:t>
                      </a:r>
                      <a:endParaRPr lang="en-US"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eaLnBrk="1" fontAlgn="base" hangingPunct="1">
                        <a:spcBef>
                          <a:spcPct val="0"/>
                        </a:spcBef>
                        <a:spcAft>
                          <a:spcPct val="0"/>
                        </a:spcAft>
                      </a:pPr>
                      <a:r>
                        <a:rPr lang="en-US" sz="1800" b="1" kern="1200" dirty="0" smtClean="0">
                          <a:solidFill>
                            <a:srgbClr val="0000FF"/>
                          </a:solidFill>
                          <a:latin typeface="Times New Roman" pitchFamily="18" charset="0"/>
                          <a:ea typeface="+mn-ea"/>
                          <a:cs typeface="Times New Roman" pitchFamily="18" charset="0"/>
                        </a:rPr>
                        <a:t>12</a:t>
                      </a:r>
                      <a:endParaRPr lang="en-US" sz="1800" b="1" kern="1200" dirty="0">
                        <a:solidFill>
                          <a:srgbClr val="0000FF"/>
                        </a:solidFill>
                        <a:latin typeface="Times New Roman" pitchFamily="18" charset="0"/>
                        <a:ea typeface="+mn-ea"/>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1" hangingPunct="1"/>
                      <a:r>
                        <a:rPr lang="en-US" sz="1800" b="1" dirty="0" smtClean="0">
                          <a:solidFill>
                            <a:srgbClr val="0000FF"/>
                          </a:solidFill>
                          <a:cs typeface="Times New Roman" pitchFamily="18" charset="0"/>
                        </a:rPr>
                        <a:t>80000</a:t>
                      </a:r>
                      <a:endParaRPr lang="en-US" sz="1000" dirty="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err="1" smtClean="0">
                          <a:solidFill>
                            <a:srgbClr val="FF0000"/>
                          </a:solidFill>
                        </a:rPr>
                        <a:t>CPT</a:t>
                      </a:r>
                      <a:endParaRPr lang="en-US"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eaLnBrk="1" fontAlgn="base" hangingPunct="1">
                        <a:spcBef>
                          <a:spcPct val="0"/>
                        </a:spcBef>
                        <a:spcAft>
                          <a:spcPct val="0"/>
                        </a:spcAft>
                      </a:pPr>
                      <a:r>
                        <a:rPr lang="en-US" sz="1800" b="1" kern="1200" dirty="0" smtClean="0">
                          <a:solidFill>
                            <a:srgbClr val="0000FF"/>
                          </a:solidFill>
                          <a:latin typeface="Times New Roman" pitchFamily="18" charset="0"/>
                          <a:ea typeface="+mn-ea"/>
                          <a:cs typeface="Times New Roman" pitchFamily="18" charset="0"/>
                        </a:rPr>
                        <a:t>0</a:t>
                      </a:r>
                      <a:endParaRPr lang="en-US" sz="1800" b="1" kern="1200" dirty="0">
                        <a:solidFill>
                          <a:srgbClr val="0000FF"/>
                        </a:solidFill>
                        <a:latin typeface="Times New Roman" pitchFamily="18" charset="0"/>
                        <a:ea typeface="+mn-ea"/>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8114" name="Rectangle 2"/>
          <p:cNvSpPr>
            <a:spLocks noGrp="1" noChangeArrowheads="1"/>
          </p:cNvSpPr>
          <p:nvPr>
            <p:ph type="title"/>
          </p:nvPr>
        </p:nvSpPr>
        <p:spPr>
          <a:xfrm>
            <a:off x="685800" y="304800"/>
            <a:ext cx="7772400" cy="1143000"/>
          </a:xfrm>
        </p:spPr>
        <p:txBody>
          <a:bodyPr/>
          <a:lstStyle/>
          <a:p>
            <a:pPr eaLnBrk="1" hangingPunct="1">
              <a:defRPr/>
            </a:pPr>
            <a:r>
              <a:rPr lang="en-US" sz="3200" b="1" smtClean="0">
                <a:cs typeface="Times New Roman" panose="02020603050405020304" pitchFamily="18" charset="0"/>
              </a:rPr>
              <a:t>8.2.11 Solving for the </a:t>
            </a:r>
            <a:r>
              <a:rPr lang="en-US" sz="3200" b="1" i="1" smtClean="0">
                <a:solidFill>
                  <a:srgbClr val="0000FF"/>
                </a:solidFill>
                <a:effectLst>
                  <a:outerShdw blurRad="38100" dist="38100" dir="2700000" algn="tl">
                    <a:srgbClr val="000000"/>
                  </a:outerShdw>
                </a:effectLst>
                <a:cs typeface="Times New Roman" panose="02020603050405020304" pitchFamily="18" charset="0"/>
              </a:rPr>
              <a:t>Number</a:t>
            </a:r>
            <a:r>
              <a:rPr lang="en-US" sz="3200" b="1" smtClean="0">
                <a:solidFill>
                  <a:srgbClr val="0000FF"/>
                </a:solidFill>
                <a:effectLst>
                  <a:outerShdw blurRad="38100" dist="38100" dir="2700000" algn="tl">
                    <a:srgbClr val="000000"/>
                  </a:outerShdw>
                </a:effectLst>
                <a:cs typeface="Times New Roman" panose="02020603050405020304" pitchFamily="18" charset="0"/>
              </a:rPr>
              <a:t> </a:t>
            </a:r>
            <a:r>
              <a:rPr lang="en-US" sz="3200" b="1" smtClean="0">
                <a:cs typeface="Times New Roman" panose="02020603050405020304" pitchFamily="18" charset="0"/>
              </a:rPr>
              <a:t>of Periodic Payments</a:t>
            </a:r>
            <a:endParaRPr lang="en-US" sz="3200" smtClean="0">
              <a:cs typeface="Times New Roman" panose="02020603050405020304" pitchFamily="18" charset="0"/>
            </a:endParaRPr>
          </a:p>
        </p:txBody>
      </p:sp>
      <p:graphicFrame>
        <p:nvGraphicFramePr>
          <p:cNvPr id="27650" name="Object 4"/>
          <p:cNvGraphicFramePr>
            <a:graphicFrameLocks noChangeAspect="1"/>
          </p:cNvGraphicFramePr>
          <p:nvPr/>
        </p:nvGraphicFramePr>
        <p:xfrm>
          <a:off x="3124200" y="4092575"/>
          <a:ext cx="2819400" cy="1214438"/>
        </p:xfrm>
        <a:graphic>
          <a:graphicData uri="http://schemas.openxmlformats.org/presentationml/2006/ole">
            <p:oleObj spid="_x0000_s27650" name="Equation" r:id="rId3" imgW="1473200" imgH="635000" progId="Equation.3">
              <p:embed/>
            </p:oleObj>
          </a:graphicData>
        </a:graphic>
      </p:graphicFrame>
      <p:sp>
        <p:nvSpPr>
          <p:cNvPr id="27652" name="Text Box 7"/>
          <p:cNvSpPr txBox="1">
            <a:spLocks noChangeArrowheads="1"/>
          </p:cNvSpPr>
          <p:nvPr/>
        </p:nvSpPr>
        <p:spPr bwMode="auto">
          <a:xfrm>
            <a:off x="1066800" y="1981200"/>
            <a:ext cx="7543800" cy="457200"/>
          </a:xfrm>
          <a:prstGeom prst="rect">
            <a:avLst/>
          </a:prstGeom>
          <a:noFill/>
          <a:ln w="9525">
            <a:noFill/>
            <a:miter lim="800000"/>
            <a:headEnd/>
            <a:tailEnd/>
          </a:ln>
        </p:spPr>
        <p:txBody>
          <a:bodyPr>
            <a:spAutoFit/>
          </a:bodyPr>
          <a:lstStyle/>
          <a:p>
            <a:pPr eaLnBrk="1" hangingPunct="1">
              <a:spcBef>
                <a:spcPct val="50000"/>
              </a:spcBef>
            </a:pPr>
            <a:endParaRPr lang="en-US"/>
          </a:p>
        </p:txBody>
      </p:sp>
      <p:sp>
        <p:nvSpPr>
          <p:cNvPr id="56325" name="Rectangle 10"/>
          <p:cNvSpPr>
            <a:spLocks noGrp="1" noChangeArrowheads="1"/>
          </p:cNvSpPr>
          <p:nvPr>
            <p:ph type="body" idx="1"/>
          </p:nvPr>
        </p:nvSpPr>
        <p:spPr>
          <a:xfrm>
            <a:off x="609600" y="1524000"/>
            <a:ext cx="8077200" cy="4572000"/>
          </a:xfrm>
        </p:spPr>
        <p:txBody>
          <a:bodyPr/>
          <a:lstStyle/>
          <a:p>
            <a:pPr marL="0" indent="0" eaLnBrk="1" hangingPunct="1">
              <a:lnSpc>
                <a:spcPct val="90000"/>
              </a:lnSpc>
              <a:buFont typeface="Wingdings" pitchFamily="2" charset="2"/>
              <a:buNone/>
              <a:defRPr/>
            </a:pPr>
            <a:r>
              <a:rPr lang="en-US" sz="2800" dirty="0" smtClean="0">
                <a:cs typeface="Times New Roman" pitchFamily="18" charset="0"/>
              </a:rPr>
              <a:t>How many regular periodic payments (in arrears) will it take to provide a given return to a given present value amount?</a:t>
            </a:r>
            <a:br>
              <a:rPr lang="en-US" sz="2800" dirty="0" smtClean="0">
                <a:cs typeface="Times New Roman" pitchFamily="18" charset="0"/>
              </a:rPr>
            </a:br>
            <a:r>
              <a:rPr lang="en-US" sz="2800" dirty="0" smtClean="0">
                <a:cs typeface="Times New Roman" pitchFamily="18" charset="0"/>
              </a:rPr>
              <a:t> </a:t>
            </a:r>
            <a:br>
              <a:rPr lang="en-US" sz="2800" dirty="0" smtClean="0">
                <a:cs typeface="Times New Roman" pitchFamily="18" charset="0"/>
              </a:rPr>
            </a:br>
            <a:r>
              <a:rPr lang="en-US" sz="2800" dirty="0" smtClean="0">
                <a:cs typeface="Times New Roman" pitchFamily="18" charset="0"/>
              </a:rPr>
              <a:t>The general formula is:</a:t>
            </a:r>
            <a:br>
              <a:rPr lang="en-US" sz="2800" dirty="0" smtClean="0">
                <a:cs typeface="Times New Roman" pitchFamily="18" charset="0"/>
              </a:rPr>
            </a:br>
            <a:r>
              <a:rPr lang="en-US" sz="2800" dirty="0" smtClean="0">
                <a:cs typeface="Times New Roman" pitchFamily="18" charset="0"/>
              </a:rPr>
              <a:t> </a:t>
            </a:r>
            <a:br>
              <a:rPr lang="en-US" sz="2800" dirty="0" smtClean="0">
                <a:cs typeface="Times New Roman" pitchFamily="18" charset="0"/>
              </a:rPr>
            </a:br>
            <a:endParaRPr lang="en-US" sz="2800" dirty="0" smtClean="0">
              <a:cs typeface="Times New Roman" pitchFamily="18" charset="0"/>
            </a:endParaRPr>
          </a:p>
          <a:p>
            <a:pPr eaLnBrk="1" hangingPunct="1">
              <a:lnSpc>
                <a:spcPct val="90000"/>
              </a:lnSpc>
              <a:buFont typeface="Wingdings" pitchFamily="2" charset="2"/>
              <a:buNone/>
              <a:defRPr/>
            </a:pPr>
            <a:endParaRPr lang="en-US" sz="2800" dirty="0" smtClean="0">
              <a:cs typeface="Times New Roman" pitchFamily="18" charset="0"/>
            </a:endParaRPr>
          </a:p>
          <a:p>
            <a:pPr eaLnBrk="1" hangingPunct="1">
              <a:lnSpc>
                <a:spcPct val="90000"/>
              </a:lnSpc>
              <a:buFont typeface="Wingdings" pitchFamily="2" charset="2"/>
              <a:buNone/>
              <a:defRPr/>
            </a:pPr>
            <a:endParaRPr lang="en-US" sz="2800" dirty="0" smtClean="0">
              <a:cs typeface="Times New Roman" pitchFamily="18" charset="0"/>
            </a:endParaRPr>
          </a:p>
          <a:p>
            <a:pPr eaLnBrk="1" hangingPunct="1">
              <a:lnSpc>
                <a:spcPct val="90000"/>
              </a:lnSpc>
              <a:buFont typeface="Wingdings" pitchFamily="2" charset="2"/>
              <a:buNone/>
              <a:defRPr/>
            </a:pPr>
            <a:endParaRPr lang="en-US" sz="2800" dirty="0" smtClean="0">
              <a:cs typeface="Times New Roman" pitchFamily="18" charset="0"/>
            </a:endParaRPr>
          </a:p>
          <a:p>
            <a:pPr eaLnBrk="1" hangingPunct="1">
              <a:lnSpc>
                <a:spcPct val="90000"/>
              </a:lnSpc>
              <a:buFont typeface="Wingdings" pitchFamily="2" charset="2"/>
              <a:buNone/>
              <a:defRPr/>
            </a:pPr>
            <a:r>
              <a:rPr lang="en-US" sz="2800" dirty="0" smtClean="0">
                <a:cs typeface="Times New Roman" pitchFamily="18" charset="0"/>
              </a:rPr>
              <a:t>where </a:t>
            </a:r>
            <a:r>
              <a:rPr lang="en-US" sz="2800" i="1" dirty="0" err="1" smtClean="0">
                <a:cs typeface="Times New Roman" pitchFamily="18" charset="0"/>
              </a:rPr>
              <a:t>LN</a:t>
            </a:r>
            <a:r>
              <a:rPr lang="en-US" sz="2800" dirty="0" smtClean="0">
                <a:cs typeface="Times New Roman" pitchFamily="18" charset="0"/>
              </a:rPr>
              <a:t> is the natural logarithm.</a:t>
            </a:r>
          </a:p>
        </p:txBody>
      </p:sp>
      <p:sp>
        <p:nvSpPr>
          <p:cNvPr id="27654" name="Text Box 11"/>
          <p:cNvSpPr txBox="1">
            <a:spLocks noChangeArrowheads="1"/>
          </p:cNvSpPr>
          <p:nvPr/>
        </p:nvSpPr>
        <p:spPr bwMode="auto">
          <a:xfrm>
            <a:off x="5715000" y="5638800"/>
            <a:ext cx="2971800" cy="457200"/>
          </a:xfrm>
          <a:prstGeom prst="rect">
            <a:avLst/>
          </a:prstGeom>
          <a:noFill/>
          <a:ln w="9525">
            <a:noFill/>
            <a:miter lim="800000"/>
            <a:headEnd/>
            <a:tailEnd/>
          </a:ln>
        </p:spPr>
        <p:txBody>
          <a:bodyPr>
            <a:spAutoFit/>
          </a:bodyPr>
          <a:lstStyle/>
          <a:p>
            <a:pPr eaLnBrk="1" hangingPunct="1">
              <a:spcBef>
                <a:spcPct val="50000"/>
              </a:spcBef>
            </a:pPr>
            <a:r>
              <a:rPr lang="en-US" b="1" i="1">
                <a:solidFill>
                  <a:srgbClr val="FF0000"/>
                </a:solidFill>
              </a:rPr>
              <a:t>(But who cares!)</a:t>
            </a:r>
          </a:p>
        </p:txBody>
      </p:sp>
      <p:sp>
        <p:nvSpPr>
          <p:cNvPr id="27655" name="Slide Number Placeholder 6"/>
          <p:cNvSpPr>
            <a:spLocks noGrp="1"/>
          </p:cNvSpPr>
          <p:nvPr>
            <p:ph type="sldNum" sz="quarter" idx="12"/>
          </p:nvPr>
        </p:nvSpPr>
        <p:spPr>
          <a:noFill/>
          <a:ln>
            <a:miter lim="800000"/>
            <a:headEnd/>
            <a:tailEnd/>
          </a:ln>
        </p:spPr>
        <p:txBody>
          <a:bodyPr/>
          <a:lstStyle/>
          <a:p>
            <a:fld id="{C2C533E6-2C2C-4F50-AB9E-5A3041C52837}" type="slidenum">
              <a:rPr lang="en-US"/>
              <a:pPr/>
              <a:t>53</a:t>
            </a:fld>
            <a:endParaRPr lang="en-US"/>
          </a:p>
        </p:txBody>
      </p:sp>
      <p:sp>
        <p:nvSpPr>
          <p:cNvPr id="27656" name="Footer Placeholder 7"/>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0162" name="Rectangle 2"/>
          <p:cNvSpPr>
            <a:spLocks noGrp="1" noChangeArrowheads="1"/>
          </p:cNvSpPr>
          <p:nvPr>
            <p:ph type="title"/>
          </p:nvPr>
        </p:nvSpPr>
        <p:spPr>
          <a:xfrm>
            <a:off x="685800" y="304800"/>
            <a:ext cx="7772400" cy="762000"/>
          </a:xfrm>
        </p:spPr>
        <p:txBody>
          <a:bodyPr/>
          <a:lstStyle/>
          <a:p>
            <a:pPr eaLnBrk="1" hangingPunct="1">
              <a:defRPr/>
            </a:pPr>
            <a:r>
              <a:rPr lang="en-US" sz="3200" b="1" smtClean="0">
                <a:cs typeface="Times New Roman" panose="02020603050405020304" pitchFamily="18" charset="0"/>
              </a:rPr>
              <a:t>Example:</a:t>
            </a:r>
            <a:endParaRPr lang="en-US" sz="3200" smtClean="0">
              <a:cs typeface="Times New Roman" panose="02020603050405020304" pitchFamily="18" charset="0"/>
            </a:endParaRPr>
          </a:p>
        </p:txBody>
      </p:sp>
      <p:sp>
        <p:nvSpPr>
          <p:cNvPr id="79875" name="Rectangle 3"/>
          <p:cNvSpPr>
            <a:spLocks noGrp="1" noChangeArrowheads="1"/>
          </p:cNvSpPr>
          <p:nvPr>
            <p:ph type="body" idx="1"/>
          </p:nvPr>
        </p:nvSpPr>
        <p:spPr>
          <a:xfrm>
            <a:off x="685800" y="1295400"/>
            <a:ext cx="7772400" cy="4114800"/>
          </a:xfrm>
        </p:spPr>
        <p:txBody>
          <a:bodyPr/>
          <a:lstStyle/>
          <a:p>
            <a:pPr marL="0" indent="0" eaLnBrk="1" hangingPunct="1">
              <a:buFont typeface="Wingdings" pitchFamily="2" charset="2"/>
              <a:buNone/>
            </a:pPr>
            <a:r>
              <a:rPr lang="en-US" smtClean="0">
                <a:cs typeface="Times New Roman" pitchFamily="18" charset="0"/>
              </a:rPr>
              <a:t>How long will it take you to pay off a $50,000 loan at 10% annual interest (compounded monthly), if you can only afford to pay $500 per month?</a:t>
            </a:r>
          </a:p>
        </p:txBody>
      </p:sp>
      <p:sp>
        <p:nvSpPr>
          <p:cNvPr id="79876" name="Slide Number Placeholder 3"/>
          <p:cNvSpPr>
            <a:spLocks noGrp="1"/>
          </p:cNvSpPr>
          <p:nvPr>
            <p:ph type="sldNum" sz="quarter" idx="12"/>
          </p:nvPr>
        </p:nvSpPr>
        <p:spPr>
          <a:noFill/>
          <a:ln>
            <a:miter lim="800000"/>
            <a:headEnd/>
            <a:tailEnd/>
          </a:ln>
        </p:spPr>
        <p:txBody>
          <a:bodyPr/>
          <a:lstStyle/>
          <a:p>
            <a:fld id="{920B9282-9831-474B-810A-BA3A8D275F94}" type="slidenum">
              <a:rPr lang="en-US"/>
              <a:pPr/>
              <a:t>54</a:t>
            </a:fld>
            <a:endParaRPr lang="en-US"/>
          </a:p>
        </p:txBody>
      </p:sp>
      <p:sp>
        <p:nvSpPr>
          <p:cNvPr id="79877"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p:txBody>
          <a:bodyPr/>
          <a:lstStyle/>
          <a:p>
            <a:pPr eaLnBrk="1" hangingPunct="1">
              <a:buFont typeface="Wingdings" pitchFamily="2" charset="2"/>
              <a:buNone/>
            </a:pPr>
            <a:endParaRPr lang="en-US" smtClean="0">
              <a:cs typeface="Times New Roman" pitchFamily="18" charset="0"/>
            </a:endParaRPr>
          </a:p>
          <a:p>
            <a:pPr eaLnBrk="1" hangingPunct="1">
              <a:buFont typeface="Wingdings" pitchFamily="2" charset="2"/>
              <a:buNone/>
            </a:pPr>
            <a:endParaRPr lang="en-US" smtClean="0">
              <a:cs typeface="Times New Roman" pitchFamily="18" charset="0"/>
            </a:endParaRPr>
          </a:p>
          <a:p>
            <a:pPr eaLnBrk="1" hangingPunct="1">
              <a:buFont typeface="Wingdings" pitchFamily="2" charset="2"/>
              <a:buNone/>
            </a:pPr>
            <a:r>
              <a:rPr lang="en-US" smtClean="0">
                <a:cs typeface="Times New Roman" pitchFamily="18" charset="0"/>
              </a:rPr>
              <a:t>Or solve it on the calculator:</a:t>
            </a:r>
          </a:p>
        </p:txBody>
      </p:sp>
      <p:sp>
        <p:nvSpPr>
          <p:cNvPr id="223234" name="Rectangle 2"/>
          <p:cNvSpPr>
            <a:spLocks noGrp="1" noChangeArrowheads="1"/>
          </p:cNvSpPr>
          <p:nvPr>
            <p:ph type="title"/>
          </p:nvPr>
        </p:nvSpPr>
        <p:spPr>
          <a:xfrm>
            <a:off x="685800" y="304800"/>
            <a:ext cx="7772400" cy="838200"/>
          </a:xfrm>
        </p:spPr>
        <p:txBody>
          <a:bodyPr/>
          <a:lstStyle/>
          <a:p>
            <a:pPr eaLnBrk="1" hangingPunct="1">
              <a:defRPr/>
            </a:pPr>
            <a:r>
              <a:rPr lang="en-US" sz="3200" smtClean="0"/>
              <a:t>Answer:</a:t>
            </a:r>
          </a:p>
        </p:txBody>
      </p:sp>
      <p:graphicFrame>
        <p:nvGraphicFramePr>
          <p:cNvPr id="28674" name="Object 4"/>
          <p:cNvGraphicFramePr>
            <a:graphicFrameLocks noChangeAspect="1"/>
          </p:cNvGraphicFramePr>
          <p:nvPr/>
        </p:nvGraphicFramePr>
        <p:xfrm>
          <a:off x="2133600" y="1295400"/>
          <a:ext cx="5029200" cy="1489075"/>
        </p:xfrm>
        <a:graphic>
          <a:graphicData uri="http://schemas.openxmlformats.org/presentationml/2006/ole">
            <p:oleObj spid="_x0000_s28674" name="Equation" r:id="rId3" imgW="2145369" imgH="634725" progId="Equation.3">
              <p:embed/>
            </p:oleObj>
          </a:graphicData>
        </a:graphic>
      </p:graphicFrame>
      <p:sp>
        <p:nvSpPr>
          <p:cNvPr id="28677" name="Slide Number Placeholder 38"/>
          <p:cNvSpPr>
            <a:spLocks noGrp="1"/>
          </p:cNvSpPr>
          <p:nvPr>
            <p:ph type="sldNum" sz="quarter" idx="12"/>
          </p:nvPr>
        </p:nvSpPr>
        <p:spPr>
          <a:noFill/>
          <a:ln>
            <a:miter lim="800000"/>
            <a:headEnd/>
            <a:tailEnd/>
          </a:ln>
        </p:spPr>
        <p:txBody>
          <a:bodyPr/>
          <a:lstStyle/>
          <a:p>
            <a:fld id="{FD5657DA-7F16-47C1-BA0C-30E0D77C7DEC}" type="slidenum">
              <a:rPr lang="en-US"/>
              <a:pPr/>
              <a:t>55</a:t>
            </a:fld>
            <a:endParaRPr lang="en-US"/>
          </a:p>
        </p:txBody>
      </p:sp>
      <p:sp>
        <p:nvSpPr>
          <p:cNvPr id="28678" name="Footer Placeholder 39"/>
          <p:cNvSpPr>
            <a:spLocks noGrp="1"/>
          </p:cNvSpPr>
          <p:nvPr>
            <p:ph type="ftr" sz="quarter" idx="11"/>
          </p:nvPr>
        </p:nvSpPr>
        <p:spPr>
          <a:noFill/>
          <a:ln>
            <a:miter lim="800000"/>
            <a:headEnd/>
            <a:tailEnd/>
          </a:ln>
        </p:spPr>
        <p:txBody>
          <a:bodyPr/>
          <a:lstStyle/>
          <a:p>
            <a:r>
              <a:rPr lang="en-US"/>
              <a:t>© 2014 OnCourse Learning. All Rights Reserved.</a:t>
            </a:r>
          </a:p>
        </p:txBody>
      </p:sp>
      <p:graphicFrame>
        <p:nvGraphicFramePr>
          <p:cNvPr id="41" name="Table 40"/>
          <p:cNvGraphicFramePr>
            <a:graphicFrameLocks noGrp="1"/>
          </p:cNvGraphicFramePr>
          <p:nvPr/>
        </p:nvGraphicFramePr>
        <p:xfrm>
          <a:off x="838200" y="3886200"/>
          <a:ext cx="7315200" cy="741680"/>
        </p:xfrm>
        <a:graphic>
          <a:graphicData uri="http://schemas.openxmlformats.org/drawingml/2006/table">
            <a:tbl>
              <a:tblPr firstRow="1" bandRow="1">
                <a:tableStyleId>{2D5ABB26-0587-4C30-8999-92F81FD0307C}</a:tableStyleId>
              </a:tblPr>
              <a:tblGrid>
                <a:gridCol w="1463040"/>
                <a:gridCol w="1463040"/>
                <a:gridCol w="1463040"/>
                <a:gridCol w="1463040"/>
                <a:gridCol w="1463040"/>
              </a:tblGrid>
              <a:tr h="370840">
                <a:tc>
                  <a:txBody>
                    <a:bodyPr/>
                    <a:lstStyle/>
                    <a:p>
                      <a:pPr algn="ctr"/>
                      <a:r>
                        <a:rPr lang="en-US" b="1" dirty="0" smtClean="0"/>
                        <a:t>N</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smtClean="0"/>
                        <a:t>I/YR</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smtClean="0"/>
                        <a:t>PV</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smtClean="0"/>
                        <a:t>PMT</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smtClean="0"/>
                        <a:t>FV</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b="1" dirty="0" err="1" smtClean="0">
                          <a:solidFill>
                            <a:srgbClr val="FF0000"/>
                          </a:solidFill>
                        </a:rPr>
                        <a:t>CPT</a:t>
                      </a:r>
                      <a:endParaRPr lang="en-US"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eaLnBrk="1" fontAlgn="base" hangingPunct="1">
                        <a:spcBef>
                          <a:spcPct val="0"/>
                        </a:spcBef>
                        <a:spcAft>
                          <a:spcPct val="0"/>
                        </a:spcAft>
                      </a:pPr>
                      <a:r>
                        <a:rPr lang="en-US" sz="1800" b="1" kern="1200" dirty="0" smtClean="0">
                          <a:solidFill>
                            <a:srgbClr val="0000FF"/>
                          </a:solidFill>
                          <a:latin typeface="Times New Roman" pitchFamily="18" charset="0"/>
                          <a:ea typeface="+mn-ea"/>
                          <a:cs typeface="Times New Roman" pitchFamily="18" charset="0"/>
                        </a:rPr>
                        <a:t>10</a:t>
                      </a:r>
                      <a:endParaRPr lang="en-US" sz="1800" b="1" kern="1200" dirty="0">
                        <a:solidFill>
                          <a:srgbClr val="0000FF"/>
                        </a:solidFill>
                        <a:latin typeface="Times New Roman" pitchFamily="18" charset="0"/>
                        <a:ea typeface="+mn-ea"/>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eaLnBrk="1" fontAlgn="base" hangingPunct="1">
                        <a:spcBef>
                          <a:spcPct val="0"/>
                        </a:spcBef>
                        <a:spcAft>
                          <a:spcPct val="0"/>
                        </a:spcAft>
                      </a:pPr>
                      <a:r>
                        <a:rPr lang="en-US" sz="1800" b="1" kern="1200" dirty="0" smtClean="0">
                          <a:solidFill>
                            <a:srgbClr val="0000FF"/>
                          </a:solidFill>
                          <a:latin typeface="Times New Roman" pitchFamily="18" charset="0"/>
                          <a:ea typeface="+mn-ea"/>
                          <a:cs typeface="Times New Roman" pitchFamily="18" charset="0"/>
                        </a:rPr>
                        <a:t>50000</a:t>
                      </a:r>
                      <a:endParaRPr lang="en-US" sz="1800" b="1" kern="1200" dirty="0">
                        <a:solidFill>
                          <a:srgbClr val="0000FF"/>
                        </a:solidFill>
                        <a:latin typeface="Times New Roman" pitchFamily="18" charset="0"/>
                        <a:ea typeface="+mn-ea"/>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eaLnBrk="1" fontAlgn="base" hangingPunct="1">
                        <a:spcBef>
                          <a:spcPct val="0"/>
                        </a:spcBef>
                        <a:spcAft>
                          <a:spcPct val="0"/>
                        </a:spcAft>
                      </a:pPr>
                      <a:r>
                        <a:rPr lang="en-US" sz="1800" b="1" kern="1200" dirty="0" smtClean="0">
                          <a:solidFill>
                            <a:srgbClr val="0000FF"/>
                          </a:solidFill>
                          <a:latin typeface="Times New Roman" pitchFamily="18" charset="0"/>
                          <a:ea typeface="+mn-ea"/>
                          <a:cs typeface="Times New Roman" pitchFamily="18" charset="0"/>
                        </a:rPr>
                        <a:t>-500</a:t>
                      </a:r>
                      <a:endParaRPr lang="en-US" sz="1800" b="1" kern="1200" dirty="0">
                        <a:solidFill>
                          <a:srgbClr val="0000FF"/>
                        </a:solidFill>
                        <a:latin typeface="Times New Roman" pitchFamily="18" charset="0"/>
                        <a:ea typeface="+mn-ea"/>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eaLnBrk="1" fontAlgn="base" hangingPunct="1">
                        <a:spcBef>
                          <a:spcPct val="0"/>
                        </a:spcBef>
                        <a:spcAft>
                          <a:spcPct val="0"/>
                        </a:spcAft>
                      </a:pPr>
                      <a:r>
                        <a:rPr lang="en-US" sz="1800" b="1" kern="1200" dirty="0" smtClean="0">
                          <a:solidFill>
                            <a:srgbClr val="0000FF"/>
                          </a:solidFill>
                          <a:latin typeface="Times New Roman" pitchFamily="18" charset="0"/>
                          <a:ea typeface="+mn-ea"/>
                          <a:cs typeface="Times New Roman" pitchFamily="18" charset="0"/>
                        </a:rPr>
                        <a:t>0</a:t>
                      </a:r>
                      <a:endParaRPr lang="en-US" sz="1800" b="1" kern="1200" dirty="0">
                        <a:solidFill>
                          <a:srgbClr val="0000FF"/>
                        </a:solidFill>
                        <a:latin typeface="Times New Roman" pitchFamily="18" charset="0"/>
                        <a:ea typeface="+mn-ea"/>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9" name="Rectangle 5"/>
          <p:cNvSpPr>
            <a:spLocks noChangeArrowheads="1"/>
          </p:cNvSpPr>
          <p:nvPr/>
        </p:nvSpPr>
        <p:spPr bwMode="auto">
          <a:xfrm>
            <a:off x="2362200" y="4114800"/>
            <a:ext cx="4648200" cy="2133600"/>
          </a:xfrm>
          <a:prstGeom prst="rect">
            <a:avLst/>
          </a:prstGeom>
          <a:solidFill>
            <a:schemeClr val="bg1"/>
          </a:solidFill>
          <a:ln w="9525">
            <a:solidFill>
              <a:schemeClr val="tx1"/>
            </a:solidFill>
            <a:miter lim="800000"/>
            <a:headEnd/>
            <a:tailEnd/>
          </a:ln>
        </p:spPr>
        <p:txBody>
          <a:bodyPr wrap="none" anchor="ctr"/>
          <a:lstStyle/>
          <a:p>
            <a:pPr eaLnBrk="1" hangingPunct="1"/>
            <a:endParaRPr lang="en-US"/>
          </a:p>
        </p:txBody>
      </p:sp>
      <p:sp>
        <p:nvSpPr>
          <p:cNvPr id="224258" name="Rectangle 2"/>
          <p:cNvSpPr>
            <a:spLocks noGrp="1" noChangeArrowheads="1"/>
          </p:cNvSpPr>
          <p:nvPr>
            <p:ph type="title"/>
          </p:nvPr>
        </p:nvSpPr>
        <p:spPr>
          <a:xfrm>
            <a:off x="685800" y="609600"/>
            <a:ext cx="7772400" cy="762000"/>
          </a:xfrm>
        </p:spPr>
        <p:txBody>
          <a:bodyPr/>
          <a:lstStyle/>
          <a:p>
            <a:pPr eaLnBrk="1" hangingPunct="1">
              <a:defRPr/>
            </a:pPr>
            <a:r>
              <a:rPr lang="en-US" sz="3200" b="1" smtClean="0">
                <a:cs typeface="Times New Roman" panose="02020603050405020304" pitchFamily="18" charset="0"/>
              </a:rPr>
              <a:t>Another example:</a:t>
            </a:r>
            <a:endParaRPr lang="en-US" sz="3200" smtClean="0">
              <a:cs typeface="Times New Roman" panose="02020603050405020304" pitchFamily="18" charset="0"/>
            </a:endParaRPr>
          </a:p>
        </p:txBody>
      </p:sp>
      <p:sp>
        <p:nvSpPr>
          <p:cNvPr id="29701" name="Rectangle 3"/>
          <p:cNvSpPr>
            <a:spLocks noGrp="1" noChangeArrowheads="1"/>
          </p:cNvSpPr>
          <p:nvPr>
            <p:ph type="body" idx="1"/>
          </p:nvPr>
        </p:nvSpPr>
        <p:spPr>
          <a:xfrm>
            <a:off x="685800" y="1676400"/>
            <a:ext cx="7772400" cy="4114800"/>
          </a:xfrm>
        </p:spPr>
        <p:txBody>
          <a:bodyPr/>
          <a:lstStyle/>
          <a:p>
            <a:pPr marL="0" indent="0" eaLnBrk="1" hangingPunct="1">
              <a:buFont typeface="Wingdings" pitchFamily="2" charset="2"/>
              <a:buNone/>
            </a:pPr>
            <a:r>
              <a:rPr lang="en-US" smtClean="0">
                <a:cs typeface="Times New Roman" pitchFamily="18" charset="0"/>
              </a:rPr>
              <a:t>Solving for the </a:t>
            </a:r>
            <a:r>
              <a:rPr lang="en-US" b="1" i="1" smtClean="0">
                <a:solidFill>
                  <a:srgbClr val="FF0000"/>
                </a:solidFill>
                <a:cs typeface="Times New Roman" pitchFamily="18" charset="0"/>
              </a:rPr>
              <a:t>number of periods</a:t>
            </a:r>
            <a:r>
              <a:rPr lang="en-US" smtClean="0">
                <a:cs typeface="Times New Roman" pitchFamily="18" charset="0"/>
              </a:rPr>
              <a:t> required to obtain a </a:t>
            </a:r>
            <a:r>
              <a:rPr lang="en-US" b="1" i="1" smtClean="0">
                <a:solidFill>
                  <a:srgbClr val="0000FF"/>
                </a:solidFill>
                <a:cs typeface="Times New Roman" pitchFamily="18" charset="0"/>
              </a:rPr>
              <a:t>future value</a:t>
            </a:r>
            <a:r>
              <a:rPr lang="en-US" smtClean="0">
                <a:cs typeface="Times New Roman" pitchFamily="18" charset="0"/>
              </a:rPr>
              <a:t>.</a:t>
            </a:r>
            <a:br>
              <a:rPr lang="en-US" smtClean="0">
                <a:cs typeface="Times New Roman" pitchFamily="18" charset="0"/>
              </a:rPr>
            </a:br>
            <a:r>
              <a:rPr lang="en-US" smtClean="0">
                <a:cs typeface="Times New Roman" pitchFamily="18" charset="0"/>
              </a:rPr>
              <a:t> </a:t>
            </a:r>
            <a:br>
              <a:rPr lang="en-US" smtClean="0">
                <a:cs typeface="Times New Roman" pitchFamily="18" charset="0"/>
              </a:rPr>
            </a:br>
            <a:r>
              <a:rPr lang="en-US" smtClean="0">
                <a:cs typeface="Times New Roman" pitchFamily="18" charset="0"/>
              </a:rPr>
              <a:t>The general formula is:</a:t>
            </a:r>
          </a:p>
        </p:txBody>
      </p:sp>
      <p:graphicFrame>
        <p:nvGraphicFramePr>
          <p:cNvPr id="29698" name="Object 4"/>
          <p:cNvGraphicFramePr>
            <a:graphicFrameLocks noChangeAspect="1"/>
          </p:cNvGraphicFramePr>
          <p:nvPr/>
        </p:nvGraphicFramePr>
        <p:xfrm>
          <a:off x="2362200" y="4187825"/>
          <a:ext cx="4572000" cy="1970088"/>
        </p:xfrm>
        <a:graphic>
          <a:graphicData uri="http://schemas.openxmlformats.org/presentationml/2006/ole">
            <p:oleObj spid="_x0000_s29698" name="Equation" r:id="rId3" imgW="1473200" imgH="635000" progId="Equation.3">
              <p:embed/>
            </p:oleObj>
          </a:graphicData>
        </a:graphic>
      </p:graphicFrame>
      <p:sp>
        <p:nvSpPr>
          <p:cNvPr id="29702" name="Slide Number Placeholder 5"/>
          <p:cNvSpPr>
            <a:spLocks noGrp="1"/>
          </p:cNvSpPr>
          <p:nvPr>
            <p:ph type="sldNum" sz="quarter" idx="12"/>
          </p:nvPr>
        </p:nvSpPr>
        <p:spPr>
          <a:noFill/>
          <a:ln>
            <a:miter lim="800000"/>
            <a:headEnd/>
            <a:tailEnd/>
          </a:ln>
        </p:spPr>
        <p:txBody>
          <a:bodyPr/>
          <a:lstStyle/>
          <a:p>
            <a:fld id="{4270E51C-B032-4799-A252-8CAB302A7657}" type="slidenum">
              <a:rPr lang="en-US"/>
              <a:pPr/>
              <a:t>56</a:t>
            </a:fld>
            <a:endParaRPr lang="en-US"/>
          </a:p>
        </p:txBody>
      </p:sp>
      <p:sp>
        <p:nvSpPr>
          <p:cNvPr id="29703" name="Footer Placeholder 6"/>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a:xfrm>
            <a:off x="685800" y="457200"/>
            <a:ext cx="7772400" cy="762000"/>
          </a:xfrm>
        </p:spPr>
        <p:txBody>
          <a:bodyPr/>
          <a:lstStyle/>
          <a:p>
            <a:pPr eaLnBrk="1" hangingPunct="1">
              <a:defRPr/>
            </a:pPr>
            <a:r>
              <a:rPr lang="en-US" sz="3200" b="1" smtClean="0">
                <a:cs typeface="Times New Roman" panose="02020603050405020304" pitchFamily="18" charset="0"/>
              </a:rPr>
              <a:t>Example:</a:t>
            </a:r>
            <a:endParaRPr lang="en-US" sz="3200" smtClean="0">
              <a:cs typeface="Times New Roman" panose="02020603050405020304" pitchFamily="18" charset="0"/>
            </a:endParaRPr>
          </a:p>
        </p:txBody>
      </p:sp>
      <p:sp>
        <p:nvSpPr>
          <p:cNvPr id="80899" name="Rectangle 3"/>
          <p:cNvSpPr>
            <a:spLocks noGrp="1" noChangeArrowheads="1"/>
          </p:cNvSpPr>
          <p:nvPr>
            <p:ph type="body" idx="1"/>
          </p:nvPr>
        </p:nvSpPr>
        <p:spPr>
          <a:xfrm>
            <a:off x="762000" y="1371600"/>
            <a:ext cx="7772400" cy="4114800"/>
          </a:xfrm>
        </p:spPr>
        <p:txBody>
          <a:bodyPr/>
          <a:lstStyle/>
          <a:p>
            <a:pPr marL="0" indent="0" eaLnBrk="1" hangingPunct="1">
              <a:buFont typeface="Wingdings" pitchFamily="2" charset="2"/>
              <a:buNone/>
            </a:pPr>
            <a:r>
              <a:rPr lang="en-US" smtClean="0">
                <a:cs typeface="Times New Roman" pitchFamily="18" charset="0"/>
              </a:rPr>
              <a:t>You expect to have to make a capital improvement expenditure of $100,000 on a property in five years. How many months before that time must you begin setting aside cash to have available for that expenditure, if you can only set aside $2000 per month, at an interest rate of 6%, if your deposits are at the </a:t>
            </a:r>
            <a:r>
              <a:rPr lang="en-US" b="1" i="1" smtClean="0">
                <a:cs typeface="Times New Roman" pitchFamily="18" charset="0"/>
              </a:rPr>
              <a:t>ends</a:t>
            </a:r>
            <a:r>
              <a:rPr lang="en-US" smtClean="0">
                <a:cs typeface="Times New Roman" pitchFamily="18" charset="0"/>
              </a:rPr>
              <a:t> of each month?</a:t>
            </a:r>
          </a:p>
        </p:txBody>
      </p:sp>
      <p:sp>
        <p:nvSpPr>
          <p:cNvPr id="80900" name="Text Box 4"/>
          <p:cNvSpPr txBox="1">
            <a:spLocks noChangeArrowheads="1"/>
          </p:cNvSpPr>
          <p:nvPr/>
        </p:nvSpPr>
        <p:spPr bwMode="auto">
          <a:xfrm>
            <a:off x="1600200" y="5562600"/>
            <a:ext cx="6248400" cy="579438"/>
          </a:xfrm>
          <a:prstGeom prst="rect">
            <a:avLst/>
          </a:prstGeom>
          <a:noFill/>
          <a:ln w="9525">
            <a:noFill/>
            <a:miter lim="800000"/>
            <a:headEnd/>
            <a:tailEnd/>
          </a:ln>
        </p:spPr>
        <p:txBody>
          <a:bodyPr>
            <a:spAutoFit/>
          </a:bodyPr>
          <a:lstStyle/>
          <a:p>
            <a:pPr algn="ctr" eaLnBrk="1" hangingPunct="1">
              <a:spcBef>
                <a:spcPct val="50000"/>
              </a:spcBef>
            </a:pPr>
            <a:r>
              <a:rPr lang="en-US" sz="3200" b="1" i="1"/>
              <a:t>Aka: “</a:t>
            </a:r>
            <a:r>
              <a:rPr lang="en-US" sz="3200" b="1" i="1">
                <a:solidFill>
                  <a:srgbClr val="FF0000"/>
                </a:solidFill>
              </a:rPr>
              <a:t>Sinking Fund</a:t>
            </a:r>
            <a:r>
              <a:rPr lang="en-US" sz="3200" b="1" i="1"/>
              <a:t>”</a:t>
            </a:r>
          </a:p>
        </p:txBody>
      </p:sp>
      <p:sp>
        <p:nvSpPr>
          <p:cNvPr id="80901" name="Slide Number Placeholder 4"/>
          <p:cNvSpPr>
            <a:spLocks noGrp="1"/>
          </p:cNvSpPr>
          <p:nvPr>
            <p:ph type="sldNum" sz="quarter" idx="12"/>
          </p:nvPr>
        </p:nvSpPr>
        <p:spPr>
          <a:noFill/>
          <a:ln>
            <a:miter lim="800000"/>
            <a:headEnd/>
            <a:tailEnd/>
          </a:ln>
        </p:spPr>
        <p:txBody>
          <a:bodyPr/>
          <a:lstStyle/>
          <a:p>
            <a:fld id="{200CA775-6D2C-497A-AA9D-C53DEFBFE3BD}" type="slidenum">
              <a:rPr lang="en-US"/>
              <a:pPr/>
              <a:t>57</a:t>
            </a:fld>
            <a:endParaRPr lang="en-US"/>
          </a:p>
        </p:txBody>
      </p:sp>
      <p:sp>
        <p:nvSpPr>
          <p:cNvPr id="80902" name="Footer Placeholder 5"/>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8354" name="Rectangle 2"/>
          <p:cNvSpPr>
            <a:spLocks noGrp="1" noChangeArrowheads="1"/>
          </p:cNvSpPr>
          <p:nvPr>
            <p:ph type="title"/>
          </p:nvPr>
        </p:nvSpPr>
        <p:spPr>
          <a:xfrm>
            <a:off x="685800" y="304800"/>
            <a:ext cx="7772400" cy="838200"/>
          </a:xfrm>
        </p:spPr>
        <p:txBody>
          <a:bodyPr/>
          <a:lstStyle/>
          <a:p>
            <a:pPr eaLnBrk="1" hangingPunct="1">
              <a:defRPr/>
            </a:pPr>
            <a:r>
              <a:rPr lang="en-US" sz="3200" smtClean="0">
                <a:cs typeface="Times New Roman" panose="02020603050405020304" pitchFamily="18" charset="0"/>
              </a:rPr>
              <a:t>Answer:</a:t>
            </a:r>
          </a:p>
        </p:txBody>
      </p:sp>
      <p:sp>
        <p:nvSpPr>
          <p:cNvPr id="61444" name="Rectangle 3"/>
          <p:cNvSpPr>
            <a:spLocks noGrp="1" noChangeArrowheads="1"/>
          </p:cNvSpPr>
          <p:nvPr>
            <p:ph type="body" idx="1"/>
          </p:nvPr>
        </p:nvSpPr>
        <p:spPr>
          <a:xfrm>
            <a:off x="685800" y="1981200"/>
            <a:ext cx="7772400" cy="2743200"/>
          </a:xfrm>
        </p:spPr>
        <p:txBody>
          <a:bodyPr/>
          <a:lstStyle/>
          <a:p>
            <a:pPr eaLnBrk="1" hangingPunct="1">
              <a:buFont typeface="Wingdings" pitchFamily="2" charset="2"/>
              <a:buNone/>
              <a:defRPr/>
            </a:pPr>
            <a:endParaRPr lang="en-US" b="1" dirty="0" smtClean="0">
              <a:solidFill>
                <a:srgbClr val="FF0000"/>
              </a:solidFill>
              <a:cs typeface="Times New Roman" pitchFamily="18" charset="0"/>
            </a:endParaRPr>
          </a:p>
          <a:p>
            <a:pPr eaLnBrk="1" hangingPunct="1">
              <a:buFont typeface="Wingdings" pitchFamily="2" charset="2"/>
              <a:buNone/>
              <a:defRPr/>
            </a:pPr>
            <a:endParaRPr lang="en-US" b="1" dirty="0" smtClean="0">
              <a:solidFill>
                <a:srgbClr val="FF0000"/>
              </a:solidFill>
              <a:cs typeface="Times New Roman" pitchFamily="18" charset="0"/>
            </a:endParaRPr>
          </a:p>
          <a:p>
            <a:pPr marL="0" indent="0" eaLnBrk="1" hangingPunct="1">
              <a:buFont typeface="Wingdings" pitchFamily="2" charset="2"/>
              <a:buNone/>
              <a:defRPr/>
            </a:pPr>
            <a:r>
              <a:rPr lang="en-US" b="1" dirty="0" smtClean="0">
                <a:solidFill>
                  <a:srgbClr val="FF0000"/>
                </a:solidFill>
                <a:cs typeface="Times New Roman" pitchFamily="18" charset="0"/>
              </a:rPr>
              <a:t>45 months</a:t>
            </a:r>
            <a:r>
              <a:rPr lang="en-US" dirty="0" smtClean="0">
                <a:cs typeface="Times New Roman" pitchFamily="18" charset="0"/>
              </a:rPr>
              <a:t/>
            </a:r>
            <a:br>
              <a:rPr lang="en-US" dirty="0" smtClean="0">
                <a:cs typeface="Times New Roman" pitchFamily="18" charset="0"/>
              </a:rPr>
            </a:br>
            <a:r>
              <a:rPr lang="en-US" dirty="0" smtClean="0">
                <a:cs typeface="Times New Roman" pitchFamily="18" charset="0"/>
              </a:rPr>
              <a:t> </a:t>
            </a:r>
            <a:br>
              <a:rPr lang="en-US" dirty="0" smtClean="0">
                <a:cs typeface="Times New Roman" pitchFamily="18" charset="0"/>
              </a:rPr>
            </a:br>
            <a:r>
              <a:rPr lang="en-US" dirty="0" smtClean="0">
                <a:cs typeface="Times New Roman" pitchFamily="18" charset="0"/>
              </a:rPr>
              <a:t>Or solve it on the calculator:</a:t>
            </a:r>
          </a:p>
        </p:txBody>
      </p:sp>
      <p:graphicFrame>
        <p:nvGraphicFramePr>
          <p:cNvPr id="30722" name="Object 4"/>
          <p:cNvGraphicFramePr>
            <a:graphicFrameLocks noChangeAspect="1"/>
          </p:cNvGraphicFramePr>
          <p:nvPr/>
        </p:nvGraphicFramePr>
        <p:xfrm>
          <a:off x="1600200" y="1295400"/>
          <a:ext cx="5486400" cy="1612900"/>
        </p:xfrm>
        <a:graphic>
          <a:graphicData uri="http://schemas.openxmlformats.org/presentationml/2006/ole">
            <p:oleObj spid="_x0000_s30722" name="Equation" r:id="rId3" imgW="1981200" imgH="635000" progId="Equation.3">
              <p:embed/>
            </p:oleObj>
          </a:graphicData>
        </a:graphic>
      </p:graphicFrame>
      <p:sp>
        <p:nvSpPr>
          <p:cNvPr id="30725" name="Slide Number Placeholder 38"/>
          <p:cNvSpPr>
            <a:spLocks noGrp="1"/>
          </p:cNvSpPr>
          <p:nvPr>
            <p:ph type="sldNum" sz="quarter" idx="12"/>
          </p:nvPr>
        </p:nvSpPr>
        <p:spPr>
          <a:noFill/>
          <a:ln>
            <a:miter lim="800000"/>
            <a:headEnd/>
            <a:tailEnd/>
          </a:ln>
        </p:spPr>
        <p:txBody>
          <a:bodyPr/>
          <a:lstStyle/>
          <a:p>
            <a:fld id="{E583FB36-1556-4C7F-BA04-989F0E5698FB}" type="slidenum">
              <a:rPr lang="en-US"/>
              <a:pPr/>
              <a:t>58</a:t>
            </a:fld>
            <a:endParaRPr lang="en-US"/>
          </a:p>
        </p:txBody>
      </p:sp>
      <p:sp>
        <p:nvSpPr>
          <p:cNvPr id="30726" name="Footer Placeholder 39"/>
          <p:cNvSpPr>
            <a:spLocks noGrp="1"/>
          </p:cNvSpPr>
          <p:nvPr>
            <p:ph type="ftr" sz="quarter" idx="11"/>
          </p:nvPr>
        </p:nvSpPr>
        <p:spPr>
          <a:noFill/>
          <a:ln>
            <a:miter lim="800000"/>
            <a:headEnd/>
            <a:tailEnd/>
          </a:ln>
        </p:spPr>
        <p:txBody>
          <a:bodyPr/>
          <a:lstStyle/>
          <a:p>
            <a:r>
              <a:rPr lang="en-US"/>
              <a:t>© 2014 OnCourse Learning. All Rights Reserved.</a:t>
            </a:r>
          </a:p>
        </p:txBody>
      </p:sp>
      <p:graphicFrame>
        <p:nvGraphicFramePr>
          <p:cNvPr id="41" name="Table 40"/>
          <p:cNvGraphicFramePr>
            <a:graphicFrameLocks noGrp="1"/>
          </p:cNvGraphicFramePr>
          <p:nvPr/>
        </p:nvGraphicFramePr>
        <p:xfrm>
          <a:off x="914400" y="4800600"/>
          <a:ext cx="7315200" cy="741680"/>
        </p:xfrm>
        <a:graphic>
          <a:graphicData uri="http://schemas.openxmlformats.org/drawingml/2006/table">
            <a:tbl>
              <a:tblPr firstRow="1" bandRow="1">
                <a:tableStyleId>{2D5ABB26-0587-4C30-8999-92F81FD0307C}</a:tableStyleId>
              </a:tblPr>
              <a:tblGrid>
                <a:gridCol w="1463040"/>
                <a:gridCol w="1463040"/>
                <a:gridCol w="1463040"/>
                <a:gridCol w="1463040"/>
                <a:gridCol w="1463040"/>
              </a:tblGrid>
              <a:tr h="370840">
                <a:tc>
                  <a:txBody>
                    <a:bodyPr/>
                    <a:lstStyle/>
                    <a:p>
                      <a:pPr algn="ctr"/>
                      <a:r>
                        <a:rPr lang="en-US" b="1" dirty="0" smtClean="0"/>
                        <a:t>N</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smtClean="0"/>
                        <a:t>I/YR</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smtClean="0"/>
                        <a:t>PV</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smtClean="0"/>
                        <a:t>PMT</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smtClean="0"/>
                        <a:t>FV</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b="1" dirty="0" err="1" smtClean="0">
                          <a:solidFill>
                            <a:srgbClr val="FF0000"/>
                          </a:solidFill>
                        </a:rPr>
                        <a:t>CPT</a:t>
                      </a:r>
                      <a:endParaRPr lang="en-US"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eaLnBrk="1" fontAlgn="base" hangingPunct="1">
                        <a:spcBef>
                          <a:spcPct val="0"/>
                        </a:spcBef>
                        <a:spcAft>
                          <a:spcPct val="0"/>
                        </a:spcAft>
                      </a:pPr>
                      <a:r>
                        <a:rPr lang="en-US" sz="1800" b="1" kern="1200" dirty="0" smtClean="0">
                          <a:solidFill>
                            <a:srgbClr val="0000FF"/>
                          </a:solidFill>
                          <a:latin typeface="Times New Roman" pitchFamily="18" charset="0"/>
                          <a:ea typeface="+mn-ea"/>
                          <a:cs typeface="Times New Roman" pitchFamily="18" charset="0"/>
                        </a:rPr>
                        <a:t>6</a:t>
                      </a:r>
                      <a:endParaRPr lang="en-US" sz="1800" b="1" kern="1200" dirty="0">
                        <a:solidFill>
                          <a:srgbClr val="0000FF"/>
                        </a:solidFill>
                        <a:latin typeface="Times New Roman" pitchFamily="18" charset="0"/>
                        <a:ea typeface="+mn-ea"/>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eaLnBrk="1" fontAlgn="base" hangingPunct="1">
                        <a:spcBef>
                          <a:spcPct val="0"/>
                        </a:spcBef>
                        <a:spcAft>
                          <a:spcPct val="0"/>
                        </a:spcAft>
                      </a:pPr>
                      <a:r>
                        <a:rPr lang="en-US" sz="1800" b="1" kern="1200" dirty="0" smtClean="0">
                          <a:solidFill>
                            <a:srgbClr val="0000FF"/>
                          </a:solidFill>
                          <a:latin typeface="Times New Roman" pitchFamily="18" charset="0"/>
                          <a:ea typeface="+mn-ea"/>
                          <a:cs typeface="Times New Roman" pitchFamily="18" charset="0"/>
                        </a:rPr>
                        <a:t>0</a:t>
                      </a:r>
                      <a:endParaRPr lang="en-US" sz="1800" b="1" kern="1200" dirty="0">
                        <a:solidFill>
                          <a:srgbClr val="0000FF"/>
                        </a:solidFill>
                        <a:latin typeface="Times New Roman" pitchFamily="18" charset="0"/>
                        <a:ea typeface="+mn-ea"/>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eaLnBrk="1" fontAlgn="base" hangingPunct="1">
                        <a:spcBef>
                          <a:spcPct val="0"/>
                        </a:spcBef>
                        <a:spcAft>
                          <a:spcPct val="0"/>
                        </a:spcAft>
                      </a:pPr>
                      <a:r>
                        <a:rPr lang="en-US" sz="1800" b="1" kern="1200" dirty="0" smtClean="0">
                          <a:solidFill>
                            <a:srgbClr val="0000FF"/>
                          </a:solidFill>
                          <a:latin typeface="Times New Roman" pitchFamily="18" charset="0"/>
                          <a:ea typeface="+mn-ea"/>
                          <a:cs typeface="Times New Roman" pitchFamily="18" charset="0"/>
                        </a:rPr>
                        <a:t>-2000</a:t>
                      </a:r>
                      <a:endParaRPr lang="en-US" sz="1800" b="1" kern="1200" dirty="0">
                        <a:solidFill>
                          <a:srgbClr val="0000FF"/>
                        </a:solidFill>
                        <a:latin typeface="Times New Roman" pitchFamily="18" charset="0"/>
                        <a:ea typeface="+mn-ea"/>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eaLnBrk="1" fontAlgn="base" hangingPunct="1">
                        <a:spcBef>
                          <a:spcPct val="0"/>
                        </a:spcBef>
                        <a:spcAft>
                          <a:spcPct val="0"/>
                        </a:spcAft>
                      </a:pPr>
                      <a:r>
                        <a:rPr lang="en-US" sz="1800" b="1" kern="1200" dirty="0" smtClean="0">
                          <a:solidFill>
                            <a:srgbClr val="0000FF"/>
                          </a:solidFill>
                          <a:latin typeface="Times New Roman" pitchFamily="18" charset="0"/>
                          <a:ea typeface="+mn-ea"/>
                          <a:cs typeface="Times New Roman" pitchFamily="18" charset="0"/>
                        </a:rPr>
                        <a:t>100000</a:t>
                      </a:r>
                      <a:endParaRPr lang="en-US" sz="1800" b="1" kern="1200" dirty="0">
                        <a:solidFill>
                          <a:srgbClr val="0000FF"/>
                        </a:solidFill>
                        <a:latin typeface="Times New Roman" pitchFamily="18" charset="0"/>
                        <a:ea typeface="+mn-ea"/>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a:xfrm>
            <a:off x="685800" y="304800"/>
            <a:ext cx="7772400" cy="838200"/>
          </a:xfrm>
        </p:spPr>
        <p:txBody>
          <a:bodyPr/>
          <a:lstStyle/>
          <a:p>
            <a:pPr eaLnBrk="1" hangingPunct="1">
              <a:defRPr/>
            </a:pPr>
            <a:r>
              <a:rPr lang="en-US" sz="3200" b="1" smtClean="0">
                <a:cs typeface="Times New Roman" panose="02020603050405020304" pitchFamily="18" charset="0"/>
              </a:rPr>
              <a:t>8.2.4 The Growth Annuity in Arrears</a:t>
            </a:r>
            <a:endParaRPr lang="en-US" sz="3200" smtClean="0">
              <a:cs typeface="Times New Roman" panose="02020603050405020304" pitchFamily="18" charset="0"/>
            </a:endParaRPr>
          </a:p>
        </p:txBody>
      </p:sp>
      <p:sp>
        <p:nvSpPr>
          <p:cNvPr id="81923" name="Rectangle 3"/>
          <p:cNvSpPr>
            <a:spLocks noGrp="1" noChangeArrowheads="1"/>
          </p:cNvSpPr>
          <p:nvPr>
            <p:ph type="body" idx="1"/>
          </p:nvPr>
        </p:nvSpPr>
        <p:spPr>
          <a:xfrm>
            <a:off x="609600" y="1295400"/>
            <a:ext cx="7772400" cy="4114800"/>
          </a:xfrm>
        </p:spPr>
        <p:txBody>
          <a:bodyPr/>
          <a:lstStyle/>
          <a:p>
            <a:pPr marL="0" indent="0" eaLnBrk="1" hangingPunct="1">
              <a:buFont typeface="Wingdings" pitchFamily="2" charset="2"/>
              <a:buNone/>
            </a:pPr>
            <a:r>
              <a:rPr lang="en-US" smtClean="0">
                <a:cs typeface="Times New Roman" pitchFamily="18" charset="0"/>
              </a:rPr>
              <a:t>The PV of a finite series of cash flows, each one a constant multiple of the preceding cash flow, all occurring at the </a:t>
            </a:r>
            <a:r>
              <a:rPr lang="en-US" b="1" i="1" smtClean="0">
                <a:cs typeface="Times New Roman" pitchFamily="18" charset="0"/>
              </a:rPr>
              <a:t>ends</a:t>
            </a:r>
            <a:r>
              <a:rPr lang="en-US" smtClean="0">
                <a:cs typeface="Times New Roman" pitchFamily="18" charset="0"/>
              </a:rPr>
              <a:t> of the periods.</a:t>
            </a:r>
            <a:br>
              <a:rPr lang="en-US" smtClean="0">
                <a:cs typeface="Times New Roman" pitchFamily="18" charset="0"/>
              </a:rPr>
            </a:br>
            <a:r>
              <a:rPr lang="en-US" smtClean="0">
                <a:cs typeface="Times New Roman" pitchFamily="18" charset="0"/>
              </a:rPr>
              <a:t> </a:t>
            </a:r>
            <a:br>
              <a:rPr lang="en-US" smtClean="0">
                <a:cs typeface="Times New Roman" pitchFamily="18" charset="0"/>
              </a:rPr>
            </a:br>
            <a:r>
              <a:rPr lang="en-US" smtClean="0">
                <a:cs typeface="Times New Roman" pitchFamily="18" charset="0"/>
              </a:rPr>
              <a:t>Each cash flow is the same multiple of the previous cash flow.</a:t>
            </a:r>
          </a:p>
        </p:txBody>
      </p:sp>
      <p:sp>
        <p:nvSpPr>
          <p:cNvPr id="81924" name="Slide Number Placeholder 3"/>
          <p:cNvSpPr>
            <a:spLocks noGrp="1"/>
          </p:cNvSpPr>
          <p:nvPr>
            <p:ph type="sldNum" sz="quarter" idx="12"/>
          </p:nvPr>
        </p:nvSpPr>
        <p:spPr>
          <a:noFill/>
          <a:ln>
            <a:miter lim="800000"/>
            <a:headEnd/>
            <a:tailEnd/>
          </a:ln>
        </p:spPr>
        <p:txBody>
          <a:bodyPr/>
          <a:lstStyle/>
          <a:p>
            <a:fld id="{D3F5E866-FDAB-42F2-BECE-1D6FFD267858}" type="slidenum">
              <a:rPr lang="en-US"/>
              <a:pPr/>
              <a:t>59</a:t>
            </a:fld>
            <a:endParaRPr lang="en-US"/>
          </a:p>
        </p:txBody>
      </p:sp>
      <p:sp>
        <p:nvSpPr>
          <p:cNvPr id="81925"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381000"/>
            <a:ext cx="8305800" cy="685800"/>
          </a:xfrm>
        </p:spPr>
        <p:txBody>
          <a:bodyPr/>
          <a:lstStyle/>
          <a:p>
            <a:pPr algn="l" eaLnBrk="1" hangingPunct="1">
              <a:defRPr/>
            </a:pPr>
            <a:r>
              <a:rPr lang="en-US" sz="3200" b="1" smtClean="0"/>
              <a:t>Two major types of PV math problems:</a:t>
            </a:r>
          </a:p>
        </p:txBody>
      </p:sp>
      <p:sp>
        <p:nvSpPr>
          <p:cNvPr id="2053" name="Rectangle 3"/>
          <p:cNvSpPr>
            <a:spLocks noGrp="1" noChangeArrowheads="1"/>
          </p:cNvSpPr>
          <p:nvPr>
            <p:ph type="body" idx="1"/>
          </p:nvPr>
        </p:nvSpPr>
        <p:spPr>
          <a:xfrm>
            <a:off x="685800" y="1219200"/>
            <a:ext cx="7772400" cy="1219200"/>
          </a:xfrm>
        </p:spPr>
        <p:txBody>
          <a:bodyPr/>
          <a:lstStyle/>
          <a:p>
            <a:pPr eaLnBrk="1" hangingPunct="1"/>
            <a:r>
              <a:rPr lang="en-US" smtClean="0"/>
              <a:t> Single-sum problems</a:t>
            </a:r>
          </a:p>
          <a:p>
            <a:pPr eaLnBrk="1" hangingPunct="1"/>
            <a:r>
              <a:rPr lang="en-US" smtClean="0"/>
              <a:t> Multi-period cash flow problems</a:t>
            </a:r>
          </a:p>
        </p:txBody>
      </p:sp>
      <p:grpSp>
        <p:nvGrpSpPr>
          <p:cNvPr id="2054" name="Group 10"/>
          <p:cNvGrpSpPr>
            <a:grpSpLocks/>
          </p:cNvGrpSpPr>
          <p:nvPr/>
        </p:nvGrpSpPr>
        <p:grpSpPr bwMode="auto">
          <a:xfrm>
            <a:off x="685800" y="2438400"/>
            <a:ext cx="7924800" cy="3886200"/>
            <a:chOff x="432" y="1536"/>
            <a:chExt cx="4992" cy="2448"/>
          </a:xfrm>
        </p:grpSpPr>
        <p:graphicFrame>
          <p:nvGraphicFramePr>
            <p:cNvPr id="2050" name="Object 4"/>
            <p:cNvGraphicFramePr>
              <a:graphicFrameLocks noChangeAspect="1"/>
            </p:cNvGraphicFramePr>
            <p:nvPr/>
          </p:nvGraphicFramePr>
          <p:xfrm>
            <a:off x="528" y="2256"/>
            <a:ext cx="4608" cy="643"/>
          </p:xfrm>
          <a:graphic>
            <a:graphicData uri="http://schemas.openxmlformats.org/presentationml/2006/ole">
              <p:oleObj spid="_x0000_s2050" name="Equation" r:id="rId3" imgW="3619500" imgH="482600" progId="Equation.3">
                <p:embed/>
              </p:oleObj>
            </a:graphicData>
          </a:graphic>
        </p:graphicFrame>
        <p:graphicFrame>
          <p:nvGraphicFramePr>
            <p:cNvPr id="2051" name="Object 5"/>
            <p:cNvGraphicFramePr>
              <a:graphicFrameLocks noChangeAspect="1"/>
            </p:cNvGraphicFramePr>
            <p:nvPr/>
          </p:nvGraphicFramePr>
          <p:xfrm>
            <a:off x="528" y="3024"/>
            <a:ext cx="4608" cy="576"/>
          </p:xfrm>
          <a:graphic>
            <a:graphicData uri="http://schemas.openxmlformats.org/presentationml/2006/ole">
              <p:oleObj spid="_x0000_s2051" name="Equation" r:id="rId4" imgW="3733800" imgH="431800" progId="Equation.3">
                <p:embed/>
              </p:oleObj>
            </a:graphicData>
          </a:graphic>
        </p:graphicFrame>
        <p:sp>
          <p:nvSpPr>
            <p:cNvPr id="2057" name="Text Box 6"/>
            <p:cNvSpPr txBox="1">
              <a:spLocks noChangeArrowheads="1"/>
            </p:cNvSpPr>
            <p:nvPr/>
          </p:nvSpPr>
          <p:spPr bwMode="auto">
            <a:xfrm>
              <a:off x="432" y="1536"/>
              <a:ext cx="4992" cy="672"/>
            </a:xfrm>
            <a:prstGeom prst="rect">
              <a:avLst/>
            </a:prstGeom>
            <a:noFill/>
            <a:ln w="9525">
              <a:noFill/>
              <a:miter lim="800000"/>
              <a:headEnd/>
              <a:tailEnd/>
            </a:ln>
          </p:spPr>
          <p:txBody>
            <a:bodyPr>
              <a:spAutoFit/>
            </a:bodyPr>
            <a:lstStyle/>
            <a:p>
              <a:pPr lvl="1" eaLnBrk="1" hangingPunct="1">
                <a:spcBef>
                  <a:spcPct val="50000"/>
                </a:spcBef>
              </a:pPr>
              <a:r>
                <a:rPr lang="en-US" sz="3200"/>
                <a:t>Correspond to two equations hardwired into your business calculator . . .</a:t>
              </a:r>
            </a:p>
          </p:txBody>
        </p:sp>
        <p:sp>
          <p:nvSpPr>
            <p:cNvPr id="2058" name="Text Box 8"/>
            <p:cNvSpPr txBox="1">
              <a:spLocks noChangeArrowheads="1"/>
            </p:cNvSpPr>
            <p:nvPr/>
          </p:nvSpPr>
          <p:spPr bwMode="auto">
            <a:xfrm>
              <a:off x="1200" y="3696"/>
              <a:ext cx="3072" cy="288"/>
            </a:xfrm>
            <a:prstGeom prst="rect">
              <a:avLst/>
            </a:prstGeom>
            <a:noFill/>
            <a:ln w="9525">
              <a:noFill/>
              <a:miter lim="800000"/>
              <a:headEnd/>
              <a:tailEnd/>
            </a:ln>
          </p:spPr>
          <p:txBody>
            <a:bodyPr>
              <a:spAutoFit/>
            </a:bodyPr>
            <a:lstStyle/>
            <a:p>
              <a:pPr algn="ctr" eaLnBrk="1" hangingPunct="1">
                <a:spcBef>
                  <a:spcPct val="50000"/>
                </a:spcBef>
              </a:pPr>
              <a:r>
                <a:rPr lang="en-US"/>
                <a:t>( </a:t>
              </a:r>
              <a:r>
                <a:rPr lang="en-US" i="1"/>
                <a:t>r</a:t>
              </a:r>
              <a:r>
                <a:rPr lang="en-US"/>
                <a:t> = i / m )</a:t>
              </a:r>
            </a:p>
          </p:txBody>
        </p:sp>
      </p:grpSp>
      <p:sp>
        <p:nvSpPr>
          <p:cNvPr id="2055" name="Slide Number Placeholder 8"/>
          <p:cNvSpPr>
            <a:spLocks noGrp="1"/>
          </p:cNvSpPr>
          <p:nvPr>
            <p:ph type="sldNum" sz="quarter" idx="12"/>
          </p:nvPr>
        </p:nvSpPr>
        <p:spPr>
          <a:noFill/>
          <a:ln>
            <a:miter lim="800000"/>
            <a:headEnd/>
            <a:tailEnd/>
          </a:ln>
        </p:spPr>
        <p:txBody>
          <a:bodyPr/>
          <a:lstStyle/>
          <a:p>
            <a:fld id="{65D27B84-A632-4BF2-B2BE-2FCB0DBF4A5A}" type="slidenum">
              <a:rPr lang="en-US"/>
              <a:pPr/>
              <a:t>6</a:t>
            </a:fld>
            <a:endParaRPr lang="en-US"/>
          </a:p>
        </p:txBody>
      </p:sp>
      <p:sp>
        <p:nvSpPr>
          <p:cNvPr id="2056" name="Footer Placeholder 9"/>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62" name="Rectangle 2"/>
          <p:cNvSpPr>
            <a:spLocks noGrp="1" noChangeArrowheads="1"/>
          </p:cNvSpPr>
          <p:nvPr>
            <p:ph type="title"/>
          </p:nvPr>
        </p:nvSpPr>
        <p:spPr>
          <a:xfrm>
            <a:off x="685800" y="304800"/>
            <a:ext cx="7772400" cy="762000"/>
          </a:xfrm>
        </p:spPr>
        <p:txBody>
          <a:bodyPr/>
          <a:lstStyle/>
          <a:p>
            <a:pPr eaLnBrk="1" hangingPunct="1">
              <a:defRPr/>
            </a:pPr>
            <a:r>
              <a:rPr lang="en-US" sz="3200" smtClean="0">
                <a:cs typeface="Times New Roman" panose="02020603050405020304" pitchFamily="18" charset="0"/>
              </a:rPr>
              <a:t>Example:</a:t>
            </a:r>
          </a:p>
        </p:txBody>
      </p:sp>
      <p:sp>
        <p:nvSpPr>
          <p:cNvPr id="82947" name="Rectangle 3"/>
          <p:cNvSpPr>
            <a:spLocks noGrp="1" noChangeArrowheads="1"/>
          </p:cNvSpPr>
          <p:nvPr>
            <p:ph type="body" idx="1"/>
          </p:nvPr>
        </p:nvSpPr>
        <p:spPr>
          <a:xfrm>
            <a:off x="685800" y="1600200"/>
            <a:ext cx="8458200" cy="4114800"/>
          </a:xfrm>
        </p:spPr>
        <p:txBody>
          <a:bodyPr/>
          <a:lstStyle/>
          <a:p>
            <a:pPr marL="0" indent="0" eaLnBrk="1" hangingPunct="1">
              <a:buFont typeface="Wingdings" pitchFamily="2" charset="2"/>
              <a:buNone/>
            </a:pPr>
            <a:r>
              <a:rPr lang="en-US" smtClean="0">
                <a:cs typeface="Times New Roman" pitchFamily="18" charset="0"/>
              </a:rPr>
              <a:t>$100.00,	$105.00,	$110.25,	$115.76,. . .</a:t>
            </a:r>
            <a:br>
              <a:rPr lang="en-US" smtClean="0">
                <a:cs typeface="Times New Roman" pitchFamily="18" charset="0"/>
              </a:rPr>
            </a:br>
            <a:r>
              <a:rPr lang="en-US" smtClean="0">
                <a:cs typeface="Times New Roman" pitchFamily="18" charset="0"/>
              </a:rPr>
              <a:t> </a:t>
            </a:r>
            <a:br>
              <a:rPr lang="en-US" smtClean="0">
                <a:cs typeface="Times New Roman" pitchFamily="18" charset="0"/>
              </a:rPr>
            </a:br>
            <a:r>
              <a:rPr lang="en-US" smtClean="0">
                <a:cs typeface="Times New Roman" pitchFamily="18" charset="0"/>
              </a:rPr>
              <a:t>$105 = (1.05)$100,   $110.15 = (1.05)$105,  etc…</a:t>
            </a:r>
            <a:br>
              <a:rPr lang="en-US" smtClean="0">
                <a:cs typeface="Times New Roman" pitchFamily="18" charset="0"/>
              </a:rPr>
            </a:br>
            <a:r>
              <a:rPr lang="en-US" smtClean="0">
                <a:cs typeface="Times New Roman" pitchFamily="18" charset="0"/>
              </a:rPr>
              <a:t> </a:t>
            </a:r>
            <a:br>
              <a:rPr lang="en-US" smtClean="0">
                <a:cs typeface="Times New Roman" pitchFamily="18" charset="0"/>
              </a:rPr>
            </a:br>
            <a:r>
              <a:rPr lang="en-US" smtClean="0">
                <a:cs typeface="Times New Roman" pitchFamily="18" charset="0"/>
              </a:rPr>
              <a:t>Continuing for a finite number of periods.</a:t>
            </a:r>
          </a:p>
        </p:txBody>
      </p:sp>
      <p:sp>
        <p:nvSpPr>
          <p:cNvPr id="82948" name="Slide Number Placeholder 3"/>
          <p:cNvSpPr>
            <a:spLocks noGrp="1"/>
          </p:cNvSpPr>
          <p:nvPr>
            <p:ph type="sldNum" sz="quarter" idx="12"/>
          </p:nvPr>
        </p:nvSpPr>
        <p:spPr>
          <a:noFill/>
          <a:ln>
            <a:miter lim="800000"/>
            <a:headEnd/>
            <a:tailEnd/>
          </a:ln>
        </p:spPr>
        <p:txBody>
          <a:bodyPr/>
          <a:lstStyle/>
          <a:p>
            <a:fld id="{508F62EB-0887-460C-A653-65CEC0703D03}" type="slidenum">
              <a:rPr lang="en-US"/>
              <a:pPr/>
              <a:t>60</a:t>
            </a:fld>
            <a:endParaRPr lang="en-US"/>
          </a:p>
        </p:txBody>
      </p:sp>
      <p:sp>
        <p:nvSpPr>
          <p:cNvPr id="82949"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7810" name="Rectangle 2"/>
          <p:cNvSpPr>
            <a:spLocks noGrp="1" noChangeArrowheads="1"/>
          </p:cNvSpPr>
          <p:nvPr>
            <p:ph type="title"/>
          </p:nvPr>
        </p:nvSpPr>
        <p:spPr>
          <a:xfrm>
            <a:off x="685800" y="457200"/>
            <a:ext cx="7772400" cy="838200"/>
          </a:xfrm>
        </p:spPr>
        <p:txBody>
          <a:bodyPr/>
          <a:lstStyle/>
          <a:p>
            <a:pPr eaLnBrk="1" hangingPunct="1">
              <a:defRPr/>
            </a:pPr>
            <a:r>
              <a:rPr lang="en-US" sz="3200" b="1" smtClean="0">
                <a:cs typeface="Times New Roman" panose="02020603050405020304" pitchFamily="18" charset="0"/>
              </a:rPr>
              <a:t>Example:</a:t>
            </a:r>
            <a:endParaRPr lang="en-US" sz="3200" smtClean="0">
              <a:cs typeface="Times New Roman" panose="02020603050405020304" pitchFamily="18" charset="0"/>
            </a:endParaRPr>
          </a:p>
        </p:txBody>
      </p:sp>
      <p:sp>
        <p:nvSpPr>
          <p:cNvPr id="83971" name="Rectangle 3"/>
          <p:cNvSpPr>
            <a:spLocks noGrp="1" noChangeArrowheads="1"/>
          </p:cNvSpPr>
          <p:nvPr>
            <p:ph type="body" idx="1"/>
          </p:nvPr>
        </p:nvSpPr>
        <p:spPr>
          <a:xfrm>
            <a:off x="685800" y="1524000"/>
            <a:ext cx="7772400" cy="4114800"/>
          </a:xfrm>
        </p:spPr>
        <p:txBody>
          <a:bodyPr/>
          <a:lstStyle/>
          <a:p>
            <a:pPr marL="0" indent="0" eaLnBrk="1" hangingPunct="1">
              <a:buFont typeface="Wingdings" pitchFamily="2" charset="2"/>
              <a:buNone/>
            </a:pPr>
            <a:r>
              <a:rPr lang="en-US" smtClean="0">
                <a:cs typeface="Times New Roman" pitchFamily="18" charset="0"/>
              </a:rPr>
              <a:t>A 10-year lease with annual rental payments to be made at the end of each year, with the rent increasing by 2% each year. If the first year rent is $20/SF and the OCC is 10%, what is the PV of the lease?</a:t>
            </a:r>
          </a:p>
        </p:txBody>
      </p:sp>
      <p:sp>
        <p:nvSpPr>
          <p:cNvPr id="83972" name="Slide Number Placeholder 3"/>
          <p:cNvSpPr>
            <a:spLocks noGrp="1"/>
          </p:cNvSpPr>
          <p:nvPr>
            <p:ph type="sldNum" sz="quarter" idx="12"/>
          </p:nvPr>
        </p:nvSpPr>
        <p:spPr>
          <a:noFill/>
          <a:ln>
            <a:miter lim="800000"/>
            <a:headEnd/>
            <a:tailEnd/>
          </a:ln>
        </p:spPr>
        <p:txBody>
          <a:bodyPr/>
          <a:lstStyle/>
          <a:p>
            <a:fld id="{F6B1689D-0156-43E7-8E29-06E8630D8312}" type="slidenum">
              <a:rPr lang="en-US"/>
              <a:pPr/>
              <a:t>61</a:t>
            </a:fld>
            <a:endParaRPr lang="en-US"/>
          </a:p>
        </p:txBody>
      </p:sp>
      <p:sp>
        <p:nvSpPr>
          <p:cNvPr id="83973"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9858" name="Rectangle 2"/>
          <p:cNvSpPr>
            <a:spLocks noGrp="1" noChangeArrowheads="1"/>
          </p:cNvSpPr>
          <p:nvPr>
            <p:ph type="title"/>
          </p:nvPr>
        </p:nvSpPr>
        <p:spPr>
          <a:xfrm>
            <a:off x="685800" y="457200"/>
            <a:ext cx="7772400" cy="838200"/>
          </a:xfrm>
        </p:spPr>
        <p:txBody>
          <a:bodyPr/>
          <a:lstStyle/>
          <a:p>
            <a:pPr eaLnBrk="1" hangingPunct="1">
              <a:defRPr/>
            </a:pPr>
            <a:r>
              <a:rPr lang="en-US" sz="3200" smtClean="0">
                <a:cs typeface="Times New Roman" panose="02020603050405020304" pitchFamily="18" charset="0"/>
              </a:rPr>
              <a:t>Answer:</a:t>
            </a:r>
          </a:p>
        </p:txBody>
      </p:sp>
      <p:sp>
        <p:nvSpPr>
          <p:cNvPr id="31748" name="Rectangle 3"/>
          <p:cNvSpPr>
            <a:spLocks noGrp="1" noChangeArrowheads="1"/>
          </p:cNvSpPr>
          <p:nvPr>
            <p:ph type="body" idx="1"/>
          </p:nvPr>
        </p:nvSpPr>
        <p:spPr>
          <a:xfrm>
            <a:off x="533400" y="3048000"/>
            <a:ext cx="7772400" cy="1143000"/>
          </a:xfrm>
        </p:spPr>
        <p:txBody>
          <a:bodyPr/>
          <a:lstStyle/>
          <a:p>
            <a:pPr eaLnBrk="1" hangingPunct="1">
              <a:lnSpc>
                <a:spcPct val="90000"/>
              </a:lnSpc>
              <a:buFont typeface="Wingdings" pitchFamily="2" charset="2"/>
              <a:buNone/>
            </a:pPr>
            <a:endParaRPr lang="en-US" smtClean="0">
              <a:cs typeface="Times New Roman" pitchFamily="18" charset="0"/>
            </a:endParaRPr>
          </a:p>
          <a:p>
            <a:pPr algn="ctr" eaLnBrk="1" hangingPunct="1">
              <a:lnSpc>
                <a:spcPct val="90000"/>
              </a:lnSpc>
              <a:buFont typeface="Wingdings" pitchFamily="2" charset="2"/>
              <a:buNone/>
            </a:pPr>
            <a:r>
              <a:rPr lang="en-US" smtClean="0">
                <a:cs typeface="Times New Roman" pitchFamily="18" charset="0"/>
              </a:rPr>
              <a:t>$132.51/SF.</a:t>
            </a:r>
          </a:p>
        </p:txBody>
      </p:sp>
      <p:graphicFrame>
        <p:nvGraphicFramePr>
          <p:cNvPr id="31746" name="Object 4"/>
          <p:cNvGraphicFramePr>
            <a:graphicFrameLocks noChangeAspect="1"/>
          </p:cNvGraphicFramePr>
          <p:nvPr/>
        </p:nvGraphicFramePr>
        <p:xfrm>
          <a:off x="381000" y="1828800"/>
          <a:ext cx="8077200" cy="1069975"/>
        </p:xfrm>
        <a:graphic>
          <a:graphicData uri="http://schemas.openxmlformats.org/presentationml/2006/ole">
            <p:oleObj spid="_x0000_s31746" name="Equation" r:id="rId3" imgW="3263900" imgH="431800" progId="Equation.3">
              <p:embed/>
            </p:oleObj>
          </a:graphicData>
        </a:graphic>
      </p:graphicFrame>
      <p:sp>
        <p:nvSpPr>
          <p:cNvPr id="31749" name="Slide Number Placeholder 4"/>
          <p:cNvSpPr>
            <a:spLocks noGrp="1"/>
          </p:cNvSpPr>
          <p:nvPr>
            <p:ph type="sldNum" sz="quarter" idx="12"/>
          </p:nvPr>
        </p:nvSpPr>
        <p:spPr>
          <a:noFill/>
          <a:ln>
            <a:miter lim="800000"/>
            <a:headEnd/>
            <a:tailEnd/>
          </a:ln>
        </p:spPr>
        <p:txBody>
          <a:bodyPr/>
          <a:lstStyle/>
          <a:p>
            <a:fld id="{41719368-24C1-4FF5-B9B7-82C03DA23B13}" type="slidenum">
              <a:rPr lang="en-US"/>
              <a:pPr/>
              <a:t>62</a:t>
            </a:fld>
            <a:endParaRPr lang="en-US"/>
          </a:p>
        </p:txBody>
      </p:sp>
      <p:sp>
        <p:nvSpPr>
          <p:cNvPr id="31750" name="Footer Placeholder 5"/>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2" name="Text Box 7"/>
          <p:cNvSpPr txBox="1">
            <a:spLocks noChangeArrowheads="1"/>
          </p:cNvSpPr>
          <p:nvPr/>
        </p:nvSpPr>
        <p:spPr bwMode="auto">
          <a:xfrm>
            <a:off x="762000" y="1219200"/>
            <a:ext cx="7696200" cy="4487863"/>
          </a:xfrm>
          <a:prstGeom prst="rect">
            <a:avLst/>
          </a:prstGeom>
          <a:noFill/>
          <a:ln w="9525">
            <a:noFill/>
            <a:miter lim="800000"/>
            <a:headEnd/>
            <a:tailEnd/>
          </a:ln>
        </p:spPr>
        <p:txBody>
          <a:bodyPr>
            <a:spAutoFit/>
          </a:bodyPr>
          <a:lstStyle/>
          <a:p>
            <a:pPr eaLnBrk="1" hangingPunct="1">
              <a:spcBef>
                <a:spcPct val="20000"/>
              </a:spcBef>
              <a:buClr>
                <a:schemeClr val="accent2"/>
              </a:buClr>
              <a:buSzPct val="80000"/>
              <a:buFont typeface="Wingdings" pitchFamily="2" charset="2"/>
              <a:buNone/>
            </a:pPr>
            <a:r>
              <a:rPr lang="en-US" sz="3200">
                <a:cs typeface="Times New Roman" pitchFamily="18" charset="0"/>
              </a:rPr>
              <a:t>The general formula is:</a:t>
            </a:r>
            <a:br>
              <a:rPr lang="en-US" sz="3200">
                <a:cs typeface="Times New Roman" pitchFamily="18" charset="0"/>
              </a:rPr>
            </a:br>
            <a:endParaRPr lang="en-US" sz="3200">
              <a:cs typeface="Times New Roman" pitchFamily="18" charset="0"/>
            </a:endParaRPr>
          </a:p>
          <a:p>
            <a:pPr eaLnBrk="1" hangingPunct="1">
              <a:spcBef>
                <a:spcPct val="20000"/>
              </a:spcBef>
              <a:buClr>
                <a:schemeClr val="accent2"/>
              </a:buClr>
              <a:buSzPct val="80000"/>
              <a:buFont typeface="Wingdings" pitchFamily="2" charset="2"/>
              <a:buNone/>
            </a:pPr>
            <a:endParaRPr lang="en-US" sz="3200">
              <a:cs typeface="Times New Roman" pitchFamily="18" charset="0"/>
            </a:endParaRPr>
          </a:p>
          <a:p>
            <a:pPr eaLnBrk="1" hangingPunct="1">
              <a:spcBef>
                <a:spcPct val="20000"/>
              </a:spcBef>
              <a:buClr>
                <a:schemeClr val="accent2"/>
              </a:buClr>
              <a:buSzPct val="80000"/>
              <a:buFont typeface="Wingdings" pitchFamily="2" charset="2"/>
              <a:buNone/>
            </a:pPr>
            <a:endParaRPr lang="en-US" sz="3200">
              <a:cs typeface="Times New Roman" pitchFamily="18" charset="0"/>
            </a:endParaRPr>
          </a:p>
          <a:p>
            <a:pPr eaLnBrk="1" hangingPunct="1">
              <a:spcBef>
                <a:spcPct val="20000"/>
              </a:spcBef>
              <a:buClr>
                <a:schemeClr val="accent2"/>
              </a:buClr>
              <a:buSzPct val="80000"/>
              <a:buFont typeface="Wingdings" pitchFamily="2" charset="2"/>
              <a:buNone/>
            </a:pPr>
            <a:endParaRPr lang="en-US" sz="3200">
              <a:cs typeface="Times New Roman" pitchFamily="18" charset="0"/>
            </a:endParaRPr>
          </a:p>
          <a:p>
            <a:pPr eaLnBrk="1" hangingPunct="1">
              <a:spcBef>
                <a:spcPct val="20000"/>
              </a:spcBef>
              <a:buClr>
                <a:schemeClr val="accent2"/>
              </a:buClr>
              <a:buSzPct val="80000"/>
              <a:buFont typeface="Wingdings" pitchFamily="2" charset="2"/>
              <a:buNone/>
            </a:pPr>
            <a:r>
              <a:rPr lang="en-US" sz="3200">
                <a:cs typeface="Times New Roman" pitchFamily="18" charset="0"/>
              </a:rPr>
              <a:t/>
            </a:r>
            <a:br>
              <a:rPr lang="en-US" sz="3200">
                <a:cs typeface="Times New Roman" pitchFamily="18" charset="0"/>
              </a:rPr>
            </a:br>
            <a:r>
              <a:rPr lang="en-US" sz="3200">
                <a:cs typeface="Times New Roman" pitchFamily="18" charset="0"/>
              </a:rPr>
              <a:t>So in the specific case of our example:</a:t>
            </a:r>
          </a:p>
          <a:p>
            <a:pPr eaLnBrk="1" hangingPunct="1">
              <a:spcBef>
                <a:spcPct val="50000"/>
              </a:spcBef>
            </a:pPr>
            <a:endParaRPr lang="en-US"/>
          </a:p>
        </p:txBody>
      </p:sp>
      <p:sp>
        <p:nvSpPr>
          <p:cNvPr id="251906" name="Rectangle 2"/>
          <p:cNvSpPr>
            <a:spLocks noGrp="1" noChangeArrowheads="1"/>
          </p:cNvSpPr>
          <p:nvPr>
            <p:ph type="title"/>
          </p:nvPr>
        </p:nvSpPr>
        <p:spPr>
          <a:xfrm>
            <a:off x="685800" y="0"/>
            <a:ext cx="7772400" cy="1066800"/>
          </a:xfrm>
        </p:spPr>
        <p:txBody>
          <a:bodyPr/>
          <a:lstStyle/>
          <a:p>
            <a:pPr eaLnBrk="1" hangingPunct="1">
              <a:defRPr/>
            </a:pPr>
            <a:r>
              <a:rPr lang="en-US" sz="3200" b="1" dirty="0" smtClean="0">
                <a:latin typeface="Times New Roman" panose="02020603050405020304" pitchFamily="18" charset="0"/>
                <a:cs typeface="Times New Roman" panose="02020603050405020304" pitchFamily="18" charset="0"/>
              </a:rPr>
              <a:t>How do we know?…</a:t>
            </a:r>
          </a:p>
        </p:txBody>
      </p:sp>
      <p:graphicFrame>
        <p:nvGraphicFramePr>
          <p:cNvPr id="32770" name="Object 4"/>
          <p:cNvGraphicFramePr>
            <a:graphicFrameLocks noChangeAspect="1"/>
          </p:cNvGraphicFramePr>
          <p:nvPr/>
        </p:nvGraphicFramePr>
        <p:xfrm>
          <a:off x="1371600" y="2133600"/>
          <a:ext cx="6324600" cy="2130425"/>
        </p:xfrm>
        <a:graphic>
          <a:graphicData uri="http://schemas.openxmlformats.org/presentationml/2006/ole">
            <p:oleObj spid="_x0000_s32770" name="Equation" r:id="rId3" imgW="3581400" imgH="1206500" progId="Equation.3">
              <p:embed/>
            </p:oleObj>
          </a:graphicData>
        </a:graphic>
      </p:graphicFrame>
      <p:graphicFrame>
        <p:nvGraphicFramePr>
          <p:cNvPr id="32771" name="Object 5"/>
          <p:cNvGraphicFramePr>
            <a:graphicFrameLocks noChangeAspect="1"/>
          </p:cNvGraphicFramePr>
          <p:nvPr/>
        </p:nvGraphicFramePr>
        <p:xfrm>
          <a:off x="1371600" y="5446713"/>
          <a:ext cx="6248400" cy="954087"/>
        </p:xfrm>
        <a:graphic>
          <a:graphicData uri="http://schemas.openxmlformats.org/presentationml/2006/ole">
            <p:oleObj spid="_x0000_s32771" name="Equation" r:id="rId4" imgW="3327400" imgH="508000" progId="Equation.3">
              <p:embed/>
            </p:oleObj>
          </a:graphicData>
        </a:graphic>
      </p:graphicFrame>
      <p:sp>
        <p:nvSpPr>
          <p:cNvPr id="32774" name="Slide Number Placeholder 5"/>
          <p:cNvSpPr>
            <a:spLocks noGrp="1"/>
          </p:cNvSpPr>
          <p:nvPr>
            <p:ph type="sldNum" sz="quarter" idx="12"/>
          </p:nvPr>
        </p:nvSpPr>
        <p:spPr>
          <a:noFill/>
          <a:ln>
            <a:miter lim="800000"/>
            <a:headEnd/>
            <a:tailEnd/>
          </a:ln>
        </p:spPr>
        <p:txBody>
          <a:bodyPr/>
          <a:lstStyle/>
          <a:p>
            <a:fld id="{B38FE5D2-10D7-4FBD-8800-14C4D12A462C}" type="slidenum">
              <a:rPr lang="en-US"/>
              <a:pPr/>
              <a:t>63</a:t>
            </a:fld>
            <a:endParaRPr lang="en-US"/>
          </a:p>
        </p:txBody>
      </p:sp>
      <p:sp>
        <p:nvSpPr>
          <p:cNvPr id="32775" name="Footer Placeholder 6"/>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4978" name="Rectangle 2"/>
          <p:cNvSpPr>
            <a:spLocks noGrp="1" noChangeArrowheads="1"/>
          </p:cNvSpPr>
          <p:nvPr>
            <p:ph type="title"/>
          </p:nvPr>
        </p:nvSpPr>
        <p:spPr>
          <a:xfrm>
            <a:off x="685800" y="228600"/>
            <a:ext cx="7772400" cy="838200"/>
          </a:xfrm>
        </p:spPr>
        <p:txBody>
          <a:bodyPr/>
          <a:lstStyle/>
          <a:p>
            <a:pPr eaLnBrk="1" hangingPunct="1">
              <a:defRPr/>
            </a:pPr>
            <a:r>
              <a:rPr lang="en-US" sz="3200" smtClean="0"/>
              <a:t>Answer (cont’d):</a:t>
            </a:r>
          </a:p>
        </p:txBody>
      </p:sp>
      <p:sp>
        <p:nvSpPr>
          <p:cNvPr id="33796" name="Rectangle 3"/>
          <p:cNvSpPr>
            <a:spLocks noGrp="1" noChangeArrowheads="1"/>
          </p:cNvSpPr>
          <p:nvPr>
            <p:ph type="body" idx="1"/>
          </p:nvPr>
        </p:nvSpPr>
        <p:spPr>
          <a:xfrm>
            <a:off x="685800" y="1066800"/>
            <a:ext cx="7772400" cy="4724400"/>
          </a:xfrm>
        </p:spPr>
        <p:txBody>
          <a:bodyPr/>
          <a:lstStyle/>
          <a:p>
            <a:pPr marL="0" indent="0" eaLnBrk="1" hangingPunct="1">
              <a:buFont typeface="Wingdings" pitchFamily="2" charset="2"/>
              <a:buNone/>
            </a:pPr>
            <a:r>
              <a:rPr lang="en-US" smtClean="0">
                <a:cs typeface="Times New Roman" pitchFamily="18" charset="0"/>
              </a:rPr>
              <a:t>Unfortunately, the typical business calculator is not set up to do this type of problem “automatically”. You either have to memorize the formula (or steps on your calculator), as below:</a:t>
            </a:r>
            <a:br>
              <a:rPr lang="en-US" smtClean="0">
                <a:cs typeface="Times New Roman" pitchFamily="18" charset="0"/>
              </a:rPr>
            </a:br>
            <a:endParaRPr lang="en-US" smtClean="0">
              <a:cs typeface="Times New Roman" pitchFamily="18" charset="0"/>
            </a:endParaRPr>
          </a:p>
        </p:txBody>
      </p:sp>
      <p:graphicFrame>
        <p:nvGraphicFramePr>
          <p:cNvPr id="33794" name="Object 5"/>
          <p:cNvGraphicFramePr>
            <a:graphicFrameLocks noChangeAspect="1"/>
          </p:cNvGraphicFramePr>
          <p:nvPr/>
        </p:nvGraphicFramePr>
        <p:xfrm>
          <a:off x="3041650" y="2332038"/>
          <a:ext cx="161925" cy="161925"/>
        </p:xfrm>
        <a:graphic>
          <a:graphicData uri="http://schemas.openxmlformats.org/presentationml/2006/ole">
            <p:oleObj spid="_x0000_s33794" r:id="rId3" imgW="126725" imgH="126725" progId="Equation.3">
              <p:embed/>
            </p:oleObj>
          </a:graphicData>
        </a:graphic>
      </p:graphicFrame>
      <p:grpSp>
        <p:nvGrpSpPr>
          <p:cNvPr id="33797" name="Group 20"/>
          <p:cNvGrpSpPr>
            <a:grpSpLocks/>
          </p:cNvGrpSpPr>
          <p:nvPr/>
        </p:nvGrpSpPr>
        <p:grpSpPr bwMode="auto">
          <a:xfrm>
            <a:off x="3048000" y="3810000"/>
            <a:ext cx="3071813" cy="2133600"/>
            <a:chOff x="-3" y="-3"/>
            <a:chExt cx="1935" cy="1850"/>
          </a:xfrm>
        </p:grpSpPr>
        <p:grpSp>
          <p:nvGrpSpPr>
            <p:cNvPr id="33800" name="Group 18"/>
            <p:cNvGrpSpPr>
              <a:grpSpLocks/>
            </p:cNvGrpSpPr>
            <p:nvPr/>
          </p:nvGrpSpPr>
          <p:grpSpPr bwMode="auto">
            <a:xfrm>
              <a:off x="0" y="0"/>
              <a:ext cx="1929" cy="1844"/>
              <a:chOff x="0" y="0"/>
              <a:chExt cx="1929" cy="1844"/>
            </a:xfrm>
          </p:grpSpPr>
          <p:grpSp>
            <p:nvGrpSpPr>
              <p:cNvPr id="33802" name="Group 11"/>
              <p:cNvGrpSpPr>
                <a:grpSpLocks/>
              </p:cNvGrpSpPr>
              <p:nvPr/>
            </p:nvGrpSpPr>
            <p:grpSpPr bwMode="auto">
              <a:xfrm>
                <a:off x="0" y="0"/>
                <a:ext cx="1929" cy="461"/>
                <a:chOff x="0" y="0"/>
                <a:chExt cx="1929" cy="461"/>
              </a:xfrm>
            </p:grpSpPr>
            <p:sp>
              <p:nvSpPr>
                <p:cNvPr id="33812" name="Rectangle 6"/>
                <p:cNvSpPr>
                  <a:spLocks noChangeArrowheads="1"/>
                </p:cNvSpPr>
                <p:nvPr/>
              </p:nvSpPr>
              <p:spPr bwMode="auto">
                <a:xfrm>
                  <a:off x="43" y="0"/>
                  <a:ext cx="1843" cy="288"/>
                </a:xfrm>
                <a:prstGeom prst="rect">
                  <a:avLst/>
                </a:prstGeom>
                <a:noFill/>
                <a:ln w="9525">
                  <a:noFill/>
                  <a:miter lim="800000"/>
                  <a:headEnd/>
                  <a:tailEnd/>
                </a:ln>
              </p:spPr>
              <p:txBody>
                <a:bodyPr/>
                <a:lstStyle/>
                <a:p>
                  <a:pPr eaLnBrk="1" hangingPunct="1"/>
                  <a:r>
                    <a:rPr lang="en-US" sz="1800">
                      <a:cs typeface="Times New Roman" pitchFamily="18" charset="0"/>
                    </a:rPr>
                    <a:t>1.02 / 1.1 = 0.9273</a:t>
                  </a:r>
                  <a:endParaRPr lang="en-US" sz="1000">
                    <a:cs typeface="Times New Roman" pitchFamily="18" charset="0"/>
                  </a:endParaRPr>
                </a:p>
                <a:p>
                  <a:endParaRPr lang="en-US"/>
                </a:p>
              </p:txBody>
            </p:sp>
            <p:sp>
              <p:nvSpPr>
                <p:cNvPr id="33813" name="Rectangle 10"/>
                <p:cNvSpPr>
                  <a:spLocks noChangeArrowheads="1"/>
                </p:cNvSpPr>
                <p:nvPr/>
              </p:nvSpPr>
              <p:spPr bwMode="auto">
                <a:xfrm>
                  <a:off x="0" y="0"/>
                  <a:ext cx="1929" cy="461"/>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33803" name="Group 13"/>
              <p:cNvGrpSpPr>
                <a:grpSpLocks/>
              </p:cNvGrpSpPr>
              <p:nvPr/>
            </p:nvGrpSpPr>
            <p:grpSpPr bwMode="auto">
              <a:xfrm>
                <a:off x="0" y="461"/>
                <a:ext cx="1929" cy="461"/>
                <a:chOff x="0" y="461"/>
                <a:chExt cx="1929" cy="461"/>
              </a:xfrm>
            </p:grpSpPr>
            <p:sp>
              <p:nvSpPr>
                <p:cNvPr id="33810" name="Rectangle 7"/>
                <p:cNvSpPr>
                  <a:spLocks noChangeArrowheads="1"/>
                </p:cNvSpPr>
                <p:nvPr/>
              </p:nvSpPr>
              <p:spPr bwMode="auto">
                <a:xfrm>
                  <a:off x="43" y="461"/>
                  <a:ext cx="1843" cy="288"/>
                </a:xfrm>
                <a:prstGeom prst="rect">
                  <a:avLst/>
                </a:prstGeom>
                <a:noFill/>
                <a:ln w="9525">
                  <a:noFill/>
                  <a:miter lim="800000"/>
                  <a:headEnd/>
                  <a:tailEnd/>
                </a:ln>
              </p:spPr>
              <p:txBody>
                <a:bodyPr/>
                <a:lstStyle/>
                <a:p>
                  <a:pPr eaLnBrk="1" hangingPunct="1"/>
                  <a:r>
                    <a:rPr lang="en-US" sz="1800" i="1">
                      <a:cs typeface="Times New Roman" pitchFamily="18" charset="0"/>
                    </a:rPr>
                    <a:t>y</a:t>
                  </a:r>
                  <a:r>
                    <a:rPr lang="en-US" sz="1800" i="1" baseline="30000">
                      <a:cs typeface="Times New Roman" pitchFamily="18" charset="0"/>
                    </a:rPr>
                    <a:t>x</a:t>
                  </a:r>
                  <a:r>
                    <a:rPr lang="en-US" sz="1800">
                      <a:cs typeface="Times New Roman" pitchFamily="18" charset="0"/>
                    </a:rPr>
                    <a:t> 10 = 0.47</a:t>
                  </a:r>
                  <a:endParaRPr lang="en-US" sz="1000">
                    <a:cs typeface="Times New Roman" pitchFamily="18" charset="0"/>
                  </a:endParaRPr>
                </a:p>
                <a:p>
                  <a:endParaRPr lang="en-US"/>
                </a:p>
              </p:txBody>
            </p:sp>
            <p:sp>
              <p:nvSpPr>
                <p:cNvPr id="33811" name="Rectangle 12"/>
                <p:cNvSpPr>
                  <a:spLocks noChangeArrowheads="1"/>
                </p:cNvSpPr>
                <p:nvPr/>
              </p:nvSpPr>
              <p:spPr bwMode="auto">
                <a:xfrm>
                  <a:off x="0" y="461"/>
                  <a:ext cx="1929" cy="461"/>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33804" name="Group 15"/>
              <p:cNvGrpSpPr>
                <a:grpSpLocks/>
              </p:cNvGrpSpPr>
              <p:nvPr/>
            </p:nvGrpSpPr>
            <p:grpSpPr bwMode="auto">
              <a:xfrm>
                <a:off x="0" y="922"/>
                <a:ext cx="1929" cy="461"/>
                <a:chOff x="0" y="922"/>
                <a:chExt cx="1929" cy="461"/>
              </a:xfrm>
            </p:grpSpPr>
            <p:sp>
              <p:nvSpPr>
                <p:cNvPr id="33808" name="Rectangle 8"/>
                <p:cNvSpPr>
                  <a:spLocks noChangeArrowheads="1"/>
                </p:cNvSpPr>
                <p:nvPr/>
              </p:nvSpPr>
              <p:spPr bwMode="auto">
                <a:xfrm>
                  <a:off x="43" y="922"/>
                  <a:ext cx="1843" cy="288"/>
                </a:xfrm>
                <a:prstGeom prst="rect">
                  <a:avLst/>
                </a:prstGeom>
                <a:noFill/>
                <a:ln w="9525">
                  <a:noFill/>
                  <a:miter lim="800000"/>
                  <a:headEnd/>
                  <a:tailEnd/>
                </a:ln>
              </p:spPr>
              <p:txBody>
                <a:bodyPr/>
                <a:lstStyle/>
                <a:p>
                  <a:pPr eaLnBrk="1" hangingPunct="1"/>
                  <a:r>
                    <a:rPr lang="en-US" sz="1800">
                      <a:cs typeface="Times New Roman" pitchFamily="18" charset="0"/>
                    </a:rPr>
                    <a:t>- 1 = -0.53 +/- </a:t>
                  </a:r>
                  <a:endParaRPr lang="en-US" sz="1000">
                    <a:cs typeface="Times New Roman" pitchFamily="18" charset="0"/>
                  </a:endParaRPr>
                </a:p>
                <a:p>
                  <a:endParaRPr lang="en-US"/>
                </a:p>
              </p:txBody>
            </p:sp>
            <p:sp>
              <p:nvSpPr>
                <p:cNvPr id="33809" name="Rectangle 14"/>
                <p:cNvSpPr>
                  <a:spLocks noChangeArrowheads="1"/>
                </p:cNvSpPr>
                <p:nvPr/>
              </p:nvSpPr>
              <p:spPr bwMode="auto">
                <a:xfrm>
                  <a:off x="0" y="922"/>
                  <a:ext cx="1929" cy="461"/>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33805" name="Group 17"/>
              <p:cNvGrpSpPr>
                <a:grpSpLocks/>
              </p:cNvGrpSpPr>
              <p:nvPr/>
            </p:nvGrpSpPr>
            <p:grpSpPr bwMode="auto">
              <a:xfrm>
                <a:off x="0" y="1383"/>
                <a:ext cx="1929" cy="461"/>
                <a:chOff x="0" y="1383"/>
                <a:chExt cx="1929" cy="461"/>
              </a:xfrm>
            </p:grpSpPr>
            <p:sp>
              <p:nvSpPr>
                <p:cNvPr id="33806" name="Rectangle 9"/>
                <p:cNvSpPr>
                  <a:spLocks noChangeArrowheads="1"/>
                </p:cNvSpPr>
                <p:nvPr/>
              </p:nvSpPr>
              <p:spPr bwMode="auto">
                <a:xfrm>
                  <a:off x="43" y="1383"/>
                  <a:ext cx="1843" cy="288"/>
                </a:xfrm>
                <a:prstGeom prst="rect">
                  <a:avLst/>
                </a:prstGeom>
                <a:noFill/>
                <a:ln w="9525">
                  <a:noFill/>
                  <a:miter lim="800000"/>
                  <a:headEnd/>
                  <a:tailEnd/>
                </a:ln>
              </p:spPr>
              <p:txBody>
                <a:bodyPr/>
                <a:lstStyle/>
                <a:p>
                  <a:pPr eaLnBrk="1" hangingPunct="1"/>
                  <a:r>
                    <a:rPr lang="en-US" sz="1800">
                      <a:cs typeface="Times New Roman" pitchFamily="18" charset="0"/>
                    </a:rPr>
                    <a:t> /.08 = 6.6253 x 20 = 132.51</a:t>
                  </a:r>
                  <a:endParaRPr lang="en-US"/>
                </a:p>
              </p:txBody>
            </p:sp>
            <p:sp>
              <p:nvSpPr>
                <p:cNvPr id="33807" name="Rectangle 16"/>
                <p:cNvSpPr>
                  <a:spLocks noChangeArrowheads="1"/>
                </p:cNvSpPr>
                <p:nvPr/>
              </p:nvSpPr>
              <p:spPr bwMode="auto">
                <a:xfrm>
                  <a:off x="0" y="1383"/>
                  <a:ext cx="1929" cy="461"/>
                </a:xfrm>
                <a:prstGeom prst="rect">
                  <a:avLst/>
                </a:prstGeom>
                <a:noFill/>
                <a:ln w="7">
                  <a:solidFill>
                    <a:srgbClr val="A0A0A0"/>
                  </a:solidFill>
                  <a:miter lim="800000"/>
                  <a:headEnd/>
                  <a:tailEnd/>
                </a:ln>
              </p:spPr>
              <p:txBody>
                <a:bodyPr wrap="none"/>
                <a:lstStyle/>
                <a:p>
                  <a:pPr eaLnBrk="1" hangingPunct="1"/>
                  <a:endParaRPr lang="en-US"/>
                </a:p>
              </p:txBody>
            </p:sp>
          </p:grpSp>
        </p:grpSp>
        <p:sp>
          <p:nvSpPr>
            <p:cNvPr id="33801" name="Rectangle 19"/>
            <p:cNvSpPr>
              <a:spLocks noChangeArrowheads="1"/>
            </p:cNvSpPr>
            <p:nvPr/>
          </p:nvSpPr>
          <p:spPr bwMode="auto">
            <a:xfrm>
              <a:off x="-3" y="-3"/>
              <a:ext cx="1935" cy="1850"/>
            </a:xfrm>
            <a:prstGeom prst="rect">
              <a:avLst/>
            </a:prstGeom>
            <a:noFill/>
            <a:ln w="11112">
              <a:solidFill>
                <a:srgbClr val="A0A0A0"/>
              </a:solidFill>
              <a:miter lim="800000"/>
              <a:headEnd/>
              <a:tailEnd/>
            </a:ln>
          </p:spPr>
          <p:txBody>
            <a:bodyPr wrap="none"/>
            <a:lstStyle/>
            <a:p>
              <a:pPr eaLnBrk="1" hangingPunct="1"/>
              <a:endParaRPr lang="en-US"/>
            </a:p>
          </p:txBody>
        </p:sp>
      </p:grpSp>
      <p:sp>
        <p:nvSpPr>
          <p:cNvPr id="33798" name="Slide Number Placeholder 19"/>
          <p:cNvSpPr>
            <a:spLocks noGrp="1"/>
          </p:cNvSpPr>
          <p:nvPr>
            <p:ph type="sldNum" sz="quarter" idx="12"/>
          </p:nvPr>
        </p:nvSpPr>
        <p:spPr>
          <a:noFill/>
          <a:ln>
            <a:miter lim="800000"/>
            <a:headEnd/>
            <a:tailEnd/>
          </a:ln>
        </p:spPr>
        <p:txBody>
          <a:bodyPr/>
          <a:lstStyle/>
          <a:p>
            <a:fld id="{507D19C9-E7C3-40F8-BD88-3BA1EF451321}" type="slidenum">
              <a:rPr lang="en-US"/>
              <a:pPr/>
              <a:t>64</a:t>
            </a:fld>
            <a:endParaRPr lang="en-US"/>
          </a:p>
        </p:txBody>
      </p:sp>
      <p:sp>
        <p:nvSpPr>
          <p:cNvPr id="33799" name="Footer Placeholder 20"/>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7026" name="Rectangle 2"/>
          <p:cNvSpPr>
            <a:spLocks noGrp="1" noChangeArrowheads="1"/>
          </p:cNvSpPr>
          <p:nvPr>
            <p:ph type="title"/>
          </p:nvPr>
        </p:nvSpPr>
        <p:spPr>
          <a:xfrm>
            <a:off x="685800" y="0"/>
            <a:ext cx="7772400" cy="838200"/>
          </a:xfrm>
        </p:spPr>
        <p:txBody>
          <a:bodyPr/>
          <a:lstStyle/>
          <a:p>
            <a:pPr eaLnBrk="1" hangingPunct="1">
              <a:defRPr/>
            </a:pPr>
            <a:r>
              <a:rPr lang="en-US" sz="3200" smtClean="0"/>
              <a:t>Answer (cont’d):</a:t>
            </a:r>
          </a:p>
        </p:txBody>
      </p:sp>
      <p:sp>
        <p:nvSpPr>
          <p:cNvPr id="68611" name="Rectangle 3"/>
          <p:cNvSpPr>
            <a:spLocks noGrp="1" noChangeArrowheads="1"/>
          </p:cNvSpPr>
          <p:nvPr>
            <p:ph type="body" idx="1"/>
          </p:nvPr>
        </p:nvSpPr>
        <p:spPr>
          <a:xfrm>
            <a:off x="685800" y="609600"/>
            <a:ext cx="7772400" cy="5334000"/>
          </a:xfrm>
        </p:spPr>
        <p:txBody>
          <a:bodyPr/>
          <a:lstStyle/>
          <a:p>
            <a:pPr marL="0" indent="0" eaLnBrk="1" hangingPunct="1">
              <a:lnSpc>
                <a:spcPct val="90000"/>
              </a:lnSpc>
              <a:buFont typeface="Wingdings" pitchFamily="2" charset="2"/>
              <a:buNone/>
              <a:defRPr/>
            </a:pPr>
            <a:r>
              <a:rPr lang="en-US" sz="2400" dirty="0" smtClean="0">
                <a:cs typeface="Times New Roman" pitchFamily="18" charset="0"/>
              </a:rPr>
              <a:t>Or you can “</a:t>
            </a:r>
            <a:r>
              <a:rPr lang="en-US" sz="2400" i="1" dirty="0" smtClean="0">
                <a:cs typeface="Times New Roman" pitchFamily="18" charset="0"/>
              </a:rPr>
              <a:t>trick</a:t>
            </a:r>
            <a:r>
              <a:rPr lang="en-US" sz="2400" dirty="0" smtClean="0">
                <a:cs typeface="Times New Roman" pitchFamily="18" charset="0"/>
              </a:rPr>
              <a:t>” the calculator into solving this problem using its mortgage math keys, by transforming the level annuity problem:</a:t>
            </a:r>
          </a:p>
          <a:p>
            <a:pPr eaLnBrk="1" hangingPunct="1">
              <a:lnSpc>
                <a:spcPct val="90000"/>
              </a:lnSpc>
              <a:buFont typeface="Wingdings" pitchFamily="2" charset="2"/>
              <a:buNone/>
              <a:defRPr/>
            </a:pPr>
            <a:r>
              <a:rPr lang="en-US" sz="2400" dirty="0" smtClean="0">
                <a:cs typeface="Times New Roman" pitchFamily="18" charset="0"/>
              </a:rPr>
              <a:t>1.   Redefine the interest rate to be: (1+r)/(1+g)-1 (e.g., 1.1/1.02 - 1 = 0.078431 = 7.8431%.</a:t>
            </a:r>
          </a:p>
          <a:p>
            <a:pPr eaLnBrk="1" hangingPunct="1">
              <a:lnSpc>
                <a:spcPct val="90000"/>
              </a:lnSpc>
              <a:buFont typeface="Wingdings" pitchFamily="2" charset="2"/>
              <a:buNone/>
              <a:defRPr/>
            </a:pPr>
            <a:r>
              <a:rPr lang="en-US" sz="2400" dirty="0" smtClean="0">
                <a:cs typeface="Times New Roman" pitchFamily="18" charset="0"/>
              </a:rPr>
              <a:t>2.   Solve the level annuity </a:t>
            </a:r>
            <a:r>
              <a:rPr lang="en-US" sz="2400" b="1" i="1" dirty="0" smtClean="0">
                <a:cs typeface="Times New Roman" pitchFamily="18" charset="0"/>
              </a:rPr>
              <a:t>in advance</a:t>
            </a:r>
            <a:r>
              <a:rPr lang="en-US" sz="2400" dirty="0" smtClean="0">
                <a:cs typeface="Times New Roman" pitchFamily="18" charset="0"/>
              </a:rPr>
              <a:t> problem with this “fake” interest rate (e.g., BEG/END, N=10, I/YR=7.8431, PMT=20, FV=0, </a:t>
            </a:r>
            <a:r>
              <a:rPr lang="en-US" sz="2400" dirty="0" err="1" smtClean="0">
                <a:cs typeface="Times New Roman" pitchFamily="18" charset="0"/>
              </a:rPr>
              <a:t>CPT</a:t>
            </a:r>
            <a:r>
              <a:rPr lang="en-US" sz="2400" dirty="0" smtClean="0">
                <a:cs typeface="Times New Roman" pitchFamily="18" charset="0"/>
              </a:rPr>
              <a:t> PV=145.7568).</a:t>
            </a:r>
          </a:p>
          <a:p>
            <a:pPr eaLnBrk="1" hangingPunct="1">
              <a:lnSpc>
                <a:spcPct val="90000"/>
              </a:lnSpc>
              <a:buFont typeface="Wingdings" pitchFamily="2" charset="2"/>
              <a:buNone/>
              <a:defRPr/>
            </a:pPr>
            <a:r>
              <a:rPr lang="en-US" sz="2400" dirty="0" smtClean="0">
                <a:cs typeface="Times New Roman" pitchFamily="18" charset="0"/>
              </a:rPr>
              <a:t>3.   Then divide the answer by 1+r (e.g., 145.7568 / 1.1 = 132.51).</a:t>
            </a:r>
          </a:p>
          <a:p>
            <a:pPr marL="0" indent="0" eaLnBrk="1" hangingPunct="1">
              <a:lnSpc>
                <a:spcPct val="90000"/>
              </a:lnSpc>
              <a:buFont typeface="Wingdings" pitchFamily="2" charset="2"/>
              <a:buNone/>
              <a:defRPr/>
            </a:pPr>
            <a:r>
              <a:rPr lang="en-US" sz="2400" i="1" dirty="0" smtClean="0">
                <a:cs typeface="Times New Roman" pitchFamily="18" charset="0"/>
              </a:rPr>
              <a:t>(Note: you set the calculator for </a:t>
            </a:r>
            <a:r>
              <a:rPr lang="en-US" sz="2400" i="1" dirty="0" err="1" smtClean="0">
                <a:cs typeface="Times New Roman" pitchFamily="18" charset="0"/>
              </a:rPr>
              <a:t>CFs</a:t>
            </a:r>
            <a:r>
              <a:rPr lang="en-US" sz="2400" i="1" dirty="0" smtClean="0">
                <a:cs typeface="Times New Roman" pitchFamily="18" charset="0"/>
              </a:rPr>
              <a:t> </a:t>
            </a:r>
            <a:r>
              <a:rPr lang="en-US" sz="2400" b="1" i="1" dirty="0" smtClean="0">
                <a:cs typeface="Times New Roman" pitchFamily="18" charset="0"/>
              </a:rPr>
              <a:t>in advance</a:t>
            </a:r>
            <a:r>
              <a:rPr lang="en-US" sz="2400" i="1" dirty="0" smtClean="0">
                <a:cs typeface="Times New Roman" pitchFamily="18" charset="0"/>
              </a:rPr>
              <a:t> (BEG or </a:t>
            </a:r>
            <a:r>
              <a:rPr lang="en-US" sz="2400" i="1" dirty="0" err="1" smtClean="0">
                <a:cs typeface="Times New Roman" pitchFamily="18" charset="0"/>
              </a:rPr>
              <a:t>BGN</a:t>
            </a:r>
            <a:r>
              <a:rPr lang="en-US" sz="2400" i="1" dirty="0" smtClean="0">
                <a:cs typeface="Times New Roman" pitchFamily="18" charset="0"/>
              </a:rPr>
              <a:t>), but that’s just a “trick”. The actual problem you are solving is for </a:t>
            </a:r>
            <a:r>
              <a:rPr lang="en-US" sz="2400" i="1" dirty="0" err="1" smtClean="0">
                <a:cs typeface="Times New Roman" pitchFamily="18" charset="0"/>
              </a:rPr>
              <a:t>CFs</a:t>
            </a:r>
            <a:r>
              <a:rPr lang="en-US" sz="2400" i="1" dirty="0" smtClean="0">
                <a:cs typeface="Times New Roman" pitchFamily="18" charset="0"/>
              </a:rPr>
              <a:t> in arrears.)</a:t>
            </a:r>
          </a:p>
        </p:txBody>
      </p:sp>
      <p:sp>
        <p:nvSpPr>
          <p:cNvPr id="84996" name="Slide Number Placeholder 3"/>
          <p:cNvSpPr>
            <a:spLocks noGrp="1"/>
          </p:cNvSpPr>
          <p:nvPr>
            <p:ph type="sldNum" sz="quarter" idx="12"/>
          </p:nvPr>
        </p:nvSpPr>
        <p:spPr>
          <a:noFill/>
          <a:ln>
            <a:miter lim="800000"/>
            <a:headEnd/>
            <a:tailEnd/>
          </a:ln>
        </p:spPr>
        <p:txBody>
          <a:bodyPr/>
          <a:lstStyle/>
          <a:p>
            <a:fld id="{217F8EC3-20CA-42FB-A941-97B47A4DD0BB}" type="slidenum">
              <a:rPr lang="en-US"/>
              <a:pPr/>
              <a:t>65</a:t>
            </a:fld>
            <a:endParaRPr lang="en-US"/>
          </a:p>
        </p:txBody>
      </p:sp>
      <p:sp>
        <p:nvSpPr>
          <p:cNvPr id="84997"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a:xfrm>
            <a:off x="685800" y="381000"/>
            <a:ext cx="7772400" cy="1143000"/>
          </a:xfrm>
        </p:spPr>
        <p:txBody>
          <a:bodyPr/>
          <a:lstStyle/>
          <a:p>
            <a:pPr eaLnBrk="1" hangingPunct="1">
              <a:defRPr/>
            </a:pPr>
            <a:r>
              <a:rPr lang="en-US" sz="3200" b="1" smtClean="0">
                <a:cs typeface="Times New Roman" panose="02020603050405020304" pitchFamily="18" charset="0"/>
              </a:rPr>
              <a:t>A more complicated example (like Study Qu.#49):</a:t>
            </a:r>
            <a:endParaRPr lang="en-US" sz="3200" smtClean="0">
              <a:cs typeface="Times New Roman" panose="02020603050405020304" pitchFamily="18" charset="0"/>
            </a:endParaRPr>
          </a:p>
        </p:txBody>
      </p:sp>
      <p:sp>
        <p:nvSpPr>
          <p:cNvPr id="86019" name="Rectangle 3"/>
          <p:cNvSpPr>
            <a:spLocks noGrp="1" noChangeArrowheads="1"/>
          </p:cNvSpPr>
          <p:nvPr>
            <p:ph type="body" idx="1"/>
          </p:nvPr>
        </p:nvSpPr>
        <p:spPr>
          <a:xfrm>
            <a:off x="685800" y="1676400"/>
            <a:ext cx="7772400" cy="4114800"/>
          </a:xfrm>
        </p:spPr>
        <p:txBody>
          <a:bodyPr/>
          <a:lstStyle/>
          <a:p>
            <a:pPr marL="0" indent="0" eaLnBrk="1" hangingPunct="1">
              <a:buFont typeface="Wingdings" pitchFamily="2" charset="2"/>
              <a:buNone/>
            </a:pPr>
            <a:r>
              <a:rPr lang="en-US" smtClean="0">
                <a:cs typeface="Times New Roman" pitchFamily="18" charset="0"/>
              </a:rPr>
              <a:t>A landlord has offered a tenant a 10-year lease with annual net rental payments of $30/SF in arrears. The appropriate discount rate is 8%. The tenant has asked the landlord to come back with another proposal, with a lower initial rent in return for annual step-ups of 3% per year. What should the landlord’s proposed starting rent be?</a:t>
            </a:r>
          </a:p>
        </p:txBody>
      </p:sp>
      <p:sp>
        <p:nvSpPr>
          <p:cNvPr id="86020" name="Slide Number Placeholder 3"/>
          <p:cNvSpPr>
            <a:spLocks noGrp="1"/>
          </p:cNvSpPr>
          <p:nvPr>
            <p:ph type="sldNum" sz="quarter" idx="12"/>
          </p:nvPr>
        </p:nvSpPr>
        <p:spPr>
          <a:noFill/>
          <a:ln>
            <a:miter lim="800000"/>
            <a:headEnd/>
            <a:tailEnd/>
          </a:ln>
        </p:spPr>
        <p:txBody>
          <a:bodyPr/>
          <a:lstStyle/>
          <a:p>
            <a:fld id="{8BB16244-A1FF-475E-B4A3-D085A25CDD91}" type="slidenum">
              <a:rPr lang="en-US"/>
              <a:pPr/>
              <a:t>66</a:t>
            </a:fld>
            <a:endParaRPr lang="en-US"/>
          </a:p>
        </p:txBody>
      </p:sp>
      <p:sp>
        <p:nvSpPr>
          <p:cNvPr id="86021"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1122" name="Rectangle 2"/>
          <p:cNvSpPr>
            <a:spLocks noGrp="1" noChangeArrowheads="1"/>
          </p:cNvSpPr>
          <p:nvPr>
            <p:ph type="title"/>
          </p:nvPr>
        </p:nvSpPr>
        <p:spPr>
          <a:xfrm>
            <a:off x="685800" y="304800"/>
            <a:ext cx="7772400" cy="533400"/>
          </a:xfrm>
        </p:spPr>
        <p:txBody>
          <a:bodyPr/>
          <a:lstStyle/>
          <a:p>
            <a:pPr eaLnBrk="1" hangingPunct="1">
              <a:defRPr/>
            </a:pPr>
            <a:r>
              <a:rPr lang="en-US" sz="3200" smtClean="0"/>
              <a:t>Answer</a:t>
            </a:r>
          </a:p>
        </p:txBody>
      </p:sp>
      <p:graphicFrame>
        <p:nvGraphicFramePr>
          <p:cNvPr id="34818" name="Object 5"/>
          <p:cNvGraphicFramePr>
            <a:graphicFrameLocks noChangeAspect="1"/>
          </p:cNvGraphicFramePr>
          <p:nvPr/>
        </p:nvGraphicFramePr>
        <p:xfrm>
          <a:off x="1981200" y="4419600"/>
          <a:ext cx="5029200" cy="931863"/>
        </p:xfrm>
        <a:graphic>
          <a:graphicData uri="http://schemas.openxmlformats.org/presentationml/2006/ole">
            <p:oleObj spid="_x0000_s34818" name="Equation" r:id="rId3" imgW="2603500" imgH="482600" progId="Equation.3">
              <p:embed/>
            </p:oleObj>
          </a:graphicData>
        </a:graphic>
      </p:graphicFrame>
      <p:grpSp>
        <p:nvGrpSpPr>
          <p:cNvPr id="34821" name="Group 12"/>
          <p:cNvGrpSpPr>
            <a:grpSpLocks/>
          </p:cNvGrpSpPr>
          <p:nvPr/>
        </p:nvGrpSpPr>
        <p:grpSpPr bwMode="auto">
          <a:xfrm>
            <a:off x="1981200" y="2057400"/>
            <a:ext cx="6248400" cy="1066800"/>
            <a:chOff x="1344" y="1536"/>
            <a:chExt cx="3936" cy="672"/>
          </a:xfrm>
        </p:grpSpPr>
        <p:graphicFrame>
          <p:nvGraphicFramePr>
            <p:cNvPr id="34819" name="Object 4"/>
            <p:cNvGraphicFramePr>
              <a:graphicFrameLocks noChangeAspect="1"/>
            </p:cNvGraphicFramePr>
            <p:nvPr/>
          </p:nvGraphicFramePr>
          <p:xfrm>
            <a:off x="1344" y="1536"/>
            <a:ext cx="2928" cy="672"/>
          </p:xfrm>
          <a:graphic>
            <a:graphicData uri="http://schemas.openxmlformats.org/presentationml/2006/ole">
              <p:oleObj spid="_x0000_s34819" name="Equation" r:id="rId4" imgW="2209800" imgH="508000" progId="Equation.3">
                <p:embed/>
              </p:oleObj>
            </a:graphicData>
          </a:graphic>
        </p:graphicFrame>
        <p:sp>
          <p:nvSpPr>
            <p:cNvPr id="34826" name="Text Box 7"/>
            <p:cNvSpPr txBox="1">
              <a:spLocks noChangeArrowheads="1"/>
            </p:cNvSpPr>
            <p:nvPr/>
          </p:nvSpPr>
          <p:spPr bwMode="auto">
            <a:xfrm>
              <a:off x="4416" y="1536"/>
              <a:ext cx="528" cy="294"/>
            </a:xfrm>
            <a:prstGeom prst="rect">
              <a:avLst/>
            </a:prstGeom>
            <a:solidFill>
              <a:schemeClr val="bg1"/>
            </a:solidFill>
            <a:ln w="9525">
              <a:solidFill>
                <a:schemeClr val="tx1"/>
              </a:solidFill>
              <a:miter lim="800000"/>
              <a:headEnd/>
              <a:tailEnd/>
            </a:ln>
          </p:spPr>
          <p:txBody>
            <a:bodyPr>
              <a:spAutoFit/>
            </a:bodyPr>
            <a:lstStyle/>
            <a:p>
              <a:pPr eaLnBrk="1" hangingPunct="1">
                <a:spcBef>
                  <a:spcPct val="50000"/>
                </a:spcBef>
              </a:pPr>
              <a:r>
                <a:rPr lang="en-US">
                  <a:sym typeface="Wingdings" pitchFamily="2" charset="2"/>
                </a:rPr>
                <a:t>M</a:t>
              </a:r>
              <a:endParaRPr lang="en-US"/>
            </a:p>
          </p:txBody>
        </p:sp>
        <p:grpSp>
          <p:nvGrpSpPr>
            <p:cNvPr id="34827" name="Group 10"/>
            <p:cNvGrpSpPr>
              <a:grpSpLocks/>
            </p:cNvGrpSpPr>
            <p:nvPr/>
          </p:nvGrpSpPr>
          <p:grpSpPr bwMode="auto">
            <a:xfrm>
              <a:off x="4368" y="1872"/>
              <a:ext cx="912" cy="294"/>
              <a:chOff x="3792" y="2112"/>
              <a:chExt cx="912" cy="294"/>
            </a:xfrm>
          </p:grpSpPr>
          <p:sp>
            <p:nvSpPr>
              <p:cNvPr id="34828" name="Text Box 8"/>
              <p:cNvSpPr txBox="1">
                <a:spLocks noChangeArrowheads="1"/>
              </p:cNvSpPr>
              <p:nvPr/>
            </p:nvSpPr>
            <p:spPr bwMode="auto">
              <a:xfrm>
                <a:off x="3792" y="2112"/>
                <a:ext cx="576" cy="294"/>
              </a:xfrm>
              <a:prstGeom prst="rect">
                <a:avLst/>
              </a:prstGeom>
              <a:solidFill>
                <a:schemeClr val="bg1"/>
              </a:solidFill>
              <a:ln w="9525">
                <a:solidFill>
                  <a:schemeClr val="tx1"/>
                </a:solidFill>
                <a:miter lim="800000"/>
                <a:headEnd/>
                <a:tailEnd/>
              </a:ln>
            </p:spPr>
            <p:txBody>
              <a:bodyPr>
                <a:spAutoFit/>
              </a:bodyPr>
              <a:lstStyle/>
              <a:p>
                <a:pPr eaLnBrk="1" hangingPunct="1">
                  <a:spcBef>
                    <a:spcPct val="50000"/>
                  </a:spcBef>
                </a:pPr>
                <a:r>
                  <a:rPr lang="en-US"/>
                  <a:t>STO</a:t>
                </a:r>
              </a:p>
            </p:txBody>
          </p:sp>
          <p:sp>
            <p:nvSpPr>
              <p:cNvPr id="34829" name="Text Box 9"/>
              <p:cNvSpPr txBox="1">
                <a:spLocks noChangeArrowheads="1"/>
              </p:cNvSpPr>
              <p:nvPr/>
            </p:nvSpPr>
            <p:spPr bwMode="auto">
              <a:xfrm>
                <a:off x="4416" y="2112"/>
                <a:ext cx="288" cy="294"/>
              </a:xfrm>
              <a:prstGeom prst="rect">
                <a:avLst/>
              </a:prstGeom>
              <a:solidFill>
                <a:schemeClr val="bg1"/>
              </a:solidFill>
              <a:ln w="9525">
                <a:solidFill>
                  <a:schemeClr val="tx1"/>
                </a:solidFill>
                <a:miter lim="800000"/>
                <a:headEnd/>
                <a:tailEnd/>
              </a:ln>
            </p:spPr>
            <p:txBody>
              <a:bodyPr>
                <a:spAutoFit/>
              </a:bodyPr>
              <a:lstStyle/>
              <a:p>
                <a:pPr eaLnBrk="1" hangingPunct="1">
                  <a:spcBef>
                    <a:spcPct val="50000"/>
                  </a:spcBef>
                </a:pPr>
                <a:r>
                  <a:rPr lang="en-US"/>
                  <a:t>1</a:t>
                </a:r>
              </a:p>
            </p:txBody>
          </p:sp>
        </p:grpSp>
      </p:grpSp>
      <p:sp>
        <p:nvSpPr>
          <p:cNvPr id="34822" name="Text Box 11"/>
          <p:cNvSpPr txBox="1">
            <a:spLocks noChangeArrowheads="1"/>
          </p:cNvSpPr>
          <p:nvPr/>
        </p:nvSpPr>
        <p:spPr bwMode="auto">
          <a:xfrm>
            <a:off x="533400" y="5638800"/>
            <a:ext cx="8077200" cy="831850"/>
          </a:xfrm>
          <a:prstGeom prst="rect">
            <a:avLst/>
          </a:prstGeom>
          <a:solidFill>
            <a:schemeClr val="bg1"/>
          </a:solidFill>
          <a:ln w="9525">
            <a:solidFill>
              <a:schemeClr val="tx1"/>
            </a:solidFill>
            <a:miter lim="800000"/>
            <a:headEnd/>
            <a:tailEnd/>
          </a:ln>
        </p:spPr>
        <p:txBody>
          <a:bodyPr>
            <a:spAutoFit/>
          </a:bodyPr>
          <a:lstStyle/>
          <a:p>
            <a:pPr eaLnBrk="1" hangingPunct="1">
              <a:spcBef>
                <a:spcPct val="50000"/>
              </a:spcBef>
            </a:pPr>
            <a:r>
              <a:rPr lang="en-US"/>
              <a:t>1.03/1.08=.9537   y</a:t>
            </a:r>
            <a:r>
              <a:rPr lang="en-US" baseline="30000"/>
              <a:t>x</a:t>
            </a:r>
            <a:r>
              <a:rPr lang="en-US"/>
              <a:t> 10 = .6225 – 1 = -.3775 +/- </a:t>
            </a:r>
            <a:r>
              <a:rPr lang="en-US">
                <a:cs typeface="Times New Roman" pitchFamily="18" charset="0"/>
              </a:rPr>
              <a:t>÷ (.08-.03) = 7.5501 1/x </a:t>
            </a:r>
            <a:r>
              <a:rPr lang="en-US">
                <a:cs typeface="Times New Roman" pitchFamily="18" charset="0"/>
                <a:sym typeface="Wingdings" pitchFamily="2" charset="2"/>
              </a:rPr>
              <a:t> .13245 X RM (or RCL 1) = 26.66</a:t>
            </a:r>
            <a:endParaRPr lang="en-US"/>
          </a:p>
        </p:txBody>
      </p:sp>
      <p:sp>
        <p:nvSpPr>
          <p:cNvPr id="70662" name="Text Box 13"/>
          <p:cNvSpPr txBox="1">
            <a:spLocks noChangeArrowheads="1"/>
          </p:cNvSpPr>
          <p:nvPr/>
        </p:nvSpPr>
        <p:spPr bwMode="auto">
          <a:xfrm>
            <a:off x="533400" y="1447800"/>
            <a:ext cx="8153400" cy="3403600"/>
          </a:xfrm>
          <a:prstGeom prst="rect">
            <a:avLst/>
          </a:prstGeom>
          <a:noFill/>
          <a:ln w="9525">
            <a:noFill/>
            <a:miter lim="800000"/>
            <a:headEnd/>
            <a:tailEnd/>
          </a:ln>
          <a:effectLst/>
        </p:spPr>
        <p:txBody>
          <a:bodyPr>
            <a:spAutoFit/>
          </a:bodyPr>
          <a:lstStyle/>
          <a:p>
            <a:pPr marL="457200" indent="-457200" eaLnBrk="1" hangingPunct="1">
              <a:spcBef>
                <a:spcPct val="20000"/>
              </a:spcBef>
              <a:buClr>
                <a:schemeClr val="accent2"/>
              </a:buClr>
              <a:buSzPct val="80000"/>
              <a:buFont typeface="Wingdings" pitchFamily="2" charset="2"/>
              <a:buNone/>
              <a:defRPr/>
            </a:pPr>
            <a:r>
              <a:rPr lang="en-US" sz="3200" dirty="0">
                <a:cs typeface="Times New Roman" pitchFamily="18" charset="0"/>
              </a:rPr>
              <a:t>First solve the level-annuity PV problem:</a:t>
            </a:r>
          </a:p>
          <a:p>
            <a:pPr marL="457200" indent="-457200" eaLnBrk="1" hangingPunct="1">
              <a:spcBef>
                <a:spcPct val="20000"/>
              </a:spcBef>
              <a:buClr>
                <a:schemeClr val="accent2"/>
              </a:buClr>
              <a:buSzPct val="80000"/>
              <a:buFont typeface="Wingdings" pitchFamily="2" charset="2"/>
              <a:buNone/>
              <a:defRPr/>
            </a:pPr>
            <a:endParaRPr lang="en-US" sz="3200" dirty="0">
              <a:cs typeface="Times New Roman" pitchFamily="18" charset="0"/>
            </a:endParaRPr>
          </a:p>
          <a:p>
            <a:pPr marL="457200" indent="-457200" eaLnBrk="1" hangingPunct="1">
              <a:spcBef>
                <a:spcPct val="20000"/>
              </a:spcBef>
              <a:buClr>
                <a:schemeClr val="accent2"/>
              </a:buClr>
              <a:buSzPct val="80000"/>
              <a:buFont typeface="Wingdings" pitchFamily="2" charset="2"/>
              <a:buNone/>
              <a:defRPr/>
            </a:pPr>
            <a:endParaRPr lang="en-US" sz="3200" dirty="0">
              <a:cs typeface="Times New Roman" pitchFamily="18" charset="0"/>
            </a:endParaRPr>
          </a:p>
          <a:p>
            <a:pPr eaLnBrk="1" hangingPunct="1">
              <a:spcBef>
                <a:spcPct val="20000"/>
              </a:spcBef>
              <a:buClr>
                <a:schemeClr val="accent2"/>
              </a:buClr>
              <a:buSzPct val="80000"/>
              <a:buFont typeface="Wingdings" pitchFamily="2" charset="2"/>
              <a:buNone/>
              <a:defRPr/>
            </a:pPr>
            <a:r>
              <a:rPr lang="en-US" sz="3200" dirty="0">
                <a:cs typeface="Times New Roman" pitchFamily="18" charset="0"/>
              </a:rPr>
              <a:t>Then plug this answer into the growth-annuity formula and invert to solve for </a:t>
            </a:r>
            <a:r>
              <a:rPr lang="en-US" sz="3200" i="1" dirty="0">
                <a:cs typeface="Times New Roman" pitchFamily="18" charset="0"/>
              </a:rPr>
              <a:t>CF</a:t>
            </a:r>
            <a:r>
              <a:rPr lang="en-US" sz="3200" i="1" baseline="-30000" dirty="0">
                <a:cs typeface="Times New Roman" pitchFamily="18" charset="0"/>
              </a:rPr>
              <a:t>1</a:t>
            </a:r>
            <a:r>
              <a:rPr lang="en-US" sz="3200" dirty="0">
                <a:cs typeface="Times New Roman" pitchFamily="18" charset="0"/>
              </a:rPr>
              <a:t>:</a:t>
            </a:r>
          </a:p>
          <a:p>
            <a:pPr marL="457200" indent="-457200" eaLnBrk="1" hangingPunct="1">
              <a:spcBef>
                <a:spcPct val="50000"/>
              </a:spcBef>
              <a:defRPr/>
            </a:pPr>
            <a:endParaRPr lang="en-US" dirty="0"/>
          </a:p>
        </p:txBody>
      </p:sp>
      <p:sp>
        <p:nvSpPr>
          <p:cNvPr id="34824" name="Slide Number Placeholder 11"/>
          <p:cNvSpPr>
            <a:spLocks noGrp="1"/>
          </p:cNvSpPr>
          <p:nvPr>
            <p:ph type="sldNum" sz="quarter" idx="12"/>
          </p:nvPr>
        </p:nvSpPr>
        <p:spPr>
          <a:noFill/>
          <a:ln>
            <a:miter lim="800000"/>
            <a:headEnd/>
            <a:tailEnd/>
          </a:ln>
        </p:spPr>
        <p:txBody>
          <a:bodyPr/>
          <a:lstStyle/>
          <a:p>
            <a:fld id="{864961F6-D322-4AF9-91AB-ECC04579D254}" type="slidenum">
              <a:rPr lang="en-US"/>
              <a:pPr/>
              <a:t>67</a:t>
            </a:fld>
            <a:endParaRPr lang="en-US"/>
          </a:p>
        </p:txBody>
      </p:sp>
      <p:sp>
        <p:nvSpPr>
          <p:cNvPr id="34825" name="Footer Placeholder 12"/>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2146" name="Rectangle 2"/>
          <p:cNvSpPr>
            <a:spLocks noGrp="1" noChangeArrowheads="1"/>
          </p:cNvSpPr>
          <p:nvPr>
            <p:ph type="title"/>
          </p:nvPr>
        </p:nvSpPr>
        <p:spPr>
          <a:xfrm>
            <a:off x="685800" y="304800"/>
            <a:ext cx="7772400" cy="1143000"/>
          </a:xfrm>
        </p:spPr>
        <p:txBody>
          <a:bodyPr/>
          <a:lstStyle/>
          <a:p>
            <a:pPr eaLnBrk="1" hangingPunct="1">
              <a:buFont typeface="Wingdings" panose="05000000000000000000" pitchFamily="2" charset="2"/>
              <a:buNone/>
              <a:defRPr/>
            </a:pPr>
            <a:r>
              <a:rPr lang="en-US" sz="3200" smtClean="0">
                <a:cs typeface="Times New Roman" panose="02020603050405020304" pitchFamily="18" charset="0"/>
              </a:rPr>
              <a:t>Or, using the “calculator trick” method, the steps are:</a:t>
            </a:r>
          </a:p>
        </p:txBody>
      </p:sp>
      <p:grpSp>
        <p:nvGrpSpPr>
          <p:cNvPr id="87043" name="Group 78"/>
          <p:cNvGrpSpPr>
            <a:grpSpLocks/>
          </p:cNvGrpSpPr>
          <p:nvPr/>
        </p:nvGrpSpPr>
        <p:grpSpPr bwMode="auto">
          <a:xfrm>
            <a:off x="914400" y="1447800"/>
            <a:ext cx="6580188" cy="4724400"/>
            <a:chOff x="-3" y="-3"/>
            <a:chExt cx="4145" cy="5070"/>
          </a:xfrm>
        </p:grpSpPr>
        <p:grpSp>
          <p:nvGrpSpPr>
            <p:cNvPr id="87046" name="Group 76"/>
            <p:cNvGrpSpPr>
              <a:grpSpLocks/>
            </p:cNvGrpSpPr>
            <p:nvPr/>
          </p:nvGrpSpPr>
          <p:grpSpPr bwMode="auto">
            <a:xfrm>
              <a:off x="0" y="0"/>
              <a:ext cx="4139" cy="5064"/>
              <a:chOff x="0" y="0"/>
              <a:chExt cx="4139" cy="5064"/>
            </a:xfrm>
          </p:grpSpPr>
          <p:grpSp>
            <p:nvGrpSpPr>
              <p:cNvPr id="87048" name="Group 29"/>
              <p:cNvGrpSpPr>
                <a:grpSpLocks/>
              </p:cNvGrpSpPr>
              <p:nvPr/>
            </p:nvGrpSpPr>
            <p:grpSpPr bwMode="auto">
              <a:xfrm>
                <a:off x="0" y="0"/>
                <a:ext cx="1929" cy="422"/>
                <a:chOff x="0" y="0"/>
                <a:chExt cx="1929" cy="422"/>
              </a:xfrm>
            </p:grpSpPr>
            <p:sp>
              <p:nvSpPr>
                <p:cNvPr id="87118" name="Rectangle 4"/>
                <p:cNvSpPr>
                  <a:spLocks noChangeArrowheads="1"/>
                </p:cNvSpPr>
                <p:nvPr/>
              </p:nvSpPr>
              <p:spPr bwMode="auto">
                <a:xfrm>
                  <a:off x="43" y="0"/>
                  <a:ext cx="1843" cy="422"/>
                </a:xfrm>
                <a:prstGeom prst="rect">
                  <a:avLst/>
                </a:prstGeom>
                <a:noFill/>
                <a:ln w="9525">
                  <a:noFill/>
                  <a:miter lim="800000"/>
                  <a:headEnd/>
                  <a:tailEnd/>
                </a:ln>
              </p:spPr>
              <p:txBody>
                <a:bodyPr/>
                <a:lstStyle/>
                <a:p>
                  <a:pPr eaLnBrk="1" hangingPunct="1">
                    <a:tabLst>
                      <a:tab pos="-457200" algn="l"/>
                    </a:tabLst>
                  </a:pPr>
                  <a:r>
                    <a:rPr lang="en-US" sz="1400" b="1">
                      <a:cs typeface="Times New Roman" pitchFamily="18" charset="0"/>
                    </a:rPr>
                    <a:t>HP-10B</a:t>
                  </a:r>
                  <a:endParaRPr lang="en-US" sz="1000">
                    <a:cs typeface="Times New Roman" pitchFamily="18" charset="0"/>
                  </a:endParaRPr>
                </a:p>
                <a:p>
                  <a:pPr>
                    <a:tabLst>
                      <a:tab pos="-457200" algn="l"/>
                    </a:tabLst>
                  </a:pPr>
                  <a:endParaRPr lang="en-US"/>
                </a:p>
              </p:txBody>
            </p:sp>
            <p:sp>
              <p:nvSpPr>
                <p:cNvPr id="87119" name="Rectangle 28"/>
                <p:cNvSpPr>
                  <a:spLocks noChangeArrowheads="1"/>
                </p:cNvSpPr>
                <p:nvPr/>
              </p:nvSpPr>
              <p:spPr bwMode="auto">
                <a:xfrm>
                  <a:off x="0" y="0"/>
                  <a:ext cx="1929"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87049" name="Group 31"/>
              <p:cNvGrpSpPr>
                <a:grpSpLocks/>
              </p:cNvGrpSpPr>
              <p:nvPr/>
            </p:nvGrpSpPr>
            <p:grpSpPr bwMode="auto">
              <a:xfrm>
                <a:off x="1929" y="0"/>
                <a:ext cx="2210" cy="422"/>
                <a:chOff x="1929" y="0"/>
                <a:chExt cx="2210" cy="422"/>
              </a:xfrm>
            </p:grpSpPr>
            <p:sp>
              <p:nvSpPr>
                <p:cNvPr id="87116" name="Rectangle 5"/>
                <p:cNvSpPr>
                  <a:spLocks noChangeArrowheads="1"/>
                </p:cNvSpPr>
                <p:nvPr/>
              </p:nvSpPr>
              <p:spPr bwMode="auto">
                <a:xfrm>
                  <a:off x="1972" y="0"/>
                  <a:ext cx="2124" cy="422"/>
                </a:xfrm>
                <a:prstGeom prst="rect">
                  <a:avLst/>
                </a:prstGeom>
                <a:noFill/>
                <a:ln w="9525">
                  <a:noFill/>
                  <a:miter lim="800000"/>
                  <a:headEnd/>
                  <a:tailEnd/>
                </a:ln>
              </p:spPr>
              <p:txBody>
                <a:bodyPr/>
                <a:lstStyle/>
                <a:p>
                  <a:pPr eaLnBrk="1" hangingPunct="1"/>
                  <a:r>
                    <a:rPr lang="en-US" sz="1400" b="1">
                      <a:cs typeface="Times New Roman" pitchFamily="18" charset="0"/>
                    </a:rPr>
                    <a:t>TI-BA II+</a:t>
                  </a:r>
                  <a:endParaRPr lang="en-US" sz="1000">
                    <a:cs typeface="Times New Roman" pitchFamily="18" charset="0"/>
                  </a:endParaRPr>
                </a:p>
                <a:p>
                  <a:endParaRPr lang="en-US"/>
                </a:p>
              </p:txBody>
            </p:sp>
            <p:sp>
              <p:nvSpPr>
                <p:cNvPr id="87117" name="Rectangle 30"/>
                <p:cNvSpPr>
                  <a:spLocks noChangeArrowheads="1"/>
                </p:cNvSpPr>
                <p:nvPr/>
              </p:nvSpPr>
              <p:spPr bwMode="auto">
                <a:xfrm>
                  <a:off x="1929" y="0"/>
                  <a:ext cx="2210"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87050" name="Group 33"/>
              <p:cNvGrpSpPr>
                <a:grpSpLocks/>
              </p:cNvGrpSpPr>
              <p:nvPr/>
            </p:nvGrpSpPr>
            <p:grpSpPr bwMode="auto">
              <a:xfrm>
                <a:off x="0" y="422"/>
                <a:ext cx="1929" cy="422"/>
                <a:chOff x="0" y="422"/>
                <a:chExt cx="1929" cy="422"/>
              </a:xfrm>
            </p:grpSpPr>
            <p:sp>
              <p:nvSpPr>
                <p:cNvPr id="87114" name="Rectangle 6"/>
                <p:cNvSpPr>
                  <a:spLocks noChangeArrowheads="1"/>
                </p:cNvSpPr>
                <p:nvPr/>
              </p:nvSpPr>
              <p:spPr bwMode="auto">
                <a:xfrm>
                  <a:off x="43" y="422"/>
                  <a:ext cx="1843" cy="422"/>
                </a:xfrm>
                <a:prstGeom prst="rect">
                  <a:avLst/>
                </a:prstGeom>
                <a:noFill/>
                <a:ln w="9525">
                  <a:noFill/>
                  <a:miter lim="800000"/>
                  <a:headEnd/>
                  <a:tailEnd/>
                </a:ln>
              </p:spPr>
              <p:txBody>
                <a:bodyPr/>
                <a:lstStyle/>
                <a:p>
                  <a:pPr eaLnBrk="1" hangingPunct="1">
                    <a:tabLst>
                      <a:tab pos="-457200" algn="l"/>
                    </a:tabLst>
                  </a:pPr>
                  <a:r>
                    <a:rPr lang="en-US" sz="1400">
                      <a:cs typeface="Times New Roman" pitchFamily="18" charset="0"/>
                    </a:rPr>
                    <a:t>CLEAR ALL, BEG/END=END</a:t>
                  </a:r>
                  <a:endParaRPr lang="en-US" sz="1000">
                    <a:cs typeface="Times New Roman" pitchFamily="18" charset="0"/>
                  </a:endParaRPr>
                </a:p>
                <a:p>
                  <a:pPr>
                    <a:tabLst>
                      <a:tab pos="-457200" algn="l"/>
                    </a:tabLst>
                  </a:pPr>
                  <a:endParaRPr lang="en-US"/>
                </a:p>
              </p:txBody>
            </p:sp>
            <p:sp>
              <p:nvSpPr>
                <p:cNvPr id="87115" name="Rectangle 32"/>
                <p:cNvSpPr>
                  <a:spLocks noChangeArrowheads="1"/>
                </p:cNvSpPr>
                <p:nvPr/>
              </p:nvSpPr>
              <p:spPr bwMode="auto">
                <a:xfrm>
                  <a:off x="0" y="422"/>
                  <a:ext cx="1929"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87051" name="Group 35"/>
              <p:cNvGrpSpPr>
                <a:grpSpLocks/>
              </p:cNvGrpSpPr>
              <p:nvPr/>
            </p:nvGrpSpPr>
            <p:grpSpPr bwMode="auto">
              <a:xfrm>
                <a:off x="1929" y="422"/>
                <a:ext cx="2210" cy="422"/>
                <a:chOff x="1929" y="422"/>
                <a:chExt cx="2210" cy="422"/>
              </a:xfrm>
            </p:grpSpPr>
            <p:sp>
              <p:nvSpPr>
                <p:cNvPr id="87112" name="Rectangle 7"/>
                <p:cNvSpPr>
                  <a:spLocks noChangeArrowheads="1"/>
                </p:cNvSpPr>
                <p:nvPr/>
              </p:nvSpPr>
              <p:spPr bwMode="auto">
                <a:xfrm>
                  <a:off x="1972" y="422"/>
                  <a:ext cx="2124" cy="422"/>
                </a:xfrm>
                <a:prstGeom prst="rect">
                  <a:avLst/>
                </a:prstGeom>
                <a:noFill/>
                <a:ln w="9525">
                  <a:noFill/>
                  <a:miter lim="800000"/>
                  <a:headEnd/>
                  <a:tailEnd/>
                </a:ln>
              </p:spPr>
              <p:txBody>
                <a:bodyPr/>
                <a:lstStyle/>
                <a:p>
                  <a:pPr eaLnBrk="1" hangingPunct="1"/>
                  <a:r>
                    <a:rPr lang="en-US" sz="1400">
                      <a:cs typeface="Times New Roman" pitchFamily="18" charset="0"/>
                    </a:rPr>
                    <a:t>BGN SET (=END) ENTER QUIT</a:t>
                  </a:r>
                  <a:endParaRPr lang="en-US" sz="1000">
                    <a:cs typeface="Times New Roman" pitchFamily="18" charset="0"/>
                  </a:endParaRPr>
                </a:p>
                <a:p>
                  <a:endParaRPr lang="en-US"/>
                </a:p>
              </p:txBody>
            </p:sp>
            <p:sp>
              <p:nvSpPr>
                <p:cNvPr id="87113" name="Rectangle 34"/>
                <p:cNvSpPr>
                  <a:spLocks noChangeArrowheads="1"/>
                </p:cNvSpPr>
                <p:nvPr/>
              </p:nvSpPr>
              <p:spPr bwMode="auto">
                <a:xfrm>
                  <a:off x="1929" y="422"/>
                  <a:ext cx="2210"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87052" name="Group 37"/>
              <p:cNvGrpSpPr>
                <a:grpSpLocks/>
              </p:cNvGrpSpPr>
              <p:nvPr/>
            </p:nvGrpSpPr>
            <p:grpSpPr bwMode="auto">
              <a:xfrm>
                <a:off x="0" y="844"/>
                <a:ext cx="1929" cy="422"/>
                <a:chOff x="0" y="844"/>
                <a:chExt cx="1929" cy="422"/>
              </a:xfrm>
            </p:grpSpPr>
            <p:sp>
              <p:nvSpPr>
                <p:cNvPr id="87110" name="Rectangle 8"/>
                <p:cNvSpPr>
                  <a:spLocks noChangeArrowheads="1"/>
                </p:cNvSpPr>
                <p:nvPr/>
              </p:nvSpPr>
              <p:spPr bwMode="auto">
                <a:xfrm>
                  <a:off x="43" y="844"/>
                  <a:ext cx="1843" cy="422"/>
                </a:xfrm>
                <a:prstGeom prst="rect">
                  <a:avLst/>
                </a:prstGeom>
                <a:noFill/>
                <a:ln w="9525">
                  <a:noFill/>
                  <a:miter lim="800000"/>
                  <a:headEnd/>
                  <a:tailEnd/>
                </a:ln>
              </p:spPr>
              <p:txBody>
                <a:bodyPr/>
                <a:lstStyle/>
                <a:p>
                  <a:pPr eaLnBrk="1" hangingPunct="1">
                    <a:tabLst>
                      <a:tab pos="-457200" algn="l"/>
                    </a:tabLst>
                  </a:pPr>
                  <a:r>
                    <a:rPr lang="en-US" sz="1400">
                      <a:cs typeface="Times New Roman" pitchFamily="18" charset="0"/>
                    </a:rPr>
                    <a:t>1 P/YR</a:t>
                  </a:r>
                  <a:endParaRPr lang="en-US" sz="1000">
                    <a:cs typeface="Times New Roman" pitchFamily="18" charset="0"/>
                  </a:endParaRPr>
                </a:p>
                <a:p>
                  <a:pPr>
                    <a:tabLst>
                      <a:tab pos="-457200" algn="l"/>
                    </a:tabLst>
                  </a:pPr>
                  <a:endParaRPr lang="en-US"/>
                </a:p>
              </p:txBody>
            </p:sp>
            <p:sp>
              <p:nvSpPr>
                <p:cNvPr id="87111" name="Rectangle 36"/>
                <p:cNvSpPr>
                  <a:spLocks noChangeArrowheads="1"/>
                </p:cNvSpPr>
                <p:nvPr/>
              </p:nvSpPr>
              <p:spPr bwMode="auto">
                <a:xfrm>
                  <a:off x="0" y="844"/>
                  <a:ext cx="1929"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87053" name="Group 39"/>
              <p:cNvGrpSpPr>
                <a:grpSpLocks/>
              </p:cNvGrpSpPr>
              <p:nvPr/>
            </p:nvGrpSpPr>
            <p:grpSpPr bwMode="auto">
              <a:xfrm>
                <a:off x="1929" y="844"/>
                <a:ext cx="2210" cy="422"/>
                <a:chOff x="1929" y="844"/>
                <a:chExt cx="2210" cy="422"/>
              </a:xfrm>
            </p:grpSpPr>
            <p:sp>
              <p:nvSpPr>
                <p:cNvPr id="87108" name="Rectangle 9"/>
                <p:cNvSpPr>
                  <a:spLocks noChangeArrowheads="1"/>
                </p:cNvSpPr>
                <p:nvPr/>
              </p:nvSpPr>
              <p:spPr bwMode="auto">
                <a:xfrm>
                  <a:off x="1972" y="844"/>
                  <a:ext cx="2124" cy="422"/>
                </a:xfrm>
                <a:prstGeom prst="rect">
                  <a:avLst/>
                </a:prstGeom>
                <a:noFill/>
                <a:ln w="9525">
                  <a:noFill/>
                  <a:miter lim="800000"/>
                  <a:headEnd/>
                  <a:tailEnd/>
                </a:ln>
              </p:spPr>
              <p:txBody>
                <a:bodyPr/>
                <a:lstStyle/>
                <a:p>
                  <a:pPr eaLnBrk="1" hangingPunct="1"/>
                  <a:r>
                    <a:rPr lang="en-US" sz="1400">
                      <a:cs typeface="Times New Roman" pitchFamily="18" charset="0"/>
                    </a:rPr>
                    <a:t>P/Y = 1 ENTER QUIT</a:t>
                  </a:r>
                  <a:endParaRPr lang="en-US" sz="1000">
                    <a:cs typeface="Times New Roman" pitchFamily="18" charset="0"/>
                  </a:endParaRPr>
                </a:p>
                <a:p>
                  <a:endParaRPr lang="en-US"/>
                </a:p>
              </p:txBody>
            </p:sp>
            <p:sp>
              <p:nvSpPr>
                <p:cNvPr id="87109" name="Rectangle 38"/>
                <p:cNvSpPr>
                  <a:spLocks noChangeArrowheads="1"/>
                </p:cNvSpPr>
                <p:nvPr/>
              </p:nvSpPr>
              <p:spPr bwMode="auto">
                <a:xfrm>
                  <a:off x="1929" y="844"/>
                  <a:ext cx="2210"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87054" name="Group 41"/>
              <p:cNvGrpSpPr>
                <a:grpSpLocks/>
              </p:cNvGrpSpPr>
              <p:nvPr/>
            </p:nvGrpSpPr>
            <p:grpSpPr bwMode="auto">
              <a:xfrm>
                <a:off x="0" y="1266"/>
                <a:ext cx="1929" cy="422"/>
                <a:chOff x="0" y="1266"/>
                <a:chExt cx="1929" cy="422"/>
              </a:xfrm>
            </p:grpSpPr>
            <p:sp>
              <p:nvSpPr>
                <p:cNvPr id="87106" name="Rectangle 10"/>
                <p:cNvSpPr>
                  <a:spLocks noChangeArrowheads="1"/>
                </p:cNvSpPr>
                <p:nvPr/>
              </p:nvSpPr>
              <p:spPr bwMode="auto">
                <a:xfrm>
                  <a:off x="43" y="1266"/>
                  <a:ext cx="1843" cy="422"/>
                </a:xfrm>
                <a:prstGeom prst="rect">
                  <a:avLst/>
                </a:prstGeom>
                <a:noFill/>
                <a:ln w="9525">
                  <a:noFill/>
                  <a:miter lim="800000"/>
                  <a:headEnd/>
                  <a:tailEnd/>
                </a:ln>
              </p:spPr>
              <p:txBody>
                <a:bodyPr/>
                <a:lstStyle/>
                <a:p>
                  <a:pPr eaLnBrk="1" hangingPunct="1"/>
                  <a:r>
                    <a:rPr lang="en-US" sz="1400">
                      <a:cs typeface="Times New Roman" pitchFamily="18" charset="0"/>
                    </a:rPr>
                    <a:t>10 N</a:t>
                  </a:r>
                  <a:endParaRPr lang="en-US" sz="1000">
                    <a:cs typeface="Times New Roman" pitchFamily="18" charset="0"/>
                  </a:endParaRPr>
                </a:p>
                <a:p>
                  <a:endParaRPr lang="en-US"/>
                </a:p>
              </p:txBody>
            </p:sp>
            <p:sp>
              <p:nvSpPr>
                <p:cNvPr id="87107" name="Rectangle 40"/>
                <p:cNvSpPr>
                  <a:spLocks noChangeArrowheads="1"/>
                </p:cNvSpPr>
                <p:nvPr/>
              </p:nvSpPr>
              <p:spPr bwMode="auto">
                <a:xfrm>
                  <a:off x="0" y="1266"/>
                  <a:ext cx="1929"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87055" name="Group 43"/>
              <p:cNvGrpSpPr>
                <a:grpSpLocks/>
              </p:cNvGrpSpPr>
              <p:nvPr/>
            </p:nvGrpSpPr>
            <p:grpSpPr bwMode="auto">
              <a:xfrm>
                <a:off x="1929" y="1266"/>
                <a:ext cx="2210" cy="422"/>
                <a:chOff x="1929" y="1266"/>
                <a:chExt cx="2210" cy="422"/>
              </a:xfrm>
            </p:grpSpPr>
            <p:sp>
              <p:nvSpPr>
                <p:cNvPr id="87104" name="Rectangle 11"/>
                <p:cNvSpPr>
                  <a:spLocks noChangeArrowheads="1"/>
                </p:cNvSpPr>
                <p:nvPr/>
              </p:nvSpPr>
              <p:spPr bwMode="auto">
                <a:xfrm>
                  <a:off x="1972" y="1266"/>
                  <a:ext cx="2124" cy="422"/>
                </a:xfrm>
                <a:prstGeom prst="rect">
                  <a:avLst/>
                </a:prstGeom>
                <a:noFill/>
                <a:ln w="9525">
                  <a:noFill/>
                  <a:miter lim="800000"/>
                  <a:headEnd/>
                  <a:tailEnd/>
                </a:ln>
              </p:spPr>
              <p:txBody>
                <a:bodyPr/>
                <a:lstStyle/>
                <a:p>
                  <a:pPr eaLnBrk="1" hangingPunct="1"/>
                  <a:r>
                    <a:rPr lang="en-US" sz="1400">
                      <a:cs typeface="Times New Roman" pitchFamily="18" charset="0"/>
                    </a:rPr>
                    <a:t>10 N</a:t>
                  </a:r>
                  <a:endParaRPr lang="en-US" sz="1000">
                    <a:cs typeface="Times New Roman" pitchFamily="18" charset="0"/>
                  </a:endParaRPr>
                </a:p>
                <a:p>
                  <a:endParaRPr lang="en-US"/>
                </a:p>
              </p:txBody>
            </p:sp>
            <p:sp>
              <p:nvSpPr>
                <p:cNvPr id="87105" name="Rectangle 42"/>
                <p:cNvSpPr>
                  <a:spLocks noChangeArrowheads="1"/>
                </p:cNvSpPr>
                <p:nvPr/>
              </p:nvSpPr>
              <p:spPr bwMode="auto">
                <a:xfrm>
                  <a:off x="1929" y="1266"/>
                  <a:ext cx="2210"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87056" name="Group 45"/>
              <p:cNvGrpSpPr>
                <a:grpSpLocks/>
              </p:cNvGrpSpPr>
              <p:nvPr/>
            </p:nvGrpSpPr>
            <p:grpSpPr bwMode="auto">
              <a:xfrm>
                <a:off x="0" y="1688"/>
                <a:ext cx="1929" cy="422"/>
                <a:chOff x="0" y="1688"/>
                <a:chExt cx="1929" cy="422"/>
              </a:xfrm>
            </p:grpSpPr>
            <p:sp>
              <p:nvSpPr>
                <p:cNvPr id="87102" name="Rectangle 12"/>
                <p:cNvSpPr>
                  <a:spLocks noChangeArrowheads="1"/>
                </p:cNvSpPr>
                <p:nvPr/>
              </p:nvSpPr>
              <p:spPr bwMode="auto">
                <a:xfrm>
                  <a:off x="43" y="1688"/>
                  <a:ext cx="1843" cy="422"/>
                </a:xfrm>
                <a:prstGeom prst="rect">
                  <a:avLst/>
                </a:prstGeom>
                <a:noFill/>
                <a:ln w="9525">
                  <a:noFill/>
                  <a:miter lim="800000"/>
                  <a:headEnd/>
                  <a:tailEnd/>
                </a:ln>
              </p:spPr>
              <p:txBody>
                <a:bodyPr/>
                <a:lstStyle/>
                <a:p>
                  <a:pPr eaLnBrk="1" hangingPunct="1"/>
                  <a:r>
                    <a:rPr lang="en-US" sz="1400">
                      <a:cs typeface="Times New Roman" pitchFamily="18" charset="0"/>
                    </a:rPr>
                    <a:t>8 I/Y</a:t>
                  </a:r>
                  <a:endParaRPr lang="en-US" sz="1000">
                    <a:cs typeface="Times New Roman" pitchFamily="18" charset="0"/>
                  </a:endParaRPr>
                </a:p>
                <a:p>
                  <a:endParaRPr lang="en-US"/>
                </a:p>
              </p:txBody>
            </p:sp>
            <p:sp>
              <p:nvSpPr>
                <p:cNvPr id="87103" name="Rectangle 44"/>
                <p:cNvSpPr>
                  <a:spLocks noChangeArrowheads="1"/>
                </p:cNvSpPr>
                <p:nvPr/>
              </p:nvSpPr>
              <p:spPr bwMode="auto">
                <a:xfrm>
                  <a:off x="0" y="1688"/>
                  <a:ext cx="1929"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87057" name="Group 47"/>
              <p:cNvGrpSpPr>
                <a:grpSpLocks/>
              </p:cNvGrpSpPr>
              <p:nvPr/>
            </p:nvGrpSpPr>
            <p:grpSpPr bwMode="auto">
              <a:xfrm>
                <a:off x="1929" y="1688"/>
                <a:ext cx="2210" cy="422"/>
                <a:chOff x="1929" y="1688"/>
                <a:chExt cx="2210" cy="422"/>
              </a:xfrm>
            </p:grpSpPr>
            <p:sp>
              <p:nvSpPr>
                <p:cNvPr id="87100" name="Rectangle 13"/>
                <p:cNvSpPr>
                  <a:spLocks noChangeArrowheads="1"/>
                </p:cNvSpPr>
                <p:nvPr/>
              </p:nvSpPr>
              <p:spPr bwMode="auto">
                <a:xfrm>
                  <a:off x="1972" y="1688"/>
                  <a:ext cx="2124" cy="422"/>
                </a:xfrm>
                <a:prstGeom prst="rect">
                  <a:avLst/>
                </a:prstGeom>
                <a:noFill/>
                <a:ln w="9525">
                  <a:noFill/>
                  <a:miter lim="800000"/>
                  <a:headEnd/>
                  <a:tailEnd/>
                </a:ln>
              </p:spPr>
              <p:txBody>
                <a:bodyPr/>
                <a:lstStyle/>
                <a:p>
                  <a:pPr eaLnBrk="1" hangingPunct="1"/>
                  <a:r>
                    <a:rPr lang="en-US" sz="1400">
                      <a:cs typeface="Times New Roman" pitchFamily="18" charset="0"/>
                    </a:rPr>
                    <a:t>8 I/Y</a:t>
                  </a:r>
                  <a:endParaRPr lang="en-US" sz="1000">
                    <a:cs typeface="Times New Roman" pitchFamily="18" charset="0"/>
                  </a:endParaRPr>
                </a:p>
                <a:p>
                  <a:endParaRPr lang="en-US"/>
                </a:p>
              </p:txBody>
            </p:sp>
            <p:sp>
              <p:nvSpPr>
                <p:cNvPr id="87101" name="Rectangle 46"/>
                <p:cNvSpPr>
                  <a:spLocks noChangeArrowheads="1"/>
                </p:cNvSpPr>
                <p:nvPr/>
              </p:nvSpPr>
              <p:spPr bwMode="auto">
                <a:xfrm>
                  <a:off x="1929" y="1688"/>
                  <a:ext cx="2210"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87058" name="Group 49"/>
              <p:cNvGrpSpPr>
                <a:grpSpLocks/>
              </p:cNvGrpSpPr>
              <p:nvPr/>
            </p:nvGrpSpPr>
            <p:grpSpPr bwMode="auto">
              <a:xfrm>
                <a:off x="0" y="2110"/>
                <a:ext cx="1929" cy="422"/>
                <a:chOff x="0" y="2110"/>
                <a:chExt cx="1929" cy="422"/>
              </a:xfrm>
            </p:grpSpPr>
            <p:sp>
              <p:nvSpPr>
                <p:cNvPr id="87098" name="Rectangle 14"/>
                <p:cNvSpPr>
                  <a:spLocks noChangeArrowheads="1"/>
                </p:cNvSpPr>
                <p:nvPr/>
              </p:nvSpPr>
              <p:spPr bwMode="auto">
                <a:xfrm>
                  <a:off x="43" y="2110"/>
                  <a:ext cx="1843" cy="422"/>
                </a:xfrm>
                <a:prstGeom prst="rect">
                  <a:avLst/>
                </a:prstGeom>
                <a:noFill/>
                <a:ln w="9525">
                  <a:noFill/>
                  <a:miter lim="800000"/>
                  <a:headEnd/>
                  <a:tailEnd/>
                </a:ln>
              </p:spPr>
              <p:txBody>
                <a:bodyPr/>
                <a:lstStyle/>
                <a:p>
                  <a:pPr eaLnBrk="1" hangingPunct="1"/>
                  <a:r>
                    <a:rPr lang="en-US" sz="1400">
                      <a:cs typeface="Times New Roman" pitchFamily="18" charset="0"/>
                    </a:rPr>
                    <a:t>30 PMT</a:t>
                  </a:r>
                  <a:endParaRPr lang="en-US" sz="1000">
                    <a:cs typeface="Times New Roman" pitchFamily="18" charset="0"/>
                  </a:endParaRPr>
                </a:p>
                <a:p>
                  <a:endParaRPr lang="en-US"/>
                </a:p>
              </p:txBody>
            </p:sp>
            <p:sp>
              <p:nvSpPr>
                <p:cNvPr id="87099" name="Rectangle 48"/>
                <p:cNvSpPr>
                  <a:spLocks noChangeArrowheads="1"/>
                </p:cNvSpPr>
                <p:nvPr/>
              </p:nvSpPr>
              <p:spPr bwMode="auto">
                <a:xfrm>
                  <a:off x="0" y="2110"/>
                  <a:ext cx="1929"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87059" name="Group 51"/>
              <p:cNvGrpSpPr>
                <a:grpSpLocks/>
              </p:cNvGrpSpPr>
              <p:nvPr/>
            </p:nvGrpSpPr>
            <p:grpSpPr bwMode="auto">
              <a:xfrm>
                <a:off x="1929" y="2110"/>
                <a:ext cx="2210" cy="422"/>
                <a:chOff x="1929" y="2110"/>
                <a:chExt cx="2210" cy="422"/>
              </a:xfrm>
            </p:grpSpPr>
            <p:sp>
              <p:nvSpPr>
                <p:cNvPr id="87096" name="Rectangle 15"/>
                <p:cNvSpPr>
                  <a:spLocks noChangeArrowheads="1"/>
                </p:cNvSpPr>
                <p:nvPr/>
              </p:nvSpPr>
              <p:spPr bwMode="auto">
                <a:xfrm>
                  <a:off x="1972" y="2110"/>
                  <a:ext cx="2124" cy="422"/>
                </a:xfrm>
                <a:prstGeom prst="rect">
                  <a:avLst/>
                </a:prstGeom>
                <a:noFill/>
                <a:ln w="9525">
                  <a:noFill/>
                  <a:miter lim="800000"/>
                  <a:headEnd/>
                  <a:tailEnd/>
                </a:ln>
              </p:spPr>
              <p:txBody>
                <a:bodyPr/>
                <a:lstStyle/>
                <a:p>
                  <a:pPr eaLnBrk="1" hangingPunct="1"/>
                  <a:r>
                    <a:rPr lang="en-US" sz="1400">
                      <a:cs typeface="Times New Roman" pitchFamily="18" charset="0"/>
                    </a:rPr>
                    <a:t>30 PMT</a:t>
                  </a:r>
                  <a:endParaRPr lang="en-US" sz="1000">
                    <a:cs typeface="Times New Roman" pitchFamily="18" charset="0"/>
                  </a:endParaRPr>
                </a:p>
                <a:p>
                  <a:endParaRPr lang="en-US"/>
                </a:p>
              </p:txBody>
            </p:sp>
            <p:sp>
              <p:nvSpPr>
                <p:cNvPr id="87097" name="Rectangle 50"/>
                <p:cNvSpPr>
                  <a:spLocks noChangeArrowheads="1"/>
                </p:cNvSpPr>
                <p:nvPr/>
              </p:nvSpPr>
              <p:spPr bwMode="auto">
                <a:xfrm>
                  <a:off x="1929" y="2110"/>
                  <a:ext cx="2210"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87060" name="Group 53"/>
              <p:cNvGrpSpPr>
                <a:grpSpLocks/>
              </p:cNvGrpSpPr>
              <p:nvPr/>
            </p:nvGrpSpPr>
            <p:grpSpPr bwMode="auto">
              <a:xfrm>
                <a:off x="0" y="2532"/>
                <a:ext cx="1929" cy="422"/>
                <a:chOff x="0" y="2532"/>
                <a:chExt cx="1929" cy="422"/>
              </a:xfrm>
            </p:grpSpPr>
            <p:sp>
              <p:nvSpPr>
                <p:cNvPr id="87094" name="Rectangle 16"/>
                <p:cNvSpPr>
                  <a:spLocks noChangeArrowheads="1"/>
                </p:cNvSpPr>
                <p:nvPr/>
              </p:nvSpPr>
              <p:spPr bwMode="auto">
                <a:xfrm>
                  <a:off x="43" y="2532"/>
                  <a:ext cx="1843" cy="422"/>
                </a:xfrm>
                <a:prstGeom prst="rect">
                  <a:avLst/>
                </a:prstGeom>
                <a:noFill/>
                <a:ln w="9525">
                  <a:noFill/>
                  <a:miter lim="800000"/>
                  <a:headEnd/>
                  <a:tailEnd/>
                </a:ln>
              </p:spPr>
              <p:txBody>
                <a:bodyPr/>
                <a:lstStyle/>
                <a:p>
                  <a:pPr eaLnBrk="1" hangingPunct="1"/>
                  <a:r>
                    <a:rPr lang="en-US" sz="1400">
                      <a:cs typeface="Times New Roman" pitchFamily="18" charset="0"/>
                    </a:rPr>
                    <a:t>PV gives 201.30 </a:t>
                  </a:r>
                  <a:endParaRPr lang="en-US" sz="1000">
                    <a:cs typeface="Times New Roman" pitchFamily="18" charset="0"/>
                  </a:endParaRPr>
                </a:p>
                <a:p>
                  <a:endParaRPr lang="en-US"/>
                </a:p>
              </p:txBody>
            </p:sp>
            <p:sp>
              <p:nvSpPr>
                <p:cNvPr id="87095" name="Rectangle 52"/>
                <p:cNvSpPr>
                  <a:spLocks noChangeArrowheads="1"/>
                </p:cNvSpPr>
                <p:nvPr/>
              </p:nvSpPr>
              <p:spPr bwMode="auto">
                <a:xfrm>
                  <a:off x="0" y="2532"/>
                  <a:ext cx="1929"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87061" name="Group 55"/>
              <p:cNvGrpSpPr>
                <a:grpSpLocks/>
              </p:cNvGrpSpPr>
              <p:nvPr/>
            </p:nvGrpSpPr>
            <p:grpSpPr bwMode="auto">
              <a:xfrm>
                <a:off x="1929" y="2532"/>
                <a:ext cx="2210" cy="422"/>
                <a:chOff x="1929" y="2532"/>
                <a:chExt cx="2210" cy="422"/>
              </a:xfrm>
            </p:grpSpPr>
            <p:sp>
              <p:nvSpPr>
                <p:cNvPr id="87092" name="Rectangle 17"/>
                <p:cNvSpPr>
                  <a:spLocks noChangeArrowheads="1"/>
                </p:cNvSpPr>
                <p:nvPr/>
              </p:nvSpPr>
              <p:spPr bwMode="auto">
                <a:xfrm>
                  <a:off x="1972" y="2532"/>
                  <a:ext cx="2124" cy="422"/>
                </a:xfrm>
                <a:prstGeom prst="rect">
                  <a:avLst/>
                </a:prstGeom>
                <a:noFill/>
                <a:ln w="9525">
                  <a:noFill/>
                  <a:miter lim="800000"/>
                  <a:headEnd/>
                  <a:tailEnd/>
                </a:ln>
              </p:spPr>
              <p:txBody>
                <a:bodyPr/>
                <a:lstStyle/>
                <a:p>
                  <a:pPr eaLnBrk="1" hangingPunct="1"/>
                  <a:r>
                    <a:rPr lang="en-US" sz="1400">
                      <a:cs typeface="Times New Roman" pitchFamily="18" charset="0"/>
                    </a:rPr>
                    <a:t>CPT PV = 201.30</a:t>
                  </a:r>
                  <a:endParaRPr lang="en-US" sz="1000">
                    <a:cs typeface="Times New Roman" pitchFamily="18" charset="0"/>
                  </a:endParaRPr>
                </a:p>
                <a:p>
                  <a:endParaRPr lang="en-US"/>
                </a:p>
              </p:txBody>
            </p:sp>
            <p:sp>
              <p:nvSpPr>
                <p:cNvPr id="87093" name="Rectangle 54"/>
                <p:cNvSpPr>
                  <a:spLocks noChangeArrowheads="1"/>
                </p:cNvSpPr>
                <p:nvPr/>
              </p:nvSpPr>
              <p:spPr bwMode="auto">
                <a:xfrm>
                  <a:off x="1929" y="2532"/>
                  <a:ext cx="2210"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87062" name="Group 57"/>
              <p:cNvGrpSpPr>
                <a:grpSpLocks/>
              </p:cNvGrpSpPr>
              <p:nvPr/>
            </p:nvGrpSpPr>
            <p:grpSpPr bwMode="auto">
              <a:xfrm>
                <a:off x="0" y="2954"/>
                <a:ext cx="1929" cy="422"/>
                <a:chOff x="0" y="2954"/>
                <a:chExt cx="1929" cy="422"/>
              </a:xfrm>
            </p:grpSpPr>
            <p:sp>
              <p:nvSpPr>
                <p:cNvPr id="87090" name="Rectangle 18"/>
                <p:cNvSpPr>
                  <a:spLocks noChangeArrowheads="1"/>
                </p:cNvSpPr>
                <p:nvPr/>
              </p:nvSpPr>
              <p:spPr bwMode="auto">
                <a:xfrm>
                  <a:off x="43" y="2954"/>
                  <a:ext cx="1843" cy="422"/>
                </a:xfrm>
                <a:prstGeom prst="rect">
                  <a:avLst/>
                </a:prstGeom>
                <a:noFill/>
                <a:ln w="9525">
                  <a:noFill/>
                  <a:miter lim="800000"/>
                  <a:headEnd/>
                  <a:tailEnd/>
                </a:ln>
              </p:spPr>
              <p:txBody>
                <a:bodyPr/>
                <a:lstStyle/>
                <a:p>
                  <a:pPr eaLnBrk="1" hangingPunct="1"/>
                  <a:r>
                    <a:rPr lang="en-US" sz="1400">
                      <a:cs typeface="Times New Roman" pitchFamily="18" charset="0"/>
                    </a:rPr>
                    <a:t>1.08/1.03-1=.0485X100=</a:t>
                  </a:r>
                  <a:endParaRPr lang="en-US" sz="1000">
                    <a:cs typeface="Times New Roman" pitchFamily="18" charset="0"/>
                  </a:endParaRPr>
                </a:p>
                <a:p>
                  <a:endParaRPr lang="en-US"/>
                </a:p>
              </p:txBody>
            </p:sp>
            <p:sp>
              <p:nvSpPr>
                <p:cNvPr id="87091" name="Rectangle 56"/>
                <p:cNvSpPr>
                  <a:spLocks noChangeArrowheads="1"/>
                </p:cNvSpPr>
                <p:nvPr/>
              </p:nvSpPr>
              <p:spPr bwMode="auto">
                <a:xfrm>
                  <a:off x="0" y="2954"/>
                  <a:ext cx="1929"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87063" name="Group 59"/>
              <p:cNvGrpSpPr>
                <a:grpSpLocks/>
              </p:cNvGrpSpPr>
              <p:nvPr/>
            </p:nvGrpSpPr>
            <p:grpSpPr bwMode="auto">
              <a:xfrm>
                <a:off x="1929" y="2954"/>
                <a:ext cx="2210" cy="422"/>
                <a:chOff x="1929" y="2954"/>
                <a:chExt cx="2210" cy="422"/>
              </a:xfrm>
            </p:grpSpPr>
            <p:sp>
              <p:nvSpPr>
                <p:cNvPr id="87088" name="Rectangle 19"/>
                <p:cNvSpPr>
                  <a:spLocks noChangeArrowheads="1"/>
                </p:cNvSpPr>
                <p:nvPr/>
              </p:nvSpPr>
              <p:spPr bwMode="auto">
                <a:xfrm>
                  <a:off x="1972" y="2954"/>
                  <a:ext cx="2124" cy="422"/>
                </a:xfrm>
                <a:prstGeom prst="rect">
                  <a:avLst/>
                </a:prstGeom>
                <a:noFill/>
                <a:ln w="9525">
                  <a:noFill/>
                  <a:miter lim="800000"/>
                  <a:headEnd/>
                  <a:tailEnd/>
                </a:ln>
              </p:spPr>
              <p:txBody>
                <a:bodyPr/>
                <a:lstStyle/>
                <a:p>
                  <a:pPr eaLnBrk="1" hangingPunct="1"/>
                  <a:r>
                    <a:rPr lang="en-US" sz="1400">
                      <a:cs typeface="Times New Roman" pitchFamily="18" charset="0"/>
                    </a:rPr>
                    <a:t>1.08/1.03-1=.0485 X 100=</a:t>
                  </a:r>
                  <a:endParaRPr lang="en-US" sz="1000">
                    <a:cs typeface="Times New Roman" pitchFamily="18" charset="0"/>
                  </a:endParaRPr>
                </a:p>
                <a:p>
                  <a:endParaRPr lang="en-US"/>
                </a:p>
              </p:txBody>
            </p:sp>
            <p:sp>
              <p:nvSpPr>
                <p:cNvPr id="87089" name="Rectangle 58"/>
                <p:cNvSpPr>
                  <a:spLocks noChangeArrowheads="1"/>
                </p:cNvSpPr>
                <p:nvPr/>
              </p:nvSpPr>
              <p:spPr bwMode="auto">
                <a:xfrm>
                  <a:off x="1929" y="2954"/>
                  <a:ext cx="2210"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87064" name="Group 61"/>
              <p:cNvGrpSpPr>
                <a:grpSpLocks/>
              </p:cNvGrpSpPr>
              <p:nvPr/>
            </p:nvGrpSpPr>
            <p:grpSpPr bwMode="auto">
              <a:xfrm>
                <a:off x="0" y="3376"/>
                <a:ext cx="1929" cy="422"/>
                <a:chOff x="0" y="3376"/>
                <a:chExt cx="1929" cy="422"/>
              </a:xfrm>
            </p:grpSpPr>
            <p:sp>
              <p:nvSpPr>
                <p:cNvPr id="87086" name="Rectangle 20"/>
                <p:cNvSpPr>
                  <a:spLocks noChangeArrowheads="1"/>
                </p:cNvSpPr>
                <p:nvPr/>
              </p:nvSpPr>
              <p:spPr bwMode="auto">
                <a:xfrm>
                  <a:off x="43" y="3376"/>
                  <a:ext cx="1843" cy="422"/>
                </a:xfrm>
                <a:prstGeom prst="rect">
                  <a:avLst/>
                </a:prstGeom>
                <a:noFill/>
                <a:ln w="9525">
                  <a:noFill/>
                  <a:miter lim="800000"/>
                  <a:headEnd/>
                  <a:tailEnd/>
                </a:ln>
              </p:spPr>
              <p:txBody>
                <a:bodyPr/>
                <a:lstStyle/>
                <a:p>
                  <a:pPr eaLnBrk="1" hangingPunct="1"/>
                  <a:r>
                    <a:rPr lang="en-US" sz="1400">
                      <a:cs typeface="Times New Roman" pitchFamily="18" charset="0"/>
                    </a:rPr>
                    <a:t>4.85437 I/Y</a:t>
                  </a:r>
                  <a:endParaRPr lang="en-US" sz="1000">
                    <a:cs typeface="Times New Roman" pitchFamily="18" charset="0"/>
                  </a:endParaRPr>
                </a:p>
                <a:p>
                  <a:endParaRPr lang="en-US"/>
                </a:p>
              </p:txBody>
            </p:sp>
            <p:sp>
              <p:nvSpPr>
                <p:cNvPr id="87087" name="Rectangle 60"/>
                <p:cNvSpPr>
                  <a:spLocks noChangeArrowheads="1"/>
                </p:cNvSpPr>
                <p:nvPr/>
              </p:nvSpPr>
              <p:spPr bwMode="auto">
                <a:xfrm>
                  <a:off x="0" y="3376"/>
                  <a:ext cx="1929"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87065" name="Group 63"/>
              <p:cNvGrpSpPr>
                <a:grpSpLocks/>
              </p:cNvGrpSpPr>
              <p:nvPr/>
            </p:nvGrpSpPr>
            <p:grpSpPr bwMode="auto">
              <a:xfrm>
                <a:off x="1929" y="3376"/>
                <a:ext cx="2210" cy="422"/>
                <a:chOff x="1929" y="3376"/>
                <a:chExt cx="2210" cy="422"/>
              </a:xfrm>
            </p:grpSpPr>
            <p:sp>
              <p:nvSpPr>
                <p:cNvPr id="87084" name="Rectangle 21"/>
                <p:cNvSpPr>
                  <a:spLocks noChangeArrowheads="1"/>
                </p:cNvSpPr>
                <p:nvPr/>
              </p:nvSpPr>
              <p:spPr bwMode="auto">
                <a:xfrm>
                  <a:off x="1972" y="3376"/>
                  <a:ext cx="2124" cy="422"/>
                </a:xfrm>
                <a:prstGeom prst="rect">
                  <a:avLst/>
                </a:prstGeom>
                <a:noFill/>
                <a:ln w="9525">
                  <a:noFill/>
                  <a:miter lim="800000"/>
                  <a:headEnd/>
                  <a:tailEnd/>
                </a:ln>
              </p:spPr>
              <p:txBody>
                <a:bodyPr/>
                <a:lstStyle/>
                <a:p>
                  <a:pPr eaLnBrk="1" hangingPunct="1"/>
                  <a:r>
                    <a:rPr lang="en-US" sz="1400">
                      <a:cs typeface="Times New Roman" pitchFamily="18" charset="0"/>
                    </a:rPr>
                    <a:t>4.85437 I/Y</a:t>
                  </a:r>
                  <a:endParaRPr lang="en-US" sz="1000">
                    <a:cs typeface="Times New Roman" pitchFamily="18" charset="0"/>
                  </a:endParaRPr>
                </a:p>
                <a:p>
                  <a:endParaRPr lang="en-US"/>
                </a:p>
              </p:txBody>
            </p:sp>
            <p:sp>
              <p:nvSpPr>
                <p:cNvPr id="87085" name="Rectangle 62"/>
                <p:cNvSpPr>
                  <a:spLocks noChangeArrowheads="1"/>
                </p:cNvSpPr>
                <p:nvPr/>
              </p:nvSpPr>
              <p:spPr bwMode="auto">
                <a:xfrm>
                  <a:off x="1929" y="3376"/>
                  <a:ext cx="2210"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87066" name="Group 65"/>
              <p:cNvGrpSpPr>
                <a:grpSpLocks/>
              </p:cNvGrpSpPr>
              <p:nvPr/>
            </p:nvGrpSpPr>
            <p:grpSpPr bwMode="auto">
              <a:xfrm>
                <a:off x="0" y="3798"/>
                <a:ext cx="1929" cy="422"/>
                <a:chOff x="0" y="3798"/>
                <a:chExt cx="1929" cy="422"/>
              </a:xfrm>
            </p:grpSpPr>
            <p:sp>
              <p:nvSpPr>
                <p:cNvPr id="87082" name="Rectangle 22"/>
                <p:cNvSpPr>
                  <a:spLocks noChangeArrowheads="1"/>
                </p:cNvSpPr>
                <p:nvPr/>
              </p:nvSpPr>
              <p:spPr bwMode="auto">
                <a:xfrm>
                  <a:off x="43" y="3798"/>
                  <a:ext cx="1843" cy="422"/>
                </a:xfrm>
                <a:prstGeom prst="rect">
                  <a:avLst/>
                </a:prstGeom>
                <a:noFill/>
                <a:ln w="9525">
                  <a:noFill/>
                  <a:miter lim="800000"/>
                  <a:headEnd/>
                  <a:tailEnd/>
                </a:ln>
              </p:spPr>
              <p:txBody>
                <a:bodyPr/>
                <a:lstStyle/>
                <a:p>
                  <a:pPr eaLnBrk="1" hangingPunct="1"/>
                  <a:r>
                    <a:rPr lang="en-US" sz="1400">
                      <a:cs typeface="Times New Roman" pitchFamily="18" charset="0"/>
                    </a:rPr>
                    <a:t>BEG/END = BEG</a:t>
                  </a:r>
                  <a:endParaRPr lang="en-US" sz="1000">
                    <a:cs typeface="Times New Roman" pitchFamily="18" charset="0"/>
                  </a:endParaRPr>
                </a:p>
                <a:p>
                  <a:endParaRPr lang="en-US"/>
                </a:p>
              </p:txBody>
            </p:sp>
            <p:sp>
              <p:nvSpPr>
                <p:cNvPr id="87083" name="Rectangle 64"/>
                <p:cNvSpPr>
                  <a:spLocks noChangeArrowheads="1"/>
                </p:cNvSpPr>
                <p:nvPr/>
              </p:nvSpPr>
              <p:spPr bwMode="auto">
                <a:xfrm>
                  <a:off x="0" y="3798"/>
                  <a:ext cx="1929"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87067" name="Group 67"/>
              <p:cNvGrpSpPr>
                <a:grpSpLocks/>
              </p:cNvGrpSpPr>
              <p:nvPr/>
            </p:nvGrpSpPr>
            <p:grpSpPr bwMode="auto">
              <a:xfrm>
                <a:off x="1929" y="3798"/>
                <a:ext cx="2210" cy="422"/>
                <a:chOff x="1929" y="3798"/>
                <a:chExt cx="2210" cy="422"/>
              </a:xfrm>
            </p:grpSpPr>
            <p:sp>
              <p:nvSpPr>
                <p:cNvPr id="87080" name="Rectangle 23"/>
                <p:cNvSpPr>
                  <a:spLocks noChangeArrowheads="1"/>
                </p:cNvSpPr>
                <p:nvPr/>
              </p:nvSpPr>
              <p:spPr bwMode="auto">
                <a:xfrm>
                  <a:off x="1972" y="3798"/>
                  <a:ext cx="2124" cy="422"/>
                </a:xfrm>
                <a:prstGeom prst="rect">
                  <a:avLst/>
                </a:prstGeom>
                <a:noFill/>
                <a:ln w="9525">
                  <a:noFill/>
                  <a:miter lim="800000"/>
                  <a:headEnd/>
                  <a:tailEnd/>
                </a:ln>
              </p:spPr>
              <p:txBody>
                <a:bodyPr/>
                <a:lstStyle/>
                <a:p>
                  <a:pPr eaLnBrk="1" hangingPunct="1"/>
                  <a:r>
                    <a:rPr lang="en-US" sz="1400">
                      <a:cs typeface="Times New Roman" pitchFamily="18" charset="0"/>
                    </a:rPr>
                    <a:t>BGN SET (=BGN) ENTER QUIT</a:t>
                  </a:r>
                  <a:endParaRPr lang="en-US" sz="1000">
                    <a:cs typeface="Times New Roman" pitchFamily="18" charset="0"/>
                  </a:endParaRPr>
                </a:p>
                <a:p>
                  <a:endParaRPr lang="en-US"/>
                </a:p>
              </p:txBody>
            </p:sp>
            <p:sp>
              <p:nvSpPr>
                <p:cNvPr id="87081" name="Rectangle 66"/>
                <p:cNvSpPr>
                  <a:spLocks noChangeArrowheads="1"/>
                </p:cNvSpPr>
                <p:nvPr/>
              </p:nvSpPr>
              <p:spPr bwMode="auto">
                <a:xfrm>
                  <a:off x="1929" y="3798"/>
                  <a:ext cx="2210"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87068" name="Group 69"/>
              <p:cNvGrpSpPr>
                <a:grpSpLocks/>
              </p:cNvGrpSpPr>
              <p:nvPr/>
            </p:nvGrpSpPr>
            <p:grpSpPr bwMode="auto">
              <a:xfrm>
                <a:off x="0" y="4220"/>
                <a:ext cx="1929" cy="422"/>
                <a:chOff x="0" y="4220"/>
                <a:chExt cx="1929" cy="422"/>
              </a:xfrm>
            </p:grpSpPr>
            <p:sp>
              <p:nvSpPr>
                <p:cNvPr id="87078" name="Rectangle 24"/>
                <p:cNvSpPr>
                  <a:spLocks noChangeArrowheads="1"/>
                </p:cNvSpPr>
                <p:nvPr/>
              </p:nvSpPr>
              <p:spPr bwMode="auto">
                <a:xfrm>
                  <a:off x="43" y="4220"/>
                  <a:ext cx="1843" cy="422"/>
                </a:xfrm>
                <a:prstGeom prst="rect">
                  <a:avLst/>
                </a:prstGeom>
                <a:noFill/>
                <a:ln w="9525">
                  <a:noFill/>
                  <a:miter lim="800000"/>
                  <a:headEnd/>
                  <a:tailEnd/>
                </a:ln>
              </p:spPr>
              <p:txBody>
                <a:bodyPr/>
                <a:lstStyle/>
                <a:p>
                  <a:pPr eaLnBrk="1" hangingPunct="1"/>
                  <a:r>
                    <a:rPr lang="en-US" sz="1400">
                      <a:cs typeface="Times New Roman" pitchFamily="18" charset="0"/>
                    </a:rPr>
                    <a:t>PMT gives 24.68713</a:t>
                  </a:r>
                  <a:endParaRPr lang="en-US" sz="1000">
                    <a:cs typeface="Times New Roman" pitchFamily="18" charset="0"/>
                  </a:endParaRPr>
                </a:p>
                <a:p>
                  <a:endParaRPr lang="en-US"/>
                </a:p>
              </p:txBody>
            </p:sp>
            <p:sp>
              <p:nvSpPr>
                <p:cNvPr id="87079" name="Rectangle 68"/>
                <p:cNvSpPr>
                  <a:spLocks noChangeArrowheads="1"/>
                </p:cNvSpPr>
                <p:nvPr/>
              </p:nvSpPr>
              <p:spPr bwMode="auto">
                <a:xfrm>
                  <a:off x="0" y="4220"/>
                  <a:ext cx="1929"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87069" name="Group 71"/>
              <p:cNvGrpSpPr>
                <a:grpSpLocks/>
              </p:cNvGrpSpPr>
              <p:nvPr/>
            </p:nvGrpSpPr>
            <p:grpSpPr bwMode="auto">
              <a:xfrm>
                <a:off x="1929" y="4220"/>
                <a:ext cx="2210" cy="422"/>
                <a:chOff x="1929" y="4220"/>
                <a:chExt cx="2210" cy="422"/>
              </a:xfrm>
            </p:grpSpPr>
            <p:sp>
              <p:nvSpPr>
                <p:cNvPr id="87076" name="Rectangle 25"/>
                <p:cNvSpPr>
                  <a:spLocks noChangeArrowheads="1"/>
                </p:cNvSpPr>
                <p:nvPr/>
              </p:nvSpPr>
              <p:spPr bwMode="auto">
                <a:xfrm>
                  <a:off x="1972" y="4220"/>
                  <a:ext cx="2124" cy="422"/>
                </a:xfrm>
                <a:prstGeom prst="rect">
                  <a:avLst/>
                </a:prstGeom>
                <a:noFill/>
                <a:ln w="9525">
                  <a:noFill/>
                  <a:miter lim="800000"/>
                  <a:headEnd/>
                  <a:tailEnd/>
                </a:ln>
              </p:spPr>
              <p:txBody>
                <a:bodyPr/>
                <a:lstStyle/>
                <a:p>
                  <a:pPr eaLnBrk="1" hangingPunct="1"/>
                  <a:r>
                    <a:rPr lang="en-US" sz="1400">
                      <a:cs typeface="Times New Roman" pitchFamily="18" charset="0"/>
                    </a:rPr>
                    <a:t>CPT PMT = 24.68713</a:t>
                  </a:r>
                  <a:endParaRPr lang="en-US" sz="1000">
                    <a:cs typeface="Times New Roman" pitchFamily="18" charset="0"/>
                  </a:endParaRPr>
                </a:p>
                <a:p>
                  <a:endParaRPr lang="en-US"/>
                </a:p>
              </p:txBody>
            </p:sp>
            <p:sp>
              <p:nvSpPr>
                <p:cNvPr id="87077" name="Rectangle 70"/>
                <p:cNvSpPr>
                  <a:spLocks noChangeArrowheads="1"/>
                </p:cNvSpPr>
                <p:nvPr/>
              </p:nvSpPr>
              <p:spPr bwMode="auto">
                <a:xfrm>
                  <a:off x="1929" y="4220"/>
                  <a:ext cx="2210"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87070" name="Group 73"/>
              <p:cNvGrpSpPr>
                <a:grpSpLocks/>
              </p:cNvGrpSpPr>
              <p:nvPr/>
            </p:nvGrpSpPr>
            <p:grpSpPr bwMode="auto">
              <a:xfrm>
                <a:off x="0" y="4642"/>
                <a:ext cx="1929" cy="422"/>
                <a:chOff x="0" y="4642"/>
                <a:chExt cx="1929" cy="422"/>
              </a:xfrm>
            </p:grpSpPr>
            <p:sp>
              <p:nvSpPr>
                <p:cNvPr id="87074" name="Rectangle 26"/>
                <p:cNvSpPr>
                  <a:spLocks noChangeArrowheads="1"/>
                </p:cNvSpPr>
                <p:nvPr/>
              </p:nvSpPr>
              <p:spPr bwMode="auto">
                <a:xfrm>
                  <a:off x="43" y="4642"/>
                  <a:ext cx="1843" cy="422"/>
                </a:xfrm>
                <a:prstGeom prst="rect">
                  <a:avLst/>
                </a:prstGeom>
                <a:noFill/>
                <a:ln w="9525">
                  <a:noFill/>
                  <a:miter lim="800000"/>
                  <a:headEnd/>
                  <a:tailEnd/>
                </a:ln>
              </p:spPr>
              <p:txBody>
                <a:bodyPr/>
                <a:lstStyle/>
                <a:p>
                  <a:pPr eaLnBrk="1" hangingPunct="1"/>
                  <a:r>
                    <a:rPr lang="en-US" sz="1400">
                      <a:cs typeface="Times New Roman" pitchFamily="18" charset="0"/>
                    </a:rPr>
                    <a:t>X 1.08 = 26.66</a:t>
                  </a:r>
                  <a:endParaRPr lang="en-US" sz="1000">
                    <a:cs typeface="Times New Roman" pitchFamily="18" charset="0"/>
                  </a:endParaRPr>
                </a:p>
                <a:p>
                  <a:endParaRPr lang="en-US"/>
                </a:p>
              </p:txBody>
            </p:sp>
            <p:sp>
              <p:nvSpPr>
                <p:cNvPr id="87075" name="Rectangle 72"/>
                <p:cNvSpPr>
                  <a:spLocks noChangeArrowheads="1"/>
                </p:cNvSpPr>
                <p:nvPr/>
              </p:nvSpPr>
              <p:spPr bwMode="auto">
                <a:xfrm>
                  <a:off x="0" y="4642"/>
                  <a:ext cx="1929" cy="422"/>
                </a:xfrm>
                <a:prstGeom prst="rect">
                  <a:avLst/>
                </a:prstGeom>
                <a:noFill/>
                <a:ln w="7">
                  <a:solidFill>
                    <a:srgbClr val="A0A0A0"/>
                  </a:solidFill>
                  <a:miter lim="800000"/>
                  <a:headEnd/>
                  <a:tailEnd/>
                </a:ln>
              </p:spPr>
              <p:txBody>
                <a:bodyPr wrap="none"/>
                <a:lstStyle/>
                <a:p>
                  <a:pPr eaLnBrk="1" hangingPunct="1"/>
                  <a:endParaRPr lang="en-US"/>
                </a:p>
              </p:txBody>
            </p:sp>
          </p:grpSp>
          <p:grpSp>
            <p:nvGrpSpPr>
              <p:cNvPr id="87071" name="Group 75"/>
              <p:cNvGrpSpPr>
                <a:grpSpLocks/>
              </p:cNvGrpSpPr>
              <p:nvPr/>
            </p:nvGrpSpPr>
            <p:grpSpPr bwMode="auto">
              <a:xfrm>
                <a:off x="1929" y="4642"/>
                <a:ext cx="2210" cy="422"/>
                <a:chOff x="1929" y="4642"/>
                <a:chExt cx="2210" cy="422"/>
              </a:xfrm>
            </p:grpSpPr>
            <p:sp>
              <p:nvSpPr>
                <p:cNvPr id="87072" name="Rectangle 27"/>
                <p:cNvSpPr>
                  <a:spLocks noChangeArrowheads="1"/>
                </p:cNvSpPr>
                <p:nvPr/>
              </p:nvSpPr>
              <p:spPr bwMode="auto">
                <a:xfrm>
                  <a:off x="1972" y="4642"/>
                  <a:ext cx="2124" cy="422"/>
                </a:xfrm>
                <a:prstGeom prst="rect">
                  <a:avLst/>
                </a:prstGeom>
                <a:noFill/>
                <a:ln w="9525">
                  <a:noFill/>
                  <a:miter lim="800000"/>
                  <a:headEnd/>
                  <a:tailEnd/>
                </a:ln>
              </p:spPr>
              <p:txBody>
                <a:bodyPr/>
                <a:lstStyle/>
                <a:p>
                  <a:pPr eaLnBrk="1" hangingPunct="1"/>
                  <a:r>
                    <a:rPr lang="en-US" sz="1400">
                      <a:cs typeface="Times New Roman" pitchFamily="18" charset="0"/>
                    </a:rPr>
                    <a:t>X 1.08 = 26.66</a:t>
                  </a:r>
                  <a:endParaRPr lang="en-US" sz="1000">
                    <a:cs typeface="Times New Roman" pitchFamily="18" charset="0"/>
                  </a:endParaRPr>
                </a:p>
                <a:p>
                  <a:endParaRPr lang="en-US"/>
                </a:p>
              </p:txBody>
            </p:sp>
            <p:sp>
              <p:nvSpPr>
                <p:cNvPr id="87073" name="Rectangle 74"/>
                <p:cNvSpPr>
                  <a:spLocks noChangeArrowheads="1"/>
                </p:cNvSpPr>
                <p:nvPr/>
              </p:nvSpPr>
              <p:spPr bwMode="auto">
                <a:xfrm>
                  <a:off x="1929" y="4642"/>
                  <a:ext cx="2210" cy="422"/>
                </a:xfrm>
                <a:prstGeom prst="rect">
                  <a:avLst/>
                </a:prstGeom>
                <a:noFill/>
                <a:ln w="7">
                  <a:solidFill>
                    <a:srgbClr val="A0A0A0"/>
                  </a:solidFill>
                  <a:miter lim="800000"/>
                  <a:headEnd/>
                  <a:tailEnd/>
                </a:ln>
              </p:spPr>
              <p:txBody>
                <a:bodyPr wrap="none"/>
                <a:lstStyle/>
                <a:p>
                  <a:pPr eaLnBrk="1" hangingPunct="1"/>
                  <a:endParaRPr lang="en-US"/>
                </a:p>
              </p:txBody>
            </p:sp>
          </p:grpSp>
        </p:grpSp>
        <p:sp>
          <p:nvSpPr>
            <p:cNvPr id="87047" name="Rectangle 77"/>
            <p:cNvSpPr>
              <a:spLocks noChangeArrowheads="1"/>
            </p:cNvSpPr>
            <p:nvPr/>
          </p:nvSpPr>
          <p:spPr bwMode="auto">
            <a:xfrm>
              <a:off x="-3" y="-3"/>
              <a:ext cx="4145" cy="5070"/>
            </a:xfrm>
            <a:prstGeom prst="rect">
              <a:avLst/>
            </a:prstGeom>
            <a:noFill/>
            <a:ln w="11112">
              <a:solidFill>
                <a:srgbClr val="A0A0A0"/>
              </a:solidFill>
              <a:miter lim="800000"/>
              <a:headEnd/>
              <a:tailEnd/>
            </a:ln>
          </p:spPr>
          <p:txBody>
            <a:bodyPr wrap="none"/>
            <a:lstStyle/>
            <a:p>
              <a:pPr eaLnBrk="1" hangingPunct="1"/>
              <a:endParaRPr lang="en-US"/>
            </a:p>
          </p:txBody>
        </p:sp>
      </p:grpSp>
      <p:sp>
        <p:nvSpPr>
          <p:cNvPr id="87044" name="Slide Number Placeholder 77"/>
          <p:cNvSpPr>
            <a:spLocks noGrp="1"/>
          </p:cNvSpPr>
          <p:nvPr>
            <p:ph type="sldNum" sz="quarter" idx="12"/>
          </p:nvPr>
        </p:nvSpPr>
        <p:spPr>
          <a:noFill/>
          <a:ln>
            <a:miter lim="800000"/>
            <a:headEnd/>
            <a:tailEnd/>
          </a:ln>
        </p:spPr>
        <p:txBody>
          <a:bodyPr/>
          <a:lstStyle/>
          <a:p>
            <a:fld id="{292A3CA0-4633-4C60-9057-5B15FCD9976C}" type="slidenum">
              <a:rPr lang="en-US"/>
              <a:pPr/>
              <a:t>68</a:t>
            </a:fld>
            <a:endParaRPr lang="en-US"/>
          </a:p>
        </p:txBody>
      </p:sp>
      <p:sp>
        <p:nvSpPr>
          <p:cNvPr id="87045" name="Footer Placeholder 78"/>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5218" name="Rectangle 2"/>
          <p:cNvSpPr>
            <a:spLocks noGrp="1" noChangeArrowheads="1"/>
          </p:cNvSpPr>
          <p:nvPr>
            <p:ph type="title"/>
          </p:nvPr>
        </p:nvSpPr>
        <p:spPr>
          <a:xfrm>
            <a:off x="762000" y="304800"/>
            <a:ext cx="7772400" cy="838200"/>
          </a:xfrm>
        </p:spPr>
        <p:txBody>
          <a:bodyPr/>
          <a:lstStyle/>
          <a:p>
            <a:pPr eaLnBrk="1" hangingPunct="1">
              <a:defRPr/>
            </a:pPr>
            <a:r>
              <a:rPr lang="en-US" sz="3200" smtClean="0"/>
              <a:t>Answer (cont’d):</a:t>
            </a:r>
          </a:p>
        </p:txBody>
      </p:sp>
      <p:sp>
        <p:nvSpPr>
          <p:cNvPr id="88067" name="Rectangle 3"/>
          <p:cNvSpPr>
            <a:spLocks noGrp="1" noChangeArrowheads="1"/>
          </p:cNvSpPr>
          <p:nvPr>
            <p:ph type="body" idx="1"/>
          </p:nvPr>
        </p:nvSpPr>
        <p:spPr>
          <a:xfrm>
            <a:off x="685800" y="1447800"/>
            <a:ext cx="7772400" cy="4114800"/>
          </a:xfrm>
        </p:spPr>
        <p:txBody>
          <a:bodyPr/>
          <a:lstStyle/>
          <a:p>
            <a:pPr marL="0" indent="0" eaLnBrk="1" hangingPunct="1">
              <a:buFont typeface="Wingdings" pitchFamily="2" charset="2"/>
              <a:buNone/>
            </a:pPr>
            <a:r>
              <a:rPr lang="en-US" smtClean="0">
                <a:cs typeface="Times New Roman" pitchFamily="18" charset="0"/>
              </a:rPr>
              <a:t>Tenant gets an initial rent of $26.66/SF instead of $30.00/SF, but landlord gets same PV from lease (because rents grow).</a:t>
            </a:r>
            <a:br>
              <a:rPr lang="en-US" smtClean="0">
                <a:cs typeface="Times New Roman" pitchFamily="18" charset="0"/>
              </a:rPr>
            </a:br>
            <a:endParaRPr lang="en-US" smtClean="0">
              <a:cs typeface="Times New Roman" pitchFamily="18" charset="0"/>
            </a:endParaRPr>
          </a:p>
        </p:txBody>
      </p:sp>
      <p:sp>
        <p:nvSpPr>
          <p:cNvPr id="88068" name="Slide Number Placeholder 3"/>
          <p:cNvSpPr>
            <a:spLocks noGrp="1"/>
          </p:cNvSpPr>
          <p:nvPr>
            <p:ph type="sldNum" sz="quarter" idx="12"/>
          </p:nvPr>
        </p:nvSpPr>
        <p:spPr>
          <a:noFill/>
          <a:ln>
            <a:miter lim="800000"/>
            <a:headEnd/>
            <a:tailEnd/>
          </a:ln>
        </p:spPr>
        <p:txBody>
          <a:bodyPr/>
          <a:lstStyle/>
          <a:p>
            <a:fld id="{A3152972-D656-45F3-A9F3-84BD95FC4FB6}" type="slidenum">
              <a:rPr lang="en-US"/>
              <a:pPr/>
              <a:t>69</a:t>
            </a:fld>
            <a:endParaRPr lang="en-US"/>
          </a:p>
        </p:txBody>
      </p:sp>
      <p:sp>
        <p:nvSpPr>
          <p:cNvPr id="88069"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4850" name="Rectangle 2"/>
          <p:cNvSpPr>
            <a:spLocks noGrp="1" noChangeArrowheads="1"/>
          </p:cNvSpPr>
          <p:nvPr>
            <p:ph type="title"/>
          </p:nvPr>
        </p:nvSpPr>
        <p:spPr/>
        <p:txBody>
          <a:bodyPr/>
          <a:lstStyle/>
          <a:p>
            <a:pPr eaLnBrk="1" hangingPunct="1">
              <a:defRPr/>
            </a:pPr>
            <a:r>
              <a:rPr lang="en-US" b="1" smtClean="0"/>
              <a:t>8.1 Single-sum formulas…</a:t>
            </a:r>
          </a:p>
        </p:txBody>
      </p:sp>
      <p:sp>
        <p:nvSpPr>
          <p:cNvPr id="3076" name="Rectangle 3"/>
          <p:cNvSpPr>
            <a:spLocks noGrp="1" noChangeArrowheads="1"/>
          </p:cNvSpPr>
          <p:nvPr>
            <p:ph type="body" idx="1"/>
          </p:nvPr>
        </p:nvSpPr>
        <p:spPr>
          <a:xfrm>
            <a:off x="685800" y="1981200"/>
            <a:ext cx="7772400" cy="2209800"/>
          </a:xfrm>
          <a:noFill/>
        </p:spPr>
        <p:txBody>
          <a:bodyPr/>
          <a:lstStyle/>
          <a:p>
            <a:pPr marL="0" indent="0" eaLnBrk="1" hangingPunct="1">
              <a:buFont typeface="Wingdings" pitchFamily="2" charset="2"/>
              <a:buNone/>
            </a:pPr>
            <a:r>
              <a:rPr lang="en-US" smtClean="0"/>
              <a:t>Your tenant owes $10,000 in rent. He wants to postpone payment for a year. You are willing, but only for a 15% return. How much will your tenant have to pay?</a:t>
            </a:r>
          </a:p>
        </p:txBody>
      </p:sp>
      <p:grpSp>
        <p:nvGrpSpPr>
          <p:cNvPr id="2" name="Group 4"/>
          <p:cNvGrpSpPr>
            <a:grpSpLocks/>
          </p:cNvGrpSpPr>
          <p:nvPr/>
        </p:nvGrpSpPr>
        <p:grpSpPr bwMode="auto">
          <a:xfrm>
            <a:off x="914400" y="4419600"/>
            <a:ext cx="7315200" cy="1493838"/>
            <a:chOff x="576" y="2784"/>
            <a:chExt cx="4608" cy="941"/>
          </a:xfrm>
        </p:grpSpPr>
        <p:graphicFrame>
          <p:nvGraphicFramePr>
            <p:cNvPr id="3074" name="Object 5"/>
            <p:cNvGraphicFramePr>
              <a:graphicFrameLocks noChangeAspect="1"/>
            </p:cNvGraphicFramePr>
            <p:nvPr/>
          </p:nvGraphicFramePr>
          <p:xfrm>
            <a:off x="1104" y="2784"/>
            <a:ext cx="3504" cy="355"/>
          </p:xfrm>
          <a:graphic>
            <a:graphicData uri="http://schemas.openxmlformats.org/presentationml/2006/ole">
              <p:oleObj spid="_x0000_s3074" name="Equation" r:id="rId3" imgW="2005729" imgH="203112" progId="Equation.3">
                <p:embed/>
              </p:oleObj>
            </a:graphicData>
          </a:graphic>
        </p:graphicFrame>
        <p:sp>
          <p:nvSpPr>
            <p:cNvPr id="3080" name="Text Box 6"/>
            <p:cNvSpPr txBox="1">
              <a:spLocks noChangeArrowheads="1"/>
            </p:cNvSpPr>
            <p:nvPr/>
          </p:nvSpPr>
          <p:spPr bwMode="auto">
            <a:xfrm>
              <a:off x="576" y="3360"/>
              <a:ext cx="4608" cy="365"/>
            </a:xfrm>
            <a:prstGeom prst="rect">
              <a:avLst/>
            </a:prstGeom>
            <a:noFill/>
            <a:ln w="9525">
              <a:noFill/>
              <a:miter lim="800000"/>
              <a:headEnd/>
              <a:tailEnd/>
            </a:ln>
          </p:spPr>
          <p:txBody>
            <a:bodyPr>
              <a:spAutoFit/>
            </a:bodyPr>
            <a:lstStyle/>
            <a:p>
              <a:pPr algn="ctr" eaLnBrk="1" hangingPunct="1">
                <a:spcBef>
                  <a:spcPct val="20000"/>
                </a:spcBef>
                <a:buClr>
                  <a:schemeClr val="accent2"/>
                </a:buClr>
                <a:buSzPct val="80000"/>
                <a:buFont typeface="Wingdings" pitchFamily="2" charset="2"/>
                <a:buNone/>
              </a:pPr>
              <a:r>
                <a:rPr lang="en-US" sz="3200"/>
                <a:t>This is the basic building block.</a:t>
              </a:r>
              <a:endParaRPr lang="en-US"/>
            </a:p>
          </p:txBody>
        </p:sp>
      </p:grpSp>
      <p:sp>
        <p:nvSpPr>
          <p:cNvPr id="3078" name="Slide Number Placeholder 6"/>
          <p:cNvSpPr>
            <a:spLocks noGrp="1"/>
          </p:cNvSpPr>
          <p:nvPr>
            <p:ph type="sldNum" sz="quarter" idx="12"/>
          </p:nvPr>
        </p:nvSpPr>
        <p:spPr>
          <a:noFill/>
          <a:ln>
            <a:miter lim="800000"/>
            <a:headEnd/>
            <a:tailEnd/>
          </a:ln>
        </p:spPr>
        <p:txBody>
          <a:bodyPr/>
          <a:lstStyle/>
          <a:p>
            <a:fld id="{97540DFC-DDF1-451B-AE85-B1FDE32A9101}" type="slidenum">
              <a:rPr lang="en-US"/>
              <a:pPr/>
              <a:t>7</a:t>
            </a:fld>
            <a:endParaRPr lang="en-US"/>
          </a:p>
        </p:txBody>
      </p:sp>
      <p:sp>
        <p:nvSpPr>
          <p:cNvPr id="3079" name="Footer Placeholder 7"/>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42" name="Rectangle 2"/>
          <p:cNvSpPr>
            <a:spLocks noGrp="1" noChangeArrowheads="1"/>
          </p:cNvSpPr>
          <p:nvPr>
            <p:ph type="title"/>
          </p:nvPr>
        </p:nvSpPr>
        <p:spPr>
          <a:xfrm>
            <a:off x="685800" y="228600"/>
            <a:ext cx="7772400" cy="1143000"/>
          </a:xfrm>
        </p:spPr>
        <p:txBody>
          <a:bodyPr/>
          <a:lstStyle/>
          <a:p>
            <a:pPr eaLnBrk="1" hangingPunct="1">
              <a:buFont typeface="Wingdings" panose="05000000000000000000" pitchFamily="2" charset="2"/>
              <a:buNone/>
              <a:defRPr/>
            </a:pPr>
            <a:r>
              <a:rPr lang="en-US" sz="3200" b="1" smtClean="0">
                <a:cs typeface="Times New Roman" panose="02020603050405020304" pitchFamily="18" charset="0"/>
              </a:rPr>
              <a:t>8.2.5 The Constant-Growth Perpetuity </a:t>
            </a:r>
            <a:r>
              <a:rPr lang="en-US" sz="3200" smtClean="0">
                <a:cs typeface="Times New Roman" panose="02020603050405020304" pitchFamily="18" charset="0"/>
              </a:rPr>
              <a:t>(in arrears).</a:t>
            </a:r>
          </a:p>
        </p:txBody>
      </p:sp>
      <p:sp>
        <p:nvSpPr>
          <p:cNvPr id="89091" name="Rectangle 3"/>
          <p:cNvSpPr>
            <a:spLocks noGrp="1" noChangeArrowheads="1"/>
          </p:cNvSpPr>
          <p:nvPr>
            <p:ph type="body" idx="1"/>
          </p:nvPr>
        </p:nvSpPr>
        <p:spPr>
          <a:xfrm>
            <a:off x="609600" y="1600200"/>
            <a:ext cx="7772400" cy="4114800"/>
          </a:xfrm>
        </p:spPr>
        <p:txBody>
          <a:bodyPr/>
          <a:lstStyle/>
          <a:p>
            <a:pPr marL="0" indent="0" eaLnBrk="1" hangingPunct="1">
              <a:buFont typeface="Wingdings" pitchFamily="2" charset="2"/>
              <a:buNone/>
            </a:pPr>
            <a:r>
              <a:rPr lang="en-US" smtClean="0">
                <a:cs typeface="Times New Roman" pitchFamily="18" charset="0"/>
              </a:rPr>
              <a:t>The PV of an </a:t>
            </a:r>
            <a:r>
              <a:rPr lang="en-US" b="1" i="1" smtClean="0">
                <a:solidFill>
                  <a:srgbClr val="FF0000"/>
                </a:solidFill>
                <a:cs typeface="Times New Roman" pitchFamily="18" charset="0"/>
              </a:rPr>
              <a:t>infinite</a:t>
            </a:r>
            <a:r>
              <a:rPr lang="en-US" smtClean="0">
                <a:cs typeface="Times New Roman" pitchFamily="18" charset="0"/>
              </a:rPr>
              <a:t> series of cash flows, each one a constant multiple of the preceding cash flow, all occurring at the </a:t>
            </a:r>
            <a:r>
              <a:rPr lang="en-US" b="1" i="1" smtClean="0">
                <a:cs typeface="Times New Roman" pitchFamily="18" charset="0"/>
              </a:rPr>
              <a:t>ends</a:t>
            </a:r>
            <a:r>
              <a:rPr lang="en-US" smtClean="0">
                <a:cs typeface="Times New Roman" pitchFamily="18" charset="0"/>
              </a:rPr>
              <a:t> of the periods.</a:t>
            </a:r>
            <a:br>
              <a:rPr lang="en-US" smtClean="0">
                <a:cs typeface="Times New Roman" pitchFamily="18" charset="0"/>
              </a:rPr>
            </a:br>
            <a:r>
              <a:rPr lang="en-US" smtClean="0">
                <a:cs typeface="Times New Roman" pitchFamily="18" charset="0"/>
              </a:rPr>
              <a:t> </a:t>
            </a:r>
            <a:br>
              <a:rPr lang="en-US" smtClean="0">
                <a:cs typeface="Times New Roman" pitchFamily="18" charset="0"/>
              </a:rPr>
            </a:br>
            <a:r>
              <a:rPr lang="en-US" smtClean="0">
                <a:cs typeface="Times New Roman" pitchFamily="18" charset="0"/>
              </a:rPr>
              <a:t>Like the Growth annuity only it’s a </a:t>
            </a:r>
            <a:r>
              <a:rPr lang="en-US" b="1" i="1" smtClean="0">
                <a:solidFill>
                  <a:srgbClr val="FF0000"/>
                </a:solidFill>
                <a:cs typeface="Times New Roman" pitchFamily="18" charset="0"/>
              </a:rPr>
              <a:t>perpetuity</a:t>
            </a:r>
            <a:r>
              <a:rPr lang="en-US" smtClean="0">
                <a:cs typeface="Times New Roman" pitchFamily="18" charset="0"/>
              </a:rPr>
              <a:t> instead of an annuity: an </a:t>
            </a:r>
            <a:r>
              <a:rPr lang="en-US" i="1" smtClean="0">
                <a:cs typeface="Times New Roman" pitchFamily="18" charset="0"/>
              </a:rPr>
              <a:t>infinite</a:t>
            </a:r>
            <a:r>
              <a:rPr lang="en-US" smtClean="0">
                <a:cs typeface="Times New Roman" pitchFamily="18" charset="0"/>
              </a:rPr>
              <a:t> stream of cash flows.</a:t>
            </a:r>
          </a:p>
        </p:txBody>
      </p:sp>
      <p:sp>
        <p:nvSpPr>
          <p:cNvPr id="89092" name="Slide Number Placeholder 3"/>
          <p:cNvSpPr>
            <a:spLocks noGrp="1"/>
          </p:cNvSpPr>
          <p:nvPr>
            <p:ph type="sldNum" sz="quarter" idx="12"/>
          </p:nvPr>
        </p:nvSpPr>
        <p:spPr>
          <a:noFill/>
          <a:ln>
            <a:miter lim="800000"/>
            <a:headEnd/>
            <a:tailEnd/>
          </a:ln>
        </p:spPr>
        <p:txBody>
          <a:bodyPr/>
          <a:lstStyle/>
          <a:p>
            <a:fld id="{D8EFE4A4-E50D-474C-AAA7-4E7758A9EC72}" type="slidenum">
              <a:rPr lang="en-US"/>
              <a:pPr/>
              <a:t>70</a:t>
            </a:fld>
            <a:endParaRPr lang="en-US"/>
          </a:p>
        </p:txBody>
      </p:sp>
      <p:sp>
        <p:nvSpPr>
          <p:cNvPr id="89093"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8290" name="Rectangle 2"/>
          <p:cNvSpPr>
            <a:spLocks noGrp="1" noChangeArrowheads="1"/>
          </p:cNvSpPr>
          <p:nvPr>
            <p:ph type="title"/>
          </p:nvPr>
        </p:nvSpPr>
        <p:spPr/>
        <p:txBody>
          <a:bodyPr/>
          <a:lstStyle/>
          <a:p>
            <a:pPr eaLnBrk="1" hangingPunct="1">
              <a:buFont typeface="Wingdings" panose="05000000000000000000" pitchFamily="2" charset="2"/>
              <a:buNone/>
              <a:defRPr/>
            </a:pPr>
            <a:r>
              <a:rPr lang="en-US" smtClean="0">
                <a:cs typeface="Times New Roman" panose="02020603050405020304" pitchFamily="18" charset="0"/>
              </a:rPr>
              <a:t>The general formula is:</a:t>
            </a:r>
          </a:p>
        </p:txBody>
      </p:sp>
      <p:graphicFrame>
        <p:nvGraphicFramePr>
          <p:cNvPr id="35842" name="Object 6"/>
          <p:cNvGraphicFramePr>
            <a:graphicFrameLocks noChangeAspect="1"/>
          </p:cNvGraphicFramePr>
          <p:nvPr/>
        </p:nvGraphicFramePr>
        <p:xfrm>
          <a:off x="1295400" y="1933575"/>
          <a:ext cx="6172200" cy="2641600"/>
        </p:xfrm>
        <a:graphic>
          <a:graphicData uri="http://schemas.openxmlformats.org/presentationml/2006/ole">
            <p:oleObj spid="_x0000_s35842" name="Equation" r:id="rId3" imgW="2641600" imgH="1130300" progId="Equation.3">
              <p:embed/>
            </p:oleObj>
          </a:graphicData>
        </a:graphic>
      </p:graphicFrame>
      <p:sp>
        <p:nvSpPr>
          <p:cNvPr id="35844" name="Text Box 9"/>
          <p:cNvSpPr txBox="1">
            <a:spLocks noChangeArrowheads="1"/>
          </p:cNvSpPr>
          <p:nvPr/>
        </p:nvSpPr>
        <p:spPr bwMode="auto">
          <a:xfrm>
            <a:off x="762000" y="4800600"/>
            <a:ext cx="7772400" cy="1066800"/>
          </a:xfrm>
          <a:prstGeom prst="rect">
            <a:avLst/>
          </a:prstGeom>
          <a:noFill/>
          <a:ln w="9525">
            <a:noFill/>
            <a:miter lim="800000"/>
            <a:headEnd/>
            <a:tailEnd/>
          </a:ln>
        </p:spPr>
        <p:txBody>
          <a:bodyPr>
            <a:spAutoFit/>
          </a:bodyPr>
          <a:lstStyle/>
          <a:p>
            <a:pPr eaLnBrk="1" hangingPunct="1">
              <a:spcBef>
                <a:spcPct val="50000"/>
              </a:spcBef>
            </a:pPr>
            <a:r>
              <a:rPr lang="en-US" sz="3200" i="1">
                <a:solidFill>
                  <a:srgbClr val="0000FF"/>
                </a:solidFill>
              </a:rPr>
              <a:t>The entire </a:t>
            </a:r>
            <a:r>
              <a:rPr lang="en-US" sz="3200" i="1" u="sng">
                <a:solidFill>
                  <a:srgbClr val="0000FF"/>
                </a:solidFill>
              </a:rPr>
              <a:t>infinite</a:t>
            </a:r>
            <a:r>
              <a:rPr lang="en-US" sz="3200" i="1">
                <a:solidFill>
                  <a:srgbClr val="0000FF"/>
                </a:solidFill>
              </a:rPr>
              <a:t> collapses to this simple ratio!</a:t>
            </a:r>
          </a:p>
        </p:txBody>
      </p:sp>
      <p:sp>
        <p:nvSpPr>
          <p:cNvPr id="35845" name="Slide Number Placeholder 4"/>
          <p:cNvSpPr>
            <a:spLocks noGrp="1"/>
          </p:cNvSpPr>
          <p:nvPr>
            <p:ph type="sldNum" sz="quarter" idx="12"/>
          </p:nvPr>
        </p:nvSpPr>
        <p:spPr>
          <a:noFill/>
          <a:ln>
            <a:miter lim="800000"/>
            <a:headEnd/>
            <a:tailEnd/>
          </a:ln>
        </p:spPr>
        <p:txBody>
          <a:bodyPr/>
          <a:lstStyle/>
          <a:p>
            <a:fld id="{8AA534E5-208D-4096-BA26-9D3E5B366385}" type="slidenum">
              <a:rPr lang="en-US"/>
              <a:pPr/>
              <a:t>71</a:t>
            </a:fld>
            <a:endParaRPr lang="en-US"/>
          </a:p>
        </p:txBody>
      </p:sp>
      <p:sp>
        <p:nvSpPr>
          <p:cNvPr id="35846" name="Footer Placeholder 5"/>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0338" name="Rectangle 2"/>
          <p:cNvSpPr>
            <a:spLocks noGrp="1" noChangeArrowheads="1"/>
          </p:cNvSpPr>
          <p:nvPr>
            <p:ph type="title"/>
          </p:nvPr>
        </p:nvSpPr>
        <p:spPr>
          <a:xfrm>
            <a:off x="685800" y="381000"/>
            <a:ext cx="7772400" cy="838200"/>
          </a:xfrm>
        </p:spPr>
        <p:txBody>
          <a:bodyPr/>
          <a:lstStyle/>
          <a:p>
            <a:pPr eaLnBrk="1" hangingPunct="1">
              <a:buFont typeface="Wingdings" panose="05000000000000000000" pitchFamily="2" charset="2"/>
              <a:buNone/>
              <a:defRPr/>
            </a:pPr>
            <a:r>
              <a:rPr lang="en-US" sz="3200" smtClean="0">
                <a:cs typeface="Times New Roman" panose="02020603050405020304" pitchFamily="18" charset="0"/>
              </a:rPr>
              <a:t>This is a very useful formula, because:</a:t>
            </a:r>
          </a:p>
        </p:txBody>
      </p:sp>
      <p:sp>
        <p:nvSpPr>
          <p:cNvPr id="75779" name="Rectangle 3"/>
          <p:cNvSpPr>
            <a:spLocks noGrp="1" noChangeArrowheads="1"/>
          </p:cNvSpPr>
          <p:nvPr>
            <p:ph type="body" idx="1"/>
          </p:nvPr>
        </p:nvSpPr>
        <p:spPr>
          <a:xfrm>
            <a:off x="685800" y="1600200"/>
            <a:ext cx="7772400" cy="4114800"/>
          </a:xfrm>
        </p:spPr>
        <p:txBody>
          <a:bodyPr/>
          <a:lstStyle/>
          <a:p>
            <a:pPr marL="533400" indent="-533400" eaLnBrk="1" hangingPunct="1">
              <a:buClr>
                <a:schemeClr val="bg2">
                  <a:lumMod val="25000"/>
                </a:schemeClr>
              </a:buClr>
              <a:buSzPct val="100000"/>
              <a:buFont typeface="Wingdings" pitchFamily="2" charset="2"/>
              <a:buAutoNum type="arabicParenR"/>
              <a:defRPr/>
            </a:pPr>
            <a:r>
              <a:rPr lang="en-US" dirty="0" smtClean="0">
                <a:cs typeface="Times New Roman" pitchFamily="18" charset="0"/>
              </a:rPr>
              <a:t>It’s simple.</a:t>
            </a:r>
          </a:p>
          <a:p>
            <a:pPr marL="533400" indent="-533400" eaLnBrk="1" hangingPunct="1">
              <a:buClr>
                <a:schemeClr val="bg2">
                  <a:lumMod val="25000"/>
                </a:schemeClr>
              </a:buClr>
              <a:buSzPct val="100000"/>
              <a:buFont typeface="Wingdings" pitchFamily="2" charset="2"/>
              <a:buAutoNum type="arabicParenR"/>
              <a:defRPr/>
            </a:pPr>
            <a:r>
              <a:rPr lang="en-US" dirty="0" smtClean="0">
                <a:cs typeface="Times New Roman" pitchFamily="18" charset="0"/>
              </a:rPr>
              <a:t>It approximates a commercial building.</a:t>
            </a:r>
          </a:p>
          <a:p>
            <a:pPr marL="533400" indent="-533400" eaLnBrk="1" hangingPunct="1">
              <a:buClr>
                <a:schemeClr val="bg2">
                  <a:lumMod val="25000"/>
                </a:schemeClr>
              </a:buClr>
              <a:buSzPct val="100000"/>
              <a:buFont typeface="Wingdings" pitchFamily="2" charset="2"/>
              <a:buAutoNum type="arabicParenR"/>
              <a:defRPr/>
            </a:pPr>
            <a:r>
              <a:rPr lang="en-US" dirty="0" smtClean="0">
                <a:cs typeface="Times New Roman" pitchFamily="18" charset="0"/>
              </a:rPr>
              <a:t>Especially if the building doesn’t have long-term leases, and operates in a rental market that is not too </a:t>
            </a:r>
            <a:r>
              <a:rPr lang="en-US" i="1" dirty="0" smtClean="0">
                <a:cs typeface="Times New Roman" pitchFamily="18" charset="0"/>
              </a:rPr>
              <a:t>cyclical</a:t>
            </a:r>
            <a:r>
              <a:rPr lang="en-US" dirty="0" smtClean="0">
                <a:cs typeface="Times New Roman" pitchFamily="18" charset="0"/>
              </a:rPr>
              <a:t> (e.g., like most apartment buildings).</a:t>
            </a:r>
            <a:br>
              <a:rPr lang="en-US" dirty="0" smtClean="0">
                <a:cs typeface="Times New Roman" pitchFamily="18" charset="0"/>
              </a:rPr>
            </a:br>
            <a:endParaRPr lang="en-US" dirty="0" smtClean="0">
              <a:cs typeface="Times New Roman" pitchFamily="18" charset="0"/>
            </a:endParaRPr>
          </a:p>
        </p:txBody>
      </p:sp>
      <p:sp>
        <p:nvSpPr>
          <p:cNvPr id="90116" name="Slide Number Placeholder 3"/>
          <p:cNvSpPr>
            <a:spLocks noGrp="1"/>
          </p:cNvSpPr>
          <p:nvPr>
            <p:ph type="sldNum" sz="quarter" idx="12"/>
          </p:nvPr>
        </p:nvSpPr>
        <p:spPr>
          <a:noFill/>
          <a:ln>
            <a:miter lim="800000"/>
            <a:headEnd/>
            <a:tailEnd/>
          </a:ln>
        </p:spPr>
        <p:txBody>
          <a:bodyPr/>
          <a:lstStyle/>
          <a:p>
            <a:fld id="{41268B83-A4E8-4411-8A34-292BC515A146}" type="slidenum">
              <a:rPr lang="en-US"/>
              <a:pPr/>
              <a:t>72</a:t>
            </a:fld>
            <a:endParaRPr lang="en-US"/>
          </a:p>
        </p:txBody>
      </p:sp>
      <p:sp>
        <p:nvSpPr>
          <p:cNvPr id="90117"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a:xfrm>
            <a:off x="685800" y="381000"/>
            <a:ext cx="7772400" cy="1143000"/>
          </a:xfrm>
        </p:spPr>
        <p:txBody>
          <a:bodyPr/>
          <a:lstStyle/>
          <a:p>
            <a:pPr eaLnBrk="1" hangingPunct="1">
              <a:buFont typeface="Wingdings" panose="05000000000000000000" pitchFamily="2" charset="2"/>
              <a:buNone/>
              <a:defRPr/>
            </a:pPr>
            <a:r>
              <a:rPr lang="en-US" sz="3200" b="1" smtClean="0">
                <a:cs typeface="Times New Roman" panose="02020603050405020304" pitchFamily="18" charset="0"/>
              </a:rPr>
              <a:t>The </a:t>
            </a:r>
            <a:r>
              <a:rPr lang="en-US" sz="3200" b="1" i="1" smtClean="0">
                <a:solidFill>
                  <a:srgbClr val="0000FF"/>
                </a:solidFill>
                <a:effectLst>
                  <a:outerShdw blurRad="38100" dist="38100" dir="2700000" algn="tl">
                    <a:srgbClr val="000000"/>
                  </a:outerShdw>
                </a:effectLst>
                <a:cs typeface="Times New Roman" panose="02020603050405020304" pitchFamily="18" charset="0"/>
              </a:rPr>
              <a:t>perpetuity formula</a:t>
            </a:r>
            <a:r>
              <a:rPr lang="en-US" sz="3200" b="1" smtClean="0">
                <a:cs typeface="Times New Roman" panose="02020603050405020304" pitchFamily="18" charset="0"/>
              </a:rPr>
              <a:t> &amp; the </a:t>
            </a:r>
            <a:r>
              <a:rPr lang="en-US" sz="3200" b="1" i="1" smtClean="0">
                <a:solidFill>
                  <a:srgbClr val="FF0000"/>
                </a:solidFill>
                <a:effectLst>
                  <a:outerShdw blurRad="38100" dist="38100" dir="2700000" algn="tl">
                    <a:srgbClr val="000000"/>
                  </a:outerShdw>
                </a:effectLst>
                <a:cs typeface="Times New Roman" panose="02020603050405020304" pitchFamily="18" charset="0"/>
              </a:rPr>
              <a:t>cap rate</a:t>
            </a:r>
            <a:r>
              <a:rPr lang="en-US" sz="3200" b="1" smtClean="0">
                <a:cs typeface="Times New Roman" panose="02020603050405020304" pitchFamily="18" charset="0"/>
              </a:rPr>
              <a:t>…</a:t>
            </a:r>
            <a:endParaRPr lang="en-US" sz="3200" smtClean="0">
              <a:cs typeface="Times New Roman" panose="02020603050405020304" pitchFamily="18" charset="0"/>
            </a:endParaRPr>
          </a:p>
        </p:txBody>
      </p:sp>
      <p:graphicFrame>
        <p:nvGraphicFramePr>
          <p:cNvPr id="36866" name="Object 4"/>
          <p:cNvGraphicFramePr>
            <a:graphicFrameLocks noChangeAspect="1"/>
          </p:cNvGraphicFramePr>
          <p:nvPr/>
        </p:nvGraphicFramePr>
        <p:xfrm>
          <a:off x="2209800" y="2819400"/>
          <a:ext cx="4800600" cy="2974975"/>
        </p:xfrm>
        <a:graphic>
          <a:graphicData uri="http://schemas.openxmlformats.org/presentationml/2006/ole">
            <p:oleObj spid="_x0000_s36866" name="Equation" r:id="rId3" imgW="3238500" imgH="2006600" progId="Equation.3">
              <p:embed/>
            </p:oleObj>
          </a:graphicData>
        </a:graphic>
      </p:graphicFrame>
      <p:sp>
        <p:nvSpPr>
          <p:cNvPr id="76804" name="Rectangle 7"/>
          <p:cNvSpPr>
            <a:spLocks noGrp="1" noChangeArrowheads="1"/>
          </p:cNvSpPr>
          <p:nvPr>
            <p:ph type="body" idx="1"/>
          </p:nvPr>
        </p:nvSpPr>
        <p:spPr>
          <a:xfrm>
            <a:off x="762000" y="1447800"/>
            <a:ext cx="7772400" cy="5029200"/>
          </a:xfrm>
        </p:spPr>
        <p:txBody>
          <a:bodyPr/>
          <a:lstStyle/>
          <a:p>
            <a:pPr marL="0" indent="0" eaLnBrk="1" hangingPunct="1">
              <a:lnSpc>
                <a:spcPct val="90000"/>
              </a:lnSpc>
              <a:buFont typeface="Wingdings" pitchFamily="2" charset="2"/>
              <a:buNone/>
              <a:defRPr/>
            </a:pPr>
            <a:r>
              <a:rPr lang="en-US" sz="2800" dirty="0" smtClean="0">
                <a:cs typeface="Times New Roman" pitchFamily="18" charset="0"/>
              </a:rPr>
              <a:t>You’ve already seen the perpetuity formula.</a:t>
            </a:r>
            <a:br>
              <a:rPr lang="en-US" sz="2800" dirty="0" smtClean="0">
                <a:cs typeface="Times New Roman" pitchFamily="18" charset="0"/>
              </a:rPr>
            </a:br>
            <a:r>
              <a:rPr lang="en-US" sz="2800" dirty="0" smtClean="0">
                <a:cs typeface="Times New Roman" pitchFamily="18" charset="0"/>
              </a:rPr>
              <a:t> </a:t>
            </a:r>
            <a:br>
              <a:rPr lang="en-US" sz="2800" dirty="0" smtClean="0">
                <a:cs typeface="Times New Roman" pitchFamily="18" charset="0"/>
              </a:rPr>
            </a:br>
            <a:r>
              <a:rPr lang="en-US" sz="2800" i="1" dirty="0" smtClean="0">
                <a:cs typeface="Times New Roman" pitchFamily="18" charset="0"/>
              </a:rPr>
              <a:t>It’s the </a:t>
            </a:r>
            <a:r>
              <a:rPr lang="en-US" sz="2800" i="1" u="sng" dirty="0" smtClean="0">
                <a:cs typeface="Times New Roman" pitchFamily="18" charset="0"/>
              </a:rPr>
              <a:t>cap rate</a:t>
            </a:r>
            <a:r>
              <a:rPr lang="en-US" sz="2800" i="1" dirty="0" smtClean="0">
                <a:cs typeface="Times New Roman" pitchFamily="18" charset="0"/>
              </a:rPr>
              <a:t> formula:</a:t>
            </a:r>
            <a:endParaRPr lang="en-US" sz="2800" dirty="0" smtClean="0">
              <a:cs typeface="Times New Roman" pitchFamily="18" charset="0"/>
            </a:endParaRPr>
          </a:p>
          <a:p>
            <a:pPr eaLnBrk="1" hangingPunct="1">
              <a:lnSpc>
                <a:spcPct val="90000"/>
              </a:lnSpc>
              <a:buFont typeface="Wingdings" pitchFamily="2" charset="2"/>
              <a:buNone/>
              <a:defRPr/>
            </a:pPr>
            <a:endParaRPr lang="en-US" sz="2800" dirty="0" smtClean="0">
              <a:cs typeface="Times New Roman" pitchFamily="18" charset="0"/>
            </a:endParaRPr>
          </a:p>
          <a:p>
            <a:pPr eaLnBrk="1" hangingPunct="1">
              <a:lnSpc>
                <a:spcPct val="90000"/>
              </a:lnSpc>
              <a:buFont typeface="Wingdings" pitchFamily="2" charset="2"/>
              <a:buNone/>
              <a:defRPr/>
            </a:pPr>
            <a:endParaRPr lang="en-US" sz="2800" dirty="0" smtClean="0">
              <a:cs typeface="Times New Roman" pitchFamily="18" charset="0"/>
            </a:endParaRPr>
          </a:p>
          <a:p>
            <a:pPr eaLnBrk="1" hangingPunct="1">
              <a:lnSpc>
                <a:spcPct val="90000"/>
              </a:lnSpc>
              <a:buFont typeface="Wingdings" pitchFamily="2" charset="2"/>
              <a:buNone/>
              <a:defRPr/>
            </a:pPr>
            <a:endParaRPr lang="en-US" sz="2800" dirty="0" smtClean="0">
              <a:cs typeface="Times New Roman" pitchFamily="18" charset="0"/>
            </a:endParaRPr>
          </a:p>
          <a:p>
            <a:pPr eaLnBrk="1" hangingPunct="1">
              <a:lnSpc>
                <a:spcPct val="90000"/>
              </a:lnSpc>
              <a:buFont typeface="Wingdings" pitchFamily="2" charset="2"/>
              <a:buNone/>
              <a:defRPr/>
            </a:pPr>
            <a:endParaRPr lang="en-US" sz="2800" i="1" dirty="0" smtClean="0">
              <a:cs typeface="Times New Roman" pitchFamily="18" charset="0"/>
            </a:endParaRPr>
          </a:p>
          <a:p>
            <a:pPr eaLnBrk="1" hangingPunct="1">
              <a:lnSpc>
                <a:spcPct val="90000"/>
              </a:lnSpc>
              <a:buFont typeface="Wingdings" pitchFamily="2" charset="2"/>
              <a:buNone/>
              <a:defRPr/>
            </a:pPr>
            <a:endParaRPr lang="en-US" sz="2800" i="1" dirty="0" smtClean="0">
              <a:cs typeface="Times New Roman" pitchFamily="18" charset="0"/>
            </a:endParaRPr>
          </a:p>
          <a:p>
            <a:pPr eaLnBrk="1" hangingPunct="1">
              <a:lnSpc>
                <a:spcPct val="90000"/>
              </a:lnSpc>
              <a:buFont typeface="Wingdings" pitchFamily="2" charset="2"/>
              <a:buNone/>
              <a:defRPr/>
            </a:pPr>
            <a:endParaRPr lang="en-US" sz="2800" i="1" dirty="0" smtClean="0">
              <a:cs typeface="Times New Roman" pitchFamily="18" charset="0"/>
            </a:endParaRPr>
          </a:p>
          <a:p>
            <a:pPr eaLnBrk="1" hangingPunct="1">
              <a:lnSpc>
                <a:spcPct val="90000"/>
              </a:lnSpc>
              <a:buFont typeface="Wingdings" pitchFamily="2" charset="2"/>
              <a:buNone/>
              <a:defRPr/>
            </a:pPr>
            <a:endParaRPr lang="en-US" sz="2800" i="1" dirty="0" smtClean="0">
              <a:cs typeface="Times New Roman" pitchFamily="18" charset="0"/>
            </a:endParaRPr>
          </a:p>
          <a:p>
            <a:pPr eaLnBrk="1" hangingPunct="1">
              <a:lnSpc>
                <a:spcPct val="90000"/>
              </a:lnSpc>
              <a:buFont typeface="Wingdings" pitchFamily="2" charset="2"/>
              <a:buNone/>
              <a:defRPr/>
            </a:pPr>
            <a:r>
              <a:rPr lang="en-US" sz="2800" i="1" dirty="0" smtClean="0">
                <a:cs typeface="Times New Roman" pitchFamily="18" charset="0"/>
              </a:rPr>
              <a:t>(Remember the three determinants of the cap rate…)</a:t>
            </a:r>
            <a:endParaRPr lang="en-US" sz="2800" dirty="0" smtClean="0">
              <a:cs typeface="Times New Roman" pitchFamily="18" charset="0"/>
            </a:endParaRPr>
          </a:p>
        </p:txBody>
      </p:sp>
      <p:sp>
        <p:nvSpPr>
          <p:cNvPr id="36869" name="Slide Number Placeholder 4"/>
          <p:cNvSpPr>
            <a:spLocks noGrp="1"/>
          </p:cNvSpPr>
          <p:nvPr>
            <p:ph type="sldNum" sz="quarter" idx="12"/>
          </p:nvPr>
        </p:nvSpPr>
        <p:spPr>
          <a:noFill/>
          <a:ln>
            <a:miter lim="800000"/>
            <a:headEnd/>
            <a:tailEnd/>
          </a:ln>
        </p:spPr>
        <p:txBody>
          <a:bodyPr/>
          <a:lstStyle/>
          <a:p>
            <a:fld id="{96800702-4008-46FA-8E69-A5BFC42B54D7}" type="slidenum">
              <a:rPr lang="en-US"/>
              <a:pPr/>
              <a:t>73</a:t>
            </a:fld>
            <a:endParaRPr lang="en-US"/>
          </a:p>
        </p:txBody>
      </p:sp>
      <p:sp>
        <p:nvSpPr>
          <p:cNvPr id="36870" name="Footer Placeholder 5"/>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4434" name="Rectangle 2"/>
          <p:cNvSpPr>
            <a:spLocks noGrp="1" noChangeArrowheads="1"/>
          </p:cNvSpPr>
          <p:nvPr>
            <p:ph type="title"/>
          </p:nvPr>
        </p:nvSpPr>
        <p:spPr>
          <a:xfrm>
            <a:off x="685800" y="0"/>
            <a:ext cx="7772400" cy="1066800"/>
          </a:xfrm>
        </p:spPr>
        <p:txBody>
          <a:bodyPr/>
          <a:lstStyle/>
          <a:p>
            <a:pPr eaLnBrk="1" hangingPunct="1">
              <a:buFont typeface="Wingdings" panose="05000000000000000000" pitchFamily="2" charset="2"/>
              <a:buNone/>
              <a:defRPr/>
            </a:pPr>
            <a:r>
              <a:rPr lang="en-US" sz="3200" b="1" dirty="0" smtClean="0">
                <a:cs typeface="Times New Roman" panose="02020603050405020304" pitchFamily="18" charset="0"/>
              </a:rPr>
              <a:t>Example:</a:t>
            </a:r>
            <a:endParaRPr lang="en-US" sz="3200" dirty="0" smtClean="0">
              <a:cs typeface="Times New Roman" panose="02020603050405020304" pitchFamily="18" charset="0"/>
            </a:endParaRPr>
          </a:p>
        </p:txBody>
      </p:sp>
      <p:sp>
        <p:nvSpPr>
          <p:cNvPr id="91139" name="Rectangle 3"/>
          <p:cNvSpPr>
            <a:spLocks noGrp="1" noChangeArrowheads="1"/>
          </p:cNvSpPr>
          <p:nvPr>
            <p:ph type="body" idx="1"/>
          </p:nvPr>
        </p:nvSpPr>
        <p:spPr>
          <a:xfrm>
            <a:off x="685800" y="1143000"/>
            <a:ext cx="7772400" cy="5029200"/>
          </a:xfrm>
        </p:spPr>
        <p:txBody>
          <a:bodyPr/>
          <a:lstStyle/>
          <a:p>
            <a:pPr marL="0" indent="0" eaLnBrk="1" hangingPunct="1">
              <a:spcBef>
                <a:spcPts val="1200"/>
              </a:spcBef>
              <a:buFont typeface="Wingdings" pitchFamily="2" charset="2"/>
              <a:buNone/>
            </a:pPr>
            <a:r>
              <a:rPr lang="en-US" sz="2800" smtClean="0">
                <a:cs typeface="Times New Roman" pitchFamily="18" charset="0"/>
              </a:rPr>
              <a:t>If the the required expected total return on the investment in the property (the OCC) is </a:t>
            </a:r>
            <a:r>
              <a:rPr lang="en-US" sz="2800" b="1" i="1" smtClean="0">
                <a:solidFill>
                  <a:srgbClr val="FF0000"/>
                </a:solidFill>
                <a:cs typeface="Times New Roman" pitchFamily="18" charset="0"/>
              </a:rPr>
              <a:t>10%</a:t>
            </a:r>
            <a:r>
              <a:rPr lang="en-US" sz="2800" smtClean="0">
                <a:cs typeface="Times New Roman" pitchFamily="18" charset="0"/>
              </a:rPr>
              <a:t>,</a:t>
            </a:r>
          </a:p>
          <a:p>
            <a:pPr marL="0" indent="0" eaLnBrk="1" hangingPunct="1">
              <a:spcBef>
                <a:spcPts val="1200"/>
              </a:spcBef>
              <a:buFont typeface="Wingdings" pitchFamily="2" charset="2"/>
              <a:buNone/>
            </a:pPr>
            <a:r>
              <a:rPr lang="en-US" sz="2800" smtClean="0">
                <a:cs typeface="Times New Roman" pitchFamily="18" charset="0"/>
              </a:rPr>
              <a:t>And the average annual growth rate in the rents and property value is </a:t>
            </a:r>
            <a:r>
              <a:rPr lang="en-US" sz="2800" b="1" i="1" smtClean="0">
                <a:solidFill>
                  <a:srgbClr val="0000FF"/>
                </a:solidFill>
                <a:cs typeface="Times New Roman" pitchFamily="18" charset="0"/>
              </a:rPr>
              <a:t>2%</a:t>
            </a:r>
            <a:r>
              <a:rPr lang="en-US" sz="2800" smtClean="0">
                <a:cs typeface="Times New Roman" pitchFamily="18" charset="0"/>
              </a:rPr>
              <a:t>,</a:t>
            </a:r>
          </a:p>
          <a:p>
            <a:pPr marL="0" indent="0" eaLnBrk="1" hangingPunct="1">
              <a:spcBef>
                <a:spcPts val="1200"/>
              </a:spcBef>
              <a:buFont typeface="Wingdings" pitchFamily="2" charset="2"/>
              <a:buNone/>
            </a:pPr>
            <a:r>
              <a:rPr lang="en-US" sz="2800" smtClean="0">
                <a:cs typeface="Times New Roman" pitchFamily="18" charset="0"/>
              </a:rPr>
              <a:t>Then the </a:t>
            </a:r>
            <a:r>
              <a:rPr lang="en-US" sz="2800" b="1" i="1" smtClean="0">
                <a:cs typeface="Times New Roman" pitchFamily="18" charset="0"/>
              </a:rPr>
              <a:t>cap rate</a:t>
            </a:r>
            <a:r>
              <a:rPr lang="en-US" sz="2800" smtClean="0">
                <a:cs typeface="Times New Roman" pitchFamily="18" charset="0"/>
              </a:rPr>
              <a:t> is approximately </a:t>
            </a:r>
            <a:r>
              <a:rPr lang="en-US" sz="2800" b="1" i="1" smtClean="0">
                <a:solidFill>
                  <a:srgbClr val="FF00FF"/>
                </a:solidFill>
                <a:cs typeface="Times New Roman" pitchFamily="18" charset="0"/>
              </a:rPr>
              <a:t>8%</a:t>
            </a:r>
            <a:r>
              <a:rPr lang="en-US" sz="2800" smtClean="0">
                <a:cs typeface="Times New Roman" pitchFamily="18" charset="0"/>
              </a:rPr>
              <a:t> (= 10% - 2%).</a:t>
            </a:r>
          </a:p>
          <a:p>
            <a:pPr marL="0" indent="0" eaLnBrk="1" hangingPunct="1">
              <a:spcBef>
                <a:spcPts val="1200"/>
              </a:spcBef>
              <a:buFont typeface="Wingdings" pitchFamily="2" charset="2"/>
              <a:buNone/>
            </a:pPr>
            <a:r>
              <a:rPr lang="en-US" sz="2800" smtClean="0">
                <a:cs typeface="Times New Roman" pitchFamily="18" charset="0"/>
              </a:rPr>
              <a:t>(Or vice versa: If the cap rate is 8% and the average growth rate in rents and property values is 2%, then the expected total return on the investment in the property is 10%.)</a:t>
            </a:r>
          </a:p>
        </p:txBody>
      </p:sp>
      <p:sp>
        <p:nvSpPr>
          <p:cNvPr id="91140" name="Slide Number Placeholder 3"/>
          <p:cNvSpPr>
            <a:spLocks noGrp="1"/>
          </p:cNvSpPr>
          <p:nvPr>
            <p:ph type="sldNum" sz="quarter" idx="12"/>
          </p:nvPr>
        </p:nvSpPr>
        <p:spPr>
          <a:noFill/>
          <a:ln>
            <a:miter lim="800000"/>
            <a:headEnd/>
            <a:tailEnd/>
          </a:ln>
        </p:spPr>
        <p:txBody>
          <a:bodyPr/>
          <a:lstStyle/>
          <a:p>
            <a:fld id="{A0083BF0-FF92-4BF6-913C-AC8D8235F8F1}" type="slidenum">
              <a:rPr lang="en-US"/>
              <a:pPr/>
              <a:t>74</a:t>
            </a:fld>
            <a:endParaRPr lang="en-US"/>
          </a:p>
        </p:txBody>
      </p:sp>
      <p:sp>
        <p:nvSpPr>
          <p:cNvPr id="91141"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62" name="Text Box 2"/>
          <p:cNvSpPr txBox="1">
            <a:spLocks noChangeArrowheads="1"/>
          </p:cNvSpPr>
          <p:nvPr/>
        </p:nvSpPr>
        <p:spPr bwMode="auto">
          <a:xfrm>
            <a:off x="914400" y="609600"/>
            <a:ext cx="7315200" cy="2041525"/>
          </a:xfrm>
          <a:prstGeom prst="rect">
            <a:avLst/>
          </a:prstGeom>
          <a:noFill/>
          <a:ln w="9525">
            <a:noFill/>
            <a:miter lim="800000"/>
            <a:headEnd/>
            <a:tailEnd/>
          </a:ln>
        </p:spPr>
        <p:txBody>
          <a:bodyPr>
            <a:spAutoFit/>
          </a:bodyPr>
          <a:lstStyle/>
          <a:p>
            <a:pPr eaLnBrk="1" hangingPunct="1">
              <a:spcBef>
                <a:spcPct val="50000"/>
              </a:spcBef>
            </a:pPr>
            <a:r>
              <a:rPr lang="en-US" sz="3200"/>
              <a:t>Suppose Tbill yield is 6%, risk premium is 4%, and cap rate is 10%, then what is realistic LR gowth rate expectation for property net cash flows? . . .</a:t>
            </a:r>
          </a:p>
        </p:txBody>
      </p:sp>
      <p:sp>
        <p:nvSpPr>
          <p:cNvPr id="340995" name="Text Box 3"/>
          <p:cNvSpPr txBox="1">
            <a:spLocks noChangeArrowheads="1"/>
          </p:cNvSpPr>
          <p:nvPr/>
        </p:nvSpPr>
        <p:spPr bwMode="auto">
          <a:xfrm>
            <a:off x="914400" y="4419600"/>
            <a:ext cx="7315200" cy="457200"/>
          </a:xfrm>
          <a:prstGeom prst="rect">
            <a:avLst/>
          </a:prstGeom>
          <a:noFill/>
          <a:ln w="9525">
            <a:noFill/>
            <a:miter lim="800000"/>
            <a:headEnd/>
            <a:tailEnd/>
          </a:ln>
        </p:spPr>
        <p:txBody>
          <a:bodyPr>
            <a:spAutoFit/>
          </a:bodyPr>
          <a:lstStyle/>
          <a:p>
            <a:pPr eaLnBrk="1" hangingPunct="1">
              <a:spcBef>
                <a:spcPct val="50000"/>
              </a:spcBef>
            </a:pPr>
            <a:r>
              <a:rPr lang="en-US"/>
              <a:t>Cap = r – g </a:t>
            </a:r>
            <a:r>
              <a:rPr lang="en-US">
                <a:sym typeface="Wingdings" pitchFamily="2" charset="2"/>
              </a:rPr>
              <a:t> g = r – cap  g = (6%+4%) – 10% = 0%.</a:t>
            </a:r>
            <a:endParaRPr lang="en-US"/>
          </a:p>
        </p:txBody>
      </p:sp>
      <p:sp>
        <p:nvSpPr>
          <p:cNvPr id="92164" name="Slide Number Placeholder 3"/>
          <p:cNvSpPr>
            <a:spLocks noGrp="1"/>
          </p:cNvSpPr>
          <p:nvPr>
            <p:ph type="sldNum" sz="quarter" idx="12"/>
          </p:nvPr>
        </p:nvSpPr>
        <p:spPr>
          <a:noFill/>
          <a:ln>
            <a:miter lim="800000"/>
            <a:headEnd/>
            <a:tailEnd/>
          </a:ln>
        </p:spPr>
        <p:txBody>
          <a:bodyPr/>
          <a:lstStyle/>
          <a:p>
            <a:fld id="{801577F7-013C-437E-B8C2-FCEB43B344EC}" type="slidenum">
              <a:rPr lang="en-US"/>
              <a:pPr/>
              <a:t>75</a:t>
            </a:fld>
            <a:endParaRPr lang="en-US"/>
          </a:p>
        </p:txBody>
      </p:sp>
      <p:sp>
        <p:nvSpPr>
          <p:cNvPr id="92165"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099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0995" grpId="0" autoUpdateAnimBg="0"/>
    </p:bldLst>
  </p:timing>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482" name="Rectangle 2"/>
          <p:cNvSpPr>
            <a:spLocks noGrp="1" noChangeArrowheads="1"/>
          </p:cNvSpPr>
          <p:nvPr>
            <p:ph type="title"/>
          </p:nvPr>
        </p:nvSpPr>
        <p:spPr>
          <a:xfrm>
            <a:off x="685800" y="381000"/>
            <a:ext cx="7772400" cy="762000"/>
          </a:xfrm>
        </p:spPr>
        <p:txBody>
          <a:bodyPr/>
          <a:lstStyle/>
          <a:p>
            <a:pPr eaLnBrk="1" hangingPunct="1">
              <a:buFont typeface="Wingdings" panose="05000000000000000000" pitchFamily="2" charset="2"/>
              <a:buNone/>
              <a:defRPr/>
            </a:pPr>
            <a:r>
              <a:rPr lang="en-US" sz="3200" b="1" smtClean="0">
                <a:cs typeface="Times New Roman" panose="02020603050405020304" pitchFamily="18" charset="0"/>
              </a:rPr>
              <a:t>Example:</a:t>
            </a:r>
            <a:endParaRPr lang="en-US" sz="3200" smtClean="0">
              <a:cs typeface="Times New Roman" panose="02020603050405020304" pitchFamily="18" charset="0"/>
            </a:endParaRPr>
          </a:p>
        </p:txBody>
      </p:sp>
      <p:sp>
        <p:nvSpPr>
          <p:cNvPr id="93187" name="Rectangle 3"/>
          <p:cNvSpPr>
            <a:spLocks noGrp="1" noChangeArrowheads="1"/>
          </p:cNvSpPr>
          <p:nvPr>
            <p:ph type="body" idx="1"/>
          </p:nvPr>
        </p:nvSpPr>
        <p:spPr>
          <a:xfrm>
            <a:off x="762000" y="1371600"/>
            <a:ext cx="7772400" cy="4114800"/>
          </a:xfrm>
        </p:spPr>
        <p:txBody>
          <a:bodyPr/>
          <a:lstStyle/>
          <a:p>
            <a:pPr marL="0" indent="0" eaLnBrk="1" hangingPunct="1">
              <a:buFont typeface="Wingdings" pitchFamily="2" charset="2"/>
              <a:buNone/>
            </a:pPr>
            <a:r>
              <a:rPr lang="en-US" sz="2800" smtClean="0">
                <a:cs typeface="Times New Roman" pitchFamily="18" charset="0"/>
              </a:rPr>
              <a:t>An apartment building has 100 identical units that rent at $1000/month with building operating expenses paid by the landlord equal to $500/mo. On average, there is 5% vacancy. You expect both rents and operating expenses to grow at a rate of 3% per year (actually: 0.25% per month). The opportunity cost of capital is 12% per year (actually: 1% per month). How much is the property worth?</a:t>
            </a:r>
          </a:p>
        </p:txBody>
      </p:sp>
      <p:sp>
        <p:nvSpPr>
          <p:cNvPr id="93188" name="Slide Number Placeholder 3"/>
          <p:cNvSpPr>
            <a:spLocks noGrp="1"/>
          </p:cNvSpPr>
          <p:nvPr>
            <p:ph type="sldNum" sz="quarter" idx="12"/>
          </p:nvPr>
        </p:nvSpPr>
        <p:spPr>
          <a:noFill/>
          <a:ln>
            <a:miter lim="800000"/>
            <a:headEnd/>
            <a:tailEnd/>
          </a:ln>
        </p:spPr>
        <p:txBody>
          <a:bodyPr/>
          <a:lstStyle/>
          <a:p>
            <a:fld id="{AA3B8B69-1B0A-4BBD-97D8-A09FAB809AEE}" type="slidenum">
              <a:rPr lang="en-US"/>
              <a:pPr/>
              <a:t>76</a:t>
            </a:fld>
            <a:endParaRPr lang="en-US"/>
          </a:p>
        </p:txBody>
      </p:sp>
      <p:sp>
        <p:nvSpPr>
          <p:cNvPr id="93189"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8530" name="Rectangle 2"/>
          <p:cNvSpPr>
            <a:spLocks noGrp="1" noChangeArrowheads="1"/>
          </p:cNvSpPr>
          <p:nvPr>
            <p:ph type="title"/>
          </p:nvPr>
        </p:nvSpPr>
        <p:spPr>
          <a:xfrm>
            <a:off x="685800" y="457200"/>
            <a:ext cx="7772400" cy="838200"/>
          </a:xfrm>
        </p:spPr>
        <p:txBody>
          <a:bodyPr/>
          <a:lstStyle/>
          <a:p>
            <a:pPr marL="838200" indent="-838200" eaLnBrk="1" hangingPunct="1">
              <a:buFont typeface="Wingdings" panose="05000000000000000000" pitchFamily="2" charset="2"/>
              <a:buAutoNum type="arabicParenR"/>
              <a:defRPr/>
            </a:pPr>
            <a:r>
              <a:rPr lang="en-US" sz="3200" smtClean="0">
                <a:cs typeface="Times New Roman" panose="02020603050405020304" pitchFamily="18" charset="0"/>
              </a:rPr>
              <a:t>Calculate initial monthly cash flow:</a:t>
            </a:r>
          </a:p>
        </p:txBody>
      </p:sp>
      <p:sp>
        <p:nvSpPr>
          <p:cNvPr id="94211" name="Rectangle 3"/>
          <p:cNvSpPr>
            <a:spLocks noGrp="1" noChangeArrowheads="1"/>
          </p:cNvSpPr>
          <p:nvPr>
            <p:ph type="body" idx="1"/>
          </p:nvPr>
        </p:nvSpPr>
        <p:spPr/>
        <p:txBody>
          <a:bodyPr/>
          <a:lstStyle/>
          <a:p>
            <a:pPr eaLnBrk="1" hangingPunct="1">
              <a:buFont typeface="Wingdings" pitchFamily="2" charset="2"/>
              <a:buNone/>
            </a:pPr>
            <a:r>
              <a:rPr lang="en-US" sz="2800" smtClean="0">
                <a:cs typeface="Times New Roman" pitchFamily="18" charset="0"/>
              </a:rPr>
              <a:t>Potential Rent (PGI) = $1000 * 100 = 	$100,000</a:t>
            </a:r>
          </a:p>
          <a:p>
            <a:pPr eaLnBrk="1" hangingPunct="1">
              <a:buFont typeface="Wingdings" pitchFamily="2" charset="2"/>
              <a:buNone/>
            </a:pPr>
            <a:r>
              <a:rPr lang="en-US" sz="2800" smtClean="0">
                <a:cs typeface="Times New Roman" pitchFamily="18" charset="0"/>
              </a:rPr>
              <a:t>Less Operating Expenses = -500 * 100 = -50,000</a:t>
            </a:r>
            <a:br>
              <a:rPr lang="en-US" sz="2800" smtClean="0">
                <a:cs typeface="Times New Roman" pitchFamily="18" charset="0"/>
              </a:rPr>
            </a:br>
            <a:r>
              <a:rPr lang="en-US" sz="2800" smtClean="0">
                <a:cs typeface="Times New Roman" pitchFamily="18" charset="0"/>
              </a:rPr>
              <a:t>				----------------  ----------</a:t>
            </a:r>
            <a:br>
              <a:rPr lang="en-US" sz="2800" smtClean="0">
                <a:cs typeface="Times New Roman" pitchFamily="18" charset="0"/>
              </a:rPr>
            </a:br>
            <a:r>
              <a:rPr lang="en-US" sz="2800" smtClean="0">
                <a:cs typeface="Times New Roman" pitchFamily="18" charset="0"/>
              </a:rPr>
              <a:t>			        $500 * 100	=  $50,000		</a:t>
            </a:r>
            <a:br>
              <a:rPr lang="en-US" sz="2800" smtClean="0">
                <a:cs typeface="Times New Roman" pitchFamily="18" charset="0"/>
              </a:rPr>
            </a:br>
            <a:r>
              <a:rPr lang="en-US" sz="2800" smtClean="0">
                <a:cs typeface="Times New Roman" pitchFamily="18" charset="0"/>
              </a:rPr>
              <a:t>Less 5% Vacancy</a:t>
            </a:r>
            <a:r>
              <a:rPr lang="en-US" sz="2800" smtClean="0">
                <a:cs typeface="Times New Roman" pitchFamily="18" charset="0"/>
                <a:sym typeface="Wingdings" pitchFamily="2" charset="2"/>
              </a:rPr>
              <a:t></a:t>
            </a:r>
            <a:r>
              <a:rPr lang="en-US" sz="2800" smtClean="0">
                <a:cs typeface="Times New Roman" pitchFamily="18" charset="0"/>
              </a:rPr>
              <a:t>0.95 * $50,000 =$47,500 NOI</a:t>
            </a:r>
          </a:p>
        </p:txBody>
      </p:sp>
      <p:sp>
        <p:nvSpPr>
          <p:cNvPr id="94212" name="Slide Number Placeholder 3"/>
          <p:cNvSpPr>
            <a:spLocks noGrp="1"/>
          </p:cNvSpPr>
          <p:nvPr>
            <p:ph type="sldNum" sz="quarter" idx="12"/>
          </p:nvPr>
        </p:nvSpPr>
        <p:spPr>
          <a:noFill/>
          <a:ln>
            <a:miter lim="800000"/>
            <a:headEnd/>
            <a:tailEnd/>
          </a:ln>
        </p:spPr>
        <p:txBody>
          <a:bodyPr/>
          <a:lstStyle/>
          <a:p>
            <a:fld id="{BAFA620B-9D39-4755-95D8-4C577AC09D43}" type="slidenum">
              <a:rPr lang="en-US"/>
              <a:pPr/>
              <a:t>77</a:t>
            </a:fld>
            <a:endParaRPr lang="en-US"/>
          </a:p>
        </p:txBody>
      </p:sp>
      <p:sp>
        <p:nvSpPr>
          <p:cNvPr id="94213"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0578" name="Rectangle 2"/>
          <p:cNvSpPr>
            <a:spLocks noGrp="1" noChangeArrowheads="1"/>
          </p:cNvSpPr>
          <p:nvPr>
            <p:ph type="title"/>
          </p:nvPr>
        </p:nvSpPr>
        <p:spPr>
          <a:xfrm>
            <a:off x="685800" y="457200"/>
            <a:ext cx="7772400" cy="1143000"/>
          </a:xfrm>
        </p:spPr>
        <p:txBody>
          <a:bodyPr/>
          <a:lstStyle/>
          <a:p>
            <a:pPr eaLnBrk="1" hangingPunct="1">
              <a:buFont typeface="Wingdings" panose="05000000000000000000" pitchFamily="2" charset="2"/>
              <a:buNone/>
              <a:defRPr/>
            </a:pPr>
            <a:r>
              <a:rPr lang="en-US" sz="3200" smtClean="0">
                <a:cs typeface="Times New Roman" panose="02020603050405020304" pitchFamily="18" charset="0"/>
              </a:rPr>
              <a:t>2) Calculate PV of Constant-Growth Perpetuity:</a:t>
            </a:r>
          </a:p>
        </p:txBody>
      </p:sp>
      <p:graphicFrame>
        <p:nvGraphicFramePr>
          <p:cNvPr id="37890" name="Object 4"/>
          <p:cNvGraphicFramePr>
            <a:graphicFrameLocks noChangeAspect="1"/>
          </p:cNvGraphicFramePr>
          <p:nvPr>
            <p:ph type="body" idx="1"/>
          </p:nvPr>
        </p:nvGraphicFramePr>
        <p:xfrm>
          <a:off x="762000" y="1828800"/>
          <a:ext cx="7772400" cy="2474913"/>
        </p:xfrm>
        <a:graphic>
          <a:graphicData uri="http://schemas.openxmlformats.org/presentationml/2006/ole">
            <p:oleObj spid="_x0000_s37890" name="Equation" r:id="rId3" imgW="3429000" imgH="1091880" progId="Equation.3">
              <p:embed/>
            </p:oleObj>
          </a:graphicData>
        </a:graphic>
      </p:graphicFrame>
      <p:sp>
        <p:nvSpPr>
          <p:cNvPr id="37892" name="Text Box 5"/>
          <p:cNvSpPr txBox="1">
            <a:spLocks noChangeArrowheads="1"/>
          </p:cNvSpPr>
          <p:nvPr/>
        </p:nvSpPr>
        <p:spPr bwMode="auto">
          <a:xfrm>
            <a:off x="762000" y="4953000"/>
            <a:ext cx="7239000" cy="457200"/>
          </a:xfrm>
          <a:prstGeom prst="rect">
            <a:avLst/>
          </a:prstGeom>
          <a:noFill/>
          <a:ln w="9525">
            <a:noFill/>
            <a:miter lim="800000"/>
            <a:headEnd/>
            <a:tailEnd/>
          </a:ln>
        </p:spPr>
        <p:txBody>
          <a:bodyPr>
            <a:spAutoFit/>
          </a:bodyPr>
          <a:lstStyle/>
          <a:p>
            <a:pPr algn="ctr" eaLnBrk="1" hangingPunct="1">
              <a:spcBef>
                <a:spcPct val="50000"/>
              </a:spcBef>
            </a:pPr>
            <a:r>
              <a:rPr lang="en-US"/>
              <a:t>Cap Rate = .01 - .0025 = .0075 / mo. X 12 = 9%</a:t>
            </a:r>
          </a:p>
        </p:txBody>
      </p:sp>
      <p:sp>
        <p:nvSpPr>
          <p:cNvPr id="37893" name="Slide Number Placeholder 4"/>
          <p:cNvSpPr>
            <a:spLocks noGrp="1"/>
          </p:cNvSpPr>
          <p:nvPr>
            <p:ph type="sldNum" sz="quarter" idx="12"/>
          </p:nvPr>
        </p:nvSpPr>
        <p:spPr>
          <a:noFill/>
          <a:ln>
            <a:miter lim="800000"/>
            <a:headEnd/>
            <a:tailEnd/>
          </a:ln>
        </p:spPr>
        <p:txBody>
          <a:bodyPr/>
          <a:lstStyle/>
          <a:p>
            <a:fld id="{4B282E75-1188-45AC-9FD8-7D43CF5C23BA}" type="slidenum">
              <a:rPr lang="en-US"/>
              <a:pPr/>
              <a:t>78</a:t>
            </a:fld>
            <a:endParaRPr lang="en-US"/>
          </a:p>
        </p:txBody>
      </p:sp>
      <p:sp>
        <p:nvSpPr>
          <p:cNvPr id="37894" name="Footer Placeholder 5"/>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1602" name="Rectangle 2"/>
          <p:cNvSpPr>
            <a:spLocks noGrp="1" noChangeArrowheads="1"/>
          </p:cNvSpPr>
          <p:nvPr>
            <p:ph type="title"/>
          </p:nvPr>
        </p:nvSpPr>
        <p:spPr>
          <a:xfrm>
            <a:off x="685800" y="762000"/>
            <a:ext cx="7772400" cy="1143000"/>
          </a:xfrm>
        </p:spPr>
        <p:txBody>
          <a:bodyPr/>
          <a:lstStyle/>
          <a:p>
            <a:pPr eaLnBrk="1" hangingPunct="1">
              <a:buFont typeface="Wingdings" panose="05000000000000000000" pitchFamily="2" charset="2"/>
              <a:buNone/>
              <a:defRPr/>
            </a:pPr>
            <a:r>
              <a:rPr lang="en-US" sz="3200" b="1" smtClean="0">
                <a:cs typeface="Times New Roman" panose="02020603050405020304" pitchFamily="18" charset="0"/>
              </a:rPr>
              <a:t>8.2.12</a:t>
            </a:r>
            <a:r>
              <a:rPr lang="en-US" sz="3200" b="1" smtClean="0">
                <a:latin typeface="Times New Roman" panose="02020603050405020304" pitchFamily="18" charset="0"/>
                <a:cs typeface="Times New Roman" panose="02020603050405020304" pitchFamily="18" charset="0"/>
              </a:rPr>
              <a:t>  </a:t>
            </a:r>
            <a:r>
              <a:rPr lang="en-US" sz="3200" b="1" smtClean="0">
                <a:cs typeface="Times New Roman" panose="02020603050405020304" pitchFamily="18" charset="0"/>
              </a:rPr>
              <a:t>Combining the Single Lump Sum and the Level Annuity Stream: Classical Mortgage Mathematics</a:t>
            </a:r>
            <a:endParaRPr lang="en-US" sz="3200" smtClean="0">
              <a:cs typeface="Times New Roman" panose="02020603050405020304" pitchFamily="18" charset="0"/>
            </a:endParaRPr>
          </a:p>
        </p:txBody>
      </p:sp>
      <p:sp>
        <p:nvSpPr>
          <p:cNvPr id="95235" name="Rectangle 3"/>
          <p:cNvSpPr>
            <a:spLocks noGrp="1" noChangeArrowheads="1"/>
          </p:cNvSpPr>
          <p:nvPr>
            <p:ph type="body" idx="1"/>
          </p:nvPr>
        </p:nvSpPr>
        <p:spPr>
          <a:xfrm>
            <a:off x="609600" y="2514600"/>
            <a:ext cx="7772400" cy="3505200"/>
          </a:xfrm>
        </p:spPr>
        <p:txBody>
          <a:bodyPr/>
          <a:lstStyle/>
          <a:p>
            <a:pPr marL="0" indent="0" eaLnBrk="1" hangingPunct="1">
              <a:buFont typeface="Wingdings" pitchFamily="2" charset="2"/>
              <a:buNone/>
            </a:pPr>
            <a:r>
              <a:rPr lang="en-US" smtClean="0">
                <a:cs typeface="Times New Roman" pitchFamily="18" charset="0"/>
              </a:rPr>
              <a:t>The typical calculations associated with mortgage mathematics can be solved as a </a:t>
            </a:r>
            <a:r>
              <a:rPr lang="en-US" b="1" i="1" smtClean="0">
                <a:cs typeface="Times New Roman" pitchFamily="18" charset="0"/>
              </a:rPr>
              <a:t>combination</a:t>
            </a:r>
            <a:r>
              <a:rPr lang="en-US" smtClean="0">
                <a:cs typeface="Times New Roman" pitchFamily="18" charset="0"/>
              </a:rPr>
              <a:t> of the </a:t>
            </a:r>
            <a:r>
              <a:rPr lang="en-US" b="1" i="1" smtClean="0">
                <a:cs typeface="Times New Roman" pitchFamily="18" charset="0"/>
              </a:rPr>
              <a:t>single-sum</a:t>
            </a:r>
            <a:r>
              <a:rPr lang="en-US" smtClean="0">
                <a:cs typeface="Times New Roman" pitchFamily="18" charset="0"/>
              </a:rPr>
              <a:t> and the </a:t>
            </a:r>
            <a:r>
              <a:rPr lang="en-US" b="1" i="1" smtClean="0">
                <a:cs typeface="Times New Roman" pitchFamily="18" charset="0"/>
              </a:rPr>
              <a:t>level-annuity</a:t>
            </a:r>
            <a:r>
              <a:rPr lang="en-US" i="1" smtClean="0">
                <a:cs typeface="Times New Roman" pitchFamily="18" charset="0"/>
              </a:rPr>
              <a:t> (in arrears)</a:t>
            </a:r>
            <a:r>
              <a:rPr lang="en-US" smtClean="0">
                <a:cs typeface="Times New Roman" pitchFamily="18" charset="0"/>
              </a:rPr>
              <a:t> problems we have previously considered.</a:t>
            </a:r>
          </a:p>
        </p:txBody>
      </p:sp>
      <p:sp>
        <p:nvSpPr>
          <p:cNvPr id="95236" name="Slide Number Placeholder 3"/>
          <p:cNvSpPr>
            <a:spLocks noGrp="1"/>
          </p:cNvSpPr>
          <p:nvPr>
            <p:ph type="sldNum" sz="quarter" idx="12"/>
          </p:nvPr>
        </p:nvSpPr>
        <p:spPr>
          <a:noFill/>
          <a:ln>
            <a:miter lim="800000"/>
            <a:headEnd/>
            <a:tailEnd/>
          </a:ln>
        </p:spPr>
        <p:txBody>
          <a:bodyPr/>
          <a:lstStyle/>
          <a:p>
            <a:fld id="{61338F5F-FCF4-4974-9333-993D80892FFC}" type="slidenum">
              <a:rPr lang="en-US"/>
              <a:pPr/>
              <a:t>79</a:t>
            </a:fld>
            <a:endParaRPr lang="en-US"/>
          </a:p>
        </p:txBody>
      </p:sp>
      <p:sp>
        <p:nvSpPr>
          <p:cNvPr id="95237"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defRPr/>
            </a:pPr>
            <a:r>
              <a:rPr lang="en-US" b="1" smtClean="0"/>
              <a:t>8.1 Single-sum formulas…</a:t>
            </a:r>
          </a:p>
        </p:txBody>
      </p:sp>
      <p:sp>
        <p:nvSpPr>
          <p:cNvPr id="4102" name="Rectangle 3"/>
          <p:cNvSpPr>
            <a:spLocks noGrp="1" noChangeArrowheads="1"/>
          </p:cNvSpPr>
          <p:nvPr>
            <p:ph type="body" idx="1"/>
          </p:nvPr>
        </p:nvSpPr>
        <p:spPr/>
        <p:txBody>
          <a:bodyPr/>
          <a:lstStyle/>
          <a:p>
            <a:pPr eaLnBrk="1" hangingPunct="1">
              <a:buFont typeface="Wingdings" pitchFamily="2" charset="2"/>
              <a:buNone/>
            </a:pPr>
            <a:r>
              <a:rPr lang="en-US" smtClean="0"/>
              <a:t>8.1.1 Single-period discounting &amp; growing</a:t>
            </a:r>
          </a:p>
        </p:txBody>
      </p:sp>
      <p:graphicFrame>
        <p:nvGraphicFramePr>
          <p:cNvPr id="4098" name="Object 5"/>
          <p:cNvGraphicFramePr>
            <a:graphicFrameLocks noChangeAspect="1"/>
          </p:cNvGraphicFramePr>
          <p:nvPr/>
        </p:nvGraphicFramePr>
        <p:xfrm>
          <a:off x="3657600" y="3352800"/>
          <a:ext cx="1828800" cy="966788"/>
        </p:xfrm>
        <a:graphic>
          <a:graphicData uri="http://schemas.openxmlformats.org/presentationml/2006/ole">
            <p:oleObj spid="_x0000_s4098" r:id="rId3" imgW="660113" imgH="342751" progId="Equation.3">
              <p:embed/>
            </p:oleObj>
          </a:graphicData>
        </a:graphic>
      </p:graphicFrame>
      <p:graphicFrame>
        <p:nvGraphicFramePr>
          <p:cNvPr id="4099" name="Object 4"/>
          <p:cNvGraphicFramePr>
            <a:graphicFrameLocks noChangeAspect="1"/>
          </p:cNvGraphicFramePr>
          <p:nvPr/>
        </p:nvGraphicFramePr>
        <p:xfrm>
          <a:off x="3276600" y="2667000"/>
          <a:ext cx="2743200" cy="579438"/>
        </p:xfrm>
        <a:graphic>
          <a:graphicData uri="http://schemas.openxmlformats.org/presentationml/2006/ole">
            <p:oleObj spid="_x0000_s4099" r:id="rId4" imgW="914400" imgH="190500" progId="Equation.3">
              <p:embed/>
            </p:oleObj>
          </a:graphicData>
        </a:graphic>
      </p:graphicFrame>
      <p:grpSp>
        <p:nvGrpSpPr>
          <p:cNvPr id="4103" name="Group 10"/>
          <p:cNvGrpSpPr>
            <a:grpSpLocks/>
          </p:cNvGrpSpPr>
          <p:nvPr/>
        </p:nvGrpSpPr>
        <p:grpSpPr bwMode="auto">
          <a:xfrm>
            <a:off x="990600" y="4648200"/>
            <a:ext cx="7315200" cy="1676400"/>
            <a:chOff x="624" y="2928"/>
            <a:chExt cx="4608" cy="1056"/>
          </a:xfrm>
        </p:grpSpPr>
        <p:graphicFrame>
          <p:nvGraphicFramePr>
            <p:cNvPr id="4100" name="Object 8"/>
            <p:cNvGraphicFramePr>
              <a:graphicFrameLocks noChangeAspect="1"/>
            </p:cNvGraphicFramePr>
            <p:nvPr/>
          </p:nvGraphicFramePr>
          <p:xfrm>
            <a:off x="624" y="2928"/>
            <a:ext cx="4608" cy="643"/>
          </p:xfrm>
          <a:graphic>
            <a:graphicData uri="http://schemas.openxmlformats.org/presentationml/2006/ole">
              <p:oleObj spid="_x0000_s4100" name="Equation" r:id="rId5" imgW="3619500" imgH="482600" progId="Equation.3">
                <p:embed/>
              </p:oleObj>
            </a:graphicData>
          </a:graphic>
        </p:graphicFrame>
        <p:sp>
          <p:nvSpPr>
            <p:cNvPr id="4106" name="Text Box 9"/>
            <p:cNvSpPr txBox="1">
              <a:spLocks noChangeArrowheads="1"/>
            </p:cNvSpPr>
            <p:nvPr/>
          </p:nvSpPr>
          <p:spPr bwMode="auto">
            <a:xfrm>
              <a:off x="1104" y="3696"/>
              <a:ext cx="3696" cy="288"/>
            </a:xfrm>
            <a:prstGeom prst="rect">
              <a:avLst/>
            </a:prstGeom>
            <a:noFill/>
            <a:ln w="9525">
              <a:noFill/>
              <a:miter lim="800000"/>
              <a:headEnd/>
              <a:tailEnd/>
            </a:ln>
          </p:spPr>
          <p:txBody>
            <a:bodyPr>
              <a:spAutoFit/>
            </a:bodyPr>
            <a:lstStyle/>
            <a:p>
              <a:pPr algn="ctr" eaLnBrk="1" hangingPunct="1">
                <a:spcBef>
                  <a:spcPct val="50000"/>
                </a:spcBef>
              </a:pPr>
              <a:r>
                <a:rPr lang="en-US"/>
                <a:t>With </a:t>
              </a:r>
              <a:r>
                <a:rPr lang="en-US" i="1"/>
                <a:t>PMT</a:t>
              </a:r>
              <a:r>
                <a:rPr lang="en-US"/>
                <a:t> = 0, </a:t>
              </a:r>
              <a:r>
                <a:rPr lang="en-US" i="1"/>
                <a:t>N</a:t>
              </a:r>
              <a:r>
                <a:rPr lang="en-US"/>
                <a:t> = 1.</a:t>
              </a:r>
            </a:p>
          </p:txBody>
        </p:sp>
      </p:grpSp>
      <p:sp>
        <p:nvSpPr>
          <p:cNvPr id="4104" name="Slide Number Placeholder 8"/>
          <p:cNvSpPr>
            <a:spLocks noGrp="1"/>
          </p:cNvSpPr>
          <p:nvPr>
            <p:ph type="sldNum" sz="quarter" idx="12"/>
          </p:nvPr>
        </p:nvSpPr>
        <p:spPr>
          <a:noFill/>
          <a:ln>
            <a:miter lim="800000"/>
            <a:headEnd/>
            <a:tailEnd/>
          </a:ln>
        </p:spPr>
        <p:txBody>
          <a:bodyPr/>
          <a:lstStyle/>
          <a:p>
            <a:fld id="{A282ECC5-1649-4D15-9DB6-44319EC321DD}" type="slidenum">
              <a:rPr lang="en-US"/>
              <a:pPr/>
              <a:t>8</a:t>
            </a:fld>
            <a:endParaRPr lang="en-US"/>
          </a:p>
        </p:txBody>
      </p:sp>
      <p:sp>
        <p:nvSpPr>
          <p:cNvPr id="4105" name="Footer Placeholder 9"/>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9794" name="Rectangle 2"/>
          <p:cNvSpPr>
            <a:spLocks noGrp="1" noChangeArrowheads="1"/>
          </p:cNvSpPr>
          <p:nvPr>
            <p:ph type="title"/>
          </p:nvPr>
        </p:nvSpPr>
        <p:spPr/>
        <p:txBody>
          <a:bodyPr/>
          <a:lstStyle/>
          <a:p>
            <a:pPr eaLnBrk="1" hangingPunct="1">
              <a:buFont typeface="Wingdings" panose="05000000000000000000" pitchFamily="2" charset="2"/>
              <a:buNone/>
              <a:defRPr/>
            </a:pPr>
            <a:r>
              <a:rPr lang="en-US" sz="3200" smtClean="0">
                <a:cs typeface="Times New Roman" panose="02020603050405020304" pitchFamily="18" charset="0"/>
              </a:rPr>
              <a:t>The classical mortgage is a level annuity in arrears with:</a:t>
            </a:r>
          </a:p>
        </p:txBody>
      </p:sp>
      <p:sp>
        <p:nvSpPr>
          <p:cNvPr id="96259" name="Rectangle 3"/>
          <p:cNvSpPr>
            <a:spLocks noGrp="1" noChangeArrowheads="1"/>
          </p:cNvSpPr>
          <p:nvPr>
            <p:ph type="body" idx="1"/>
          </p:nvPr>
        </p:nvSpPr>
        <p:spPr/>
        <p:txBody>
          <a:bodyPr/>
          <a:lstStyle/>
          <a:p>
            <a:pPr algn="ctr" eaLnBrk="1" hangingPunct="1">
              <a:buFont typeface="Wingdings" pitchFamily="2" charset="2"/>
              <a:buNone/>
            </a:pPr>
            <a:r>
              <a:rPr lang="en-US" b="1" smtClean="0">
                <a:cs typeface="Times New Roman" pitchFamily="18" charset="0"/>
              </a:rPr>
              <a:t>Loan Principal = “PV” amount</a:t>
            </a:r>
          </a:p>
          <a:p>
            <a:pPr algn="ctr" eaLnBrk="1" hangingPunct="1">
              <a:buFont typeface="Wingdings" pitchFamily="2" charset="2"/>
              <a:buNone/>
            </a:pPr>
            <a:r>
              <a:rPr lang="en-US" b="1" smtClean="0">
                <a:cs typeface="Times New Roman" pitchFamily="18" charset="0"/>
              </a:rPr>
              <a:t>Regular Loan Payments = “PMT” amount</a:t>
            </a:r>
          </a:p>
        </p:txBody>
      </p:sp>
      <p:sp>
        <p:nvSpPr>
          <p:cNvPr id="96260" name="Slide Number Placeholder 3"/>
          <p:cNvSpPr>
            <a:spLocks noGrp="1"/>
          </p:cNvSpPr>
          <p:nvPr>
            <p:ph type="sldNum" sz="quarter" idx="12"/>
          </p:nvPr>
        </p:nvSpPr>
        <p:spPr>
          <a:noFill/>
          <a:ln>
            <a:miter lim="800000"/>
            <a:headEnd/>
            <a:tailEnd/>
          </a:ln>
        </p:spPr>
        <p:txBody>
          <a:bodyPr/>
          <a:lstStyle/>
          <a:p>
            <a:fld id="{D8833962-C346-4ABA-9D47-515C9D6942B2}" type="slidenum">
              <a:rPr lang="en-US"/>
              <a:pPr/>
              <a:t>80</a:t>
            </a:fld>
            <a:endParaRPr lang="en-US"/>
          </a:p>
        </p:txBody>
      </p:sp>
      <p:sp>
        <p:nvSpPr>
          <p:cNvPr id="96261"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3650" name="Rectangle 2"/>
          <p:cNvSpPr>
            <a:spLocks noGrp="1" noChangeArrowheads="1"/>
          </p:cNvSpPr>
          <p:nvPr>
            <p:ph type="title"/>
          </p:nvPr>
        </p:nvSpPr>
        <p:spPr/>
        <p:txBody>
          <a:bodyPr/>
          <a:lstStyle/>
          <a:p>
            <a:pPr eaLnBrk="1" hangingPunct="1">
              <a:buFont typeface="Wingdings" panose="05000000000000000000" pitchFamily="2" charset="2"/>
              <a:buNone/>
              <a:defRPr/>
            </a:pPr>
            <a:r>
              <a:rPr lang="en-US" sz="3200" b="1" smtClean="0">
                <a:cs typeface="Times New Roman" panose="02020603050405020304" pitchFamily="18" charset="0"/>
              </a:rPr>
              <a:t>Outstanding Loan Balance (OLB) </a:t>
            </a:r>
            <a:r>
              <a:rPr lang="en-US" sz="3200" smtClean="0">
                <a:cs typeface="Times New Roman" panose="02020603050405020304" pitchFamily="18" charset="0"/>
              </a:rPr>
              <a:t> can be found in either of two (mathematically equivalent) ways:</a:t>
            </a:r>
          </a:p>
        </p:txBody>
      </p:sp>
      <p:sp>
        <p:nvSpPr>
          <p:cNvPr id="97283" name="Rectangle 3"/>
          <p:cNvSpPr>
            <a:spLocks noGrp="1" noChangeArrowheads="1"/>
          </p:cNvSpPr>
          <p:nvPr>
            <p:ph type="body" idx="1"/>
          </p:nvPr>
        </p:nvSpPr>
        <p:spPr>
          <a:xfrm>
            <a:off x="685800" y="2362200"/>
            <a:ext cx="7772400" cy="4114800"/>
          </a:xfrm>
        </p:spPr>
        <p:txBody>
          <a:bodyPr/>
          <a:lstStyle/>
          <a:p>
            <a:pPr marL="573088" indent="-573088" eaLnBrk="1" hangingPunct="1">
              <a:buFont typeface="Wingdings" pitchFamily="2" charset="2"/>
              <a:buNone/>
            </a:pPr>
            <a:r>
              <a:rPr lang="en-US" smtClean="0">
                <a:cs typeface="Times New Roman" pitchFamily="18" charset="0"/>
              </a:rPr>
              <a:t>1)	</a:t>
            </a:r>
            <a:r>
              <a:rPr lang="en-US" b="1" smtClean="0">
                <a:cs typeface="Times New Roman" pitchFamily="18" charset="0"/>
              </a:rPr>
              <a:t>OLB = PV with “N” as the number of </a:t>
            </a:r>
            <a:r>
              <a:rPr lang="en-US" b="1" i="1" smtClean="0">
                <a:cs typeface="Times New Roman" pitchFamily="18" charset="0"/>
              </a:rPr>
              <a:t>remaining</a:t>
            </a:r>
            <a:r>
              <a:rPr lang="en-US" b="1" smtClean="0">
                <a:cs typeface="Times New Roman" pitchFamily="18" charset="0"/>
              </a:rPr>
              <a:t> (unpaid) regular payments.</a:t>
            </a:r>
            <a:endParaRPr lang="en-US" smtClean="0">
              <a:cs typeface="Times New Roman" pitchFamily="18" charset="0"/>
            </a:endParaRPr>
          </a:p>
          <a:p>
            <a:pPr marL="573088" indent="-573088" eaLnBrk="1" hangingPunct="1">
              <a:buFont typeface="Wingdings" pitchFamily="2" charset="2"/>
              <a:buNone/>
            </a:pPr>
            <a:r>
              <a:rPr lang="en-US" smtClean="0">
                <a:cs typeface="Times New Roman" pitchFamily="18" charset="0"/>
              </a:rPr>
              <a:t>2)	</a:t>
            </a:r>
            <a:r>
              <a:rPr lang="en-US" b="1" smtClean="0">
                <a:cs typeface="Times New Roman" pitchFamily="18" charset="0"/>
              </a:rPr>
              <a:t>OLB = FV with “N” as the number of </a:t>
            </a:r>
            <a:r>
              <a:rPr lang="en-US" b="1" i="1" smtClean="0">
                <a:cs typeface="Times New Roman" pitchFamily="18" charset="0"/>
              </a:rPr>
              <a:t>already paid</a:t>
            </a:r>
            <a:r>
              <a:rPr lang="en-US" b="1" smtClean="0">
                <a:cs typeface="Times New Roman" pitchFamily="18" charset="0"/>
              </a:rPr>
              <a:t> regular payments.</a:t>
            </a:r>
          </a:p>
        </p:txBody>
      </p:sp>
      <p:sp>
        <p:nvSpPr>
          <p:cNvPr id="97284" name="Slide Number Placeholder 3"/>
          <p:cNvSpPr>
            <a:spLocks noGrp="1"/>
          </p:cNvSpPr>
          <p:nvPr>
            <p:ph type="sldNum" sz="quarter" idx="12"/>
          </p:nvPr>
        </p:nvSpPr>
        <p:spPr>
          <a:noFill/>
          <a:ln>
            <a:miter lim="800000"/>
            <a:headEnd/>
            <a:tailEnd/>
          </a:ln>
        </p:spPr>
        <p:txBody>
          <a:bodyPr/>
          <a:lstStyle/>
          <a:p>
            <a:fld id="{E19FA56F-78D4-4D60-AB97-774941B1C38D}" type="slidenum">
              <a:rPr lang="en-US"/>
              <a:pPr/>
              <a:t>81</a:t>
            </a:fld>
            <a:endParaRPr lang="en-US"/>
          </a:p>
        </p:txBody>
      </p:sp>
      <p:sp>
        <p:nvSpPr>
          <p:cNvPr id="97285"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2866" name="Rectangle 2"/>
          <p:cNvSpPr>
            <a:spLocks noGrp="1" noChangeArrowheads="1"/>
          </p:cNvSpPr>
          <p:nvPr>
            <p:ph type="title"/>
          </p:nvPr>
        </p:nvSpPr>
        <p:spPr>
          <a:xfrm>
            <a:off x="685800" y="0"/>
            <a:ext cx="7772400" cy="1143000"/>
          </a:xfrm>
        </p:spPr>
        <p:txBody>
          <a:bodyPr/>
          <a:lstStyle/>
          <a:p>
            <a:pPr eaLnBrk="1" hangingPunct="1">
              <a:defRPr/>
            </a:pPr>
            <a:r>
              <a:rPr lang="en-US" dirty="0" err="1" smtClean="0"/>
              <a:t>OLB</a:t>
            </a:r>
            <a:endParaRPr lang="en-US" dirty="0" smtClean="0"/>
          </a:p>
        </p:txBody>
      </p:sp>
      <p:sp>
        <p:nvSpPr>
          <p:cNvPr id="38916" name="Rectangle 3"/>
          <p:cNvSpPr>
            <a:spLocks noGrp="1" noChangeArrowheads="1"/>
          </p:cNvSpPr>
          <p:nvPr>
            <p:ph type="body" idx="1"/>
          </p:nvPr>
        </p:nvSpPr>
        <p:spPr>
          <a:xfrm>
            <a:off x="685800" y="1066800"/>
            <a:ext cx="7772400" cy="3276600"/>
          </a:xfrm>
        </p:spPr>
        <p:txBody>
          <a:bodyPr/>
          <a:lstStyle/>
          <a:p>
            <a:pPr marL="0" indent="0" eaLnBrk="1" hangingPunct="1">
              <a:buFont typeface="Wingdings" pitchFamily="2" charset="2"/>
              <a:buNone/>
            </a:pPr>
            <a:r>
              <a:rPr lang="en-US" smtClean="0">
                <a:cs typeface="Times New Roman" pitchFamily="18" charset="0"/>
              </a:rPr>
              <a:t>In other words, if  </a:t>
            </a:r>
            <a:r>
              <a:rPr lang="en-US" b="1" i="1" smtClean="0">
                <a:cs typeface="Times New Roman" pitchFamily="18" charset="0"/>
              </a:rPr>
              <a:t>Tm </a:t>
            </a:r>
            <a:r>
              <a:rPr lang="en-US" smtClean="0">
                <a:cs typeface="Times New Roman" pitchFamily="18" charset="0"/>
              </a:rPr>
              <a:t> is the original number of payments in a fully-amortizing loan, and “</a:t>
            </a:r>
            <a:r>
              <a:rPr lang="en-US" b="1" i="1" smtClean="0">
                <a:cs typeface="Times New Roman" pitchFamily="18" charset="0"/>
              </a:rPr>
              <a:t>q</a:t>
            </a:r>
            <a:r>
              <a:rPr lang="en-US" smtClean="0">
                <a:cs typeface="Times New Roman" pitchFamily="18" charset="0"/>
              </a:rPr>
              <a:t>” is the number of payments that have already been made on the loan, then the OLB is given by the following general formula:</a:t>
            </a:r>
          </a:p>
        </p:txBody>
      </p:sp>
      <p:graphicFrame>
        <p:nvGraphicFramePr>
          <p:cNvPr id="38914" name="Object 4"/>
          <p:cNvGraphicFramePr>
            <a:graphicFrameLocks noChangeAspect="1"/>
          </p:cNvGraphicFramePr>
          <p:nvPr/>
        </p:nvGraphicFramePr>
        <p:xfrm>
          <a:off x="2819400" y="3810000"/>
          <a:ext cx="3200400" cy="1998663"/>
        </p:xfrm>
        <a:graphic>
          <a:graphicData uri="http://schemas.openxmlformats.org/presentationml/2006/ole">
            <p:oleObj spid="_x0000_s38914" name="Equation" r:id="rId3" imgW="1892300" imgH="1181100" progId="Equation.3">
              <p:embed/>
            </p:oleObj>
          </a:graphicData>
        </a:graphic>
      </p:graphicFrame>
      <p:sp>
        <p:nvSpPr>
          <p:cNvPr id="38917" name="Slide Number Placeholder 5"/>
          <p:cNvSpPr>
            <a:spLocks noGrp="1"/>
          </p:cNvSpPr>
          <p:nvPr>
            <p:ph type="sldNum" sz="quarter" idx="12"/>
          </p:nvPr>
        </p:nvSpPr>
        <p:spPr>
          <a:noFill/>
          <a:ln>
            <a:miter lim="800000"/>
            <a:headEnd/>
            <a:tailEnd/>
          </a:ln>
        </p:spPr>
        <p:txBody>
          <a:bodyPr/>
          <a:lstStyle/>
          <a:p>
            <a:fld id="{4A12E54F-AAB0-468F-8606-7DD940F22CD7}" type="slidenum">
              <a:rPr lang="en-US"/>
              <a:pPr/>
              <a:t>82</a:t>
            </a:fld>
            <a:endParaRPr lang="en-US"/>
          </a:p>
        </p:txBody>
      </p:sp>
      <p:sp>
        <p:nvSpPr>
          <p:cNvPr id="38918" name="Footer Placeholder 6"/>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5698" name="Rectangle 2"/>
          <p:cNvSpPr>
            <a:spLocks noGrp="1" noChangeArrowheads="1"/>
          </p:cNvSpPr>
          <p:nvPr>
            <p:ph type="title"/>
          </p:nvPr>
        </p:nvSpPr>
        <p:spPr>
          <a:xfrm>
            <a:off x="685800" y="457200"/>
            <a:ext cx="7772400" cy="914400"/>
          </a:xfrm>
        </p:spPr>
        <p:txBody>
          <a:bodyPr/>
          <a:lstStyle/>
          <a:p>
            <a:pPr eaLnBrk="1" hangingPunct="1">
              <a:buFont typeface="Wingdings" panose="05000000000000000000" pitchFamily="2" charset="2"/>
              <a:buNone/>
              <a:defRPr/>
            </a:pPr>
            <a:r>
              <a:rPr lang="en-US" sz="3200" b="1" smtClean="0">
                <a:cs typeface="Times New Roman" panose="02020603050405020304" pitchFamily="18" charset="0"/>
              </a:rPr>
              <a:t>Example:</a:t>
            </a:r>
            <a:endParaRPr lang="en-US" sz="3200" smtClean="0">
              <a:cs typeface="Times New Roman" panose="02020603050405020304" pitchFamily="18" charset="0"/>
            </a:endParaRPr>
          </a:p>
        </p:txBody>
      </p:sp>
      <p:sp>
        <p:nvSpPr>
          <p:cNvPr id="98307" name="Rectangle 3"/>
          <p:cNvSpPr>
            <a:spLocks noGrp="1" noChangeArrowheads="1"/>
          </p:cNvSpPr>
          <p:nvPr>
            <p:ph type="body" idx="1"/>
          </p:nvPr>
        </p:nvSpPr>
        <p:spPr>
          <a:xfrm>
            <a:off x="685800" y="1600200"/>
            <a:ext cx="7772400" cy="4114800"/>
          </a:xfrm>
        </p:spPr>
        <p:txBody>
          <a:bodyPr/>
          <a:lstStyle/>
          <a:p>
            <a:pPr marL="0" indent="0" eaLnBrk="1" hangingPunct="1">
              <a:buFont typeface="Wingdings" pitchFamily="2" charset="2"/>
              <a:buNone/>
            </a:pPr>
            <a:r>
              <a:rPr lang="en-US" smtClean="0">
                <a:cs typeface="Times New Roman" pitchFamily="18" charset="0"/>
              </a:rPr>
              <a:t>Recall the $80,000, 30-year, 12% mortgage with monthly payements that we previously examined (recall that PMT = $822.89 per month). What is its OLB after 10 years of payments?</a:t>
            </a:r>
          </a:p>
        </p:txBody>
      </p:sp>
      <p:sp>
        <p:nvSpPr>
          <p:cNvPr id="98308" name="Slide Number Placeholder 3"/>
          <p:cNvSpPr>
            <a:spLocks noGrp="1"/>
          </p:cNvSpPr>
          <p:nvPr>
            <p:ph type="sldNum" sz="quarter" idx="12"/>
          </p:nvPr>
        </p:nvSpPr>
        <p:spPr>
          <a:noFill/>
          <a:ln>
            <a:miter lim="800000"/>
            <a:headEnd/>
            <a:tailEnd/>
          </a:ln>
        </p:spPr>
        <p:txBody>
          <a:bodyPr/>
          <a:lstStyle/>
          <a:p>
            <a:fld id="{1F593448-8723-4A6B-BD91-B29946962716}" type="slidenum">
              <a:rPr lang="en-US"/>
              <a:pPr/>
              <a:t>83</a:t>
            </a:fld>
            <a:endParaRPr lang="en-US"/>
          </a:p>
        </p:txBody>
      </p:sp>
      <p:sp>
        <p:nvSpPr>
          <p:cNvPr id="98309"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7746" name="Rectangle 2"/>
          <p:cNvSpPr>
            <a:spLocks noGrp="1" noChangeArrowheads="1"/>
          </p:cNvSpPr>
          <p:nvPr>
            <p:ph type="title"/>
          </p:nvPr>
        </p:nvSpPr>
        <p:spPr>
          <a:xfrm>
            <a:off x="685800" y="457200"/>
            <a:ext cx="7772400" cy="1143000"/>
          </a:xfrm>
        </p:spPr>
        <p:txBody>
          <a:bodyPr/>
          <a:lstStyle/>
          <a:p>
            <a:pPr eaLnBrk="1" hangingPunct="1">
              <a:buFont typeface="Wingdings" panose="05000000000000000000" pitchFamily="2" charset="2"/>
              <a:buNone/>
              <a:defRPr/>
            </a:pPr>
            <a:r>
              <a:rPr lang="en-US" sz="3200" smtClean="0">
                <a:cs typeface="Times New Roman" panose="02020603050405020304" pitchFamily="18" charset="0"/>
              </a:rPr>
              <a:t>Answer:</a:t>
            </a:r>
          </a:p>
        </p:txBody>
      </p:sp>
      <p:sp>
        <p:nvSpPr>
          <p:cNvPr id="39940" name="Rectangle 3"/>
          <p:cNvSpPr>
            <a:spLocks noGrp="1" noChangeArrowheads="1"/>
          </p:cNvSpPr>
          <p:nvPr>
            <p:ph type="body" idx="1"/>
          </p:nvPr>
        </p:nvSpPr>
        <p:spPr/>
        <p:txBody>
          <a:bodyPr/>
          <a:lstStyle/>
          <a:p>
            <a:pPr eaLnBrk="1" hangingPunct="1">
              <a:buFont typeface="Wingdings" pitchFamily="2" charset="2"/>
              <a:buNone/>
            </a:pPr>
            <a:endParaRPr lang="en-US" smtClean="0">
              <a:cs typeface="Times New Roman" pitchFamily="18" charset="0"/>
            </a:endParaRPr>
          </a:p>
          <a:p>
            <a:pPr eaLnBrk="1" hangingPunct="1">
              <a:buFont typeface="Wingdings" pitchFamily="2" charset="2"/>
              <a:buNone/>
            </a:pPr>
            <a:endParaRPr lang="en-US" smtClean="0">
              <a:cs typeface="Times New Roman" pitchFamily="18" charset="0"/>
            </a:endParaRPr>
          </a:p>
          <a:p>
            <a:pPr algn="ctr" eaLnBrk="1" hangingPunct="1">
              <a:buFont typeface="Wingdings" pitchFamily="2" charset="2"/>
              <a:buNone/>
            </a:pPr>
            <a:r>
              <a:rPr lang="en-US" smtClean="0">
                <a:cs typeface="Times New Roman" pitchFamily="18" charset="0"/>
              </a:rPr>
              <a:t>$74,734.</a:t>
            </a:r>
          </a:p>
        </p:txBody>
      </p:sp>
      <p:graphicFrame>
        <p:nvGraphicFramePr>
          <p:cNvPr id="39938" name="Object 4"/>
          <p:cNvGraphicFramePr>
            <a:graphicFrameLocks noChangeAspect="1"/>
          </p:cNvGraphicFramePr>
          <p:nvPr/>
        </p:nvGraphicFramePr>
        <p:xfrm>
          <a:off x="2667000" y="1716088"/>
          <a:ext cx="4419600" cy="958850"/>
        </p:xfrm>
        <a:graphic>
          <a:graphicData uri="http://schemas.openxmlformats.org/presentationml/2006/ole">
            <p:oleObj spid="_x0000_s39938" name="Equation" r:id="rId3" imgW="1930400" imgH="419100" progId="Equation.3">
              <p:embed/>
            </p:oleObj>
          </a:graphicData>
        </a:graphic>
      </p:graphicFrame>
      <p:sp>
        <p:nvSpPr>
          <p:cNvPr id="39941" name="Slide Number Placeholder 4"/>
          <p:cNvSpPr>
            <a:spLocks noGrp="1"/>
          </p:cNvSpPr>
          <p:nvPr>
            <p:ph type="sldNum" sz="quarter" idx="12"/>
          </p:nvPr>
        </p:nvSpPr>
        <p:spPr>
          <a:noFill/>
          <a:ln>
            <a:miter lim="800000"/>
            <a:headEnd/>
            <a:tailEnd/>
          </a:ln>
        </p:spPr>
        <p:txBody>
          <a:bodyPr/>
          <a:lstStyle/>
          <a:p>
            <a:fld id="{1AE133B8-7547-4D5D-A1E0-2833607C815B}" type="slidenum">
              <a:rPr lang="en-US"/>
              <a:pPr/>
              <a:t>84</a:t>
            </a:fld>
            <a:endParaRPr lang="en-US"/>
          </a:p>
        </p:txBody>
      </p:sp>
      <p:sp>
        <p:nvSpPr>
          <p:cNvPr id="39942" name="Footer Placeholder 5"/>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9093" name="Rectangle 3"/>
          <p:cNvSpPr>
            <a:spLocks noGrp="1" noChangeArrowheads="1"/>
          </p:cNvSpPr>
          <p:nvPr>
            <p:ph type="body" idx="1"/>
          </p:nvPr>
        </p:nvSpPr>
        <p:spPr>
          <a:xfrm>
            <a:off x="685800" y="1524000"/>
            <a:ext cx="7772400" cy="3581400"/>
          </a:xfrm>
        </p:spPr>
        <p:txBody>
          <a:bodyPr/>
          <a:lstStyle/>
          <a:p>
            <a:pPr marL="533400" indent="-533400" eaLnBrk="1" hangingPunct="1">
              <a:buClr>
                <a:schemeClr val="bg2">
                  <a:lumMod val="25000"/>
                </a:schemeClr>
              </a:buClr>
              <a:buSzPct val="100000"/>
              <a:buFont typeface="Wingdings" pitchFamily="2" charset="2"/>
              <a:buAutoNum type="arabicParenR"/>
              <a:defRPr/>
            </a:pPr>
            <a:r>
              <a:rPr lang="en-US" dirty="0" smtClean="0">
                <a:cs typeface="Times New Roman" pitchFamily="18" charset="0"/>
              </a:rPr>
              <a:t>Solve for </a:t>
            </a:r>
            <a:r>
              <a:rPr lang="en-US" b="1" i="1" dirty="0" smtClean="0">
                <a:cs typeface="Times New Roman" pitchFamily="18" charset="0"/>
              </a:rPr>
              <a:t>PV</a:t>
            </a:r>
            <a:r>
              <a:rPr lang="en-US" dirty="0" smtClean="0">
                <a:cs typeface="Times New Roman" pitchFamily="18" charset="0"/>
              </a:rPr>
              <a:t> with </a:t>
            </a:r>
            <a:r>
              <a:rPr lang="en-US" b="1" i="1" dirty="0" smtClean="0">
                <a:cs typeface="Times New Roman" pitchFamily="18" charset="0"/>
              </a:rPr>
              <a:t>N</a:t>
            </a:r>
            <a:r>
              <a:rPr lang="en-US" dirty="0" smtClean="0">
                <a:cs typeface="Times New Roman" pitchFamily="18" charset="0"/>
              </a:rPr>
              <a:t>=number of </a:t>
            </a:r>
            <a:r>
              <a:rPr lang="en-US" b="1" i="1" dirty="0" smtClean="0">
                <a:cs typeface="Times New Roman" pitchFamily="18" charset="0"/>
              </a:rPr>
              <a:t>remaining</a:t>
            </a:r>
            <a:r>
              <a:rPr lang="en-US" dirty="0" smtClean="0">
                <a:cs typeface="Times New Roman" pitchFamily="18" charset="0"/>
              </a:rPr>
              <a:t> payments:</a:t>
            </a:r>
            <a:br>
              <a:rPr lang="en-US" dirty="0" smtClean="0">
                <a:cs typeface="Times New Roman" pitchFamily="18" charset="0"/>
              </a:rPr>
            </a:br>
            <a:r>
              <a:rPr lang="en-US" dirty="0" smtClean="0">
                <a:cs typeface="Times New Roman" pitchFamily="18" charset="0"/>
              </a:rPr>
              <a:t/>
            </a:r>
            <a:br>
              <a:rPr lang="en-US" dirty="0" smtClean="0">
                <a:cs typeface="Times New Roman" pitchFamily="18" charset="0"/>
              </a:rPr>
            </a:br>
            <a:endParaRPr lang="en-US" dirty="0" smtClean="0">
              <a:cs typeface="Times New Roman" pitchFamily="18" charset="0"/>
            </a:endParaRPr>
          </a:p>
          <a:p>
            <a:pPr marL="533400" indent="-533400" eaLnBrk="1" hangingPunct="1">
              <a:buClr>
                <a:schemeClr val="bg2">
                  <a:lumMod val="25000"/>
                </a:schemeClr>
              </a:buClr>
              <a:buSzPct val="100000"/>
              <a:buFont typeface="Wingdings" pitchFamily="2" charset="2"/>
              <a:buAutoNum type="arabicParenR"/>
              <a:defRPr/>
            </a:pPr>
            <a:r>
              <a:rPr lang="en-US" dirty="0" smtClean="0">
                <a:cs typeface="Times New Roman" pitchFamily="18" charset="0"/>
              </a:rPr>
              <a:t>Solve for </a:t>
            </a:r>
            <a:r>
              <a:rPr lang="en-US" b="1" i="1" dirty="0" smtClean="0">
                <a:cs typeface="Times New Roman" pitchFamily="18" charset="0"/>
              </a:rPr>
              <a:t>FV</a:t>
            </a:r>
            <a:r>
              <a:rPr lang="en-US" dirty="0" smtClean="0">
                <a:cs typeface="Times New Roman" pitchFamily="18" charset="0"/>
              </a:rPr>
              <a:t> with </a:t>
            </a:r>
            <a:r>
              <a:rPr lang="en-US" b="1" i="1" dirty="0" smtClean="0">
                <a:cs typeface="Times New Roman" pitchFamily="18" charset="0"/>
              </a:rPr>
              <a:t>N</a:t>
            </a:r>
            <a:r>
              <a:rPr lang="en-US" dirty="0" smtClean="0">
                <a:cs typeface="Times New Roman" pitchFamily="18" charset="0"/>
              </a:rPr>
              <a:t>=number of payments </a:t>
            </a:r>
            <a:r>
              <a:rPr lang="en-US" b="1" i="1" dirty="0" smtClean="0">
                <a:cs typeface="Times New Roman" pitchFamily="18" charset="0"/>
              </a:rPr>
              <a:t>already made</a:t>
            </a:r>
            <a:r>
              <a:rPr lang="en-US" dirty="0" smtClean="0">
                <a:cs typeface="Times New Roman" pitchFamily="18" charset="0"/>
              </a:rPr>
              <a:t>: </a:t>
            </a:r>
          </a:p>
        </p:txBody>
      </p:sp>
      <p:sp>
        <p:nvSpPr>
          <p:cNvPr id="293890" name="Rectangle 2"/>
          <p:cNvSpPr>
            <a:spLocks noGrp="1" noChangeArrowheads="1"/>
          </p:cNvSpPr>
          <p:nvPr>
            <p:ph type="title"/>
          </p:nvPr>
        </p:nvSpPr>
        <p:spPr>
          <a:xfrm>
            <a:off x="685800" y="304800"/>
            <a:ext cx="7772400" cy="1143000"/>
          </a:xfrm>
        </p:spPr>
        <p:txBody>
          <a:bodyPr/>
          <a:lstStyle/>
          <a:p>
            <a:pPr eaLnBrk="1" hangingPunct="1">
              <a:buFont typeface="Wingdings" panose="05000000000000000000" pitchFamily="2" charset="2"/>
              <a:buNone/>
              <a:defRPr/>
            </a:pPr>
            <a:r>
              <a:rPr lang="en-US" sz="3200" smtClean="0">
                <a:cs typeface="Times New Roman" panose="02020603050405020304" pitchFamily="18" charset="0"/>
              </a:rPr>
              <a:t>This can be computed in either of two ways on your calculator:</a:t>
            </a:r>
          </a:p>
        </p:txBody>
      </p:sp>
      <p:sp>
        <p:nvSpPr>
          <p:cNvPr id="99332" name="Slide Number Placeholder 71"/>
          <p:cNvSpPr>
            <a:spLocks noGrp="1"/>
          </p:cNvSpPr>
          <p:nvPr>
            <p:ph type="sldNum" sz="quarter" idx="12"/>
          </p:nvPr>
        </p:nvSpPr>
        <p:spPr>
          <a:noFill/>
          <a:ln>
            <a:miter lim="800000"/>
            <a:headEnd/>
            <a:tailEnd/>
          </a:ln>
        </p:spPr>
        <p:txBody>
          <a:bodyPr/>
          <a:lstStyle/>
          <a:p>
            <a:fld id="{1392E5F1-88DE-4A8F-989D-3DDA45914C19}" type="slidenum">
              <a:rPr lang="en-US"/>
              <a:pPr/>
              <a:t>85</a:t>
            </a:fld>
            <a:endParaRPr lang="en-US"/>
          </a:p>
        </p:txBody>
      </p:sp>
      <p:sp>
        <p:nvSpPr>
          <p:cNvPr id="99333" name="Footer Placeholder 72"/>
          <p:cNvSpPr>
            <a:spLocks noGrp="1"/>
          </p:cNvSpPr>
          <p:nvPr>
            <p:ph type="ftr" sz="quarter" idx="11"/>
          </p:nvPr>
        </p:nvSpPr>
        <p:spPr>
          <a:noFill/>
          <a:ln>
            <a:miter lim="800000"/>
            <a:headEnd/>
            <a:tailEnd/>
          </a:ln>
        </p:spPr>
        <p:txBody>
          <a:bodyPr/>
          <a:lstStyle/>
          <a:p>
            <a:r>
              <a:rPr lang="en-US"/>
              <a:t>© 2014 OnCourse Learning. All Rights Reserved.</a:t>
            </a:r>
          </a:p>
        </p:txBody>
      </p:sp>
      <p:graphicFrame>
        <p:nvGraphicFramePr>
          <p:cNvPr id="74" name="Table 73"/>
          <p:cNvGraphicFramePr>
            <a:graphicFrameLocks noGrp="1"/>
          </p:cNvGraphicFramePr>
          <p:nvPr/>
        </p:nvGraphicFramePr>
        <p:xfrm>
          <a:off x="914400" y="4724400"/>
          <a:ext cx="7315200" cy="741680"/>
        </p:xfrm>
        <a:graphic>
          <a:graphicData uri="http://schemas.openxmlformats.org/drawingml/2006/table">
            <a:tbl>
              <a:tblPr firstRow="1" bandRow="1">
                <a:tableStyleId>{2D5ABB26-0587-4C30-8999-92F81FD0307C}</a:tableStyleId>
              </a:tblPr>
              <a:tblGrid>
                <a:gridCol w="1463040"/>
                <a:gridCol w="1463040"/>
                <a:gridCol w="1463040"/>
                <a:gridCol w="1463040"/>
                <a:gridCol w="1463040"/>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cs typeface="Times New Roman" pitchFamily="18" charset="0"/>
                        </a:rPr>
                        <a:t>N</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cs typeface="Times New Roman" pitchFamily="18" charset="0"/>
                        </a:rPr>
                        <a:t>I/YR</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cs typeface="Times New Roman" pitchFamily="18" charset="0"/>
                        </a:rPr>
                        <a:t>PV</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cs typeface="Times New Roman" pitchFamily="18" charset="0"/>
                        </a:rPr>
                        <a:t>PMT</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cs typeface="Times New Roman" pitchFamily="18" charset="0"/>
                        </a:rPr>
                        <a:t>FV</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r h="370840">
                <a:tc>
                  <a:txBody>
                    <a:bodyPr/>
                    <a:lstStyle/>
                    <a:p>
                      <a:pPr algn="ctr"/>
                      <a:r>
                        <a:rPr lang="en-US" sz="1800" b="1" dirty="0" smtClean="0">
                          <a:solidFill>
                            <a:srgbClr val="0000FF"/>
                          </a:solidFill>
                          <a:cs typeface="Times New Roman" pitchFamily="18" charset="0"/>
                        </a:rPr>
                        <a:t>120</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ctr"/>
                      <a:r>
                        <a:rPr lang="en-US" sz="1800" b="1" dirty="0" smtClean="0">
                          <a:solidFill>
                            <a:srgbClr val="0000FF"/>
                          </a:solidFill>
                          <a:cs typeface="Times New Roman" pitchFamily="18" charset="0"/>
                        </a:rPr>
                        <a:t>12</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ctr"/>
                      <a:r>
                        <a:rPr lang="en-US" sz="1800" b="1" dirty="0" smtClean="0">
                          <a:solidFill>
                            <a:srgbClr val="0000FF"/>
                          </a:solidFill>
                          <a:cs typeface="Times New Roman" pitchFamily="18" charset="0"/>
                        </a:rPr>
                        <a:t>80000</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rgbClr val="0000FF"/>
                          </a:solidFill>
                          <a:cs typeface="Times New Roman" pitchFamily="18" charset="0"/>
                        </a:rPr>
                        <a:t>822.89</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ctr"/>
                      <a:r>
                        <a:rPr lang="en-US" sz="1800" b="1" dirty="0" err="1" smtClean="0">
                          <a:solidFill>
                            <a:srgbClr val="FF0000"/>
                          </a:solidFill>
                          <a:cs typeface="Times New Roman" pitchFamily="18" charset="0"/>
                        </a:rPr>
                        <a:t>CPT</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bl>
          </a:graphicData>
        </a:graphic>
      </p:graphicFrame>
      <p:graphicFrame>
        <p:nvGraphicFramePr>
          <p:cNvPr id="75" name="Table 74"/>
          <p:cNvGraphicFramePr>
            <a:graphicFrameLocks noGrp="1"/>
          </p:cNvGraphicFramePr>
          <p:nvPr/>
        </p:nvGraphicFramePr>
        <p:xfrm>
          <a:off x="914400" y="2590800"/>
          <a:ext cx="7315200" cy="741680"/>
        </p:xfrm>
        <a:graphic>
          <a:graphicData uri="http://schemas.openxmlformats.org/drawingml/2006/table">
            <a:tbl>
              <a:tblPr firstRow="1" bandRow="1">
                <a:tableStyleId>{2D5ABB26-0587-4C30-8999-92F81FD0307C}</a:tableStyleId>
              </a:tblPr>
              <a:tblGrid>
                <a:gridCol w="1463040"/>
                <a:gridCol w="1463040"/>
                <a:gridCol w="1463040"/>
                <a:gridCol w="1463040"/>
                <a:gridCol w="1463040"/>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cs typeface="Times New Roman" pitchFamily="18" charset="0"/>
                        </a:rPr>
                        <a:t>N</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cs typeface="Times New Roman" pitchFamily="18" charset="0"/>
                        </a:rPr>
                        <a:t>I/YR</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cs typeface="Times New Roman" pitchFamily="18" charset="0"/>
                        </a:rPr>
                        <a:t>PV</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cs typeface="Times New Roman" pitchFamily="18" charset="0"/>
                        </a:rPr>
                        <a:t>PMT</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cs typeface="Times New Roman" pitchFamily="18" charset="0"/>
                        </a:rPr>
                        <a:t>FV</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rgbClr val="0000FF"/>
                          </a:solidFill>
                          <a:cs typeface="Times New Roman" pitchFamily="18" charset="0"/>
                        </a:rPr>
                        <a:t>240</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ctr"/>
                      <a:r>
                        <a:rPr lang="en-US" sz="1800" b="1" dirty="0" smtClean="0">
                          <a:solidFill>
                            <a:srgbClr val="0000FF"/>
                          </a:solidFill>
                          <a:cs typeface="Times New Roman" pitchFamily="18" charset="0"/>
                        </a:rPr>
                        <a:t>12</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rgbClr val="FF0000"/>
                          </a:solidFill>
                          <a:cs typeface="Times New Roman" pitchFamily="18" charset="0"/>
                        </a:rPr>
                        <a:t>CPT</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rgbClr val="0000FF"/>
                          </a:solidFill>
                          <a:cs typeface="Times New Roman" pitchFamily="18" charset="0"/>
                        </a:rPr>
                        <a:t>822.89</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rgbClr val="0000FF"/>
                          </a:solidFill>
                          <a:cs typeface="Times New Roman" pitchFamily="18" charset="0"/>
                        </a:rPr>
                        <a:t>0</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bl>
          </a:graphicData>
        </a:graphic>
      </p:graphicFrame>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5938" name="Rectangle 2"/>
          <p:cNvSpPr>
            <a:spLocks noGrp="1" noChangeArrowheads="1"/>
          </p:cNvSpPr>
          <p:nvPr>
            <p:ph type="title"/>
          </p:nvPr>
        </p:nvSpPr>
        <p:spPr>
          <a:xfrm>
            <a:off x="685800" y="533400"/>
            <a:ext cx="7772400" cy="1143000"/>
          </a:xfrm>
        </p:spPr>
        <p:txBody>
          <a:bodyPr/>
          <a:lstStyle/>
          <a:p>
            <a:pPr eaLnBrk="1" hangingPunct="1">
              <a:buFont typeface="Wingdings" panose="05000000000000000000" pitchFamily="2" charset="2"/>
              <a:buNone/>
              <a:defRPr/>
            </a:pPr>
            <a:r>
              <a:rPr lang="en-US" sz="3200" b="1" smtClean="0">
                <a:cs typeface="Times New Roman" panose="02020603050405020304" pitchFamily="18" charset="0"/>
              </a:rPr>
              <a:t>Another example: </a:t>
            </a:r>
            <a:r>
              <a:rPr lang="en-US" sz="3200" b="1" i="1" smtClean="0">
                <a:cs typeface="Times New Roman" panose="02020603050405020304" pitchFamily="18" charset="0"/>
              </a:rPr>
              <a:t>“Balloon Mortgages”…</a:t>
            </a:r>
            <a:endParaRPr lang="en-US" sz="3200" smtClean="0">
              <a:cs typeface="Times New Roman" panose="02020603050405020304" pitchFamily="18" charset="0"/>
            </a:endParaRPr>
          </a:p>
        </p:txBody>
      </p:sp>
      <p:sp>
        <p:nvSpPr>
          <p:cNvPr id="100355" name="Rectangle 3"/>
          <p:cNvSpPr>
            <a:spLocks noGrp="1" noChangeArrowheads="1"/>
          </p:cNvSpPr>
          <p:nvPr>
            <p:ph type="body" idx="1"/>
          </p:nvPr>
        </p:nvSpPr>
        <p:spPr/>
        <p:txBody>
          <a:bodyPr/>
          <a:lstStyle/>
          <a:p>
            <a:pPr marL="0" indent="0" eaLnBrk="1" hangingPunct="1">
              <a:lnSpc>
                <a:spcPct val="90000"/>
              </a:lnSpc>
              <a:buFont typeface="Wingdings" pitchFamily="2" charset="2"/>
              <a:buNone/>
            </a:pPr>
            <a:r>
              <a:rPr lang="en-US" smtClean="0">
                <a:cs typeface="Times New Roman" pitchFamily="18" charset="0"/>
              </a:rPr>
              <a:t>Some mortgages are not “fully amortizing”, that is, they are required to be paid back before their OLB is fully paid down by the regular monthly payments. </a:t>
            </a:r>
            <a:br>
              <a:rPr lang="en-US" smtClean="0">
                <a:cs typeface="Times New Roman" pitchFamily="18" charset="0"/>
              </a:rPr>
            </a:br>
            <a:r>
              <a:rPr lang="en-US" smtClean="0">
                <a:cs typeface="Times New Roman" pitchFamily="18" charset="0"/>
              </a:rPr>
              <a:t> </a:t>
            </a:r>
            <a:br>
              <a:rPr lang="en-US" smtClean="0">
                <a:cs typeface="Times New Roman" pitchFamily="18" charset="0"/>
              </a:rPr>
            </a:br>
            <a:r>
              <a:rPr lang="en-US" smtClean="0">
                <a:cs typeface="Times New Roman" pitchFamily="18" charset="0"/>
              </a:rPr>
              <a:t>The “</a:t>
            </a:r>
            <a:r>
              <a:rPr lang="en-US" b="1" i="1" smtClean="0">
                <a:cs typeface="Times New Roman" pitchFamily="18" charset="0"/>
              </a:rPr>
              <a:t>balloon payment</a:t>
            </a:r>
            <a:r>
              <a:rPr lang="en-US" smtClean="0">
                <a:cs typeface="Times New Roman" pitchFamily="18" charset="0"/>
              </a:rPr>
              <a:t>” (due at the maturity of the loan, when the borrower is required to pay off the loan), simply equals the </a:t>
            </a:r>
            <a:r>
              <a:rPr lang="en-US" b="1" i="1" smtClean="0">
                <a:cs typeface="Times New Roman" pitchFamily="18" charset="0"/>
              </a:rPr>
              <a:t>OLB</a:t>
            </a:r>
            <a:r>
              <a:rPr lang="en-US" smtClean="0">
                <a:cs typeface="Times New Roman" pitchFamily="18" charset="0"/>
              </a:rPr>
              <a:t> on the loan at that point in time.</a:t>
            </a:r>
          </a:p>
        </p:txBody>
      </p:sp>
      <p:sp>
        <p:nvSpPr>
          <p:cNvPr id="100356" name="Slide Number Placeholder 3"/>
          <p:cNvSpPr>
            <a:spLocks noGrp="1"/>
          </p:cNvSpPr>
          <p:nvPr>
            <p:ph type="sldNum" sz="quarter" idx="12"/>
          </p:nvPr>
        </p:nvSpPr>
        <p:spPr>
          <a:noFill/>
          <a:ln>
            <a:miter lim="800000"/>
            <a:headEnd/>
            <a:tailEnd/>
          </a:ln>
        </p:spPr>
        <p:txBody>
          <a:bodyPr/>
          <a:lstStyle/>
          <a:p>
            <a:fld id="{5B9A6058-8A7F-4C71-AE04-358EF8FB05A7}" type="slidenum">
              <a:rPr lang="en-US"/>
              <a:pPr/>
              <a:t>86</a:t>
            </a:fld>
            <a:endParaRPr lang="en-US"/>
          </a:p>
        </p:txBody>
      </p:sp>
      <p:sp>
        <p:nvSpPr>
          <p:cNvPr id="100357"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7986" name="Rectangle 2"/>
          <p:cNvSpPr>
            <a:spLocks noGrp="1" noChangeArrowheads="1"/>
          </p:cNvSpPr>
          <p:nvPr>
            <p:ph type="title"/>
          </p:nvPr>
        </p:nvSpPr>
        <p:spPr/>
        <p:txBody>
          <a:bodyPr/>
          <a:lstStyle/>
          <a:p>
            <a:pPr eaLnBrk="1" hangingPunct="1">
              <a:buFont typeface="Wingdings" panose="05000000000000000000" pitchFamily="2" charset="2"/>
              <a:buNone/>
              <a:defRPr/>
            </a:pPr>
            <a:r>
              <a:rPr lang="en-US" sz="3200" b="1" smtClean="0">
                <a:cs typeface="Times New Roman" panose="02020603050405020304" pitchFamily="18" charset="0"/>
              </a:rPr>
              <a:t>Example:</a:t>
            </a:r>
            <a:endParaRPr lang="en-US" sz="3200" smtClean="0">
              <a:cs typeface="Times New Roman" panose="02020603050405020304" pitchFamily="18" charset="0"/>
            </a:endParaRPr>
          </a:p>
        </p:txBody>
      </p:sp>
      <p:sp>
        <p:nvSpPr>
          <p:cNvPr id="101379" name="Rectangle 3"/>
          <p:cNvSpPr>
            <a:spLocks noGrp="1" noChangeArrowheads="1"/>
          </p:cNvSpPr>
          <p:nvPr>
            <p:ph type="body" idx="1"/>
          </p:nvPr>
        </p:nvSpPr>
        <p:spPr/>
        <p:txBody>
          <a:bodyPr/>
          <a:lstStyle/>
          <a:p>
            <a:pPr marL="0" indent="0" eaLnBrk="1" hangingPunct="1">
              <a:buFont typeface="Wingdings" pitchFamily="2" charset="2"/>
              <a:buNone/>
            </a:pPr>
            <a:r>
              <a:rPr lang="en-US" smtClean="0">
                <a:cs typeface="Times New Roman" pitchFamily="18" charset="0"/>
              </a:rPr>
              <a:t>What is the balloon payment owed at the end of an $80,000, 12%, monthly payment mortgage if the maturity of the loan is 10 years and the amortization rate on the loan is 30 years?</a:t>
            </a:r>
          </a:p>
        </p:txBody>
      </p:sp>
      <p:sp>
        <p:nvSpPr>
          <p:cNvPr id="101380" name="Slide Number Placeholder 3"/>
          <p:cNvSpPr>
            <a:spLocks noGrp="1"/>
          </p:cNvSpPr>
          <p:nvPr>
            <p:ph type="sldNum" sz="quarter" idx="12"/>
          </p:nvPr>
        </p:nvSpPr>
        <p:spPr>
          <a:noFill/>
          <a:ln>
            <a:miter lim="800000"/>
            <a:headEnd/>
            <a:tailEnd/>
          </a:ln>
        </p:spPr>
        <p:txBody>
          <a:bodyPr/>
          <a:lstStyle/>
          <a:p>
            <a:fld id="{C0C7267A-DACF-4FF8-B602-D160E31F782C}" type="slidenum">
              <a:rPr lang="en-US"/>
              <a:pPr/>
              <a:t>87</a:t>
            </a:fld>
            <a:endParaRPr lang="en-US"/>
          </a:p>
        </p:txBody>
      </p:sp>
      <p:sp>
        <p:nvSpPr>
          <p:cNvPr id="101381"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3" name="Rectangle 3"/>
          <p:cNvSpPr>
            <a:spLocks noGrp="1" noChangeArrowheads="1"/>
          </p:cNvSpPr>
          <p:nvPr>
            <p:ph type="body" idx="1"/>
          </p:nvPr>
        </p:nvSpPr>
        <p:spPr>
          <a:xfrm>
            <a:off x="685800" y="2514600"/>
            <a:ext cx="7772400" cy="3581400"/>
          </a:xfrm>
        </p:spPr>
        <p:txBody>
          <a:bodyPr/>
          <a:lstStyle/>
          <a:p>
            <a:pPr marL="0" indent="0" eaLnBrk="1" hangingPunct="1">
              <a:lnSpc>
                <a:spcPct val="90000"/>
              </a:lnSpc>
              <a:buFont typeface="Wingdings" pitchFamily="2" charset="2"/>
              <a:buNone/>
            </a:pPr>
            <a:r>
              <a:rPr lang="en-US" sz="2800" smtClean="0">
                <a:cs typeface="Times New Roman" pitchFamily="18" charset="0"/>
              </a:rPr>
              <a:t>$74,734 (sounds familiar?)…</a:t>
            </a:r>
            <a:br>
              <a:rPr lang="en-US" sz="2800" smtClean="0">
                <a:cs typeface="Times New Roman" pitchFamily="18" charset="0"/>
              </a:rPr>
            </a:br>
            <a:r>
              <a:rPr lang="en-US" sz="2800" smtClean="0">
                <a:cs typeface="Times New Roman" pitchFamily="18" charset="0"/>
              </a:rPr>
              <a:t> </a:t>
            </a:r>
            <a:br>
              <a:rPr lang="en-US" sz="2800" smtClean="0">
                <a:cs typeface="Times New Roman" pitchFamily="18" charset="0"/>
              </a:rPr>
            </a:br>
            <a:r>
              <a:rPr lang="en-US" sz="2800" smtClean="0">
                <a:cs typeface="Times New Roman" pitchFamily="18" charset="0"/>
              </a:rPr>
              <a:t>Found either as:</a:t>
            </a:r>
            <a:br>
              <a:rPr lang="en-US" sz="2800" smtClean="0">
                <a:cs typeface="Times New Roman" pitchFamily="18" charset="0"/>
              </a:rPr>
            </a:br>
            <a:r>
              <a:rPr lang="en-US" sz="2800" smtClean="0">
                <a:cs typeface="Times New Roman" pitchFamily="18" charset="0"/>
              </a:rPr>
              <a:t/>
            </a:r>
            <a:br>
              <a:rPr lang="en-US" sz="2800" smtClean="0">
                <a:cs typeface="Times New Roman" pitchFamily="18" charset="0"/>
              </a:rPr>
            </a:br>
            <a:r>
              <a:rPr lang="en-US" sz="2800" smtClean="0">
                <a:cs typeface="Times New Roman" pitchFamily="18" charset="0"/>
              </a:rPr>
              <a:t/>
            </a:r>
            <a:br>
              <a:rPr lang="en-US" sz="2800" smtClean="0">
                <a:cs typeface="Times New Roman" pitchFamily="18" charset="0"/>
              </a:rPr>
            </a:br>
            <a:r>
              <a:rPr lang="en-US" sz="2800" smtClean="0">
                <a:cs typeface="Times New Roman" pitchFamily="18" charset="0"/>
              </a:rPr>
              <a:t> </a:t>
            </a:r>
            <a:br>
              <a:rPr lang="en-US" sz="2800" smtClean="0">
                <a:cs typeface="Times New Roman" pitchFamily="18" charset="0"/>
              </a:rPr>
            </a:br>
            <a:r>
              <a:rPr lang="en-US" sz="2800" smtClean="0">
                <a:cs typeface="Times New Roman" pitchFamily="18" charset="0"/>
              </a:rPr>
              <a:t>Or:</a:t>
            </a:r>
            <a:br>
              <a:rPr lang="en-US" sz="2800" smtClean="0">
                <a:cs typeface="Times New Roman" pitchFamily="18" charset="0"/>
              </a:rPr>
            </a:br>
            <a:r>
              <a:rPr lang="en-US" sz="2800" smtClean="0">
                <a:cs typeface="Times New Roman" pitchFamily="18" charset="0"/>
              </a:rPr>
              <a:t/>
            </a:r>
            <a:br>
              <a:rPr lang="en-US" sz="2800" smtClean="0">
                <a:cs typeface="Times New Roman" pitchFamily="18" charset="0"/>
              </a:rPr>
            </a:br>
            <a:endParaRPr lang="en-US" sz="2800" smtClean="0">
              <a:cs typeface="Times New Roman" pitchFamily="18" charset="0"/>
            </a:endParaRPr>
          </a:p>
        </p:txBody>
      </p:sp>
      <p:sp>
        <p:nvSpPr>
          <p:cNvPr id="300034" name="Rectangle 2"/>
          <p:cNvSpPr>
            <a:spLocks noGrp="1" noChangeArrowheads="1"/>
          </p:cNvSpPr>
          <p:nvPr>
            <p:ph type="title"/>
          </p:nvPr>
        </p:nvSpPr>
        <p:spPr>
          <a:xfrm>
            <a:off x="762000" y="0"/>
            <a:ext cx="7772400" cy="1143000"/>
          </a:xfrm>
        </p:spPr>
        <p:txBody>
          <a:bodyPr/>
          <a:lstStyle/>
          <a:p>
            <a:pPr eaLnBrk="1" hangingPunct="1">
              <a:buFont typeface="Wingdings" panose="05000000000000000000" pitchFamily="2" charset="2"/>
              <a:buNone/>
              <a:defRPr/>
            </a:pPr>
            <a:r>
              <a:rPr lang="en-US" sz="3200" dirty="0" smtClean="0">
                <a:cs typeface="Times New Roman" panose="02020603050405020304" pitchFamily="18" charset="0"/>
              </a:rPr>
              <a:t>Answer:</a:t>
            </a:r>
          </a:p>
        </p:txBody>
      </p:sp>
      <p:graphicFrame>
        <p:nvGraphicFramePr>
          <p:cNvPr id="40962" name="Object 4"/>
          <p:cNvGraphicFramePr>
            <a:graphicFrameLocks noChangeAspect="1"/>
          </p:cNvGraphicFramePr>
          <p:nvPr/>
        </p:nvGraphicFramePr>
        <p:xfrm>
          <a:off x="2133600" y="1066800"/>
          <a:ext cx="4876800" cy="1058863"/>
        </p:xfrm>
        <a:graphic>
          <a:graphicData uri="http://schemas.openxmlformats.org/presentationml/2006/ole">
            <p:oleObj spid="_x0000_s40962" name="Equation" r:id="rId3" imgW="1930400" imgH="419100" progId="Equation.3">
              <p:embed/>
            </p:oleObj>
          </a:graphicData>
        </a:graphic>
      </p:graphicFrame>
      <p:sp>
        <p:nvSpPr>
          <p:cNvPr id="40965" name="Slide Number Placeholder 72"/>
          <p:cNvSpPr>
            <a:spLocks noGrp="1"/>
          </p:cNvSpPr>
          <p:nvPr>
            <p:ph type="sldNum" sz="quarter" idx="12"/>
          </p:nvPr>
        </p:nvSpPr>
        <p:spPr>
          <a:noFill/>
          <a:ln>
            <a:miter lim="800000"/>
            <a:headEnd/>
            <a:tailEnd/>
          </a:ln>
        </p:spPr>
        <p:txBody>
          <a:bodyPr/>
          <a:lstStyle/>
          <a:p>
            <a:fld id="{0EC57E34-62AC-4039-BE9A-9685E5FA9E95}" type="slidenum">
              <a:rPr lang="en-US"/>
              <a:pPr/>
              <a:t>88</a:t>
            </a:fld>
            <a:endParaRPr lang="en-US"/>
          </a:p>
        </p:txBody>
      </p:sp>
      <p:sp>
        <p:nvSpPr>
          <p:cNvPr id="40966" name="Footer Placeholder 73"/>
          <p:cNvSpPr>
            <a:spLocks noGrp="1"/>
          </p:cNvSpPr>
          <p:nvPr>
            <p:ph type="ftr" sz="quarter" idx="11"/>
          </p:nvPr>
        </p:nvSpPr>
        <p:spPr>
          <a:noFill/>
          <a:ln>
            <a:miter lim="800000"/>
            <a:headEnd/>
            <a:tailEnd/>
          </a:ln>
        </p:spPr>
        <p:txBody>
          <a:bodyPr/>
          <a:lstStyle/>
          <a:p>
            <a:r>
              <a:rPr lang="en-US"/>
              <a:t>© 2014 OnCourse Learning. All Rights Reserved.</a:t>
            </a:r>
          </a:p>
        </p:txBody>
      </p:sp>
      <p:graphicFrame>
        <p:nvGraphicFramePr>
          <p:cNvPr id="75" name="Table 74"/>
          <p:cNvGraphicFramePr>
            <a:graphicFrameLocks noGrp="1"/>
          </p:cNvGraphicFramePr>
          <p:nvPr/>
        </p:nvGraphicFramePr>
        <p:xfrm>
          <a:off x="914400" y="5354638"/>
          <a:ext cx="7315200" cy="741680"/>
        </p:xfrm>
        <a:graphic>
          <a:graphicData uri="http://schemas.openxmlformats.org/drawingml/2006/table">
            <a:tbl>
              <a:tblPr firstRow="1" bandRow="1">
                <a:tableStyleId>{2D5ABB26-0587-4C30-8999-92F81FD0307C}</a:tableStyleId>
              </a:tblPr>
              <a:tblGrid>
                <a:gridCol w="1463040"/>
                <a:gridCol w="1463040"/>
                <a:gridCol w="1463040"/>
                <a:gridCol w="1463040"/>
                <a:gridCol w="1463040"/>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cs typeface="Times New Roman" pitchFamily="18" charset="0"/>
                        </a:rPr>
                        <a:t>N</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cs typeface="Times New Roman" pitchFamily="18" charset="0"/>
                        </a:rPr>
                        <a:t>I/YR</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cs typeface="Times New Roman" pitchFamily="18" charset="0"/>
                        </a:rPr>
                        <a:t>PV</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cs typeface="Times New Roman" pitchFamily="18" charset="0"/>
                        </a:rPr>
                        <a:t>PMT</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cs typeface="Times New Roman" pitchFamily="18" charset="0"/>
                        </a:rPr>
                        <a:t>FV</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r h="370840">
                <a:tc>
                  <a:txBody>
                    <a:bodyPr/>
                    <a:lstStyle/>
                    <a:p>
                      <a:pPr algn="ctr"/>
                      <a:r>
                        <a:rPr lang="en-US" sz="1800" b="1" dirty="0" smtClean="0">
                          <a:solidFill>
                            <a:srgbClr val="0000FF"/>
                          </a:solidFill>
                          <a:cs typeface="Times New Roman" pitchFamily="18" charset="0"/>
                        </a:rPr>
                        <a:t>120</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ctr"/>
                      <a:r>
                        <a:rPr lang="en-US" sz="1800" b="1" dirty="0" smtClean="0">
                          <a:solidFill>
                            <a:srgbClr val="0000FF"/>
                          </a:solidFill>
                          <a:cs typeface="Times New Roman" pitchFamily="18" charset="0"/>
                        </a:rPr>
                        <a:t>12</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ctr"/>
                      <a:r>
                        <a:rPr lang="en-US" sz="1800" b="1" dirty="0" smtClean="0">
                          <a:solidFill>
                            <a:srgbClr val="0000FF"/>
                          </a:solidFill>
                          <a:cs typeface="Times New Roman" pitchFamily="18" charset="0"/>
                        </a:rPr>
                        <a:t>80000</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rgbClr val="0000FF"/>
                          </a:solidFill>
                          <a:cs typeface="Times New Roman" pitchFamily="18" charset="0"/>
                        </a:rPr>
                        <a:t>822.89</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ctr"/>
                      <a:r>
                        <a:rPr lang="en-US" sz="1800" b="1" dirty="0" err="1" smtClean="0">
                          <a:solidFill>
                            <a:srgbClr val="FF0000"/>
                          </a:solidFill>
                          <a:cs typeface="Times New Roman" pitchFamily="18" charset="0"/>
                        </a:rPr>
                        <a:t>CPT</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bl>
          </a:graphicData>
        </a:graphic>
      </p:graphicFrame>
      <p:graphicFrame>
        <p:nvGraphicFramePr>
          <p:cNvPr id="76" name="Table 75"/>
          <p:cNvGraphicFramePr>
            <a:graphicFrameLocks noGrp="1"/>
          </p:cNvGraphicFramePr>
          <p:nvPr/>
        </p:nvGraphicFramePr>
        <p:xfrm>
          <a:off x="914400" y="3830638"/>
          <a:ext cx="7315200" cy="741680"/>
        </p:xfrm>
        <a:graphic>
          <a:graphicData uri="http://schemas.openxmlformats.org/drawingml/2006/table">
            <a:tbl>
              <a:tblPr firstRow="1" bandRow="1">
                <a:tableStyleId>{2D5ABB26-0587-4C30-8999-92F81FD0307C}</a:tableStyleId>
              </a:tblPr>
              <a:tblGrid>
                <a:gridCol w="1463040"/>
                <a:gridCol w="1463040"/>
                <a:gridCol w="1463040"/>
                <a:gridCol w="1463040"/>
                <a:gridCol w="1463040"/>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cs typeface="Times New Roman" pitchFamily="18" charset="0"/>
                        </a:rPr>
                        <a:t>N</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cs typeface="Times New Roman" pitchFamily="18" charset="0"/>
                        </a:rPr>
                        <a:t>I/YR</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cs typeface="Times New Roman" pitchFamily="18" charset="0"/>
                        </a:rPr>
                        <a:t>PV</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cs typeface="Times New Roman" pitchFamily="18" charset="0"/>
                        </a:rPr>
                        <a:t>PMT</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cs typeface="Times New Roman" pitchFamily="18" charset="0"/>
                        </a:rPr>
                        <a:t>FV</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rgbClr val="0000FF"/>
                          </a:solidFill>
                          <a:cs typeface="Times New Roman" pitchFamily="18" charset="0"/>
                        </a:rPr>
                        <a:t>240</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ctr"/>
                      <a:r>
                        <a:rPr lang="en-US" sz="1800" b="1" dirty="0" smtClean="0">
                          <a:solidFill>
                            <a:srgbClr val="0000FF"/>
                          </a:solidFill>
                          <a:cs typeface="Times New Roman" pitchFamily="18" charset="0"/>
                        </a:rPr>
                        <a:t>12</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rgbClr val="FF0000"/>
                          </a:solidFill>
                          <a:cs typeface="Times New Roman" pitchFamily="18" charset="0"/>
                        </a:rPr>
                        <a:t>CPT</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rgbClr val="0000FF"/>
                          </a:solidFill>
                          <a:cs typeface="Times New Roman" pitchFamily="18" charset="0"/>
                        </a:rPr>
                        <a:t>822.89</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rgbClr val="0000FF"/>
                          </a:solidFill>
                          <a:cs typeface="Times New Roman" pitchFamily="18" charset="0"/>
                        </a:rPr>
                        <a:t>0</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bl>
          </a:graphicData>
        </a:graphic>
      </p:graphicFrame>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3106" name="Rectangle 2"/>
          <p:cNvSpPr>
            <a:spLocks noGrp="1" noChangeArrowheads="1"/>
          </p:cNvSpPr>
          <p:nvPr>
            <p:ph type="title"/>
          </p:nvPr>
        </p:nvSpPr>
        <p:spPr>
          <a:xfrm>
            <a:off x="685800" y="457200"/>
            <a:ext cx="7772400" cy="1143000"/>
          </a:xfrm>
        </p:spPr>
        <p:txBody>
          <a:bodyPr/>
          <a:lstStyle/>
          <a:p>
            <a:pPr eaLnBrk="1" hangingPunct="1">
              <a:buFont typeface="Wingdings" panose="05000000000000000000" pitchFamily="2" charset="2"/>
              <a:buNone/>
              <a:defRPr/>
            </a:pPr>
            <a:r>
              <a:rPr lang="en-US" sz="3200" b="1" smtClean="0">
                <a:cs typeface="Times New Roman" panose="02020603050405020304" pitchFamily="18" charset="0"/>
              </a:rPr>
              <a:t>Interest-only mortgages:</a:t>
            </a:r>
            <a:endParaRPr lang="en-US" sz="3200" smtClean="0">
              <a:cs typeface="Times New Roman" panose="02020603050405020304" pitchFamily="18" charset="0"/>
            </a:endParaRPr>
          </a:p>
        </p:txBody>
      </p:sp>
      <p:sp>
        <p:nvSpPr>
          <p:cNvPr id="102403" name="Rectangle 3"/>
          <p:cNvSpPr>
            <a:spLocks noGrp="1" noChangeArrowheads="1"/>
          </p:cNvSpPr>
          <p:nvPr>
            <p:ph type="body" idx="1"/>
          </p:nvPr>
        </p:nvSpPr>
        <p:spPr>
          <a:xfrm>
            <a:off x="685800" y="1676400"/>
            <a:ext cx="7772400" cy="4114800"/>
          </a:xfrm>
        </p:spPr>
        <p:txBody>
          <a:bodyPr/>
          <a:lstStyle/>
          <a:p>
            <a:pPr marL="0" indent="0" eaLnBrk="1" hangingPunct="1">
              <a:lnSpc>
                <a:spcPct val="90000"/>
              </a:lnSpc>
              <a:buFont typeface="Wingdings" pitchFamily="2" charset="2"/>
              <a:buNone/>
            </a:pPr>
            <a:r>
              <a:rPr lang="en-US" sz="2800" smtClean="0">
                <a:cs typeface="Times New Roman" pitchFamily="18" charset="0"/>
              </a:rPr>
              <a:t>Some mortgages don’t amortize at all. That is, they don’t pay down their principal balance at all during the regular monthly payments. The OLB remains equal to the initial principal amount borrowed, throughout the life of the loan. This is called an “interest-only” loan. </a:t>
            </a:r>
            <a:br>
              <a:rPr lang="en-US" sz="2800" smtClean="0">
                <a:cs typeface="Times New Roman" pitchFamily="18" charset="0"/>
              </a:rPr>
            </a:br>
            <a:r>
              <a:rPr lang="en-US" sz="2800" smtClean="0">
                <a:cs typeface="Times New Roman" pitchFamily="18" charset="0"/>
              </a:rPr>
              <a:t> </a:t>
            </a:r>
            <a:br>
              <a:rPr lang="en-US" sz="2800" smtClean="0">
                <a:cs typeface="Times New Roman" pitchFamily="18" charset="0"/>
              </a:rPr>
            </a:br>
            <a:r>
              <a:rPr lang="en-US" sz="2800" smtClean="0">
                <a:cs typeface="Times New Roman" pitchFamily="18" charset="0"/>
              </a:rPr>
              <a:t>You can represent interest-only loans in your calculator by setting the </a:t>
            </a:r>
            <a:r>
              <a:rPr lang="en-US" sz="2800" b="1" i="1" smtClean="0">
                <a:cs typeface="Times New Roman" pitchFamily="18" charset="0"/>
              </a:rPr>
              <a:t>FV</a:t>
            </a:r>
            <a:r>
              <a:rPr lang="en-US" sz="2800" smtClean="0">
                <a:cs typeface="Times New Roman" pitchFamily="18" charset="0"/>
              </a:rPr>
              <a:t> amount equal to the </a:t>
            </a:r>
            <a:r>
              <a:rPr lang="en-US" sz="2800" b="1" i="1" smtClean="0">
                <a:cs typeface="Times New Roman" pitchFamily="18" charset="0"/>
              </a:rPr>
              <a:t>PV</a:t>
            </a:r>
            <a:r>
              <a:rPr lang="en-US" sz="2800" smtClean="0">
                <a:cs typeface="Times New Roman" pitchFamily="18" charset="0"/>
              </a:rPr>
              <a:t> amount (only with an opposite sign), representing the contractual principal on the loan.</a:t>
            </a:r>
          </a:p>
        </p:txBody>
      </p:sp>
      <p:sp>
        <p:nvSpPr>
          <p:cNvPr id="102404" name="Slide Number Placeholder 3"/>
          <p:cNvSpPr>
            <a:spLocks noGrp="1"/>
          </p:cNvSpPr>
          <p:nvPr>
            <p:ph type="sldNum" sz="quarter" idx="12"/>
          </p:nvPr>
        </p:nvSpPr>
        <p:spPr>
          <a:noFill/>
          <a:ln>
            <a:miter lim="800000"/>
            <a:headEnd/>
            <a:tailEnd/>
          </a:ln>
        </p:spPr>
        <p:txBody>
          <a:bodyPr/>
          <a:lstStyle/>
          <a:p>
            <a:fld id="{968B8C75-8B58-4B9A-BBE9-CE088DCB8070}" type="slidenum">
              <a:rPr lang="en-US"/>
              <a:pPr/>
              <a:t>89</a:t>
            </a:fld>
            <a:endParaRPr lang="en-US"/>
          </a:p>
        </p:txBody>
      </p:sp>
      <p:sp>
        <p:nvSpPr>
          <p:cNvPr id="102405"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defRPr/>
            </a:pPr>
            <a:r>
              <a:rPr lang="en-US" sz="3200" smtClean="0"/>
              <a:t>8.1.2 Single-sums over multiple periods.</a:t>
            </a:r>
          </a:p>
        </p:txBody>
      </p:sp>
      <p:sp>
        <p:nvSpPr>
          <p:cNvPr id="5126" name="Rectangle 6"/>
          <p:cNvSpPr>
            <a:spLocks noChangeArrowheads="1"/>
          </p:cNvSpPr>
          <p:nvPr/>
        </p:nvSpPr>
        <p:spPr bwMode="auto">
          <a:xfrm>
            <a:off x="0" y="3090863"/>
            <a:ext cx="9144000" cy="639762"/>
          </a:xfrm>
          <a:prstGeom prst="rect">
            <a:avLst/>
          </a:prstGeom>
          <a:noFill/>
          <a:ln w="9525">
            <a:noFill/>
            <a:miter lim="800000"/>
            <a:headEnd/>
            <a:tailEnd/>
          </a:ln>
        </p:spPr>
        <p:txBody>
          <a:bodyPr>
            <a:spAutoFit/>
          </a:bodyPr>
          <a:lstStyle/>
          <a:p>
            <a:pPr eaLnBrk="1" hangingPunct="1"/>
            <a:r>
              <a:rPr lang="en-US" sz="1200">
                <a:latin typeface="Courier New" pitchFamily="49" charset="0"/>
                <a:cs typeface="Courier New" pitchFamily="49" charset="0"/>
              </a:rPr>
              <a:t> </a:t>
            </a:r>
            <a:endParaRPr lang="en-US" sz="1000">
              <a:cs typeface="Times New Roman" pitchFamily="18" charset="0"/>
            </a:endParaRPr>
          </a:p>
          <a:p>
            <a:endParaRPr lang="en-US"/>
          </a:p>
        </p:txBody>
      </p:sp>
      <p:graphicFrame>
        <p:nvGraphicFramePr>
          <p:cNvPr id="5122" name="Object 5"/>
          <p:cNvGraphicFramePr>
            <a:graphicFrameLocks noChangeAspect="1"/>
          </p:cNvGraphicFramePr>
          <p:nvPr/>
        </p:nvGraphicFramePr>
        <p:xfrm>
          <a:off x="3276600" y="1981200"/>
          <a:ext cx="2743200" cy="1362075"/>
        </p:xfrm>
        <a:graphic>
          <a:graphicData uri="http://schemas.openxmlformats.org/presentationml/2006/ole">
            <p:oleObj spid="_x0000_s5122" r:id="rId3" imgW="787058" imgH="393529" progId="Equation.3">
              <p:embed/>
            </p:oleObj>
          </a:graphicData>
        </a:graphic>
      </p:graphicFrame>
      <p:graphicFrame>
        <p:nvGraphicFramePr>
          <p:cNvPr id="5123" name="Object 4"/>
          <p:cNvGraphicFramePr>
            <a:graphicFrameLocks noChangeAspect="1"/>
          </p:cNvGraphicFramePr>
          <p:nvPr/>
        </p:nvGraphicFramePr>
        <p:xfrm>
          <a:off x="2895600" y="3505200"/>
          <a:ext cx="3505200" cy="771525"/>
        </p:xfrm>
        <a:graphic>
          <a:graphicData uri="http://schemas.openxmlformats.org/presentationml/2006/ole">
            <p:oleObj spid="_x0000_s5123" r:id="rId4" imgW="1040948" imgH="228501" progId="Equation.3">
              <p:embed/>
            </p:oleObj>
          </a:graphicData>
        </a:graphic>
      </p:graphicFrame>
      <p:grpSp>
        <p:nvGrpSpPr>
          <p:cNvPr id="5127" name="Group 9"/>
          <p:cNvGrpSpPr>
            <a:grpSpLocks/>
          </p:cNvGrpSpPr>
          <p:nvPr/>
        </p:nvGrpSpPr>
        <p:grpSpPr bwMode="auto">
          <a:xfrm>
            <a:off x="990600" y="4648200"/>
            <a:ext cx="7315200" cy="1676400"/>
            <a:chOff x="624" y="2928"/>
            <a:chExt cx="4608" cy="1056"/>
          </a:xfrm>
        </p:grpSpPr>
        <p:graphicFrame>
          <p:nvGraphicFramePr>
            <p:cNvPr id="5124" name="Object 7"/>
            <p:cNvGraphicFramePr>
              <a:graphicFrameLocks noChangeAspect="1"/>
            </p:cNvGraphicFramePr>
            <p:nvPr/>
          </p:nvGraphicFramePr>
          <p:xfrm>
            <a:off x="624" y="2928"/>
            <a:ext cx="4608" cy="643"/>
          </p:xfrm>
          <a:graphic>
            <a:graphicData uri="http://schemas.openxmlformats.org/presentationml/2006/ole">
              <p:oleObj spid="_x0000_s5124" name="Equation" r:id="rId5" imgW="3619500" imgH="482600" progId="Equation.3">
                <p:embed/>
              </p:oleObj>
            </a:graphicData>
          </a:graphic>
        </p:graphicFrame>
        <p:sp>
          <p:nvSpPr>
            <p:cNvPr id="5130" name="Text Box 8"/>
            <p:cNvSpPr txBox="1">
              <a:spLocks noChangeArrowheads="1"/>
            </p:cNvSpPr>
            <p:nvPr/>
          </p:nvSpPr>
          <p:spPr bwMode="auto">
            <a:xfrm>
              <a:off x="1104" y="3696"/>
              <a:ext cx="3696" cy="288"/>
            </a:xfrm>
            <a:prstGeom prst="rect">
              <a:avLst/>
            </a:prstGeom>
            <a:noFill/>
            <a:ln w="9525">
              <a:noFill/>
              <a:miter lim="800000"/>
              <a:headEnd/>
              <a:tailEnd/>
            </a:ln>
          </p:spPr>
          <p:txBody>
            <a:bodyPr>
              <a:spAutoFit/>
            </a:bodyPr>
            <a:lstStyle/>
            <a:p>
              <a:pPr algn="ctr" eaLnBrk="1" hangingPunct="1">
                <a:spcBef>
                  <a:spcPct val="50000"/>
                </a:spcBef>
              </a:pPr>
              <a:r>
                <a:rPr lang="en-US"/>
                <a:t>With </a:t>
              </a:r>
              <a:r>
                <a:rPr lang="en-US" i="1"/>
                <a:t>PMT</a:t>
              </a:r>
              <a:r>
                <a:rPr lang="en-US"/>
                <a:t> = 0</a:t>
              </a:r>
            </a:p>
          </p:txBody>
        </p:sp>
      </p:grpSp>
      <p:sp>
        <p:nvSpPr>
          <p:cNvPr id="5128" name="Slide Number Placeholder 8"/>
          <p:cNvSpPr>
            <a:spLocks noGrp="1"/>
          </p:cNvSpPr>
          <p:nvPr>
            <p:ph type="sldNum" sz="quarter" idx="12"/>
          </p:nvPr>
        </p:nvSpPr>
        <p:spPr>
          <a:noFill/>
          <a:ln>
            <a:miter lim="800000"/>
            <a:headEnd/>
            <a:tailEnd/>
          </a:ln>
        </p:spPr>
        <p:txBody>
          <a:bodyPr/>
          <a:lstStyle/>
          <a:p>
            <a:fld id="{1928039B-9E55-4F3E-87D4-D7361BC6904B}" type="slidenum">
              <a:rPr lang="en-US"/>
              <a:pPr/>
              <a:t>9</a:t>
            </a:fld>
            <a:endParaRPr lang="en-US"/>
          </a:p>
        </p:txBody>
      </p:sp>
      <p:sp>
        <p:nvSpPr>
          <p:cNvPr id="5129" name="Footer Placeholder 9"/>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41987" name="Group 2"/>
          <p:cNvGrpSpPr>
            <a:grpSpLocks/>
          </p:cNvGrpSpPr>
          <p:nvPr/>
        </p:nvGrpSpPr>
        <p:grpSpPr bwMode="auto">
          <a:xfrm>
            <a:off x="1143000" y="2362200"/>
            <a:ext cx="7315200" cy="1676400"/>
            <a:chOff x="624" y="2928"/>
            <a:chExt cx="4608" cy="1056"/>
          </a:xfrm>
        </p:grpSpPr>
        <p:graphicFrame>
          <p:nvGraphicFramePr>
            <p:cNvPr id="41986" name="Object 3"/>
            <p:cNvGraphicFramePr>
              <a:graphicFrameLocks noChangeAspect="1"/>
            </p:cNvGraphicFramePr>
            <p:nvPr/>
          </p:nvGraphicFramePr>
          <p:xfrm>
            <a:off x="624" y="2928"/>
            <a:ext cx="4608" cy="643"/>
          </p:xfrm>
          <a:graphic>
            <a:graphicData uri="http://schemas.openxmlformats.org/presentationml/2006/ole">
              <p:oleObj spid="_x0000_s41986" name="Equation" r:id="rId3" imgW="3619500" imgH="482600" progId="Equation.3">
                <p:embed/>
              </p:oleObj>
            </a:graphicData>
          </a:graphic>
        </p:graphicFrame>
        <p:sp>
          <p:nvSpPr>
            <p:cNvPr id="41991" name="Text Box 4"/>
            <p:cNvSpPr txBox="1">
              <a:spLocks noChangeArrowheads="1"/>
            </p:cNvSpPr>
            <p:nvPr/>
          </p:nvSpPr>
          <p:spPr bwMode="auto">
            <a:xfrm>
              <a:off x="1104" y="3696"/>
              <a:ext cx="3696" cy="288"/>
            </a:xfrm>
            <a:prstGeom prst="rect">
              <a:avLst/>
            </a:prstGeom>
            <a:noFill/>
            <a:ln w="9525">
              <a:noFill/>
              <a:miter lim="800000"/>
              <a:headEnd/>
              <a:tailEnd/>
            </a:ln>
          </p:spPr>
          <p:txBody>
            <a:bodyPr>
              <a:spAutoFit/>
            </a:bodyPr>
            <a:lstStyle/>
            <a:p>
              <a:pPr algn="ctr" eaLnBrk="1" hangingPunct="1">
                <a:spcBef>
                  <a:spcPct val="50000"/>
                </a:spcBef>
              </a:pPr>
              <a:r>
                <a:rPr lang="en-US"/>
                <a:t>With </a:t>
              </a:r>
              <a:r>
                <a:rPr lang="en-US" i="1"/>
                <a:t>FV</a:t>
              </a:r>
              <a:r>
                <a:rPr lang="en-US"/>
                <a:t> = </a:t>
              </a:r>
              <a:r>
                <a:rPr lang="en-US" i="1"/>
                <a:t>-PV</a:t>
              </a:r>
              <a:r>
                <a:rPr lang="en-US"/>
                <a:t>.</a:t>
              </a:r>
            </a:p>
          </p:txBody>
        </p:sp>
      </p:grpSp>
      <p:sp>
        <p:nvSpPr>
          <p:cNvPr id="41988" name="Text Box 5"/>
          <p:cNvSpPr txBox="1">
            <a:spLocks noChangeArrowheads="1"/>
          </p:cNvSpPr>
          <p:nvPr/>
        </p:nvSpPr>
        <p:spPr bwMode="auto">
          <a:xfrm>
            <a:off x="1066800" y="1295400"/>
            <a:ext cx="6858000" cy="579438"/>
          </a:xfrm>
          <a:prstGeom prst="rect">
            <a:avLst/>
          </a:prstGeom>
          <a:noFill/>
          <a:ln w="9525">
            <a:noFill/>
            <a:miter lim="800000"/>
            <a:headEnd/>
            <a:tailEnd/>
          </a:ln>
        </p:spPr>
        <p:txBody>
          <a:bodyPr>
            <a:spAutoFit/>
          </a:bodyPr>
          <a:lstStyle/>
          <a:p>
            <a:pPr eaLnBrk="1" hangingPunct="1">
              <a:spcBef>
                <a:spcPct val="50000"/>
              </a:spcBef>
            </a:pPr>
            <a:r>
              <a:rPr lang="en-US" sz="3200" b="1" i="1"/>
              <a:t>On your calculator . . .</a:t>
            </a:r>
          </a:p>
        </p:txBody>
      </p:sp>
      <p:sp>
        <p:nvSpPr>
          <p:cNvPr id="41989" name="Slide Number Placeholder 5"/>
          <p:cNvSpPr>
            <a:spLocks noGrp="1"/>
          </p:cNvSpPr>
          <p:nvPr>
            <p:ph type="sldNum" sz="quarter" idx="12"/>
          </p:nvPr>
        </p:nvSpPr>
        <p:spPr>
          <a:noFill/>
          <a:ln>
            <a:miter lim="800000"/>
            <a:headEnd/>
            <a:tailEnd/>
          </a:ln>
        </p:spPr>
        <p:txBody>
          <a:bodyPr/>
          <a:lstStyle/>
          <a:p>
            <a:fld id="{DE07E259-AF7C-4A06-8A01-B406D33091C1}" type="slidenum">
              <a:rPr lang="en-US"/>
              <a:pPr/>
              <a:t>90</a:t>
            </a:fld>
            <a:endParaRPr lang="en-US"/>
          </a:p>
        </p:txBody>
      </p:sp>
      <p:sp>
        <p:nvSpPr>
          <p:cNvPr id="41990" name="Footer Placeholder 6"/>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5154" name="Rectangle 2"/>
          <p:cNvSpPr>
            <a:spLocks noGrp="1" noChangeArrowheads="1"/>
          </p:cNvSpPr>
          <p:nvPr>
            <p:ph type="title"/>
          </p:nvPr>
        </p:nvSpPr>
        <p:spPr>
          <a:xfrm>
            <a:off x="685800" y="533400"/>
            <a:ext cx="7772400" cy="1143000"/>
          </a:xfrm>
        </p:spPr>
        <p:txBody>
          <a:bodyPr/>
          <a:lstStyle/>
          <a:p>
            <a:pPr eaLnBrk="1" hangingPunct="1">
              <a:buFont typeface="Wingdings" panose="05000000000000000000" pitchFamily="2" charset="2"/>
              <a:buNone/>
              <a:defRPr/>
            </a:pPr>
            <a:r>
              <a:rPr lang="en-US" sz="3200" b="1" smtClean="0">
                <a:cs typeface="Times New Roman" panose="02020603050405020304" pitchFamily="18" charset="0"/>
              </a:rPr>
              <a:t>Example:</a:t>
            </a:r>
            <a:endParaRPr lang="en-US" sz="3200" smtClean="0">
              <a:cs typeface="Times New Roman" panose="02020603050405020304" pitchFamily="18" charset="0"/>
            </a:endParaRPr>
          </a:p>
        </p:txBody>
      </p:sp>
      <p:sp>
        <p:nvSpPr>
          <p:cNvPr id="103427" name="Rectangle 3"/>
          <p:cNvSpPr>
            <a:spLocks noGrp="1" noChangeArrowheads="1"/>
          </p:cNvSpPr>
          <p:nvPr>
            <p:ph type="body" idx="1"/>
          </p:nvPr>
        </p:nvSpPr>
        <p:spPr/>
        <p:txBody>
          <a:bodyPr/>
          <a:lstStyle/>
          <a:p>
            <a:pPr marL="0" indent="0" eaLnBrk="1" hangingPunct="1">
              <a:buFont typeface="Wingdings" pitchFamily="2" charset="2"/>
              <a:buNone/>
            </a:pPr>
            <a:r>
              <a:rPr lang="en-US" smtClean="0">
                <a:cs typeface="Times New Roman" pitchFamily="18" charset="0"/>
              </a:rPr>
              <a:t>What is the monthly payment on an $80,000, 12%, 10-year interest-only mortgage?</a:t>
            </a:r>
          </a:p>
        </p:txBody>
      </p:sp>
      <p:sp>
        <p:nvSpPr>
          <p:cNvPr id="103428" name="Slide Number Placeholder 3"/>
          <p:cNvSpPr>
            <a:spLocks noGrp="1"/>
          </p:cNvSpPr>
          <p:nvPr>
            <p:ph type="sldNum" sz="quarter" idx="12"/>
          </p:nvPr>
        </p:nvSpPr>
        <p:spPr>
          <a:noFill/>
          <a:ln>
            <a:miter lim="800000"/>
            <a:headEnd/>
            <a:tailEnd/>
          </a:ln>
        </p:spPr>
        <p:txBody>
          <a:bodyPr/>
          <a:lstStyle/>
          <a:p>
            <a:fld id="{93B4D44B-351A-4E75-97E1-C2424AC8E907}" type="slidenum">
              <a:rPr lang="en-US"/>
              <a:pPr/>
              <a:t>91</a:t>
            </a:fld>
            <a:endParaRPr lang="en-US"/>
          </a:p>
        </p:txBody>
      </p:sp>
      <p:sp>
        <p:nvSpPr>
          <p:cNvPr id="103429"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4450" name="Rectangle 3"/>
          <p:cNvSpPr>
            <a:spLocks noGrp="1" noChangeArrowheads="1"/>
          </p:cNvSpPr>
          <p:nvPr>
            <p:ph type="body" idx="1"/>
          </p:nvPr>
        </p:nvSpPr>
        <p:spPr/>
        <p:txBody>
          <a:bodyPr/>
          <a:lstStyle/>
          <a:p>
            <a:pPr marL="0" indent="0" eaLnBrk="1" hangingPunct="1">
              <a:buFont typeface="Wingdings" pitchFamily="2" charset="2"/>
              <a:buNone/>
            </a:pPr>
            <a:r>
              <a:rPr lang="en-US" smtClean="0">
                <a:cs typeface="Times New Roman" pitchFamily="18" charset="0"/>
              </a:rPr>
              <a:t>$800 = $80000 (0.12/12) = $80000 (0.01) = $800.00.</a:t>
            </a:r>
            <a:br>
              <a:rPr lang="en-US" smtClean="0">
                <a:cs typeface="Times New Roman" pitchFamily="18" charset="0"/>
              </a:rPr>
            </a:br>
            <a:r>
              <a:rPr lang="en-US" smtClean="0">
                <a:cs typeface="Times New Roman" pitchFamily="18" charset="0"/>
              </a:rPr>
              <a:t> </a:t>
            </a:r>
            <a:br>
              <a:rPr lang="en-US" smtClean="0">
                <a:cs typeface="Times New Roman" pitchFamily="18" charset="0"/>
              </a:rPr>
            </a:br>
            <a:r>
              <a:rPr lang="en-US" smtClean="0">
                <a:cs typeface="Times New Roman" pitchFamily="18" charset="0"/>
              </a:rPr>
              <a:t>Or compute it on your calculator as:</a:t>
            </a:r>
            <a:br>
              <a:rPr lang="en-US" smtClean="0">
                <a:cs typeface="Times New Roman" pitchFamily="18" charset="0"/>
              </a:rPr>
            </a:br>
            <a:endParaRPr lang="en-US" smtClean="0">
              <a:cs typeface="Times New Roman" pitchFamily="18" charset="0"/>
            </a:endParaRPr>
          </a:p>
        </p:txBody>
      </p:sp>
      <p:sp>
        <p:nvSpPr>
          <p:cNvPr id="307202" name="Rectangle 2"/>
          <p:cNvSpPr>
            <a:spLocks noGrp="1" noChangeArrowheads="1"/>
          </p:cNvSpPr>
          <p:nvPr>
            <p:ph type="title"/>
          </p:nvPr>
        </p:nvSpPr>
        <p:spPr>
          <a:xfrm>
            <a:off x="685800" y="457200"/>
            <a:ext cx="7772400" cy="1143000"/>
          </a:xfrm>
        </p:spPr>
        <p:txBody>
          <a:bodyPr/>
          <a:lstStyle/>
          <a:p>
            <a:pPr eaLnBrk="1" hangingPunct="1">
              <a:buFont typeface="Wingdings" panose="05000000000000000000" pitchFamily="2" charset="2"/>
              <a:buNone/>
              <a:defRPr/>
            </a:pPr>
            <a:r>
              <a:rPr lang="en-US" sz="3200" smtClean="0">
                <a:cs typeface="Times New Roman" panose="02020603050405020304" pitchFamily="18" charset="0"/>
              </a:rPr>
              <a:t>Answer:</a:t>
            </a:r>
          </a:p>
        </p:txBody>
      </p:sp>
      <p:sp>
        <p:nvSpPr>
          <p:cNvPr id="104452" name="Slide Number Placeholder 37"/>
          <p:cNvSpPr>
            <a:spLocks noGrp="1"/>
          </p:cNvSpPr>
          <p:nvPr>
            <p:ph type="sldNum" sz="quarter" idx="12"/>
          </p:nvPr>
        </p:nvSpPr>
        <p:spPr>
          <a:noFill/>
          <a:ln>
            <a:miter lim="800000"/>
            <a:headEnd/>
            <a:tailEnd/>
          </a:ln>
        </p:spPr>
        <p:txBody>
          <a:bodyPr/>
          <a:lstStyle/>
          <a:p>
            <a:fld id="{0079C3AD-F00B-4E8C-A25B-FEDEC81B29C5}" type="slidenum">
              <a:rPr lang="en-US"/>
              <a:pPr/>
              <a:t>92</a:t>
            </a:fld>
            <a:endParaRPr lang="en-US"/>
          </a:p>
        </p:txBody>
      </p:sp>
      <p:sp>
        <p:nvSpPr>
          <p:cNvPr id="104453" name="Footer Placeholder 38"/>
          <p:cNvSpPr>
            <a:spLocks noGrp="1"/>
          </p:cNvSpPr>
          <p:nvPr>
            <p:ph type="ftr" sz="quarter" idx="11"/>
          </p:nvPr>
        </p:nvSpPr>
        <p:spPr>
          <a:noFill/>
          <a:ln>
            <a:miter lim="800000"/>
            <a:headEnd/>
            <a:tailEnd/>
          </a:ln>
        </p:spPr>
        <p:txBody>
          <a:bodyPr/>
          <a:lstStyle/>
          <a:p>
            <a:r>
              <a:rPr lang="en-US"/>
              <a:t>© 2014 OnCourse Learning. All Rights Reserved.</a:t>
            </a:r>
          </a:p>
        </p:txBody>
      </p:sp>
      <p:graphicFrame>
        <p:nvGraphicFramePr>
          <p:cNvPr id="40" name="Table 39"/>
          <p:cNvGraphicFramePr>
            <a:graphicFrameLocks noGrp="1"/>
          </p:cNvGraphicFramePr>
          <p:nvPr/>
        </p:nvGraphicFramePr>
        <p:xfrm>
          <a:off x="762000" y="4114800"/>
          <a:ext cx="7315200" cy="741680"/>
        </p:xfrm>
        <a:graphic>
          <a:graphicData uri="http://schemas.openxmlformats.org/drawingml/2006/table">
            <a:tbl>
              <a:tblPr firstRow="1" bandRow="1">
                <a:tableStyleId>{2D5ABB26-0587-4C30-8999-92F81FD0307C}</a:tableStyleId>
              </a:tblPr>
              <a:tblGrid>
                <a:gridCol w="1463040"/>
                <a:gridCol w="1463040"/>
                <a:gridCol w="1463040"/>
                <a:gridCol w="1463040"/>
                <a:gridCol w="1463040"/>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cs typeface="Times New Roman" pitchFamily="18" charset="0"/>
                        </a:rPr>
                        <a:t>N</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cs typeface="Times New Roman" pitchFamily="18" charset="0"/>
                        </a:rPr>
                        <a:t>I/YR</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cs typeface="Times New Roman" pitchFamily="18" charset="0"/>
                        </a:rPr>
                        <a:t>PV</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cs typeface="Times New Roman" pitchFamily="18" charset="0"/>
                        </a:rPr>
                        <a:t>PMT</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cs typeface="Times New Roman" pitchFamily="18" charset="0"/>
                        </a:rPr>
                        <a:t>FV</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r h="370840">
                <a:tc>
                  <a:txBody>
                    <a:bodyPr/>
                    <a:lstStyle/>
                    <a:p>
                      <a:pPr algn="ctr"/>
                      <a:r>
                        <a:rPr lang="en-US" sz="1800" b="1" dirty="0" smtClean="0">
                          <a:solidFill>
                            <a:srgbClr val="0000FF"/>
                          </a:solidFill>
                          <a:cs typeface="Times New Roman" pitchFamily="18" charset="0"/>
                        </a:rPr>
                        <a:t>120</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ctr"/>
                      <a:r>
                        <a:rPr lang="en-US" sz="1800" b="1" dirty="0" smtClean="0">
                          <a:solidFill>
                            <a:srgbClr val="0000FF"/>
                          </a:solidFill>
                          <a:cs typeface="Times New Roman" pitchFamily="18" charset="0"/>
                        </a:rPr>
                        <a:t>12</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ctr"/>
                      <a:r>
                        <a:rPr lang="en-US" sz="1800" b="1" dirty="0" smtClean="0">
                          <a:solidFill>
                            <a:srgbClr val="0000FF"/>
                          </a:solidFill>
                          <a:cs typeface="Times New Roman" pitchFamily="18" charset="0"/>
                        </a:rPr>
                        <a:t>80000</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rgbClr val="FF0000"/>
                          </a:solidFill>
                          <a:cs typeface="Times New Roman" pitchFamily="18" charset="0"/>
                        </a:rPr>
                        <a:t>CPT</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rgbClr val="0000FF"/>
                          </a:solidFill>
                          <a:cs typeface="Times New Roman" pitchFamily="18" charset="0"/>
                        </a:rPr>
                        <a:t>-80000</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bl>
          </a:graphicData>
        </a:graphic>
      </p:graphicFrame>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9250" name="Rectangle 2"/>
          <p:cNvSpPr>
            <a:spLocks noGrp="1" noChangeArrowheads="1"/>
          </p:cNvSpPr>
          <p:nvPr>
            <p:ph type="title"/>
          </p:nvPr>
        </p:nvSpPr>
        <p:spPr/>
        <p:txBody>
          <a:bodyPr/>
          <a:lstStyle/>
          <a:p>
            <a:pPr eaLnBrk="1" hangingPunct="1">
              <a:buFont typeface="Wingdings" panose="05000000000000000000" pitchFamily="2" charset="2"/>
              <a:buNone/>
              <a:defRPr/>
            </a:pPr>
            <a:r>
              <a:rPr lang="en-US" sz="3200" b="1" smtClean="0">
                <a:cs typeface="Times New Roman" panose="02020603050405020304" pitchFamily="18" charset="0"/>
              </a:rPr>
              <a:t>8.2.12</a:t>
            </a:r>
            <a:r>
              <a:rPr lang="en-US" sz="3200" b="1" smtClean="0">
                <a:latin typeface="Times New Roman" panose="02020603050405020304" pitchFamily="18" charset="0"/>
                <a:cs typeface="Times New Roman" panose="02020603050405020304" pitchFamily="18" charset="0"/>
              </a:rPr>
              <a:t>  </a:t>
            </a:r>
            <a:r>
              <a:rPr lang="en-US" sz="3200" b="1" smtClean="0">
                <a:cs typeface="Times New Roman" panose="02020603050405020304" pitchFamily="18" charset="0"/>
              </a:rPr>
              <a:t>How the Present Value Keys on a Business Calculator Work</a:t>
            </a:r>
            <a:endParaRPr lang="en-US" sz="3200" smtClean="0">
              <a:cs typeface="Times New Roman" panose="02020603050405020304" pitchFamily="18" charset="0"/>
            </a:endParaRPr>
          </a:p>
        </p:txBody>
      </p:sp>
      <p:sp>
        <p:nvSpPr>
          <p:cNvPr id="105475" name="Rectangle 3"/>
          <p:cNvSpPr>
            <a:spLocks noGrp="1" noChangeArrowheads="1"/>
          </p:cNvSpPr>
          <p:nvPr>
            <p:ph type="body" idx="1"/>
          </p:nvPr>
        </p:nvSpPr>
        <p:spPr>
          <a:xfrm>
            <a:off x="609600" y="2514600"/>
            <a:ext cx="7772400" cy="4114800"/>
          </a:xfrm>
        </p:spPr>
        <p:txBody>
          <a:bodyPr/>
          <a:lstStyle/>
          <a:p>
            <a:pPr marL="0" indent="0" eaLnBrk="1" hangingPunct="1">
              <a:buFont typeface="Wingdings" pitchFamily="2" charset="2"/>
              <a:buNone/>
            </a:pPr>
            <a:r>
              <a:rPr lang="en-US" smtClean="0">
                <a:cs typeface="Times New Roman" pitchFamily="18" charset="0"/>
              </a:rPr>
              <a:t>There are two types of PV Math keys on a typical business calculator:</a:t>
            </a:r>
          </a:p>
        </p:txBody>
      </p:sp>
      <p:sp>
        <p:nvSpPr>
          <p:cNvPr id="105476" name="Slide Number Placeholder 3"/>
          <p:cNvSpPr>
            <a:spLocks noGrp="1"/>
          </p:cNvSpPr>
          <p:nvPr>
            <p:ph type="sldNum" sz="quarter" idx="12"/>
          </p:nvPr>
        </p:nvSpPr>
        <p:spPr>
          <a:noFill/>
          <a:ln>
            <a:miter lim="800000"/>
            <a:headEnd/>
            <a:tailEnd/>
          </a:ln>
        </p:spPr>
        <p:txBody>
          <a:bodyPr/>
          <a:lstStyle/>
          <a:p>
            <a:fld id="{99CBF0B8-DBD1-43EF-BB8F-98AF096387B7}" type="slidenum">
              <a:rPr lang="en-US"/>
              <a:pPr/>
              <a:t>93</a:t>
            </a:fld>
            <a:endParaRPr lang="en-US"/>
          </a:p>
        </p:txBody>
      </p:sp>
      <p:sp>
        <p:nvSpPr>
          <p:cNvPr id="105477"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1" name="Rectangle 3"/>
          <p:cNvSpPr>
            <a:spLocks noGrp="1" noChangeArrowheads="1"/>
          </p:cNvSpPr>
          <p:nvPr>
            <p:ph type="body" idx="1"/>
          </p:nvPr>
        </p:nvSpPr>
        <p:spPr>
          <a:xfrm>
            <a:off x="457200" y="762000"/>
            <a:ext cx="8153400" cy="5638800"/>
          </a:xfrm>
        </p:spPr>
        <p:txBody>
          <a:bodyPr/>
          <a:lstStyle/>
          <a:p>
            <a:pPr marL="0" indent="0" eaLnBrk="1" hangingPunct="1">
              <a:lnSpc>
                <a:spcPct val="90000"/>
              </a:lnSpc>
              <a:buFont typeface="Wingdings" pitchFamily="2" charset="2"/>
              <a:buNone/>
            </a:pPr>
            <a:r>
              <a:rPr lang="en-US" sz="2400" smtClean="0">
                <a:cs typeface="Times New Roman" pitchFamily="18" charset="0"/>
              </a:rPr>
              <a:t>They are useful for problems that involve a level annuity and/or at most one additional single-sum amount at the end of the annuity (e.g., the typical mortgage, even if it is not fully-amortizing). These keys solve the following equation:</a:t>
            </a:r>
            <a:br>
              <a:rPr lang="en-US" sz="2400" smtClean="0">
                <a:cs typeface="Times New Roman" pitchFamily="18" charset="0"/>
              </a:rPr>
            </a:br>
            <a:r>
              <a:rPr lang="en-US" sz="2400" smtClean="0">
                <a:cs typeface="Times New Roman" pitchFamily="18" charset="0"/>
              </a:rPr>
              <a:t> </a:t>
            </a:r>
            <a:br>
              <a:rPr lang="en-US" sz="2400" smtClean="0">
                <a:cs typeface="Times New Roman" pitchFamily="18" charset="0"/>
              </a:rPr>
            </a:br>
            <a:r>
              <a:rPr lang="en-US" sz="2400" smtClean="0">
                <a:cs typeface="Times New Roman" pitchFamily="18" charset="0"/>
              </a:rPr>
              <a:t/>
            </a:r>
            <a:br>
              <a:rPr lang="en-US" sz="2400" smtClean="0">
                <a:cs typeface="Times New Roman" pitchFamily="18" charset="0"/>
              </a:rPr>
            </a:br>
            <a:r>
              <a:rPr lang="en-US" sz="2400" smtClean="0">
                <a:cs typeface="Times New Roman" pitchFamily="18" charset="0"/>
              </a:rPr>
              <a:t/>
            </a:r>
            <a:br>
              <a:rPr lang="en-US" sz="2400" smtClean="0">
                <a:cs typeface="Times New Roman" pitchFamily="18" charset="0"/>
              </a:rPr>
            </a:br>
            <a:r>
              <a:rPr lang="en-US" sz="2400" smtClean="0">
                <a:cs typeface="Times New Roman" pitchFamily="18" charset="0"/>
              </a:rPr>
              <a:t> </a:t>
            </a:r>
            <a:br>
              <a:rPr lang="en-US" sz="2400" smtClean="0">
                <a:cs typeface="Times New Roman" pitchFamily="18" charset="0"/>
              </a:rPr>
            </a:br>
            <a:r>
              <a:rPr lang="en-US" sz="2400" smtClean="0">
                <a:cs typeface="Times New Roman" pitchFamily="18" charset="0"/>
              </a:rPr>
              <a:t>Normally:	</a:t>
            </a:r>
          </a:p>
          <a:p>
            <a:pPr marL="0" indent="0" eaLnBrk="1" hangingPunct="1">
              <a:lnSpc>
                <a:spcPct val="90000"/>
              </a:lnSpc>
              <a:buFont typeface="Wingdings" pitchFamily="2" charset="2"/>
              <a:buNone/>
            </a:pPr>
            <a:r>
              <a:rPr lang="en-US" sz="2400" smtClean="0">
                <a:cs typeface="Times New Roman" pitchFamily="18" charset="0"/>
              </a:rPr>
              <a:t>PV = Loan initial principal or OLB.</a:t>
            </a:r>
            <a:br>
              <a:rPr lang="en-US" sz="2400" smtClean="0">
                <a:cs typeface="Times New Roman" pitchFamily="18" charset="0"/>
              </a:rPr>
            </a:br>
            <a:r>
              <a:rPr lang="en-US" sz="2400" smtClean="0">
                <a:cs typeface="Times New Roman" pitchFamily="18" charset="0"/>
              </a:rPr>
              <a:t>FV = Loan OLB or balloon.</a:t>
            </a:r>
            <a:br>
              <a:rPr lang="en-US" sz="2400" smtClean="0">
                <a:cs typeface="Times New Roman" pitchFamily="18" charset="0"/>
              </a:rPr>
            </a:br>
            <a:r>
              <a:rPr lang="en-US" sz="2400" smtClean="0">
                <a:cs typeface="Times New Roman" pitchFamily="18" charset="0"/>
              </a:rPr>
              <a:t>PMT = Regular monthly payment.</a:t>
            </a:r>
            <a:br>
              <a:rPr lang="en-US" sz="2400" smtClean="0">
                <a:cs typeface="Times New Roman" pitchFamily="18" charset="0"/>
              </a:rPr>
            </a:br>
            <a:r>
              <a:rPr lang="en-US" sz="2400" smtClean="0">
                <a:cs typeface="Times New Roman" pitchFamily="18" charset="0"/>
              </a:rPr>
              <a:t>r = i/m = Periodic simple interest (per month).</a:t>
            </a:r>
            <a:br>
              <a:rPr lang="en-US" sz="2400" smtClean="0">
                <a:cs typeface="Times New Roman" pitchFamily="18" charset="0"/>
              </a:rPr>
            </a:br>
            <a:r>
              <a:rPr lang="en-US" sz="2400" smtClean="0">
                <a:cs typeface="Times New Roman" pitchFamily="18" charset="0"/>
              </a:rPr>
              <a:t>N = Number of payment periods (remaining, or already paid, depending on how you’re using the keys).</a:t>
            </a:r>
          </a:p>
        </p:txBody>
      </p:sp>
      <p:sp>
        <p:nvSpPr>
          <p:cNvPr id="311298" name="Rectangle 2"/>
          <p:cNvSpPr>
            <a:spLocks noGrp="1" noChangeArrowheads="1"/>
          </p:cNvSpPr>
          <p:nvPr>
            <p:ph type="title"/>
          </p:nvPr>
        </p:nvSpPr>
        <p:spPr>
          <a:xfrm>
            <a:off x="685800" y="0"/>
            <a:ext cx="7772400" cy="838200"/>
          </a:xfrm>
        </p:spPr>
        <p:txBody>
          <a:bodyPr/>
          <a:lstStyle/>
          <a:p>
            <a:pPr eaLnBrk="1" hangingPunct="1">
              <a:buFont typeface="Wingdings" panose="05000000000000000000" pitchFamily="2" charset="2"/>
              <a:buNone/>
              <a:defRPr/>
            </a:pPr>
            <a:r>
              <a:rPr lang="en-US" sz="3200" smtClean="0">
                <a:cs typeface="Times New Roman" panose="02020603050405020304" pitchFamily="18" charset="0"/>
              </a:rPr>
              <a:t>1)</a:t>
            </a:r>
            <a:r>
              <a:rPr lang="en-US" sz="3200" smtClean="0">
                <a:latin typeface="Times New Roman" panose="02020603050405020304" pitchFamily="18" charset="0"/>
                <a:cs typeface="Times New Roman" panose="02020603050405020304" pitchFamily="18" charset="0"/>
              </a:rPr>
              <a:t>   </a:t>
            </a:r>
            <a:r>
              <a:rPr lang="en-US" sz="3200" smtClean="0">
                <a:cs typeface="Times New Roman" panose="02020603050405020304" pitchFamily="18" charset="0"/>
              </a:rPr>
              <a:t>The “</a:t>
            </a:r>
            <a:r>
              <a:rPr lang="en-US" sz="3200" b="1" i="1" smtClean="0">
                <a:cs typeface="Times New Roman" panose="02020603050405020304" pitchFamily="18" charset="0"/>
              </a:rPr>
              <a:t>Mortgage Math</a:t>
            </a:r>
            <a:r>
              <a:rPr lang="en-US" sz="3200" smtClean="0">
                <a:cs typeface="Times New Roman" panose="02020603050405020304" pitchFamily="18" charset="0"/>
              </a:rPr>
              <a:t>” keys.</a:t>
            </a:r>
          </a:p>
        </p:txBody>
      </p:sp>
      <p:graphicFrame>
        <p:nvGraphicFramePr>
          <p:cNvPr id="43010" name="Object 4"/>
          <p:cNvGraphicFramePr>
            <a:graphicFrameLocks noChangeAspect="1"/>
          </p:cNvGraphicFramePr>
          <p:nvPr/>
        </p:nvGraphicFramePr>
        <p:xfrm>
          <a:off x="1981200" y="2514600"/>
          <a:ext cx="4953000" cy="735013"/>
        </p:xfrm>
        <a:graphic>
          <a:graphicData uri="http://schemas.openxmlformats.org/presentationml/2006/ole">
            <p:oleObj spid="_x0000_s43010" name="Equation" r:id="rId3" imgW="3251200" imgH="482600" progId="Equation.3">
              <p:embed/>
            </p:oleObj>
          </a:graphicData>
        </a:graphic>
      </p:graphicFrame>
      <p:sp>
        <p:nvSpPr>
          <p:cNvPr id="43013" name="Slide Number Placeholder 5"/>
          <p:cNvSpPr>
            <a:spLocks noGrp="1"/>
          </p:cNvSpPr>
          <p:nvPr>
            <p:ph type="sldNum" sz="quarter" idx="12"/>
          </p:nvPr>
        </p:nvSpPr>
        <p:spPr>
          <a:noFill/>
          <a:ln>
            <a:miter lim="800000"/>
            <a:headEnd/>
            <a:tailEnd/>
          </a:ln>
        </p:spPr>
        <p:txBody>
          <a:bodyPr/>
          <a:lstStyle/>
          <a:p>
            <a:fld id="{4C29EFAB-1979-4F5A-A9A2-45078B74B730}" type="slidenum">
              <a:rPr lang="en-US"/>
              <a:pPr/>
              <a:t>94</a:t>
            </a:fld>
            <a:endParaRPr lang="en-US"/>
          </a:p>
        </p:txBody>
      </p:sp>
      <p:sp>
        <p:nvSpPr>
          <p:cNvPr id="43014" name="Footer Placeholder 6"/>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9332" name="Rectangle 3"/>
          <p:cNvSpPr>
            <a:spLocks noGrp="1" noChangeArrowheads="1"/>
          </p:cNvSpPr>
          <p:nvPr>
            <p:ph type="body" idx="1"/>
          </p:nvPr>
        </p:nvSpPr>
        <p:spPr>
          <a:xfrm>
            <a:off x="685800" y="1371600"/>
            <a:ext cx="7772400" cy="4724400"/>
          </a:xfrm>
        </p:spPr>
        <p:txBody>
          <a:bodyPr/>
          <a:lstStyle/>
          <a:p>
            <a:pPr eaLnBrk="1" hangingPunct="1">
              <a:lnSpc>
                <a:spcPct val="90000"/>
              </a:lnSpc>
              <a:buFont typeface="Wingdings" pitchFamily="2" charset="2"/>
              <a:buNone/>
              <a:defRPr/>
            </a:pPr>
            <a:endParaRPr lang="en-US" dirty="0" smtClean="0">
              <a:cs typeface="Times New Roman" pitchFamily="18" charset="0"/>
            </a:endParaRPr>
          </a:p>
          <a:p>
            <a:pPr eaLnBrk="1" hangingPunct="1">
              <a:lnSpc>
                <a:spcPct val="90000"/>
              </a:lnSpc>
              <a:buFont typeface="Wingdings" pitchFamily="2" charset="2"/>
              <a:buNone/>
              <a:defRPr/>
            </a:pPr>
            <a:endParaRPr lang="en-US" dirty="0" smtClean="0">
              <a:cs typeface="Times New Roman" pitchFamily="18" charset="0"/>
            </a:endParaRPr>
          </a:p>
          <a:p>
            <a:pPr eaLnBrk="1" hangingPunct="1">
              <a:lnSpc>
                <a:spcPct val="90000"/>
              </a:lnSpc>
              <a:buFont typeface="Wingdings" pitchFamily="2" charset="2"/>
              <a:buNone/>
              <a:defRPr/>
            </a:pPr>
            <a:endParaRPr lang="en-US" dirty="0" smtClean="0">
              <a:cs typeface="Times New Roman" pitchFamily="18" charset="0"/>
            </a:endParaRPr>
          </a:p>
          <a:p>
            <a:pPr marL="0" indent="0" eaLnBrk="1" hangingPunct="1">
              <a:lnSpc>
                <a:spcPct val="90000"/>
              </a:lnSpc>
              <a:buFont typeface="Wingdings" pitchFamily="2" charset="2"/>
              <a:buNone/>
              <a:defRPr/>
            </a:pPr>
            <a:r>
              <a:rPr lang="en-US" dirty="0" smtClean="0">
                <a:cs typeface="Times New Roman" pitchFamily="18" charset="0"/>
              </a:rPr>
              <a:t>This makes it clearer why the “</a:t>
            </a:r>
            <a:r>
              <a:rPr lang="en-US" b="1" i="1" dirty="0" smtClean="0">
                <a:cs typeface="Times New Roman" pitchFamily="18" charset="0"/>
              </a:rPr>
              <a:t>PV</a:t>
            </a:r>
            <a:r>
              <a:rPr lang="en-US" dirty="0" smtClean="0">
                <a:cs typeface="Times New Roman" pitchFamily="18" charset="0"/>
              </a:rPr>
              <a:t>” amount is usually opposite sign to the “</a:t>
            </a:r>
            <a:r>
              <a:rPr lang="en-US" b="1" i="1" dirty="0" smtClean="0">
                <a:cs typeface="Times New Roman" pitchFamily="18" charset="0"/>
              </a:rPr>
              <a:t>PMT</a:t>
            </a:r>
            <a:r>
              <a:rPr lang="en-US" dirty="0" smtClean="0">
                <a:cs typeface="Times New Roman" pitchFamily="18" charset="0"/>
              </a:rPr>
              <a:t>” and “</a:t>
            </a:r>
            <a:r>
              <a:rPr lang="en-US" b="1" i="1" dirty="0" smtClean="0">
                <a:cs typeface="Times New Roman" pitchFamily="18" charset="0"/>
              </a:rPr>
              <a:t>FV</a:t>
            </a:r>
            <a:r>
              <a:rPr lang="en-US" dirty="0" smtClean="0">
                <a:cs typeface="Times New Roman" pitchFamily="18" charset="0"/>
              </a:rPr>
              <a:t>” amounts. (If you are solving for </a:t>
            </a:r>
            <a:r>
              <a:rPr lang="en-US" b="1" i="1" dirty="0" smtClean="0">
                <a:cs typeface="Times New Roman" pitchFamily="18" charset="0"/>
              </a:rPr>
              <a:t>FV</a:t>
            </a:r>
            <a:r>
              <a:rPr lang="en-US" dirty="0" smtClean="0">
                <a:cs typeface="Times New Roman" pitchFamily="18" charset="0"/>
              </a:rPr>
              <a:t> then FV may be of opposite sign to PMT, and same sign as PV.)</a:t>
            </a:r>
          </a:p>
        </p:txBody>
      </p:sp>
      <p:sp>
        <p:nvSpPr>
          <p:cNvPr id="324610" name="Rectangle 2"/>
          <p:cNvSpPr>
            <a:spLocks noGrp="1" noChangeArrowheads="1"/>
          </p:cNvSpPr>
          <p:nvPr>
            <p:ph type="title"/>
          </p:nvPr>
        </p:nvSpPr>
        <p:spPr>
          <a:xfrm>
            <a:off x="685800" y="457200"/>
            <a:ext cx="7772400" cy="762000"/>
          </a:xfrm>
        </p:spPr>
        <p:txBody>
          <a:bodyPr/>
          <a:lstStyle/>
          <a:p>
            <a:pPr eaLnBrk="1" hangingPunct="1">
              <a:buFont typeface="Wingdings" panose="05000000000000000000" pitchFamily="2" charset="2"/>
              <a:buNone/>
              <a:defRPr/>
            </a:pPr>
            <a:r>
              <a:rPr lang="en-US" sz="3200" smtClean="0">
                <a:cs typeface="Times New Roman" panose="02020603050405020304" pitchFamily="18" charset="0"/>
              </a:rPr>
              <a:t>Note that this equation is equivalent to:</a:t>
            </a:r>
          </a:p>
        </p:txBody>
      </p:sp>
      <p:graphicFrame>
        <p:nvGraphicFramePr>
          <p:cNvPr id="44034" name="Object 4"/>
          <p:cNvGraphicFramePr>
            <a:graphicFrameLocks noChangeAspect="1"/>
          </p:cNvGraphicFramePr>
          <p:nvPr/>
        </p:nvGraphicFramePr>
        <p:xfrm>
          <a:off x="914400" y="1600200"/>
          <a:ext cx="7315200" cy="974725"/>
        </p:xfrm>
        <a:graphic>
          <a:graphicData uri="http://schemas.openxmlformats.org/presentationml/2006/ole">
            <p:oleObj spid="_x0000_s44034" name="Equation" r:id="rId3" imgW="3619500" imgH="482600" progId="Equation.3">
              <p:embed/>
            </p:oleObj>
          </a:graphicData>
        </a:graphic>
      </p:graphicFrame>
      <p:sp>
        <p:nvSpPr>
          <p:cNvPr id="44037" name="Slide Number Placeholder 5"/>
          <p:cNvSpPr>
            <a:spLocks noGrp="1"/>
          </p:cNvSpPr>
          <p:nvPr>
            <p:ph type="sldNum" sz="quarter" idx="12"/>
          </p:nvPr>
        </p:nvSpPr>
        <p:spPr>
          <a:noFill/>
          <a:ln>
            <a:miter lim="800000"/>
            <a:headEnd/>
            <a:tailEnd/>
          </a:ln>
        </p:spPr>
        <p:txBody>
          <a:bodyPr/>
          <a:lstStyle/>
          <a:p>
            <a:fld id="{6F9AE6BC-828F-4F79-97D7-0518F032F579}" type="slidenum">
              <a:rPr lang="en-US"/>
              <a:pPr/>
              <a:t>95</a:t>
            </a:fld>
            <a:endParaRPr lang="en-US"/>
          </a:p>
        </p:txBody>
      </p:sp>
      <p:sp>
        <p:nvSpPr>
          <p:cNvPr id="44038" name="Footer Placeholder 6"/>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3346" name="Rectangle 2"/>
          <p:cNvSpPr>
            <a:spLocks noGrp="1" noChangeArrowheads="1"/>
          </p:cNvSpPr>
          <p:nvPr>
            <p:ph type="title"/>
          </p:nvPr>
        </p:nvSpPr>
        <p:spPr>
          <a:xfrm>
            <a:off x="685800" y="0"/>
            <a:ext cx="7772400" cy="1600200"/>
          </a:xfrm>
        </p:spPr>
        <p:txBody>
          <a:bodyPr/>
          <a:lstStyle/>
          <a:p>
            <a:pPr eaLnBrk="1" hangingPunct="1">
              <a:buFont typeface="Wingdings" panose="05000000000000000000" pitchFamily="2" charset="2"/>
              <a:buNone/>
              <a:defRPr/>
            </a:pPr>
            <a:r>
              <a:rPr lang="en-US" sz="3200" dirty="0" smtClean="0">
                <a:cs typeface="Times New Roman" panose="02020603050405020304" pitchFamily="18" charset="0"/>
              </a:rPr>
              <a:t>The second type of PV Math keys on your calculator are…</a:t>
            </a:r>
          </a:p>
        </p:txBody>
      </p:sp>
      <p:sp>
        <p:nvSpPr>
          <p:cNvPr id="45060" name="Rectangle 3"/>
          <p:cNvSpPr>
            <a:spLocks noGrp="1" noChangeArrowheads="1"/>
          </p:cNvSpPr>
          <p:nvPr>
            <p:ph type="body" idx="1"/>
          </p:nvPr>
        </p:nvSpPr>
        <p:spPr>
          <a:xfrm>
            <a:off x="381000" y="1600200"/>
            <a:ext cx="8305800" cy="4495800"/>
          </a:xfrm>
        </p:spPr>
        <p:txBody>
          <a:bodyPr/>
          <a:lstStyle/>
          <a:p>
            <a:pPr marL="573088" indent="-573088" eaLnBrk="1" hangingPunct="1">
              <a:buFont typeface="Wingdings" pitchFamily="2" charset="2"/>
              <a:buNone/>
            </a:pPr>
            <a:r>
              <a:rPr lang="en-US" sz="2800" smtClean="0">
                <a:cs typeface="Times New Roman" pitchFamily="18" charset="0"/>
              </a:rPr>
              <a:t>2)   The “</a:t>
            </a:r>
            <a:r>
              <a:rPr lang="en-US" sz="2800" b="1" i="1" smtClean="0">
                <a:cs typeface="Times New Roman" pitchFamily="18" charset="0"/>
              </a:rPr>
              <a:t>DCF keys</a:t>
            </a:r>
            <a:r>
              <a:rPr lang="en-US" sz="2800" smtClean="0">
                <a:cs typeface="Times New Roman" pitchFamily="18" charset="0"/>
              </a:rPr>
              <a:t>”. They are useful for problems that are not a simple or single level annuity. The DCF keys can take an </a:t>
            </a:r>
            <a:r>
              <a:rPr lang="en-US" sz="2800" b="1" i="1" smtClean="0">
                <a:cs typeface="Times New Roman" pitchFamily="18" charset="0"/>
              </a:rPr>
              <a:t>arbitrary stream</a:t>
            </a:r>
            <a:r>
              <a:rPr lang="en-US" sz="2800" smtClean="0">
                <a:cs typeface="Times New Roman" pitchFamily="18" charset="0"/>
              </a:rPr>
              <a:t> of future cash flows, and convert them to </a:t>
            </a:r>
            <a:r>
              <a:rPr lang="en-US" sz="2800" b="1" smtClean="0">
                <a:cs typeface="Times New Roman" pitchFamily="18" charset="0"/>
              </a:rPr>
              <a:t>present value</a:t>
            </a:r>
            <a:r>
              <a:rPr lang="en-US" sz="2800" smtClean="0">
                <a:cs typeface="Times New Roman" pitchFamily="18" charset="0"/>
              </a:rPr>
              <a:t> or compute the </a:t>
            </a:r>
            <a:r>
              <a:rPr lang="en-US" sz="2800" b="1" smtClean="0">
                <a:cs typeface="Times New Roman" pitchFamily="18" charset="0"/>
              </a:rPr>
              <a:t>Internal Rate of Return (“IRR”)</a:t>
            </a:r>
            <a:r>
              <a:rPr lang="en-US" sz="2800" smtClean="0">
                <a:cs typeface="Times New Roman" pitchFamily="18" charset="0"/>
              </a:rPr>
              <a:t> of the cash flow stream (including an up-front negative cash flow representing the initial investment). The DCF keys solve the following equation:</a:t>
            </a:r>
          </a:p>
        </p:txBody>
      </p:sp>
      <p:graphicFrame>
        <p:nvGraphicFramePr>
          <p:cNvPr id="45058" name="Object 4"/>
          <p:cNvGraphicFramePr>
            <a:graphicFrameLocks noChangeAspect="1"/>
          </p:cNvGraphicFramePr>
          <p:nvPr/>
        </p:nvGraphicFramePr>
        <p:xfrm>
          <a:off x="1106488" y="5486400"/>
          <a:ext cx="6934200" cy="803275"/>
        </p:xfrm>
        <a:graphic>
          <a:graphicData uri="http://schemas.openxmlformats.org/presentationml/2006/ole">
            <p:oleObj spid="_x0000_s45058" name="Equation" r:id="rId3" imgW="3733800" imgH="431800" progId="Equation.3">
              <p:embed/>
            </p:oleObj>
          </a:graphicData>
        </a:graphic>
      </p:graphicFrame>
      <p:sp>
        <p:nvSpPr>
          <p:cNvPr id="45061" name="Slide Number Placeholder 5"/>
          <p:cNvSpPr>
            <a:spLocks noGrp="1"/>
          </p:cNvSpPr>
          <p:nvPr>
            <p:ph type="sldNum" sz="quarter" idx="12"/>
          </p:nvPr>
        </p:nvSpPr>
        <p:spPr>
          <a:noFill/>
          <a:ln>
            <a:miter lim="800000"/>
            <a:headEnd/>
            <a:tailEnd/>
          </a:ln>
        </p:spPr>
        <p:txBody>
          <a:bodyPr/>
          <a:lstStyle/>
          <a:p>
            <a:fld id="{893AC69B-9D00-43E2-BE5B-F744F5C7B9AF}" type="slidenum">
              <a:rPr lang="en-US"/>
              <a:pPr/>
              <a:t>96</a:t>
            </a:fld>
            <a:endParaRPr lang="en-US"/>
          </a:p>
        </p:txBody>
      </p:sp>
      <p:sp>
        <p:nvSpPr>
          <p:cNvPr id="45062" name="Footer Placeholder 6"/>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a:xfrm>
            <a:off x="609600" y="304800"/>
            <a:ext cx="7772400" cy="1143000"/>
          </a:xfrm>
        </p:spPr>
        <p:txBody>
          <a:bodyPr/>
          <a:lstStyle/>
          <a:p>
            <a:pPr eaLnBrk="1" hangingPunct="1">
              <a:defRPr/>
            </a:pPr>
            <a:r>
              <a:rPr lang="en-US" sz="3200" smtClean="0"/>
              <a:t>The DCF Keys</a:t>
            </a:r>
          </a:p>
        </p:txBody>
      </p:sp>
      <p:sp>
        <p:nvSpPr>
          <p:cNvPr id="46084" name="Rectangle 3"/>
          <p:cNvSpPr>
            <a:spLocks noGrp="1" noChangeArrowheads="1"/>
          </p:cNvSpPr>
          <p:nvPr>
            <p:ph type="body" idx="1"/>
          </p:nvPr>
        </p:nvSpPr>
        <p:spPr>
          <a:xfrm>
            <a:off x="685800" y="2438400"/>
            <a:ext cx="7772400" cy="3200400"/>
          </a:xfrm>
        </p:spPr>
        <p:txBody>
          <a:bodyPr/>
          <a:lstStyle/>
          <a:p>
            <a:pPr marL="0" indent="0" eaLnBrk="1" hangingPunct="1">
              <a:buFont typeface="Wingdings" pitchFamily="2" charset="2"/>
              <a:buNone/>
            </a:pPr>
            <a:r>
              <a:rPr lang="en-US" smtClean="0">
                <a:cs typeface="Times New Roman" pitchFamily="18" charset="0"/>
              </a:rPr>
              <a:t>where the </a:t>
            </a:r>
            <a:r>
              <a:rPr lang="en-US" b="1" i="1" smtClean="0">
                <a:cs typeface="Times New Roman" pitchFamily="18" charset="0"/>
              </a:rPr>
              <a:t>IRR</a:t>
            </a:r>
            <a:r>
              <a:rPr lang="en-US" smtClean="0">
                <a:cs typeface="Times New Roman" pitchFamily="18" charset="0"/>
              </a:rPr>
              <a:t> is the discount rate that implies </a:t>
            </a:r>
            <a:r>
              <a:rPr lang="en-US" b="1" i="1" smtClean="0">
                <a:cs typeface="Times New Roman" pitchFamily="18" charset="0"/>
              </a:rPr>
              <a:t>NPV=0</a:t>
            </a:r>
            <a:r>
              <a:rPr lang="en-US" smtClean="0">
                <a:cs typeface="Times New Roman" pitchFamily="18" charset="0"/>
              </a:rPr>
              <a:t>. Typically, </a:t>
            </a:r>
            <a:r>
              <a:rPr lang="en-US" i="1" smtClean="0">
                <a:cs typeface="Times New Roman" pitchFamily="18" charset="0"/>
              </a:rPr>
              <a:t>CF</a:t>
            </a:r>
            <a:r>
              <a:rPr lang="en-US" i="1" baseline="-30000" smtClean="0">
                <a:cs typeface="Times New Roman" pitchFamily="18" charset="0"/>
              </a:rPr>
              <a:t>0</a:t>
            </a:r>
            <a:r>
              <a:rPr lang="en-US" smtClean="0">
                <a:cs typeface="Times New Roman" pitchFamily="18" charset="0"/>
              </a:rPr>
              <a:t> is the up-front investment and therefore is of opposite sign to most of the subsequent cash flows (</a:t>
            </a:r>
            <a:r>
              <a:rPr lang="en-US" i="1" smtClean="0">
                <a:cs typeface="Times New Roman" pitchFamily="18" charset="0"/>
              </a:rPr>
              <a:t>CF</a:t>
            </a:r>
            <a:r>
              <a:rPr lang="en-US" i="1" baseline="-30000" smtClean="0">
                <a:cs typeface="Times New Roman" pitchFamily="18" charset="0"/>
              </a:rPr>
              <a:t>1</a:t>
            </a:r>
            <a:r>
              <a:rPr lang="en-US" smtClean="0">
                <a:cs typeface="Times New Roman" pitchFamily="18" charset="0"/>
              </a:rPr>
              <a:t>, </a:t>
            </a:r>
            <a:r>
              <a:rPr lang="en-US" i="1" smtClean="0">
                <a:cs typeface="Times New Roman" pitchFamily="18" charset="0"/>
              </a:rPr>
              <a:t>CF</a:t>
            </a:r>
            <a:r>
              <a:rPr lang="en-US" i="1" baseline="-30000" smtClean="0">
                <a:cs typeface="Times New Roman" pitchFamily="18" charset="0"/>
              </a:rPr>
              <a:t>2</a:t>
            </a:r>
            <a:r>
              <a:rPr lang="en-US" smtClean="0">
                <a:cs typeface="Times New Roman" pitchFamily="18" charset="0"/>
              </a:rPr>
              <a:t>,…). Each cash flow can be a different amount.</a:t>
            </a:r>
          </a:p>
        </p:txBody>
      </p:sp>
      <p:graphicFrame>
        <p:nvGraphicFramePr>
          <p:cNvPr id="46082" name="Object 4"/>
          <p:cNvGraphicFramePr>
            <a:graphicFrameLocks noChangeAspect="1"/>
          </p:cNvGraphicFramePr>
          <p:nvPr/>
        </p:nvGraphicFramePr>
        <p:xfrm>
          <a:off x="990600" y="1295400"/>
          <a:ext cx="6934200" cy="803275"/>
        </p:xfrm>
        <a:graphic>
          <a:graphicData uri="http://schemas.openxmlformats.org/presentationml/2006/ole">
            <p:oleObj spid="_x0000_s46082" name="Equation" r:id="rId3" imgW="3733800" imgH="431800" progId="Equation.3">
              <p:embed/>
            </p:oleObj>
          </a:graphicData>
        </a:graphic>
      </p:graphicFrame>
      <p:sp>
        <p:nvSpPr>
          <p:cNvPr id="46085" name="Slide Number Placeholder 4"/>
          <p:cNvSpPr>
            <a:spLocks noGrp="1"/>
          </p:cNvSpPr>
          <p:nvPr>
            <p:ph type="sldNum" sz="quarter" idx="12"/>
          </p:nvPr>
        </p:nvSpPr>
        <p:spPr>
          <a:noFill/>
          <a:ln>
            <a:miter lim="800000"/>
            <a:headEnd/>
            <a:tailEnd/>
          </a:ln>
        </p:spPr>
        <p:txBody>
          <a:bodyPr/>
          <a:lstStyle/>
          <a:p>
            <a:fld id="{0337D324-D25A-438B-B116-9623CF33E1F1}" type="slidenum">
              <a:rPr lang="en-US"/>
              <a:pPr/>
              <a:t>97</a:t>
            </a:fld>
            <a:endParaRPr lang="en-US"/>
          </a:p>
        </p:txBody>
      </p:sp>
      <p:sp>
        <p:nvSpPr>
          <p:cNvPr id="46086" name="Footer Placeholder 5"/>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682" name="Rectangle 2"/>
          <p:cNvSpPr>
            <a:spLocks noGrp="1" noChangeArrowheads="1"/>
          </p:cNvSpPr>
          <p:nvPr>
            <p:ph type="title"/>
          </p:nvPr>
        </p:nvSpPr>
        <p:spPr/>
        <p:txBody>
          <a:bodyPr/>
          <a:lstStyle/>
          <a:p>
            <a:pPr eaLnBrk="1" hangingPunct="1">
              <a:defRPr/>
            </a:pPr>
            <a:r>
              <a:rPr lang="en-US" sz="3200" smtClean="0"/>
              <a:t>The DCF Keys</a:t>
            </a:r>
          </a:p>
        </p:txBody>
      </p:sp>
      <p:sp>
        <p:nvSpPr>
          <p:cNvPr id="47108" name="Rectangle 3"/>
          <p:cNvSpPr>
            <a:spLocks noGrp="1" noChangeArrowheads="1"/>
          </p:cNvSpPr>
          <p:nvPr>
            <p:ph type="body" idx="1"/>
          </p:nvPr>
        </p:nvSpPr>
        <p:spPr>
          <a:xfrm>
            <a:off x="609600" y="2590800"/>
            <a:ext cx="7772400" cy="2286000"/>
          </a:xfrm>
        </p:spPr>
        <p:txBody>
          <a:bodyPr/>
          <a:lstStyle/>
          <a:p>
            <a:pPr eaLnBrk="1" hangingPunct="1">
              <a:buFont typeface="Wingdings" pitchFamily="2" charset="2"/>
              <a:buNone/>
            </a:pPr>
            <a:r>
              <a:rPr lang="en-US" smtClean="0">
                <a:cs typeface="Times New Roman" pitchFamily="18" charset="0"/>
              </a:rPr>
              <a:t>In general, the IRR is the single rate of return (per period) that causes all the cash flows (including the up-front investment) to discount such that NPV=0.</a:t>
            </a:r>
          </a:p>
        </p:txBody>
      </p:sp>
      <p:graphicFrame>
        <p:nvGraphicFramePr>
          <p:cNvPr id="47106" name="Object 4"/>
          <p:cNvGraphicFramePr>
            <a:graphicFrameLocks noChangeAspect="1"/>
          </p:cNvGraphicFramePr>
          <p:nvPr/>
        </p:nvGraphicFramePr>
        <p:xfrm>
          <a:off x="990600" y="1524000"/>
          <a:ext cx="6934200" cy="803275"/>
        </p:xfrm>
        <a:graphic>
          <a:graphicData uri="http://schemas.openxmlformats.org/presentationml/2006/ole">
            <p:oleObj spid="_x0000_s47106" name="Equation" r:id="rId3" imgW="3733800" imgH="431800" progId="Equation.3">
              <p:embed/>
            </p:oleObj>
          </a:graphicData>
        </a:graphic>
      </p:graphicFrame>
      <p:sp>
        <p:nvSpPr>
          <p:cNvPr id="47109" name="Slide Number Placeholder 4"/>
          <p:cNvSpPr>
            <a:spLocks noGrp="1"/>
          </p:cNvSpPr>
          <p:nvPr>
            <p:ph type="sldNum" sz="quarter" idx="12"/>
          </p:nvPr>
        </p:nvSpPr>
        <p:spPr>
          <a:noFill/>
          <a:ln>
            <a:miter lim="800000"/>
            <a:headEnd/>
            <a:tailEnd/>
          </a:ln>
        </p:spPr>
        <p:txBody>
          <a:bodyPr/>
          <a:lstStyle/>
          <a:p>
            <a:fld id="{3C5604E5-766C-4898-8FB0-7882817F3445}" type="slidenum">
              <a:rPr lang="en-US"/>
              <a:pPr/>
              <a:t>98</a:t>
            </a:fld>
            <a:endParaRPr lang="en-US"/>
          </a:p>
        </p:txBody>
      </p:sp>
      <p:sp>
        <p:nvSpPr>
          <p:cNvPr id="47110" name="Footer Placeholder 5"/>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1778" name="Rectangle 2"/>
          <p:cNvSpPr>
            <a:spLocks noGrp="1" noChangeArrowheads="1"/>
          </p:cNvSpPr>
          <p:nvPr>
            <p:ph type="title"/>
          </p:nvPr>
        </p:nvSpPr>
        <p:spPr>
          <a:xfrm>
            <a:off x="685800" y="0"/>
            <a:ext cx="7772400" cy="1447800"/>
          </a:xfrm>
        </p:spPr>
        <p:txBody>
          <a:bodyPr/>
          <a:lstStyle/>
          <a:p>
            <a:pPr eaLnBrk="1" hangingPunct="1">
              <a:defRPr/>
            </a:pPr>
            <a:r>
              <a:rPr lang="en-US" sz="3200" dirty="0" smtClean="0"/>
              <a:t>The </a:t>
            </a:r>
            <a:r>
              <a:rPr lang="en-US" sz="3200" dirty="0" err="1" smtClean="0"/>
              <a:t>DCF</a:t>
            </a:r>
            <a:r>
              <a:rPr lang="en-US" sz="3200" dirty="0" smtClean="0"/>
              <a:t> Keys</a:t>
            </a:r>
          </a:p>
        </p:txBody>
      </p:sp>
      <p:sp>
        <p:nvSpPr>
          <p:cNvPr id="48132" name="Rectangle 3"/>
          <p:cNvSpPr>
            <a:spLocks noGrp="1" noChangeArrowheads="1"/>
          </p:cNvSpPr>
          <p:nvPr>
            <p:ph type="body" idx="1"/>
          </p:nvPr>
        </p:nvSpPr>
        <p:spPr>
          <a:xfrm>
            <a:off x="685800" y="2057400"/>
            <a:ext cx="7772400" cy="4267200"/>
          </a:xfrm>
        </p:spPr>
        <p:txBody>
          <a:bodyPr/>
          <a:lstStyle/>
          <a:p>
            <a:pPr marL="0" indent="0" eaLnBrk="1" hangingPunct="1">
              <a:lnSpc>
                <a:spcPct val="90000"/>
              </a:lnSpc>
              <a:buFont typeface="Wingdings" pitchFamily="2" charset="2"/>
              <a:buNone/>
            </a:pPr>
            <a:r>
              <a:rPr lang="en-US" sz="2800" smtClean="0">
                <a:cs typeface="Times New Roman" pitchFamily="18" charset="0"/>
              </a:rPr>
              <a:t>By setting </a:t>
            </a:r>
            <a:r>
              <a:rPr lang="en-US" sz="2800" b="1" i="1" smtClean="0">
                <a:cs typeface="Times New Roman" pitchFamily="18" charset="0"/>
              </a:rPr>
              <a:t>CF</a:t>
            </a:r>
            <a:r>
              <a:rPr lang="en-US" sz="2800" b="1" i="1" baseline="-30000" smtClean="0">
                <a:cs typeface="Times New Roman" pitchFamily="18" charset="0"/>
              </a:rPr>
              <a:t>0</a:t>
            </a:r>
            <a:r>
              <a:rPr lang="en-US" sz="2800" b="1" i="1" smtClean="0">
                <a:cs typeface="Times New Roman" pitchFamily="18" charset="0"/>
              </a:rPr>
              <a:t>=0</a:t>
            </a:r>
            <a:r>
              <a:rPr lang="en-US" sz="2800" smtClean="0">
                <a:cs typeface="Times New Roman" pitchFamily="18" charset="0"/>
              </a:rPr>
              <a:t>, and entering the opportunity cost of capital (the discount rate, or required “</a:t>
            </a:r>
            <a:r>
              <a:rPr lang="en-US" sz="2800" i="1" smtClean="0">
                <a:cs typeface="Times New Roman" pitchFamily="18" charset="0"/>
              </a:rPr>
              <a:t>going-in IRR</a:t>
            </a:r>
            <a:r>
              <a:rPr lang="en-US" sz="2800" smtClean="0">
                <a:cs typeface="Times New Roman" pitchFamily="18" charset="0"/>
              </a:rPr>
              <a:t>”) as the interest rate (“I/YR” in the HP-10B, or “I” in the “NPV” program of the TI-BA2+), the DCF keys will solve the above equation (with </a:t>
            </a:r>
            <a:r>
              <a:rPr lang="en-US" sz="2800" i="1" smtClean="0">
                <a:cs typeface="Times New Roman" pitchFamily="18" charset="0"/>
              </a:rPr>
              <a:t>IRR</a:t>
            </a:r>
            <a:r>
              <a:rPr lang="en-US" sz="2800" smtClean="0">
                <a:cs typeface="Times New Roman" pitchFamily="18" charset="0"/>
              </a:rPr>
              <a:t> equal to the input interest rate) for the present value of the future cash flow stream.</a:t>
            </a:r>
            <a:br>
              <a:rPr lang="en-US" sz="2800" smtClean="0">
                <a:cs typeface="Times New Roman" pitchFamily="18" charset="0"/>
              </a:rPr>
            </a:br>
            <a:r>
              <a:rPr lang="en-US" sz="2800" smtClean="0">
                <a:cs typeface="Times New Roman" pitchFamily="18" charset="0"/>
              </a:rPr>
              <a:t> </a:t>
            </a:r>
            <a:br>
              <a:rPr lang="en-US" sz="2800" smtClean="0">
                <a:cs typeface="Times New Roman" pitchFamily="18" charset="0"/>
              </a:rPr>
            </a:br>
            <a:r>
              <a:rPr lang="en-US" sz="2800" b="1" i="1" smtClean="0">
                <a:cs typeface="Times New Roman" pitchFamily="18" charset="0"/>
              </a:rPr>
              <a:t>Note:</a:t>
            </a:r>
            <a:r>
              <a:rPr lang="en-US" sz="2800" smtClean="0">
                <a:cs typeface="Times New Roman" pitchFamily="18" charset="0"/>
              </a:rPr>
              <a:t> Make sure that the </a:t>
            </a:r>
            <a:r>
              <a:rPr lang="en-US" sz="2800" i="1" u="sng" smtClean="0">
                <a:cs typeface="Times New Roman" pitchFamily="18" charset="0"/>
              </a:rPr>
              <a:t>last</a:t>
            </a:r>
            <a:r>
              <a:rPr lang="en-US" sz="2800" smtClean="0">
                <a:cs typeface="Times New Roman" pitchFamily="18" charset="0"/>
              </a:rPr>
              <a:t> cash flow amount, </a:t>
            </a:r>
            <a:r>
              <a:rPr lang="en-US" sz="2800" i="1" smtClean="0">
                <a:cs typeface="Times New Roman" pitchFamily="18" charset="0"/>
              </a:rPr>
              <a:t>CF</a:t>
            </a:r>
            <a:r>
              <a:rPr lang="en-US" sz="2800" i="1" baseline="-30000" smtClean="0">
                <a:cs typeface="Times New Roman" pitchFamily="18" charset="0"/>
              </a:rPr>
              <a:t>T</a:t>
            </a:r>
            <a:r>
              <a:rPr lang="en-US" sz="2800" smtClean="0">
                <a:cs typeface="Times New Roman" pitchFamily="18" charset="0"/>
              </a:rPr>
              <a:t>, </a:t>
            </a:r>
            <a:r>
              <a:rPr lang="en-US" sz="2800" i="1" u="sng" smtClean="0">
                <a:cs typeface="Times New Roman" pitchFamily="18" charset="0"/>
              </a:rPr>
              <a:t>includes the “reversion” (or asset terminal value) amount</a:t>
            </a:r>
            <a:r>
              <a:rPr lang="en-US" sz="2800" smtClean="0">
                <a:cs typeface="Times New Roman" pitchFamily="18" charset="0"/>
              </a:rPr>
              <a:t>.</a:t>
            </a:r>
          </a:p>
        </p:txBody>
      </p:sp>
      <p:graphicFrame>
        <p:nvGraphicFramePr>
          <p:cNvPr id="48130" name="Object 4"/>
          <p:cNvGraphicFramePr>
            <a:graphicFrameLocks noChangeAspect="1"/>
          </p:cNvGraphicFramePr>
          <p:nvPr/>
        </p:nvGraphicFramePr>
        <p:xfrm>
          <a:off x="990600" y="1143000"/>
          <a:ext cx="6934200" cy="803275"/>
        </p:xfrm>
        <a:graphic>
          <a:graphicData uri="http://schemas.openxmlformats.org/presentationml/2006/ole">
            <p:oleObj spid="_x0000_s48130" name="Equation" r:id="rId3" imgW="3733800" imgH="431800" progId="Equation.3">
              <p:embed/>
            </p:oleObj>
          </a:graphicData>
        </a:graphic>
      </p:graphicFrame>
      <p:sp>
        <p:nvSpPr>
          <p:cNvPr id="48133" name="Slide Number Placeholder 4"/>
          <p:cNvSpPr>
            <a:spLocks noGrp="1"/>
          </p:cNvSpPr>
          <p:nvPr>
            <p:ph type="sldNum" sz="quarter" idx="12"/>
          </p:nvPr>
        </p:nvSpPr>
        <p:spPr>
          <a:noFill/>
          <a:ln>
            <a:miter lim="800000"/>
            <a:headEnd/>
            <a:tailEnd/>
          </a:ln>
        </p:spPr>
        <p:txBody>
          <a:bodyPr/>
          <a:lstStyle/>
          <a:p>
            <a:fld id="{CB94CB3C-1E0C-4814-9216-F94B1FD75127}" type="slidenum">
              <a:rPr lang="en-US"/>
              <a:pPr/>
              <a:t>99</a:t>
            </a:fld>
            <a:endParaRPr lang="en-US"/>
          </a:p>
        </p:txBody>
      </p:sp>
      <p:sp>
        <p:nvSpPr>
          <p:cNvPr id="48134" name="Footer Placeholder 5"/>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theme/theme1.xml><?xml version="1.0" encoding="utf-8"?>
<a:theme xmlns:a="http://schemas.openxmlformats.org/drawingml/2006/main" name="Soaring">
  <a:themeElements>
    <a:clrScheme name="Soaring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fontScheme name="Soaring">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Soaring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Soaring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Soaring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Soaring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Soaring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Designs\Soaring.pot</Template>
  <TotalTime>2797</TotalTime>
  <Words>5615</Words>
  <Application>Microsoft Office PowerPoint</Application>
  <PresentationFormat>On-screen Show (4:3)</PresentationFormat>
  <Paragraphs>840</Paragraphs>
  <Slides>107</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107</vt:i4>
      </vt:variant>
    </vt:vector>
  </HeadingPairs>
  <TitlesOfParts>
    <vt:vector size="116" baseType="lpstr">
      <vt:lpstr>Times New Roman</vt:lpstr>
      <vt:lpstr>Arial</vt:lpstr>
      <vt:lpstr>Wingdings</vt:lpstr>
      <vt:lpstr>Calibri</vt:lpstr>
      <vt:lpstr>Courier New</vt:lpstr>
      <vt:lpstr>Symbol</vt:lpstr>
      <vt:lpstr>Courier</vt:lpstr>
      <vt:lpstr>Soaring</vt:lpstr>
      <vt:lpstr>Microsoft Equation 3.0</vt:lpstr>
      <vt:lpstr>Chapter 8</vt:lpstr>
      <vt:lpstr>Real estate deals almost always involve cash amounts at different points in time.</vt:lpstr>
      <vt:lpstr>Present Value Mathematics</vt:lpstr>
      <vt:lpstr>Why is $1 today not equivalent to $1 a year from now?…</vt:lpstr>
      <vt:lpstr>Example</vt:lpstr>
      <vt:lpstr>Two major types of PV math problems:</vt:lpstr>
      <vt:lpstr>8.1 Single-sum formulas…</vt:lpstr>
      <vt:lpstr>8.1 Single-sum formulas…</vt:lpstr>
      <vt:lpstr>8.1.2 Single-sums over multiple periods.</vt:lpstr>
      <vt:lpstr>Single-sums over multiple periods</vt:lpstr>
      <vt:lpstr>Single-sums over multiple periods</vt:lpstr>
      <vt:lpstr>Solving for the return or the time it takes to grow a value…</vt:lpstr>
      <vt:lpstr>Solving for the return or the time it takes to grow a value…</vt:lpstr>
      <vt:lpstr>Solving for the return or the time it takes to grow a value…</vt:lpstr>
      <vt:lpstr>Solving for the return or the time it takes to grow a value…</vt:lpstr>
      <vt:lpstr>Simple &amp; Compound Interest…</vt:lpstr>
      <vt:lpstr>15% interest for two years, compounded:</vt:lpstr>
      <vt:lpstr>Simple &amp; Compound Interest…</vt:lpstr>
      <vt:lpstr>Simple &amp; Compound Interest…</vt:lpstr>
      <vt:lpstr>Simple &amp; Compound Interest…</vt:lpstr>
      <vt:lpstr>The relationship between ENAR and EAR:</vt:lpstr>
      <vt:lpstr>Example:</vt:lpstr>
      <vt:lpstr>“Bond-Equivalent” &amp; “Mortgage-Equivalent” Rates…</vt:lpstr>
      <vt:lpstr>What is the EAR of an 8% bond?</vt:lpstr>
      <vt:lpstr>“Bond-Equivalent” &amp; “Mortgage-Equivalent” Rates</vt:lpstr>
      <vt:lpstr>What is the EAR of an 8% mortgage?</vt:lpstr>
      <vt:lpstr>Example:</vt:lpstr>
      <vt:lpstr>Answer: </vt:lpstr>
      <vt:lpstr>Example:</vt:lpstr>
      <vt:lpstr>Answer:</vt:lpstr>
      <vt:lpstr>8.2 Multi-period problems…</vt:lpstr>
      <vt:lpstr>Example:</vt:lpstr>
      <vt:lpstr>“Special Cases” of the Multi-Period PV Problem…</vt:lpstr>
      <vt:lpstr>“Special Cases” of the Multi-Period PV Problem…</vt:lpstr>
      <vt:lpstr>Example: </vt:lpstr>
      <vt:lpstr>8.2.2 The Level Annuity in Arrears</vt:lpstr>
      <vt:lpstr>Slide 37</vt:lpstr>
      <vt:lpstr>Example:</vt:lpstr>
      <vt:lpstr>Slide 39</vt:lpstr>
      <vt:lpstr>Answer (cont’d):</vt:lpstr>
      <vt:lpstr>For example:</vt:lpstr>
      <vt:lpstr>8.2.3 The Level Annuity in Advance</vt:lpstr>
      <vt:lpstr>The Level Annuity in Advance</vt:lpstr>
      <vt:lpstr>Example:</vt:lpstr>
      <vt:lpstr>Answer:</vt:lpstr>
      <vt:lpstr>Answer (cont’d):</vt:lpstr>
      <vt:lpstr>8.2.9 Solving the Annuity for Future Value.</vt:lpstr>
      <vt:lpstr>The general formula is:</vt:lpstr>
      <vt:lpstr>Example:</vt:lpstr>
      <vt:lpstr>8.2.10 Solving for the Annuity Periodic Payment Amount.</vt:lpstr>
      <vt:lpstr>Example:</vt:lpstr>
      <vt:lpstr>Answer:</vt:lpstr>
      <vt:lpstr>8.2.11 Solving for the Number of Periodic Payments</vt:lpstr>
      <vt:lpstr>Example:</vt:lpstr>
      <vt:lpstr>Answer:</vt:lpstr>
      <vt:lpstr>Another example:</vt:lpstr>
      <vt:lpstr>Example:</vt:lpstr>
      <vt:lpstr>Answer:</vt:lpstr>
      <vt:lpstr>8.2.4 The Growth Annuity in Arrears</vt:lpstr>
      <vt:lpstr>Example:</vt:lpstr>
      <vt:lpstr>Example:</vt:lpstr>
      <vt:lpstr>Answer:</vt:lpstr>
      <vt:lpstr>How do we know?…</vt:lpstr>
      <vt:lpstr>Answer (cont’d):</vt:lpstr>
      <vt:lpstr>Answer (cont’d):</vt:lpstr>
      <vt:lpstr>A more complicated example (like Study Qu.#49):</vt:lpstr>
      <vt:lpstr>Answer</vt:lpstr>
      <vt:lpstr>Or, using the “calculator trick” method, the steps are:</vt:lpstr>
      <vt:lpstr>Answer (cont’d):</vt:lpstr>
      <vt:lpstr>8.2.5 The Constant-Growth Perpetuity (in arrears).</vt:lpstr>
      <vt:lpstr>The general formula is:</vt:lpstr>
      <vt:lpstr>This is a very useful formula, because:</vt:lpstr>
      <vt:lpstr>The perpetuity formula &amp; the cap rate…</vt:lpstr>
      <vt:lpstr>Example:</vt:lpstr>
      <vt:lpstr>Slide 75</vt:lpstr>
      <vt:lpstr>Example:</vt:lpstr>
      <vt:lpstr>Calculate initial monthly cash flow:</vt:lpstr>
      <vt:lpstr>2) Calculate PV of Constant-Growth Perpetuity:</vt:lpstr>
      <vt:lpstr>8.2.12  Combining the Single Lump Sum and the Level Annuity Stream: Classical Mortgage Mathematics</vt:lpstr>
      <vt:lpstr>The classical mortgage is a level annuity in arrears with:</vt:lpstr>
      <vt:lpstr>Outstanding Loan Balance (OLB)  can be found in either of two (mathematically equivalent) ways:</vt:lpstr>
      <vt:lpstr>OLB</vt:lpstr>
      <vt:lpstr>Example:</vt:lpstr>
      <vt:lpstr>Answer:</vt:lpstr>
      <vt:lpstr>This can be computed in either of two ways on your calculator:</vt:lpstr>
      <vt:lpstr>Another example: “Balloon Mortgages”…</vt:lpstr>
      <vt:lpstr>Example:</vt:lpstr>
      <vt:lpstr>Answer:</vt:lpstr>
      <vt:lpstr>Interest-only mortgages:</vt:lpstr>
      <vt:lpstr>Slide 90</vt:lpstr>
      <vt:lpstr>Example:</vt:lpstr>
      <vt:lpstr>Answer:</vt:lpstr>
      <vt:lpstr>8.2.12  How the Present Value Keys on a Business Calculator Work</vt:lpstr>
      <vt:lpstr>1)   The “Mortgage Math” keys.</vt:lpstr>
      <vt:lpstr>Note that this equation is equivalent to:</vt:lpstr>
      <vt:lpstr>The second type of PV Math keys on your calculator are…</vt:lpstr>
      <vt:lpstr>The DCF Keys</vt:lpstr>
      <vt:lpstr>The DCF Keys</vt:lpstr>
      <vt:lpstr>The DCF Keys</vt:lpstr>
      <vt:lpstr>Example (like Ch.8 Study Qu.#53):</vt:lpstr>
      <vt:lpstr>Answer:</vt:lpstr>
      <vt:lpstr>On the calculator this is solved using the DCF keys as:</vt:lpstr>
      <vt:lpstr>Example (cont.):</vt:lpstr>
      <vt:lpstr>Answer:</vt:lpstr>
      <vt:lpstr>Slide 105</vt:lpstr>
      <vt:lpstr>Slide 106</vt:lpstr>
      <vt:lpstr>Slide 107</vt:lpstr>
    </vt:vector>
  </TitlesOfParts>
  <Company>The Yates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8 Lecture:</dc:title>
  <dc:creator>Stephanie R. Yates</dc:creator>
  <cp:lastModifiedBy>McLaughlin</cp:lastModifiedBy>
  <cp:revision>40</cp:revision>
  <dcterms:created xsi:type="dcterms:W3CDTF">2000-11-21T12:50:15Z</dcterms:created>
  <dcterms:modified xsi:type="dcterms:W3CDTF">2013-02-14T15:59:09Z</dcterms:modified>
</cp:coreProperties>
</file>