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535" r:id="rId2"/>
    <p:sldId id="529" r:id="rId3"/>
    <p:sldId id="528" r:id="rId4"/>
    <p:sldId id="536" r:id="rId5"/>
    <p:sldId id="530" r:id="rId6"/>
    <p:sldId id="524" r:id="rId7"/>
    <p:sldId id="527" r:id="rId8"/>
    <p:sldId id="534" r:id="rId9"/>
    <p:sldId id="531" r:id="rId10"/>
    <p:sldId id="472" r:id="rId11"/>
    <p:sldId id="473" r:id="rId12"/>
    <p:sldId id="474" r:id="rId13"/>
    <p:sldId id="475" r:id="rId14"/>
    <p:sldId id="476" r:id="rId15"/>
    <p:sldId id="532" r:id="rId16"/>
    <p:sldId id="518" r:id="rId17"/>
    <p:sldId id="481" r:id="rId18"/>
    <p:sldId id="507" r:id="rId19"/>
    <p:sldId id="508" r:id="rId20"/>
    <p:sldId id="509" r:id="rId21"/>
    <p:sldId id="510" r:id="rId22"/>
    <p:sldId id="511" r:id="rId23"/>
    <p:sldId id="512" r:id="rId24"/>
    <p:sldId id="533" r:id="rId25"/>
    <p:sldId id="544" r:id="rId26"/>
    <p:sldId id="543" r:id="rId27"/>
    <p:sldId id="525" r:id="rId28"/>
    <p:sldId id="521" r:id="rId29"/>
    <p:sldId id="542" r:id="rId30"/>
    <p:sldId id="538" r:id="rId31"/>
    <p:sldId id="539" r:id="rId32"/>
    <p:sldId id="540" r:id="rId33"/>
    <p:sldId id="541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94" autoAdjust="0"/>
    <p:restoredTop sz="87923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358545C-6E18-456E-AA6B-6F7205FCA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437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13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3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7195BFC-39F5-42AE-A816-C35C0EFAC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810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79EF9-2C54-4448-BE69-081468BADAC3}" type="slidenum">
              <a:rPr lang="en-US"/>
              <a:pPr/>
              <a:t>14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77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529BB-759F-4CD3-8C15-9E4DC45FDB45}" type="slidenum">
              <a:rPr lang="en-US"/>
              <a:pPr/>
              <a:t>16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pie includes private homes, but excludes private debt (unlike Exh.1-8). Here, only real estate “pure play” equity is included in the real estate segment. Mortgages and corporate real estate value are included in the “bonds” and “stocks” segments.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290598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4390E-0AFD-4F35-B632-CAD295D1FAB6}" type="slidenum">
              <a:rPr lang="en-US"/>
              <a:pPr/>
              <a:t>18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Based on annual total returns (income plus capital value change).</a:t>
            </a:r>
          </a:p>
        </p:txBody>
      </p:sp>
    </p:spTree>
    <p:extLst>
      <p:ext uri="{BB962C8B-B14F-4D97-AF65-F5344CB8AC3E}">
        <p14:creationId xmlns:p14="http://schemas.microsoft.com/office/powerpoint/2010/main" xmlns="" val="345271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5A7E9B-04F4-436B-88D2-E5094EAF916B}" type="datetime1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52D9A-DD4E-4527-AF74-FEE3EB701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09D8E6-A4FC-42E9-A20C-A1B9D47794CE}" type="datetime1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1118D-7167-40FD-AC9F-FEC99A088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BDE7C6-9423-483D-A701-325213AB76F9}" type="datetime1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76D4B-78B1-43FA-B07B-2BB38290A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2014 OnCourse Learning.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D0DD9252-B113-442F-BFC8-1730AD3E2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6AE149-B3FE-4754-8F2C-6B46028953EC}" type="datetime1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5022F-7F41-48C6-9D62-8E41A3DB0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348D9F-B604-431C-BA40-655AD9EE6B1F}" type="datetime1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555B8-D603-4E79-8429-DA15C564F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426C9D-7D7F-490D-BBD8-B0768303B1CD}" type="datetime1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5D930-E11E-4260-8BDF-DE12B8492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52DE80-2C96-4F94-8C99-25A91677036B}" type="datetime1">
              <a:rPr lang="en-US" smtClean="0"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F224-726B-45E3-8EBE-E801DCB62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D67A56-A54C-4ECE-8EAE-BEE845DB6868}" type="datetime1">
              <a:rPr lang="en-US" smtClean="0"/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684C0-8329-4F28-9454-040AF6C55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404527-6C22-4621-9C9E-3CA347205D03}" type="datetime1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44D04-8DD0-4667-AD9F-7F221CA2F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ADD07E-09D7-49D5-A1BD-2D07D4C89D43}" type="datetime1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B8F7D-27CA-4C89-A16E-1AB93DD0E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F0CABC-8660-4F4D-A226-6F37C1FCB91E}" type="datetime1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FCD83-0E0A-4A8E-8E3D-6F3B713A3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477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D02497B-ED79-4813-8A88-1686450D6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181F-BC38-4C75-BB46-32498D673A0B}" type="slidenum">
              <a:rPr lang="en-US"/>
              <a:pPr/>
              <a:t>1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sz="4400" b="1" dirty="0"/>
              <a:t>CHAPTER 7 </a:t>
            </a:r>
            <a:r>
              <a:rPr lang="en-US" sz="4400" b="1" dirty="0" smtClean="0"/>
              <a:t>LECTURE</a:t>
            </a:r>
            <a:endParaRPr lang="en-US" sz="4400" b="1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3200" b="1">
                <a:latin typeface="Arial" panose="020B0604020202090204" pitchFamily="34" charset="0"/>
              </a:rPr>
              <a:t>BACKGROUND . . .</a:t>
            </a:r>
            <a:endParaRPr lang="en-US" sz="3200">
              <a:latin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OnCourse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65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WHY DO PEOPLE INVEST?..</a:t>
            </a: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u="sng">
                <a:latin typeface="Arial" charset="0"/>
              </a:rPr>
              <a:t>Individuals:</a:t>
            </a:r>
          </a:p>
          <a:p>
            <a:pPr lvl="1"/>
            <a:r>
              <a:rPr lang="en-US" sz="2400">
                <a:latin typeface="Arial" charset="0"/>
              </a:rPr>
              <a:t>THE 25-YR-OLD "YUPPY" ?</a:t>
            </a:r>
          </a:p>
          <a:p>
            <a:pPr lvl="1"/>
            <a:r>
              <a:rPr lang="en-US" sz="2400">
                <a:latin typeface="Arial" charset="0"/>
              </a:rPr>
              <a:t>THE 25-YR-OLD "DINC" COUPLE ? </a:t>
            </a:r>
          </a:p>
          <a:p>
            <a:pPr lvl="1"/>
            <a:r>
              <a:rPr lang="en-US" sz="2400">
                <a:latin typeface="Arial" charset="0"/>
              </a:rPr>
              <a:t>THE 35-YR-OLD "YOUNG FAMILY" ? </a:t>
            </a:r>
          </a:p>
          <a:p>
            <a:pPr lvl="1"/>
            <a:r>
              <a:rPr lang="en-US" sz="2400">
                <a:latin typeface="Arial" charset="0"/>
              </a:rPr>
              <a:t>THE 45-YR-OLD "MID-LIFE CRISIS" ? </a:t>
            </a:r>
          </a:p>
          <a:p>
            <a:pPr lvl="1"/>
            <a:r>
              <a:rPr lang="en-US" sz="2400">
                <a:latin typeface="Arial" charset="0"/>
              </a:rPr>
              <a:t>THE 65-YR-OLD "RETIREE" ? </a:t>
            </a:r>
          </a:p>
          <a:p>
            <a:pPr lvl="1">
              <a:buFontTx/>
              <a:buNone/>
            </a:pPr>
            <a:r>
              <a:rPr lang="en-US" sz="2400" noProof="1">
                <a:latin typeface="Arial" charset="0"/>
                <a:sym typeface="Wingdings" pitchFamily="2" charset="2"/>
              </a:rPr>
              <a:t></a:t>
            </a:r>
            <a:r>
              <a:rPr lang="en-US" sz="2400" b="1">
                <a:latin typeface="Arial" charset="0"/>
              </a:rPr>
              <a:t> DIFFERENT LIFE STYLES, LIFE CYCLES, PERSONAL GOALS, LEVELS OF WEALTH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Asset </a:t>
            </a:r>
            <a:r>
              <a:rPr lang="en-US" sz="2400" dirty="0" err="1" smtClean="0">
                <a:latin typeface="+mj-lt"/>
              </a:rPr>
              <a:t>Mkt</a:t>
            </a:r>
            <a:r>
              <a:rPr lang="en-US" sz="2400" dirty="0" smtClean="0">
                <a:latin typeface="+mj-lt"/>
              </a:rPr>
              <a:t> Basics</a:t>
            </a:r>
            <a:endParaRPr lang="en-US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WHY DO PEOPLE INVEST?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u="sng">
                <a:latin typeface="Arial" charset="0"/>
              </a:rPr>
              <a:t>Institutions:</a:t>
            </a:r>
          </a:p>
          <a:p>
            <a:pPr lvl="1"/>
            <a:r>
              <a:rPr lang="en-US" sz="2400">
                <a:latin typeface="Arial" charset="0"/>
              </a:rPr>
              <a:t>LIFE INSURANCE COMPANIES</a:t>
            </a:r>
          </a:p>
          <a:p>
            <a:pPr lvl="1"/>
            <a:r>
              <a:rPr lang="en-US" sz="2400">
                <a:latin typeface="Arial" charset="0"/>
              </a:rPr>
              <a:t>PENSION FUNDS</a:t>
            </a:r>
          </a:p>
          <a:p>
            <a:pPr lvl="1"/>
            <a:r>
              <a:rPr lang="en-US" sz="2400">
                <a:latin typeface="Arial" charset="0"/>
              </a:rPr>
              <a:t>MUTUAL FUNDS</a:t>
            </a:r>
          </a:p>
          <a:p>
            <a:pPr lvl="1"/>
            <a:r>
              <a:rPr lang="en-US" sz="2400">
                <a:latin typeface="Arial" charset="0"/>
              </a:rPr>
              <a:t>BANKS</a:t>
            </a:r>
          </a:p>
          <a:p>
            <a:pPr lvl="1"/>
            <a:r>
              <a:rPr lang="en-US" sz="2400">
                <a:latin typeface="Arial" charset="0"/>
              </a:rPr>
              <a:t>FOUNDATIONS</a:t>
            </a:r>
          </a:p>
          <a:p>
            <a:pPr lvl="1">
              <a:buFontTx/>
              <a:buNone/>
            </a:pPr>
            <a:r>
              <a:rPr lang="en-US" sz="2400" noProof="1">
                <a:latin typeface="Arial" charset="0"/>
                <a:sym typeface="Wingdings" pitchFamily="2" charset="2"/>
              </a:rPr>
              <a:t></a:t>
            </a:r>
            <a:r>
              <a:rPr lang="en-US" sz="2400" b="1">
                <a:latin typeface="Arial" charset="0"/>
              </a:rPr>
              <a:t>DIFFERENT CONSTITUENCIES, EXPERTISE, LIABILITIES, REGULATIONS, SIZES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Asset </a:t>
            </a:r>
            <a:r>
              <a:rPr lang="en-US" sz="2400" dirty="0" err="1" smtClean="0">
                <a:latin typeface="+mj-lt"/>
              </a:rPr>
              <a:t>Mkt</a:t>
            </a:r>
            <a:r>
              <a:rPr lang="en-US" sz="2400" dirty="0" smtClean="0">
                <a:latin typeface="+mj-lt"/>
              </a:rPr>
              <a:t> Basics</a:t>
            </a:r>
            <a:endParaRPr lang="en-US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WHY DO PEOPLE INVEST?</a:t>
            </a: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84263" indent="-1084263">
              <a:buFont typeface="Wingdings" pitchFamily="2" charset="2"/>
              <a:buNone/>
            </a:pPr>
            <a:r>
              <a:rPr lang="en-US" dirty="0" smtClean="0"/>
              <a:t>===&gt;	DIFFERENT </a:t>
            </a:r>
            <a:r>
              <a:rPr lang="en-US" dirty="0"/>
              <a:t>TIME HORIZONS, RISK TOLERANCES, NEEDS FOR INCOME </a:t>
            </a:r>
            <a:r>
              <a:rPr lang="en-US" dirty="0" err="1"/>
              <a:t>vs</a:t>
            </a:r>
            <a:r>
              <a:rPr lang="en-US" dirty="0"/>
              <a:t> GROWTH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>
                <a:cs typeface="Arial" charset="0"/>
              </a:rPr>
              <a:t>Therefore</a:t>
            </a:r>
            <a:r>
              <a:rPr lang="en-US" dirty="0">
                <a:cs typeface="Arial" charset="0"/>
              </a:rPr>
              <a:t>, . . . (opportunities for new product development in the investment industry)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Asset </a:t>
            </a:r>
            <a:r>
              <a:rPr lang="en-US" sz="2400" dirty="0" err="1" smtClean="0">
                <a:latin typeface="+mj-lt"/>
              </a:rPr>
              <a:t>Mkt</a:t>
            </a:r>
            <a:r>
              <a:rPr lang="en-US" sz="2400" dirty="0" smtClean="0">
                <a:latin typeface="+mj-lt"/>
              </a:rPr>
              <a:t> Basics</a:t>
            </a:r>
            <a:endParaRPr lang="en-US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TWO MAJOR INVESTMENT </a:t>
            </a:r>
            <a:r>
              <a:rPr lang="en-US" b="1">
                <a:cs typeface="Arial" charset="0"/>
              </a:rPr>
              <a:t>OBJECTIVES</a:t>
            </a:r>
            <a:r>
              <a:rPr lang="en-US">
                <a:cs typeface="Arial" charset="0"/>
              </a:rPr>
              <a:t>:</a:t>
            </a:r>
            <a:endParaRPr 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arenR"/>
            </a:pPr>
            <a:r>
              <a:rPr lang="en-US" b="1">
                <a:cs typeface="Arial" charset="0"/>
              </a:rPr>
              <a:t>GROWTH</a:t>
            </a:r>
            <a:r>
              <a:rPr lang="en-US">
                <a:cs typeface="Arial" charset="0"/>
              </a:rPr>
              <a:t> (SAVINGS) - </a:t>
            </a:r>
            <a:r>
              <a:rPr lang="en-US" b="1">
                <a:cs typeface="Times New Roman" pitchFamily="18" charset="0"/>
              </a:rPr>
              <a:t>RELATIVELY LONG-TERM HORIZON </a:t>
            </a:r>
            <a:r>
              <a:rPr lang="en-US">
                <a:cs typeface="Arial" charset="0"/>
              </a:rPr>
              <a:t>(NO IMMEDIATE NEED);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533400" indent="-533400">
              <a:buFont typeface="Wingdings" pitchFamily="2" charset="2"/>
              <a:buAutoNum type="arabicParenR"/>
            </a:pPr>
            <a:r>
              <a:rPr lang="en-US" b="1">
                <a:cs typeface="Arial" charset="0"/>
              </a:rPr>
              <a:t>INCOME</a:t>
            </a:r>
            <a:r>
              <a:rPr lang="en-US">
                <a:cs typeface="Arial" charset="0"/>
              </a:rPr>
              <a:t> (CURRENT CASH FLOW) -- </a:t>
            </a:r>
            <a:r>
              <a:rPr lang="en-US" b="1">
                <a:cs typeface="Times New Roman" pitchFamily="18" charset="0"/>
              </a:rPr>
              <a:t>SHORT-TERM &amp; ON-GOING NEED FOR CASH.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Asset </a:t>
            </a:r>
            <a:r>
              <a:rPr lang="en-US" sz="2400" dirty="0" err="1" smtClean="0">
                <a:latin typeface="+mj-lt"/>
              </a:rPr>
              <a:t>Mkt</a:t>
            </a:r>
            <a:r>
              <a:rPr lang="en-US" sz="2400" dirty="0" smtClean="0">
                <a:latin typeface="+mj-lt"/>
              </a:rPr>
              <a:t> Basics</a:t>
            </a:r>
            <a:endParaRPr lang="en-US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cs typeface="Arial" charset="0"/>
              </a:rPr>
              <a:t>MAJOR CONSTRAINTS &amp; CONCERNS: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RISK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LIQUIDITY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TIME HORIZON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MANAGEMENT BURDEN, EXPERTISE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AMOUNT OF FUNDS AVAILABLE FOR INVESTMENT (SIZE)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CAPITAL </a:t>
            </a:r>
            <a:r>
              <a:rPr lang="en-US" sz="2800" dirty="0" smtClean="0">
                <a:cs typeface="Arial" charset="0"/>
              </a:rPr>
              <a:t>CONSTRAINT</a:t>
            </a:r>
            <a:r>
              <a:rPr lang="en-US" sz="2800" dirty="0">
                <a:cs typeface="Arial" charset="0"/>
              </a:rPr>
              <a:t> 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0">
              <a:spcBef>
                <a:spcPts val="2400"/>
              </a:spcBef>
              <a:buNone/>
            </a:pPr>
            <a:r>
              <a:rPr lang="en-US" sz="2800" b="1" dirty="0" smtClean="0">
                <a:cs typeface="Arial" charset="0"/>
              </a:rPr>
              <a:t>Therefore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(again), . . . </a:t>
            </a:r>
            <a:r>
              <a:rPr lang="en-US" sz="2800" i="1" dirty="0">
                <a:cs typeface="Arial" charset="0"/>
              </a:rPr>
              <a:t>What</a:t>
            </a:r>
            <a:r>
              <a:rPr lang="en-US" sz="2800" i="1" dirty="0" smtClean="0">
                <a:cs typeface="Arial" charset="0"/>
              </a:rPr>
              <a:t>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800" b="1" dirty="0" smtClean="0">
                <a:latin typeface="+mj-lt"/>
                <a:cs typeface="Arial" charset="0"/>
              </a:rPr>
              <a:t>Need for variety of investment products &amp; vehicles: </a:t>
            </a:r>
            <a:r>
              <a:rPr lang="en-US" sz="2800" b="1" dirty="0" smtClean="0">
                <a:latin typeface="+mj-lt"/>
                <a:cs typeface="Arial" charset="0"/>
                <a:sym typeface="Wingdings" pitchFamily="2" charset="2"/>
              </a:rPr>
              <a:t> </a:t>
            </a:r>
            <a:r>
              <a:rPr lang="en-US" sz="2800" b="1" i="1" dirty="0" smtClean="0">
                <a:latin typeface="+mj-lt"/>
                <a:cs typeface="Arial" charset="0"/>
                <a:sym typeface="Wingdings" pitchFamily="2" charset="2"/>
              </a:rPr>
              <a:t>“Investment Industry”…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Asset </a:t>
            </a:r>
            <a:r>
              <a:rPr lang="en-US" sz="2400" dirty="0" err="1" smtClean="0">
                <a:latin typeface="+mj-lt"/>
              </a:rPr>
              <a:t>Mkt</a:t>
            </a:r>
            <a:r>
              <a:rPr lang="en-US" sz="2400" dirty="0" smtClean="0">
                <a:latin typeface="+mj-lt"/>
              </a:rPr>
              <a:t> Basics</a:t>
            </a:r>
            <a:endParaRPr lang="en-US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0104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Bef>
                <a:spcPts val="2000"/>
              </a:spcBef>
            </a:pPr>
            <a:r>
              <a:rPr lang="en-US" sz="4000" b="1" dirty="0" smtClean="0">
                <a:latin typeface="+mj-lt"/>
              </a:rPr>
              <a:t>Lecture Outline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Orientation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Evolution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Asset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Mkt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Basics (Investors)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Four Asset Classes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Two RE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Investmt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Mkts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056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2286000" y="5257800"/>
            <a:ext cx="457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RE Equity Includes:</a:t>
            </a:r>
          </a:p>
          <a:p>
            <a:r>
              <a:rPr lang="en-US" dirty="0">
                <a:latin typeface="Arial" charset="0"/>
              </a:rPr>
              <a:t>Housing equity: 	 $10,900 Billion</a:t>
            </a:r>
          </a:p>
          <a:p>
            <a:r>
              <a:rPr lang="en-US" dirty="0" err="1">
                <a:latin typeface="Arial" charset="0"/>
              </a:rPr>
              <a:t>CommRE</a:t>
            </a:r>
            <a:r>
              <a:rPr lang="en-US" dirty="0">
                <a:latin typeface="Arial" charset="0"/>
              </a:rPr>
              <a:t> equity:	     4,700 (excluding </a:t>
            </a:r>
            <a:r>
              <a:rPr lang="en-US" dirty="0" err="1">
                <a:latin typeface="Arial" charset="0"/>
              </a:rPr>
              <a:t>corpRE</a:t>
            </a:r>
            <a:r>
              <a:rPr lang="en-US" dirty="0">
                <a:latin typeface="Arial" charset="0"/>
              </a:rPr>
              <a:t>)</a:t>
            </a:r>
          </a:p>
          <a:p>
            <a:r>
              <a:rPr lang="en-US" dirty="0">
                <a:latin typeface="Arial" charset="0"/>
              </a:rPr>
              <a:t>Ag &amp; Timber: 	     1,200</a:t>
            </a:r>
          </a:p>
          <a:p>
            <a:r>
              <a:rPr lang="en-US" dirty="0">
                <a:latin typeface="Arial" charset="0"/>
              </a:rPr>
              <a:t>REIT equity: 	        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539750"/>
            <a:ext cx="7221537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Four major investment asset classes: Stocks, Bonds, Real Estate,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Cash: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474518"/>
            <a:ext cx="609600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7-6:</a:t>
            </a:r>
            <a:endParaRPr lang="en-US" sz="16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/>
          <a:lstStyle/>
          <a:p>
            <a:r>
              <a:rPr lang="en-US" sz="1800" b="1" dirty="0">
                <a:latin typeface="Times New Roman" pitchFamily="18" charset="0"/>
                <a:cs typeface="Arial" charset="0"/>
              </a:rPr>
              <a:t>Exhibit 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7-7: </a:t>
            </a:r>
            <a:r>
              <a:rPr lang="en-US" sz="1800" b="1" dirty="0">
                <a:latin typeface="Times New Roman" pitchFamily="18" charset="0"/>
                <a:cs typeface="Arial" charset="0"/>
              </a:rPr>
              <a:t>HISTORICAL 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TOTAL RETURN PERFORMANCE </a:t>
            </a:r>
            <a:r>
              <a:rPr lang="en-US" sz="1800" b="1" dirty="0">
                <a:latin typeface="Times New Roman" pitchFamily="18" charset="0"/>
                <a:cs typeface="Arial" charset="0"/>
              </a:rPr>
              <a:t>OF MAJOR INVESTMENT ASSET CLASSES, COMPARED TO INFLATION (CPI), 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1969-2010</a:t>
            </a:r>
            <a:endParaRPr lang="en-US" sz="1800" dirty="0"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34" y="914400"/>
            <a:ext cx="73829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13832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Capital value growth + Income reinvested</a:t>
            </a:r>
            <a:endParaRPr lang="en-US" sz="18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271038" cy="324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4. Four Asset Classes</a:t>
            </a:r>
            <a:endParaRPr lang="en-US" sz="2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0104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Bef>
                <a:spcPts val="2000"/>
              </a:spcBef>
            </a:pPr>
            <a:r>
              <a:rPr lang="en-US" sz="4000" b="1" dirty="0" smtClean="0">
                <a:latin typeface="+mj-lt"/>
              </a:rPr>
              <a:t>Lecture Outline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Orientation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Evolution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Asset </a:t>
            </a:r>
            <a:r>
              <a:rPr lang="en-US" sz="3200" dirty="0" err="1" smtClean="0">
                <a:latin typeface="+mj-lt"/>
              </a:rPr>
              <a:t>Mkt</a:t>
            </a:r>
            <a:r>
              <a:rPr lang="en-US" sz="3200" dirty="0" smtClean="0">
                <a:latin typeface="+mj-lt"/>
              </a:rPr>
              <a:t> Basics (Investors)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Four Asset Classes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Two RE </a:t>
            </a:r>
            <a:r>
              <a:rPr lang="en-US" sz="3200" dirty="0" err="1" smtClean="0">
                <a:latin typeface="+mj-lt"/>
              </a:rPr>
              <a:t>Investmt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Mkts</a:t>
            </a:r>
            <a:endParaRPr lang="en-US" sz="320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First half of the period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700" y="685800"/>
            <a:ext cx="6964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6096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Calendar year annual end-of-year values</a:t>
            </a:r>
            <a:endParaRPr lang="en-US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2192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Capital value growth + Income reinvested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4. Four Asset Classes</a:t>
            </a:r>
            <a:endParaRPr lang="en-US" sz="2000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252-B113-442F-BFC8-1730AD3E24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OnCourse Learning.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Second half of the period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704" y="685800"/>
            <a:ext cx="702259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47900" y="6172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Calendar year annual end-of-year values</a:t>
            </a:r>
            <a:endParaRPr lang="en-US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1854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Capital value growth + Income reinvested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4. Four Asset Classes</a:t>
            </a:r>
            <a:endParaRPr lang="en-US" sz="2000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252-B113-442F-BFC8-1730AD3E24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174" y="467053"/>
            <a:ext cx="7786026" cy="562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4. Four Asset Classes</a:t>
            </a:r>
            <a:endParaRPr lang="en-US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9252-B113-442F-BFC8-1730AD3E246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59" y="487760"/>
            <a:ext cx="7761973" cy="58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4. Four Asset Classes</a:t>
            </a:r>
            <a:endParaRPr lang="en-US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D930-E11E-4260-8BDF-DE12B8492E9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0104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Bef>
                <a:spcPts val="2000"/>
              </a:spcBef>
            </a:pPr>
            <a:r>
              <a:rPr lang="en-US" sz="4000" b="1" dirty="0" smtClean="0">
                <a:latin typeface="+mj-lt"/>
              </a:rPr>
              <a:t>Lecture Outline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Orientation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Evolution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Asset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Mkt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Basics (Investors)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Four Asset Classes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Two RE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Investmt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Mkts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384300"/>
            <a:ext cx="65151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EXHIBIT 7-2 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 Estate Example of the Investment System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EXHIBIT 7-2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Real Estate Example </a:t>
            </a:r>
            <a:r>
              <a:rPr lang="en-US" sz="3200" dirty="0" smtClean="0"/>
              <a:t>of the </a:t>
            </a:r>
            <a:r>
              <a:rPr lang="en-US" sz="3200" dirty="0" smtClean="0"/>
              <a:t>Investment System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454150"/>
            <a:ext cx="650875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39813"/>
            <a:ext cx="70104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8224"/>
            <a:ext cx="7727430" cy="62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23220"/>
            <a:ext cx="8382000" cy="5872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Exhibit 25-8 (from Chapter 25), showing relation </a:t>
            </a:r>
            <a:r>
              <a:rPr lang="en-US" dirty="0" err="1" smtClean="0">
                <a:latin typeface="+mj-lt"/>
              </a:rPr>
              <a:t>betw</a:t>
            </a:r>
            <a:r>
              <a:rPr lang="en-US" dirty="0" smtClean="0">
                <a:latin typeface="+mj-lt"/>
              </a:rPr>
              <a:t> REIT-based </a:t>
            </a:r>
            <a:r>
              <a:rPr lang="en-US" dirty="0" err="1" smtClean="0">
                <a:latin typeface="+mj-lt"/>
              </a:rPr>
              <a:t>vs</a:t>
            </a:r>
            <a:r>
              <a:rPr lang="en-US" dirty="0" smtClean="0">
                <a:latin typeface="+mj-lt"/>
              </a:rPr>
              <a:t> Direct Private </a:t>
            </a:r>
            <a:r>
              <a:rPr lang="en-US" dirty="0" err="1" smtClean="0">
                <a:latin typeface="+mj-lt"/>
              </a:rPr>
              <a:t>Mkt</a:t>
            </a:r>
            <a:r>
              <a:rPr lang="en-US" dirty="0" smtClean="0">
                <a:latin typeface="+mj-lt"/>
              </a:rPr>
              <a:t> based CRE asset price evolution…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789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2DB7-69CE-4386-9749-BFB57372EB65}" type="slidenum">
              <a:rPr lang="en-US"/>
              <a:pPr/>
              <a:t>3</a:t>
            </a:fld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357313" y="8239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3017838" y="452438"/>
            <a:ext cx="3065462" cy="2143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3925888" y="477838"/>
            <a:ext cx="1379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3925888" y="481013"/>
            <a:ext cx="146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SPACE MARKET</a:t>
            </a:r>
            <a:endParaRPr lang="en-US" sz="2400"/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5211763" y="4953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65" name="Rectangle 9"/>
          <p:cNvSpPr>
            <a:spLocks noChangeArrowheads="1"/>
          </p:cNvSpPr>
          <p:nvPr/>
        </p:nvSpPr>
        <p:spPr bwMode="auto">
          <a:xfrm>
            <a:off x="3209925" y="809625"/>
            <a:ext cx="960438" cy="628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6" name="Rectangle 10"/>
          <p:cNvSpPr>
            <a:spLocks noChangeArrowheads="1"/>
          </p:cNvSpPr>
          <p:nvPr/>
        </p:nvSpPr>
        <p:spPr bwMode="auto">
          <a:xfrm>
            <a:off x="3375025" y="833438"/>
            <a:ext cx="733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67" name="Rectangle 11"/>
          <p:cNvSpPr>
            <a:spLocks noChangeArrowheads="1"/>
          </p:cNvSpPr>
          <p:nvPr/>
        </p:nvSpPr>
        <p:spPr bwMode="auto">
          <a:xfrm>
            <a:off x="3373438" y="836613"/>
            <a:ext cx="776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SUPPLY</a:t>
            </a:r>
            <a:endParaRPr lang="en-US" sz="2400"/>
          </a:p>
        </p:txBody>
      </p:sp>
      <p:sp>
        <p:nvSpPr>
          <p:cNvPr id="480268" name="Rectangle 12"/>
          <p:cNvSpPr>
            <a:spLocks noChangeArrowheads="1"/>
          </p:cNvSpPr>
          <p:nvPr/>
        </p:nvSpPr>
        <p:spPr bwMode="auto">
          <a:xfrm>
            <a:off x="4021138" y="8509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69" name="Rectangle 13"/>
          <p:cNvSpPr>
            <a:spLocks noChangeArrowheads="1"/>
          </p:cNvSpPr>
          <p:nvPr/>
        </p:nvSpPr>
        <p:spPr bwMode="auto">
          <a:xfrm>
            <a:off x="3278188" y="1008063"/>
            <a:ext cx="908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0" name="Rectangle 14"/>
          <p:cNvSpPr>
            <a:spLocks noChangeArrowheads="1"/>
          </p:cNvSpPr>
          <p:nvPr/>
        </p:nvSpPr>
        <p:spPr bwMode="auto">
          <a:xfrm>
            <a:off x="3278188" y="1009650"/>
            <a:ext cx="977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(Landlords)</a:t>
            </a:r>
            <a:endParaRPr lang="en-US" sz="2400"/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4113213" y="10255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4930775" y="809625"/>
            <a:ext cx="960438" cy="628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3" name="Rectangle 17"/>
          <p:cNvSpPr>
            <a:spLocks noChangeArrowheads="1"/>
          </p:cNvSpPr>
          <p:nvPr/>
        </p:nvSpPr>
        <p:spPr bwMode="auto">
          <a:xfrm>
            <a:off x="5064125" y="833438"/>
            <a:ext cx="798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4" name="Rectangle 18"/>
          <p:cNvSpPr>
            <a:spLocks noChangeArrowheads="1"/>
          </p:cNvSpPr>
          <p:nvPr/>
        </p:nvSpPr>
        <p:spPr bwMode="auto">
          <a:xfrm>
            <a:off x="5064125" y="836613"/>
            <a:ext cx="842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DEMAND</a:t>
            </a:r>
            <a:endParaRPr lang="en-US" sz="2400"/>
          </a:p>
        </p:txBody>
      </p:sp>
      <p:sp>
        <p:nvSpPr>
          <p:cNvPr id="480275" name="Rectangle 19"/>
          <p:cNvSpPr>
            <a:spLocks noChangeArrowheads="1"/>
          </p:cNvSpPr>
          <p:nvPr/>
        </p:nvSpPr>
        <p:spPr bwMode="auto">
          <a:xfrm>
            <a:off x="5772150" y="8509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6" name="Rectangle 20"/>
          <p:cNvSpPr>
            <a:spLocks noChangeArrowheads="1"/>
          </p:cNvSpPr>
          <p:nvPr/>
        </p:nvSpPr>
        <p:spPr bwMode="auto">
          <a:xfrm>
            <a:off x="5064125" y="1008063"/>
            <a:ext cx="773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77" name="Rectangle 21"/>
          <p:cNvSpPr>
            <a:spLocks noChangeArrowheads="1"/>
          </p:cNvSpPr>
          <p:nvPr/>
        </p:nvSpPr>
        <p:spPr bwMode="auto">
          <a:xfrm>
            <a:off x="5064125" y="1009650"/>
            <a:ext cx="841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(Tenants)</a:t>
            </a:r>
            <a:endParaRPr lang="en-US" sz="2400"/>
          </a:p>
        </p:txBody>
      </p:sp>
      <p:sp>
        <p:nvSpPr>
          <p:cNvPr id="480278" name="Rectangle 22"/>
          <p:cNvSpPr>
            <a:spLocks noChangeArrowheads="1"/>
          </p:cNvSpPr>
          <p:nvPr/>
        </p:nvSpPr>
        <p:spPr bwMode="auto">
          <a:xfrm>
            <a:off x="5772150" y="10255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79" name="Rectangle 23"/>
          <p:cNvSpPr>
            <a:spLocks noChangeArrowheads="1"/>
          </p:cNvSpPr>
          <p:nvPr/>
        </p:nvSpPr>
        <p:spPr bwMode="auto">
          <a:xfrm>
            <a:off x="3975100" y="1790700"/>
            <a:ext cx="1247775" cy="7159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0" name="Rectangle 24"/>
          <p:cNvSpPr>
            <a:spLocks noChangeArrowheads="1"/>
          </p:cNvSpPr>
          <p:nvPr/>
        </p:nvSpPr>
        <p:spPr bwMode="auto">
          <a:xfrm>
            <a:off x="4324350" y="1812925"/>
            <a:ext cx="639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1" name="Rectangle 25"/>
          <p:cNvSpPr>
            <a:spLocks noChangeArrowheads="1"/>
          </p:cNvSpPr>
          <p:nvPr/>
        </p:nvSpPr>
        <p:spPr bwMode="auto">
          <a:xfrm>
            <a:off x="4324350" y="1817688"/>
            <a:ext cx="6794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RENTS</a:t>
            </a:r>
            <a:endParaRPr lang="en-US" sz="2400"/>
          </a:p>
        </p:txBody>
      </p:sp>
      <p:sp>
        <p:nvSpPr>
          <p:cNvPr id="480282" name="Rectangle 26"/>
          <p:cNvSpPr>
            <a:spLocks noChangeArrowheads="1"/>
          </p:cNvSpPr>
          <p:nvPr/>
        </p:nvSpPr>
        <p:spPr bwMode="auto">
          <a:xfrm>
            <a:off x="4881563" y="18319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3" name="Rectangle 27"/>
          <p:cNvSpPr>
            <a:spLocks noChangeArrowheads="1"/>
          </p:cNvSpPr>
          <p:nvPr/>
        </p:nvSpPr>
        <p:spPr bwMode="auto">
          <a:xfrm>
            <a:off x="4540250" y="1987550"/>
            <a:ext cx="187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4" name="Rectangle 28"/>
          <p:cNvSpPr>
            <a:spLocks noChangeArrowheads="1"/>
          </p:cNvSpPr>
          <p:nvPr/>
        </p:nvSpPr>
        <p:spPr bwMode="auto">
          <a:xfrm>
            <a:off x="4540250" y="1990725"/>
            <a:ext cx="19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&amp;</a:t>
            </a:r>
            <a:endParaRPr lang="en-US" sz="2400"/>
          </a:p>
        </p:txBody>
      </p:sp>
      <p:sp>
        <p:nvSpPr>
          <p:cNvPr id="480285" name="Rectangle 29"/>
          <p:cNvSpPr>
            <a:spLocks noChangeArrowheads="1"/>
          </p:cNvSpPr>
          <p:nvPr/>
        </p:nvSpPr>
        <p:spPr bwMode="auto">
          <a:xfrm>
            <a:off x="4649788" y="20050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6" name="Rectangle 30"/>
          <p:cNvSpPr>
            <a:spLocks noChangeArrowheads="1"/>
          </p:cNvSpPr>
          <p:nvPr/>
        </p:nvSpPr>
        <p:spPr bwMode="auto">
          <a:xfrm>
            <a:off x="4068763" y="2162175"/>
            <a:ext cx="10779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87" name="Rectangle 31"/>
          <p:cNvSpPr>
            <a:spLocks noChangeArrowheads="1"/>
          </p:cNvSpPr>
          <p:nvPr/>
        </p:nvSpPr>
        <p:spPr bwMode="auto">
          <a:xfrm>
            <a:off x="4068763" y="2165350"/>
            <a:ext cx="12065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OCCUPANCY</a:t>
            </a:r>
            <a:endParaRPr lang="en-US" sz="2400"/>
          </a:p>
        </p:txBody>
      </p:sp>
      <p:sp>
        <p:nvSpPr>
          <p:cNvPr id="480288" name="Rectangle 32"/>
          <p:cNvSpPr>
            <a:spLocks noChangeArrowheads="1"/>
          </p:cNvSpPr>
          <p:nvPr/>
        </p:nvSpPr>
        <p:spPr bwMode="auto">
          <a:xfrm>
            <a:off x="5118100" y="21812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89" name="Rectangle 33"/>
          <p:cNvSpPr>
            <a:spLocks noChangeArrowheads="1"/>
          </p:cNvSpPr>
          <p:nvPr/>
        </p:nvSpPr>
        <p:spPr bwMode="auto">
          <a:xfrm>
            <a:off x="6364288" y="630238"/>
            <a:ext cx="1247775" cy="895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0" name="Rectangle 34"/>
          <p:cNvSpPr>
            <a:spLocks noChangeArrowheads="1"/>
          </p:cNvSpPr>
          <p:nvPr/>
        </p:nvSpPr>
        <p:spPr bwMode="auto">
          <a:xfrm>
            <a:off x="6724650" y="654050"/>
            <a:ext cx="619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1" name="Rectangle 35"/>
          <p:cNvSpPr>
            <a:spLocks noChangeArrowheads="1"/>
          </p:cNvSpPr>
          <p:nvPr/>
        </p:nvSpPr>
        <p:spPr bwMode="auto">
          <a:xfrm>
            <a:off x="6723063" y="657225"/>
            <a:ext cx="6604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LOCAL</a:t>
            </a:r>
            <a:endParaRPr lang="en-US" sz="2400"/>
          </a:p>
        </p:txBody>
      </p:sp>
      <p:sp>
        <p:nvSpPr>
          <p:cNvPr id="480292" name="Rectangle 36"/>
          <p:cNvSpPr>
            <a:spLocks noChangeArrowheads="1"/>
          </p:cNvSpPr>
          <p:nvPr/>
        </p:nvSpPr>
        <p:spPr bwMode="auto">
          <a:xfrm>
            <a:off x="7262813" y="6731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3" name="Rectangle 37"/>
          <p:cNvSpPr>
            <a:spLocks noChangeArrowheads="1"/>
          </p:cNvSpPr>
          <p:nvPr/>
        </p:nvSpPr>
        <p:spPr bwMode="auto">
          <a:xfrm>
            <a:off x="6931025" y="830263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4" name="Rectangle 38"/>
          <p:cNvSpPr>
            <a:spLocks noChangeArrowheads="1"/>
          </p:cNvSpPr>
          <p:nvPr/>
        </p:nvSpPr>
        <p:spPr bwMode="auto">
          <a:xfrm>
            <a:off x="6931025" y="833438"/>
            <a:ext cx="1968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&amp;</a:t>
            </a:r>
            <a:endParaRPr lang="en-US" sz="2400"/>
          </a:p>
        </p:txBody>
      </p:sp>
      <p:sp>
        <p:nvSpPr>
          <p:cNvPr id="480295" name="Rectangle 39"/>
          <p:cNvSpPr>
            <a:spLocks noChangeArrowheads="1"/>
          </p:cNvSpPr>
          <p:nvPr/>
        </p:nvSpPr>
        <p:spPr bwMode="auto">
          <a:xfrm>
            <a:off x="7040563" y="84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6" name="Rectangle 40"/>
          <p:cNvSpPr>
            <a:spLocks noChangeArrowheads="1"/>
          </p:cNvSpPr>
          <p:nvPr/>
        </p:nvSpPr>
        <p:spPr bwMode="auto">
          <a:xfrm>
            <a:off x="6586538" y="1004888"/>
            <a:ext cx="901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297" name="Rectangle 41"/>
          <p:cNvSpPr>
            <a:spLocks noChangeArrowheads="1"/>
          </p:cNvSpPr>
          <p:nvPr/>
        </p:nvSpPr>
        <p:spPr bwMode="auto">
          <a:xfrm>
            <a:off x="6586538" y="1008063"/>
            <a:ext cx="9667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NATIONAL</a:t>
            </a:r>
            <a:endParaRPr lang="en-US" sz="2400"/>
          </a:p>
        </p:txBody>
      </p:sp>
      <p:sp>
        <p:nvSpPr>
          <p:cNvPr id="480298" name="Rectangle 42"/>
          <p:cNvSpPr>
            <a:spLocks noChangeArrowheads="1"/>
          </p:cNvSpPr>
          <p:nvPr/>
        </p:nvSpPr>
        <p:spPr bwMode="auto">
          <a:xfrm>
            <a:off x="7412038" y="10239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299" name="Rectangle 43"/>
          <p:cNvSpPr>
            <a:spLocks noChangeArrowheads="1"/>
          </p:cNvSpPr>
          <p:nvPr/>
        </p:nvSpPr>
        <p:spPr bwMode="auto">
          <a:xfrm>
            <a:off x="6573838" y="1181100"/>
            <a:ext cx="933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300" name="Rectangle 44"/>
          <p:cNvSpPr>
            <a:spLocks noChangeArrowheads="1"/>
          </p:cNvSpPr>
          <p:nvPr/>
        </p:nvSpPr>
        <p:spPr bwMode="auto">
          <a:xfrm>
            <a:off x="6573838" y="1184275"/>
            <a:ext cx="990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ECONOMY</a:t>
            </a:r>
            <a:endParaRPr lang="en-US" sz="2400"/>
          </a:p>
        </p:txBody>
      </p:sp>
      <p:sp>
        <p:nvSpPr>
          <p:cNvPr id="480301" name="Rectangle 45"/>
          <p:cNvSpPr>
            <a:spLocks noChangeArrowheads="1"/>
          </p:cNvSpPr>
          <p:nvPr/>
        </p:nvSpPr>
        <p:spPr bwMode="auto">
          <a:xfrm>
            <a:off x="7423150" y="119856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646863" y="2141538"/>
            <a:ext cx="1066800" cy="458787"/>
            <a:chOff x="4187" y="1349"/>
            <a:chExt cx="672" cy="289"/>
          </a:xfrm>
        </p:grpSpPr>
        <p:sp>
          <p:nvSpPr>
            <p:cNvPr id="480303" name="Freeform 47"/>
            <p:cNvSpPr>
              <a:spLocks/>
            </p:cNvSpPr>
            <p:nvPr/>
          </p:nvSpPr>
          <p:spPr bwMode="auto">
            <a:xfrm>
              <a:off x="4187" y="1349"/>
              <a:ext cx="7" cy="1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7" y="3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4" name="Rectangle 48"/>
            <p:cNvSpPr>
              <a:spLocks noChangeArrowheads="1"/>
            </p:cNvSpPr>
            <p:nvPr/>
          </p:nvSpPr>
          <p:spPr bwMode="auto">
            <a:xfrm>
              <a:off x="4187" y="1367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5" name="Rectangle 49"/>
            <p:cNvSpPr>
              <a:spLocks noChangeArrowheads="1"/>
            </p:cNvSpPr>
            <p:nvPr/>
          </p:nvSpPr>
          <p:spPr bwMode="auto">
            <a:xfrm>
              <a:off x="4187" y="1381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6" name="Rectangle 50"/>
            <p:cNvSpPr>
              <a:spLocks noChangeArrowheads="1"/>
            </p:cNvSpPr>
            <p:nvPr/>
          </p:nvSpPr>
          <p:spPr bwMode="auto">
            <a:xfrm>
              <a:off x="4187" y="1396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7" name="Rectangle 51"/>
            <p:cNvSpPr>
              <a:spLocks noChangeArrowheads="1"/>
            </p:cNvSpPr>
            <p:nvPr/>
          </p:nvSpPr>
          <p:spPr bwMode="auto">
            <a:xfrm>
              <a:off x="4187" y="141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8" name="Rectangle 52"/>
            <p:cNvSpPr>
              <a:spLocks noChangeArrowheads="1"/>
            </p:cNvSpPr>
            <p:nvPr/>
          </p:nvSpPr>
          <p:spPr bwMode="auto">
            <a:xfrm>
              <a:off x="4187" y="1425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09" name="Rectangle 53"/>
            <p:cNvSpPr>
              <a:spLocks noChangeArrowheads="1"/>
            </p:cNvSpPr>
            <p:nvPr/>
          </p:nvSpPr>
          <p:spPr bwMode="auto">
            <a:xfrm>
              <a:off x="4187" y="1440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0" name="Rectangle 54"/>
            <p:cNvSpPr>
              <a:spLocks noChangeArrowheads="1"/>
            </p:cNvSpPr>
            <p:nvPr/>
          </p:nvSpPr>
          <p:spPr bwMode="auto">
            <a:xfrm>
              <a:off x="4187" y="1455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1" name="Rectangle 55"/>
            <p:cNvSpPr>
              <a:spLocks noChangeArrowheads="1"/>
            </p:cNvSpPr>
            <p:nvPr/>
          </p:nvSpPr>
          <p:spPr bwMode="auto">
            <a:xfrm>
              <a:off x="4187" y="1470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2" name="Rectangle 56"/>
            <p:cNvSpPr>
              <a:spLocks noChangeArrowheads="1"/>
            </p:cNvSpPr>
            <p:nvPr/>
          </p:nvSpPr>
          <p:spPr bwMode="auto">
            <a:xfrm>
              <a:off x="4187" y="1484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3" name="Rectangle 57"/>
            <p:cNvSpPr>
              <a:spLocks noChangeArrowheads="1"/>
            </p:cNvSpPr>
            <p:nvPr/>
          </p:nvSpPr>
          <p:spPr bwMode="auto">
            <a:xfrm>
              <a:off x="4187" y="1499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4" name="Rectangle 58"/>
            <p:cNvSpPr>
              <a:spLocks noChangeArrowheads="1"/>
            </p:cNvSpPr>
            <p:nvPr/>
          </p:nvSpPr>
          <p:spPr bwMode="auto">
            <a:xfrm>
              <a:off x="4187" y="1514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5" name="Rectangle 59"/>
            <p:cNvSpPr>
              <a:spLocks noChangeArrowheads="1"/>
            </p:cNvSpPr>
            <p:nvPr/>
          </p:nvSpPr>
          <p:spPr bwMode="auto">
            <a:xfrm>
              <a:off x="4187" y="152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6" name="Rectangle 60"/>
            <p:cNvSpPr>
              <a:spLocks noChangeArrowheads="1"/>
            </p:cNvSpPr>
            <p:nvPr/>
          </p:nvSpPr>
          <p:spPr bwMode="auto">
            <a:xfrm>
              <a:off x="4187" y="154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7" name="Rectangle 61"/>
            <p:cNvSpPr>
              <a:spLocks noChangeArrowheads="1"/>
            </p:cNvSpPr>
            <p:nvPr/>
          </p:nvSpPr>
          <p:spPr bwMode="auto">
            <a:xfrm>
              <a:off x="4187" y="1558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8" name="Rectangle 62"/>
            <p:cNvSpPr>
              <a:spLocks noChangeArrowheads="1"/>
            </p:cNvSpPr>
            <p:nvPr/>
          </p:nvSpPr>
          <p:spPr bwMode="auto">
            <a:xfrm>
              <a:off x="4187" y="1573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19" name="Rectangle 63"/>
            <p:cNvSpPr>
              <a:spLocks noChangeArrowheads="1"/>
            </p:cNvSpPr>
            <p:nvPr/>
          </p:nvSpPr>
          <p:spPr bwMode="auto">
            <a:xfrm>
              <a:off x="4187" y="1588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0" name="Rectangle 64"/>
            <p:cNvSpPr>
              <a:spLocks noChangeArrowheads="1"/>
            </p:cNvSpPr>
            <p:nvPr/>
          </p:nvSpPr>
          <p:spPr bwMode="auto">
            <a:xfrm>
              <a:off x="4187" y="1602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1" name="Rectangle 65"/>
            <p:cNvSpPr>
              <a:spLocks noChangeArrowheads="1"/>
            </p:cNvSpPr>
            <p:nvPr/>
          </p:nvSpPr>
          <p:spPr bwMode="auto">
            <a:xfrm>
              <a:off x="4187" y="1617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2" name="Freeform 66"/>
            <p:cNvSpPr>
              <a:spLocks/>
            </p:cNvSpPr>
            <p:nvPr/>
          </p:nvSpPr>
          <p:spPr bwMode="auto">
            <a:xfrm>
              <a:off x="4187" y="1631"/>
              <a:ext cx="9" cy="7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7"/>
                </a:cxn>
                <a:cxn ang="0">
                  <a:pos x="9" y="7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7" y="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3" name="Rectangle 67"/>
            <p:cNvSpPr>
              <a:spLocks noChangeArrowheads="1"/>
            </p:cNvSpPr>
            <p:nvPr/>
          </p:nvSpPr>
          <p:spPr bwMode="auto">
            <a:xfrm>
              <a:off x="4204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4" name="Rectangle 68"/>
            <p:cNvSpPr>
              <a:spLocks noChangeArrowheads="1"/>
            </p:cNvSpPr>
            <p:nvPr/>
          </p:nvSpPr>
          <p:spPr bwMode="auto">
            <a:xfrm>
              <a:off x="421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5" name="Rectangle 69"/>
            <p:cNvSpPr>
              <a:spLocks noChangeArrowheads="1"/>
            </p:cNvSpPr>
            <p:nvPr/>
          </p:nvSpPr>
          <p:spPr bwMode="auto">
            <a:xfrm>
              <a:off x="423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6" name="Rectangle 70"/>
            <p:cNvSpPr>
              <a:spLocks noChangeArrowheads="1"/>
            </p:cNvSpPr>
            <p:nvPr/>
          </p:nvSpPr>
          <p:spPr bwMode="auto">
            <a:xfrm>
              <a:off x="425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7" name="Rectangle 71"/>
            <p:cNvSpPr>
              <a:spLocks noChangeArrowheads="1"/>
            </p:cNvSpPr>
            <p:nvPr/>
          </p:nvSpPr>
          <p:spPr bwMode="auto">
            <a:xfrm>
              <a:off x="426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8" name="Rectangle 72"/>
            <p:cNvSpPr>
              <a:spLocks noChangeArrowheads="1"/>
            </p:cNvSpPr>
            <p:nvPr/>
          </p:nvSpPr>
          <p:spPr bwMode="auto">
            <a:xfrm>
              <a:off x="4283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29" name="Rectangle 73"/>
            <p:cNvSpPr>
              <a:spLocks noChangeArrowheads="1"/>
            </p:cNvSpPr>
            <p:nvPr/>
          </p:nvSpPr>
          <p:spPr bwMode="auto">
            <a:xfrm>
              <a:off x="429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0" name="Rectangle 74"/>
            <p:cNvSpPr>
              <a:spLocks noChangeArrowheads="1"/>
            </p:cNvSpPr>
            <p:nvPr/>
          </p:nvSpPr>
          <p:spPr bwMode="auto">
            <a:xfrm>
              <a:off x="431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1" name="Rectangle 75"/>
            <p:cNvSpPr>
              <a:spLocks noChangeArrowheads="1"/>
            </p:cNvSpPr>
            <p:nvPr/>
          </p:nvSpPr>
          <p:spPr bwMode="auto">
            <a:xfrm>
              <a:off x="433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2" name="Rectangle 76"/>
            <p:cNvSpPr>
              <a:spLocks noChangeArrowheads="1"/>
            </p:cNvSpPr>
            <p:nvPr/>
          </p:nvSpPr>
          <p:spPr bwMode="auto">
            <a:xfrm>
              <a:off x="434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3" name="Rectangle 77"/>
            <p:cNvSpPr>
              <a:spLocks noChangeArrowheads="1"/>
            </p:cNvSpPr>
            <p:nvPr/>
          </p:nvSpPr>
          <p:spPr bwMode="auto">
            <a:xfrm>
              <a:off x="436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4" name="Rectangle 78"/>
            <p:cNvSpPr>
              <a:spLocks noChangeArrowheads="1"/>
            </p:cNvSpPr>
            <p:nvPr/>
          </p:nvSpPr>
          <p:spPr bwMode="auto">
            <a:xfrm>
              <a:off x="437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5" name="Rectangle 79"/>
            <p:cNvSpPr>
              <a:spLocks noChangeArrowheads="1"/>
            </p:cNvSpPr>
            <p:nvPr/>
          </p:nvSpPr>
          <p:spPr bwMode="auto">
            <a:xfrm>
              <a:off x="439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6" name="Rectangle 80"/>
            <p:cNvSpPr>
              <a:spLocks noChangeArrowheads="1"/>
            </p:cNvSpPr>
            <p:nvPr/>
          </p:nvSpPr>
          <p:spPr bwMode="auto">
            <a:xfrm>
              <a:off x="440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7" name="Rectangle 81"/>
            <p:cNvSpPr>
              <a:spLocks noChangeArrowheads="1"/>
            </p:cNvSpPr>
            <p:nvPr/>
          </p:nvSpPr>
          <p:spPr bwMode="auto">
            <a:xfrm>
              <a:off x="442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8" name="Rectangle 82"/>
            <p:cNvSpPr>
              <a:spLocks noChangeArrowheads="1"/>
            </p:cNvSpPr>
            <p:nvPr/>
          </p:nvSpPr>
          <p:spPr bwMode="auto">
            <a:xfrm>
              <a:off x="444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39" name="Rectangle 83"/>
            <p:cNvSpPr>
              <a:spLocks noChangeArrowheads="1"/>
            </p:cNvSpPr>
            <p:nvPr/>
          </p:nvSpPr>
          <p:spPr bwMode="auto">
            <a:xfrm>
              <a:off x="4457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0" name="Rectangle 84"/>
            <p:cNvSpPr>
              <a:spLocks noChangeArrowheads="1"/>
            </p:cNvSpPr>
            <p:nvPr/>
          </p:nvSpPr>
          <p:spPr bwMode="auto">
            <a:xfrm>
              <a:off x="447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1" name="Rectangle 85"/>
            <p:cNvSpPr>
              <a:spLocks noChangeArrowheads="1"/>
            </p:cNvSpPr>
            <p:nvPr/>
          </p:nvSpPr>
          <p:spPr bwMode="auto">
            <a:xfrm>
              <a:off x="448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2" name="Rectangle 86"/>
            <p:cNvSpPr>
              <a:spLocks noChangeArrowheads="1"/>
            </p:cNvSpPr>
            <p:nvPr/>
          </p:nvSpPr>
          <p:spPr bwMode="auto">
            <a:xfrm>
              <a:off x="450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3" name="Rectangle 87"/>
            <p:cNvSpPr>
              <a:spLocks noChangeArrowheads="1"/>
            </p:cNvSpPr>
            <p:nvPr/>
          </p:nvSpPr>
          <p:spPr bwMode="auto">
            <a:xfrm>
              <a:off x="452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4" name="Rectangle 88"/>
            <p:cNvSpPr>
              <a:spLocks noChangeArrowheads="1"/>
            </p:cNvSpPr>
            <p:nvPr/>
          </p:nvSpPr>
          <p:spPr bwMode="auto">
            <a:xfrm>
              <a:off x="4536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5" name="Rectangle 89"/>
            <p:cNvSpPr>
              <a:spLocks noChangeArrowheads="1"/>
            </p:cNvSpPr>
            <p:nvPr/>
          </p:nvSpPr>
          <p:spPr bwMode="auto">
            <a:xfrm>
              <a:off x="455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6" name="Rectangle 90"/>
            <p:cNvSpPr>
              <a:spLocks noChangeArrowheads="1"/>
            </p:cNvSpPr>
            <p:nvPr/>
          </p:nvSpPr>
          <p:spPr bwMode="auto">
            <a:xfrm>
              <a:off x="456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7" name="Rectangle 91"/>
            <p:cNvSpPr>
              <a:spLocks noChangeArrowheads="1"/>
            </p:cNvSpPr>
            <p:nvPr/>
          </p:nvSpPr>
          <p:spPr bwMode="auto">
            <a:xfrm>
              <a:off x="458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8" name="Rectangle 92"/>
            <p:cNvSpPr>
              <a:spLocks noChangeArrowheads="1"/>
            </p:cNvSpPr>
            <p:nvPr/>
          </p:nvSpPr>
          <p:spPr bwMode="auto">
            <a:xfrm>
              <a:off x="459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49" name="Rectangle 93"/>
            <p:cNvSpPr>
              <a:spLocks noChangeArrowheads="1"/>
            </p:cNvSpPr>
            <p:nvPr/>
          </p:nvSpPr>
          <p:spPr bwMode="auto">
            <a:xfrm>
              <a:off x="461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0" name="Rectangle 94"/>
            <p:cNvSpPr>
              <a:spLocks noChangeArrowheads="1"/>
            </p:cNvSpPr>
            <p:nvPr/>
          </p:nvSpPr>
          <p:spPr bwMode="auto">
            <a:xfrm>
              <a:off x="463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1" name="Rectangle 95"/>
            <p:cNvSpPr>
              <a:spLocks noChangeArrowheads="1"/>
            </p:cNvSpPr>
            <p:nvPr/>
          </p:nvSpPr>
          <p:spPr bwMode="auto">
            <a:xfrm>
              <a:off x="464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2" name="Rectangle 96"/>
            <p:cNvSpPr>
              <a:spLocks noChangeArrowheads="1"/>
            </p:cNvSpPr>
            <p:nvPr/>
          </p:nvSpPr>
          <p:spPr bwMode="auto">
            <a:xfrm>
              <a:off x="4662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3" name="Rectangle 97"/>
            <p:cNvSpPr>
              <a:spLocks noChangeArrowheads="1"/>
            </p:cNvSpPr>
            <p:nvPr/>
          </p:nvSpPr>
          <p:spPr bwMode="auto">
            <a:xfrm>
              <a:off x="4678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4" name="Rectangle 98"/>
            <p:cNvSpPr>
              <a:spLocks noChangeArrowheads="1"/>
            </p:cNvSpPr>
            <p:nvPr/>
          </p:nvSpPr>
          <p:spPr bwMode="auto">
            <a:xfrm>
              <a:off x="469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5" name="Rectangle 99"/>
            <p:cNvSpPr>
              <a:spLocks noChangeArrowheads="1"/>
            </p:cNvSpPr>
            <p:nvPr/>
          </p:nvSpPr>
          <p:spPr bwMode="auto">
            <a:xfrm>
              <a:off x="4710" y="1631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6" name="Rectangle 100"/>
            <p:cNvSpPr>
              <a:spLocks noChangeArrowheads="1"/>
            </p:cNvSpPr>
            <p:nvPr/>
          </p:nvSpPr>
          <p:spPr bwMode="auto">
            <a:xfrm>
              <a:off x="4725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7" name="Rectangle 101"/>
            <p:cNvSpPr>
              <a:spLocks noChangeArrowheads="1"/>
            </p:cNvSpPr>
            <p:nvPr/>
          </p:nvSpPr>
          <p:spPr bwMode="auto">
            <a:xfrm>
              <a:off x="4741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8" name="Rectangle 102"/>
            <p:cNvSpPr>
              <a:spLocks noChangeArrowheads="1"/>
            </p:cNvSpPr>
            <p:nvPr/>
          </p:nvSpPr>
          <p:spPr bwMode="auto">
            <a:xfrm>
              <a:off x="4757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59" name="Rectangle 103"/>
            <p:cNvSpPr>
              <a:spLocks noChangeArrowheads="1"/>
            </p:cNvSpPr>
            <p:nvPr/>
          </p:nvSpPr>
          <p:spPr bwMode="auto">
            <a:xfrm>
              <a:off x="4773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0" name="Rectangle 104"/>
            <p:cNvSpPr>
              <a:spLocks noChangeArrowheads="1"/>
            </p:cNvSpPr>
            <p:nvPr/>
          </p:nvSpPr>
          <p:spPr bwMode="auto">
            <a:xfrm>
              <a:off x="4789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1" name="Rectangle 105"/>
            <p:cNvSpPr>
              <a:spLocks noChangeArrowheads="1"/>
            </p:cNvSpPr>
            <p:nvPr/>
          </p:nvSpPr>
          <p:spPr bwMode="auto">
            <a:xfrm>
              <a:off x="4804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2" name="Rectangle 106"/>
            <p:cNvSpPr>
              <a:spLocks noChangeArrowheads="1"/>
            </p:cNvSpPr>
            <p:nvPr/>
          </p:nvSpPr>
          <p:spPr bwMode="auto">
            <a:xfrm>
              <a:off x="4820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3" name="Rectangle 107"/>
            <p:cNvSpPr>
              <a:spLocks noChangeArrowheads="1"/>
            </p:cNvSpPr>
            <p:nvPr/>
          </p:nvSpPr>
          <p:spPr bwMode="auto">
            <a:xfrm>
              <a:off x="4836" y="163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4" name="Freeform 108"/>
            <p:cNvSpPr>
              <a:spLocks/>
            </p:cNvSpPr>
            <p:nvPr/>
          </p:nvSpPr>
          <p:spPr bwMode="auto">
            <a:xfrm>
              <a:off x="4851" y="1629"/>
              <a:ext cx="8" cy="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7" y="9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1" y="2"/>
                </a:cxn>
              </a:cxnLst>
              <a:rect l="0" t="0" r="r" b="b"/>
              <a:pathLst>
                <a:path w="8" h="9">
                  <a:moveTo>
                    <a:pt x="1" y="2"/>
                  </a:moveTo>
                  <a:lnTo>
                    <a:pt x="1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5" name="Rectangle 109"/>
            <p:cNvSpPr>
              <a:spLocks noChangeArrowheads="1"/>
            </p:cNvSpPr>
            <p:nvPr/>
          </p:nvSpPr>
          <p:spPr bwMode="auto">
            <a:xfrm>
              <a:off x="4851" y="161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6" name="Rectangle 110"/>
            <p:cNvSpPr>
              <a:spLocks noChangeArrowheads="1"/>
            </p:cNvSpPr>
            <p:nvPr/>
          </p:nvSpPr>
          <p:spPr bwMode="auto">
            <a:xfrm>
              <a:off x="4851" y="159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7" name="Rectangle 111"/>
            <p:cNvSpPr>
              <a:spLocks noChangeArrowheads="1"/>
            </p:cNvSpPr>
            <p:nvPr/>
          </p:nvSpPr>
          <p:spPr bwMode="auto">
            <a:xfrm>
              <a:off x="4851" y="158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8" name="Rectangle 112"/>
            <p:cNvSpPr>
              <a:spLocks noChangeArrowheads="1"/>
            </p:cNvSpPr>
            <p:nvPr/>
          </p:nvSpPr>
          <p:spPr bwMode="auto">
            <a:xfrm>
              <a:off x="4851" y="157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69" name="Rectangle 113"/>
            <p:cNvSpPr>
              <a:spLocks noChangeArrowheads="1"/>
            </p:cNvSpPr>
            <p:nvPr/>
          </p:nvSpPr>
          <p:spPr bwMode="auto">
            <a:xfrm>
              <a:off x="4851" y="155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0" name="Rectangle 114"/>
            <p:cNvSpPr>
              <a:spLocks noChangeArrowheads="1"/>
            </p:cNvSpPr>
            <p:nvPr/>
          </p:nvSpPr>
          <p:spPr bwMode="auto">
            <a:xfrm>
              <a:off x="4851" y="154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1" name="Rectangle 115"/>
            <p:cNvSpPr>
              <a:spLocks noChangeArrowheads="1"/>
            </p:cNvSpPr>
            <p:nvPr/>
          </p:nvSpPr>
          <p:spPr bwMode="auto">
            <a:xfrm>
              <a:off x="4851" y="1525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2" name="Rectangle 116"/>
            <p:cNvSpPr>
              <a:spLocks noChangeArrowheads="1"/>
            </p:cNvSpPr>
            <p:nvPr/>
          </p:nvSpPr>
          <p:spPr bwMode="auto">
            <a:xfrm>
              <a:off x="4851" y="151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3" name="Rectangle 117"/>
            <p:cNvSpPr>
              <a:spLocks noChangeArrowheads="1"/>
            </p:cNvSpPr>
            <p:nvPr/>
          </p:nvSpPr>
          <p:spPr bwMode="auto">
            <a:xfrm>
              <a:off x="4851" y="149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4" name="Rectangle 118"/>
            <p:cNvSpPr>
              <a:spLocks noChangeArrowheads="1"/>
            </p:cNvSpPr>
            <p:nvPr/>
          </p:nvSpPr>
          <p:spPr bwMode="auto">
            <a:xfrm>
              <a:off x="4851" y="148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5" name="Rectangle 119"/>
            <p:cNvSpPr>
              <a:spLocks noChangeArrowheads="1"/>
            </p:cNvSpPr>
            <p:nvPr/>
          </p:nvSpPr>
          <p:spPr bwMode="auto">
            <a:xfrm>
              <a:off x="4851" y="146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6" name="Rectangle 120"/>
            <p:cNvSpPr>
              <a:spLocks noChangeArrowheads="1"/>
            </p:cNvSpPr>
            <p:nvPr/>
          </p:nvSpPr>
          <p:spPr bwMode="auto">
            <a:xfrm>
              <a:off x="4851" y="145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7" name="Rectangle 121"/>
            <p:cNvSpPr>
              <a:spLocks noChangeArrowheads="1"/>
            </p:cNvSpPr>
            <p:nvPr/>
          </p:nvSpPr>
          <p:spPr bwMode="auto">
            <a:xfrm>
              <a:off x="4851" y="143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8" name="Rectangle 122"/>
            <p:cNvSpPr>
              <a:spLocks noChangeArrowheads="1"/>
            </p:cNvSpPr>
            <p:nvPr/>
          </p:nvSpPr>
          <p:spPr bwMode="auto">
            <a:xfrm>
              <a:off x="4851" y="142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79" name="Rectangle 123"/>
            <p:cNvSpPr>
              <a:spLocks noChangeArrowheads="1"/>
            </p:cNvSpPr>
            <p:nvPr/>
          </p:nvSpPr>
          <p:spPr bwMode="auto">
            <a:xfrm>
              <a:off x="4851" y="140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0" name="Rectangle 124"/>
            <p:cNvSpPr>
              <a:spLocks noChangeArrowheads="1"/>
            </p:cNvSpPr>
            <p:nvPr/>
          </p:nvSpPr>
          <p:spPr bwMode="auto">
            <a:xfrm>
              <a:off x="4851" y="139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1" name="Rectangle 125"/>
            <p:cNvSpPr>
              <a:spLocks noChangeArrowheads="1"/>
            </p:cNvSpPr>
            <p:nvPr/>
          </p:nvSpPr>
          <p:spPr bwMode="auto">
            <a:xfrm>
              <a:off x="4851" y="137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2" name="Rectangle 126"/>
            <p:cNvSpPr>
              <a:spLocks noChangeArrowheads="1"/>
            </p:cNvSpPr>
            <p:nvPr/>
          </p:nvSpPr>
          <p:spPr bwMode="auto">
            <a:xfrm>
              <a:off x="4851" y="136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3" name="Freeform 127"/>
            <p:cNvSpPr>
              <a:spLocks/>
            </p:cNvSpPr>
            <p:nvPr/>
          </p:nvSpPr>
          <p:spPr bwMode="auto">
            <a:xfrm>
              <a:off x="4851" y="1349"/>
              <a:ext cx="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4" name="Rectangle 128"/>
            <p:cNvSpPr>
              <a:spLocks noChangeArrowheads="1"/>
            </p:cNvSpPr>
            <p:nvPr/>
          </p:nvSpPr>
          <p:spPr bwMode="auto">
            <a:xfrm>
              <a:off x="483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5" name="Rectangle 129"/>
            <p:cNvSpPr>
              <a:spLocks noChangeArrowheads="1"/>
            </p:cNvSpPr>
            <p:nvPr/>
          </p:nvSpPr>
          <p:spPr bwMode="auto">
            <a:xfrm>
              <a:off x="481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6" name="Rectangle 130"/>
            <p:cNvSpPr>
              <a:spLocks noChangeArrowheads="1"/>
            </p:cNvSpPr>
            <p:nvPr/>
          </p:nvSpPr>
          <p:spPr bwMode="auto">
            <a:xfrm>
              <a:off x="480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7" name="Rectangle 131"/>
            <p:cNvSpPr>
              <a:spLocks noChangeArrowheads="1"/>
            </p:cNvSpPr>
            <p:nvPr/>
          </p:nvSpPr>
          <p:spPr bwMode="auto">
            <a:xfrm>
              <a:off x="478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8" name="Rectangle 132"/>
            <p:cNvSpPr>
              <a:spLocks noChangeArrowheads="1"/>
            </p:cNvSpPr>
            <p:nvPr/>
          </p:nvSpPr>
          <p:spPr bwMode="auto">
            <a:xfrm>
              <a:off x="477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89" name="Rectangle 133"/>
            <p:cNvSpPr>
              <a:spLocks noChangeArrowheads="1"/>
            </p:cNvSpPr>
            <p:nvPr/>
          </p:nvSpPr>
          <p:spPr bwMode="auto">
            <a:xfrm>
              <a:off x="475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0" name="Rectangle 134"/>
            <p:cNvSpPr>
              <a:spLocks noChangeArrowheads="1"/>
            </p:cNvSpPr>
            <p:nvPr/>
          </p:nvSpPr>
          <p:spPr bwMode="auto">
            <a:xfrm>
              <a:off x="474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1" name="Rectangle 135"/>
            <p:cNvSpPr>
              <a:spLocks noChangeArrowheads="1"/>
            </p:cNvSpPr>
            <p:nvPr/>
          </p:nvSpPr>
          <p:spPr bwMode="auto">
            <a:xfrm>
              <a:off x="472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2" name="Rectangle 136"/>
            <p:cNvSpPr>
              <a:spLocks noChangeArrowheads="1"/>
            </p:cNvSpPr>
            <p:nvPr/>
          </p:nvSpPr>
          <p:spPr bwMode="auto">
            <a:xfrm>
              <a:off x="470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3" name="Rectangle 137"/>
            <p:cNvSpPr>
              <a:spLocks noChangeArrowheads="1"/>
            </p:cNvSpPr>
            <p:nvPr/>
          </p:nvSpPr>
          <p:spPr bwMode="auto">
            <a:xfrm>
              <a:off x="469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4" name="Rectangle 138"/>
            <p:cNvSpPr>
              <a:spLocks noChangeArrowheads="1"/>
            </p:cNvSpPr>
            <p:nvPr/>
          </p:nvSpPr>
          <p:spPr bwMode="auto">
            <a:xfrm>
              <a:off x="467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5" name="Rectangle 139"/>
            <p:cNvSpPr>
              <a:spLocks noChangeArrowheads="1"/>
            </p:cNvSpPr>
            <p:nvPr/>
          </p:nvSpPr>
          <p:spPr bwMode="auto">
            <a:xfrm>
              <a:off x="466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6" name="Rectangle 140"/>
            <p:cNvSpPr>
              <a:spLocks noChangeArrowheads="1"/>
            </p:cNvSpPr>
            <p:nvPr/>
          </p:nvSpPr>
          <p:spPr bwMode="auto">
            <a:xfrm>
              <a:off x="464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7" name="Rectangle 141"/>
            <p:cNvSpPr>
              <a:spLocks noChangeArrowheads="1"/>
            </p:cNvSpPr>
            <p:nvPr/>
          </p:nvSpPr>
          <p:spPr bwMode="auto">
            <a:xfrm>
              <a:off x="462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8" name="Rectangle 142"/>
            <p:cNvSpPr>
              <a:spLocks noChangeArrowheads="1"/>
            </p:cNvSpPr>
            <p:nvPr/>
          </p:nvSpPr>
          <p:spPr bwMode="auto">
            <a:xfrm>
              <a:off x="4614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399" name="Rectangle 143"/>
            <p:cNvSpPr>
              <a:spLocks noChangeArrowheads="1"/>
            </p:cNvSpPr>
            <p:nvPr/>
          </p:nvSpPr>
          <p:spPr bwMode="auto">
            <a:xfrm>
              <a:off x="459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0" name="Rectangle 144"/>
            <p:cNvSpPr>
              <a:spLocks noChangeArrowheads="1"/>
            </p:cNvSpPr>
            <p:nvPr/>
          </p:nvSpPr>
          <p:spPr bwMode="auto">
            <a:xfrm>
              <a:off x="458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1" name="Rectangle 145"/>
            <p:cNvSpPr>
              <a:spLocks noChangeArrowheads="1"/>
            </p:cNvSpPr>
            <p:nvPr/>
          </p:nvSpPr>
          <p:spPr bwMode="auto">
            <a:xfrm>
              <a:off x="456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2" name="Rectangle 146"/>
            <p:cNvSpPr>
              <a:spLocks noChangeArrowheads="1"/>
            </p:cNvSpPr>
            <p:nvPr/>
          </p:nvSpPr>
          <p:spPr bwMode="auto">
            <a:xfrm>
              <a:off x="455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3" name="Rectangle 147"/>
            <p:cNvSpPr>
              <a:spLocks noChangeArrowheads="1"/>
            </p:cNvSpPr>
            <p:nvPr/>
          </p:nvSpPr>
          <p:spPr bwMode="auto">
            <a:xfrm>
              <a:off x="453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4" name="Rectangle 148"/>
            <p:cNvSpPr>
              <a:spLocks noChangeArrowheads="1"/>
            </p:cNvSpPr>
            <p:nvPr/>
          </p:nvSpPr>
          <p:spPr bwMode="auto">
            <a:xfrm>
              <a:off x="451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5" name="Rectangle 149"/>
            <p:cNvSpPr>
              <a:spLocks noChangeArrowheads="1"/>
            </p:cNvSpPr>
            <p:nvPr/>
          </p:nvSpPr>
          <p:spPr bwMode="auto">
            <a:xfrm>
              <a:off x="450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6" name="Rectangle 150"/>
            <p:cNvSpPr>
              <a:spLocks noChangeArrowheads="1"/>
            </p:cNvSpPr>
            <p:nvPr/>
          </p:nvSpPr>
          <p:spPr bwMode="auto">
            <a:xfrm>
              <a:off x="448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7" name="Rectangle 151"/>
            <p:cNvSpPr>
              <a:spLocks noChangeArrowheads="1"/>
            </p:cNvSpPr>
            <p:nvPr/>
          </p:nvSpPr>
          <p:spPr bwMode="auto">
            <a:xfrm>
              <a:off x="447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8" name="Rectangle 152"/>
            <p:cNvSpPr>
              <a:spLocks noChangeArrowheads="1"/>
            </p:cNvSpPr>
            <p:nvPr/>
          </p:nvSpPr>
          <p:spPr bwMode="auto">
            <a:xfrm>
              <a:off x="445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09" name="Rectangle 153"/>
            <p:cNvSpPr>
              <a:spLocks noChangeArrowheads="1"/>
            </p:cNvSpPr>
            <p:nvPr/>
          </p:nvSpPr>
          <p:spPr bwMode="auto">
            <a:xfrm>
              <a:off x="4440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0" name="Rectangle 154"/>
            <p:cNvSpPr>
              <a:spLocks noChangeArrowheads="1"/>
            </p:cNvSpPr>
            <p:nvPr/>
          </p:nvSpPr>
          <p:spPr bwMode="auto">
            <a:xfrm>
              <a:off x="442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1" name="Rectangle 155"/>
            <p:cNvSpPr>
              <a:spLocks noChangeArrowheads="1"/>
            </p:cNvSpPr>
            <p:nvPr/>
          </p:nvSpPr>
          <p:spPr bwMode="auto">
            <a:xfrm>
              <a:off x="440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2" name="Rectangle 156"/>
            <p:cNvSpPr>
              <a:spLocks noChangeArrowheads="1"/>
            </p:cNvSpPr>
            <p:nvPr/>
          </p:nvSpPr>
          <p:spPr bwMode="auto">
            <a:xfrm>
              <a:off x="439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3" name="Rectangle 157"/>
            <p:cNvSpPr>
              <a:spLocks noChangeArrowheads="1"/>
            </p:cNvSpPr>
            <p:nvPr/>
          </p:nvSpPr>
          <p:spPr bwMode="auto">
            <a:xfrm>
              <a:off x="437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4" name="Rectangle 158"/>
            <p:cNvSpPr>
              <a:spLocks noChangeArrowheads="1"/>
            </p:cNvSpPr>
            <p:nvPr/>
          </p:nvSpPr>
          <p:spPr bwMode="auto">
            <a:xfrm>
              <a:off x="4361" y="1349"/>
              <a:ext cx="7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5" name="Rectangle 159"/>
            <p:cNvSpPr>
              <a:spLocks noChangeArrowheads="1"/>
            </p:cNvSpPr>
            <p:nvPr/>
          </p:nvSpPr>
          <p:spPr bwMode="auto">
            <a:xfrm>
              <a:off x="4345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6" name="Rectangle 160"/>
            <p:cNvSpPr>
              <a:spLocks noChangeArrowheads="1"/>
            </p:cNvSpPr>
            <p:nvPr/>
          </p:nvSpPr>
          <p:spPr bwMode="auto">
            <a:xfrm>
              <a:off x="4329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7" name="Rectangle 161"/>
            <p:cNvSpPr>
              <a:spLocks noChangeArrowheads="1"/>
            </p:cNvSpPr>
            <p:nvPr/>
          </p:nvSpPr>
          <p:spPr bwMode="auto">
            <a:xfrm>
              <a:off x="4313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8" name="Rectangle 162"/>
            <p:cNvSpPr>
              <a:spLocks noChangeArrowheads="1"/>
            </p:cNvSpPr>
            <p:nvPr/>
          </p:nvSpPr>
          <p:spPr bwMode="auto">
            <a:xfrm>
              <a:off x="4297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19" name="Rectangle 163"/>
            <p:cNvSpPr>
              <a:spLocks noChangeArrowheads="1"/>
            </p:cNvSpPr>
            <p:nvPr/>
          </p:nvSpPr>
          <p:spPr bwMode="auto">
            <a:xfrm>
              <a:off x="4281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0" name="Rectangle 164"/>
            <p:cNvSpPr>
              <a:spLocks noChangeArrowheads="1"/>
            </p:cNvSpPr>
            <p:nvPr/>
          </p:nvSpPr>
          <p:spPr bwMode="auto">
            <a:xfrm>
              <a:off x="4266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1" name="Rectangle 165"/>
            <p:cNvSpPr>
              <a:spLocks noChangeArrowheads="1"/>
            </p:cNvSpPr>
            <p:nvPr/>
          </p:nvSpPr>
          <p:spPr bwMode="auto">
            <a:xfrm>
              <a:off x="4250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2" name="Rectangle 166"/>
            <p:cNvSpPr>
              <a:spLocks noChangeArrowheads="1"/>
            </p:cNvSpPr>
            <p:nvPr/>
          </p:nvSpPr>
          <p:spPr bwMode="auto">
            <a:xfrm>
              <a:off x="4234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3" name="Rectangle 167"/>
            <p:cNvSpPr>
              <a:spLocks noChangeArrowheads="1"/>
            </p:cNvSpPr>
            <p:nvPr/>
          </p:nvSpPr>
          <p:spPr bwMode="auto">
            <a:xfrm>
              <a:off x="4218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24" name="Rectangle 168"/>
            <p:cNvSpPr>
              <a:spLocks noChangeArrowheads="1"/>
            </p:cNvSpPr>
            <p:nvPr/>
          </p:nvSpPr>
          <p:spPr bwMode="auto">
            <a:xfrm>
              <a:off x="4202" y="134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425" name="Rectangle 169"/>
          <p:cNvSpPr>
            <a:spLocks noChangeArrowheads="1"/>
          </p:cNvSpPr>
          <p:nvPr/>
        </p:nvSpPr>
        <p:spPr bwMode="auto">
          <a:xfrm>
            <a:off x="6743700" y="2170113"/>
            <a:ext cx="979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26" name="Rectangle 170"/>
          <p:cNvSpPr>
            <a:spLocks noChangeArrowheads="1"/>
          </p:cNvSpPr>
          <p:nvPr/>
        </p:nvSpPr>
        <p:spPr bwMode="auto">
          <a:xfrm>
            <a:off x="6743700" y="2173288"/>
            <a:ext cx="10429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FORECAST</a:t>
            </a:r>
            <a:endParaRPr lang="en-US" sz="2400"/>
          </a:p>
        </p:txBody>
      </p:sp>
      <p:sp>
        <p:nvSpPr>
          <p:cNvPr id="480427" name="Rectangle 171"/>
          <p:cNvSpPr>
            <a:spLocks noChangeArrowheads="1"/>
          </p:cNvSpPr>
          <p:nvPr/>
        </p:nvSpPr>
        <p:spPr bwMode="auto">
          <a:xfrm>
            <a:off x="7639050" y="21875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28" name="Rectangle 172"/>
          <p:cNvSpPr>
            <a:spLocks noChangeArrowheads="1"/>
          </p:cNvSpPr>
          <p:nvPr/>
        </p:nvSpPr>
        <p:spPr bwMode="auto">
          <a:xfrm>
            <a:off x="6851650" y="2344738"/>
            <a:ext cx="750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29" name="Rectangle 173"/>
          <p:cNvSpPr>
            <a:spLocks noChangeArrowheads="1"/>
          </p:cNvSpPr>
          <p:nvPr/>
        </p:nvSpPr>
        <p:spPr bwMode="auto">
          <a:xfrm>
            <a:off x="6851650" y="2346325"/>
            <a:ext cx="796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FUTURE</a:t>
            </a:r>
            <a:endParaRPr lang="en-US" sz="2400"/>
          </a:p>
        </p:txBody>
      </p:sp>
      <p:sp>
        <p:nvSpPr>
          <p:cNvPr id="480430" name="Rectangle 174"/>
          <p:cNvSpPr>
            <a:spLocks noChangeArrowheads="1"/>
          </p:cNvSpPr>
          <p:nvPr/>
        </p:nvSpPr>
        <p:spPr bwMode="auto">
          <a:xfrm>
            <a:off x="7519988" y="23622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1" name="Rectangle 175"/>
          <p:cNvSpPr>
            <a:spLocks noChangeArrowheads="1"/>
          </p:cNvSpPr>
          <p:nvPr/>
        </p:nvSpPr>
        <p:spPr bwMode="auto">
          <a:xfrm>
            <a:off x="3532188" y="3336925"/>
            <a:ext cx="3543300" cy="2322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2" name="Rectangle 176"/>
          <p:cNvSpPr>
            <a:spLocks noChangeArrowheads="1"/>
          </p:cNvSpPr>
          <p:nvPr/>
        </p:nvSpPr>
        <p:spPr bwMode="auto">
          <a:xfrm>
            <a:off x="4714875" y="3336925"/>
            <a:ext cx="1357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3" name="Rectangle 177"/>
          <p:cNvSpPr>
            <a:spLocks noChangeArrowheads="1"/>
          </p:cNvSpPr>
          <p:nvPr/>
        </p:nvSpPr>
        <p:spPr bwMode="auto">
          <a:xfrm>
            <a:off x="4714875" y="3340100"/>
            <a:ext cx="14493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ASSET MARKET</a:t>
            </a:r>
            <a:endParaRPr lang="en-US" sz="2400"/>
          </a:p>
        </p:txBody>
      </p:sp>
      <p:sp>
        <p:nvSpPr>
          <p:cNvPr id="480434" name="Rectangle 178"/>
          <p:cNvSpPr>
            <a:spLocks noChangeArrowheads="1"/>
          </p:cNvSpPr>
          <p:nvPr/>
        </p:nvSpPr>
        <p:spPr bwMode="auto">
          <a:xfrm>
            <a:off x="5984875" y="33559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5" name="Rectangle 179"/>
          <p:cNvSpPr>
            <a:spLocks noChangeArrowheads="1"/>
          </p:cNvSpPr>
          <p:nvPr/>
        </p:nvSpPr>
        <p:spPr bwMode="auto">
          <a:xfrm>
            <a:off x="5899150" y="3638550"/>
            <a:ext cx="865188" cy="703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6" name="Rectangle 180"/>
          <p:cNvSpPr>
            <a:spLocks noChangeArrowheads="1"/>
          </p:cNvSpPr>
          <p:nvPr/>
        </p:nvSpPr>
        <p:spPr bwMode="auto">
          <a:xfrm>
            <a:off x="6005513" y="3638550"/>
            <a:ext cx="735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37" name="Rectangle 181"/>
          <p:cNvSpPr>
            <a:spLocks noChangeArrowheads="1"/>
          </p:cNvSpPr>
          <p:nvPr/>
        </p:nvSpPr>
        <p:spPr bwMode="auto">
          <a:xfrm>
            <a:off x="6005513" y="3641725"/>
            <a:ext cx="776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SUPPLY</a:t>
            </a:r>
            <a:endParaRPr lang="en-US" sz="2400"/>
          </a:p>
        </p:txBody>
      </p:sp>
      <p:sp>
        <p:nvSpPr>
          <p:cNvPr id="480438" name="Rectangle 182"/>
          <p:cNvSpPr>
            <a:spLocks noChangeArrowheads="1"/>
          </p:cNvSpPr>
          <p:nvPr/>
        </p:nvSpPr>
        <p:spPr bwMode="auto">
          <a:xfrm>
            <a:off x="6653213" y="36560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39" name="Rectangle 183"/>
          <p:cNvSpPr>
            <a:spLocks noChangeArrowheads="1"/>
          </p:cNvSpPr>
          <p:nvPr/>
        </p:nvSpPr>
        <p:spPr bwMode="auto">
          <a:xfrm>
            <a:off x="6005513" y="3838575"/>
            <a:ext cx="693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0" name="Rectangle 184"/>
          <p:cNvSpPr>
            <a:spLocks noChangeArrowheads="1"/>
          </p:cNvSpPr>
          <p:nvPr/>
        </p:nvSpPr>
        <p:spPr bwMode="auto">
          <a:xfrm>
            <a:off x="6005513" y="3841750"/>
            <a:ext cx="7493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(Owners</a:t>
            </a:r>
            <a:endParaRPr lang="en-US" sz="2400"/>
          </a:p>
        </p:txBody>
      </p:sp>
      <p:sp>
        <p:nvSpPr>
          <p:cNvPr id="480441" name="Rectangle 185"/>
          <p:cNvSpPr>
            <a:spLocks noChangeArrowheads="1"/>
          </p:cNvSpPr>
          <p:nvPr/>
        </p:nvSpPr>
        <p:spPr bwMode="auto">
          <a:xfrm>
            <a:off x="6627813" y="38560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42" name="Rectangle 186"/>
          <p:cNvSpPr>
            <a:spLocks noChangeArrowheads="1"/>
          </p:cNvSpPr>
          <p:nvPr/>
        </p:nvSpPr>
        <p:spPr bwMode="auto">
          <a:xfrm>
            <a:off x="6113463" y="4038600"/>
            <a:ext cx="617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3" name="Rectangle 187"/>
          <p:cNvSpPr>
            <a:spLocks noChangeArrowheads="1"/>
          </p:cNvSpPr>
          <p:nvPr/>
        </p:nvSpPr>
        <p:spPr bwMode="auto">
          <a:xfrm>
            <a:off x="6113463" y="4041775"/>
            <a:ext cx="6699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charset="0"/>
              </a:rPr>
              <a:t>Selling)</a:t>
            </a:r>
            <a:endParaRPr lang="en-US" sz="2400" dirty="0"/>
          </a:p>
        </p:txBody>
      </p:sp>
      <p:sp>
        <p:nvSpPr>
          <p:cNvPr id="480444" name="Rectangle 188"/>
          <p:cNvSpPr>
            <a:spLocks noChangeArrowheads="1"/>
          </p:cNvSpPr>
          <p:nvPr/>
        </p:nvSpPr>
        <p:spPr bwMode="auto">
          <a:xfrm>
            <a:off x="6662738" y="40576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45" name="Rectangle 189"/>
          <p:cNvSpPr>
            <a:spLocks noChangeArrowheads="1"/>
          </p:cNvSpPr>
          <p:nvPr/>
        </p:nvSpPr>
        <p:spPr bwMode="auto">
          <a:xfrm>
            <a:off x="6005513" y="4740275"/>
            <a:ext cx="866775" cy="603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6" name="Rectangle 190"/>
          <p:cNvSpPr>
            <a:spLocks noChangeArrowheads="1"/>
          </p:cNvSpPr>
          <p:nvPr/>
        </p:nvSpPr>
        <p:spPr bwMode="auto">
          <a:xfrm>
            <a:off x="6113463" y="4740275"/>
            <a:ext cx="798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47" name="Rectangle 191"/>
          <p:cNvSpPr>
            <a:spLocks noChangeArrowheads="1"/>
          </p:cNvSpPr>
          <p:nvPr/>
        </p:nvSpPr>
        <p:spPr bwMode="auto">
          <a:xfrm>
            <a:off x="6113463" y="4743450"/>
            <a:ext cx="206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</a:t>
            </a:r>
            <a:endParaRPr lang="en-US" sz="2400"/>
          </a:p>
        </p:txBody>
      </p:sp>
      <p:sp>
        <p:nvSpPr>
          <p:cNvPr id="480448" name="Rectangle 192"/>
          <p:cNvSpPr>
            <a:spLocks noChangeArrowheads="1"/>
          </p:cNvSpPr>
          <p:nvPr/>
        </p:nvSpPr>
        <p:spPr bwMode="auto">
          <a:xfrm>
            <a:off x="6232525" y="4743450"/>
            <a:ext cx="715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EMAND</a:t>
            </a:r>
            <a:endParaRPr lang="en-US" sz="2400"/>
          </a:p>
        </p:txBody>
      </p:sp>
      <p:sp>
        <p:nvSpPr>
          <p:cNvPr id="480449" name="Rectangle 193"/>
          <p:cNvSpPr>
            <a:spLocks noChangeArrowheads="1"/>
          </p:cNvSpPr>
          <p:nvPr/>
        </p:nvSpPr>
        <p:spPr bwMode="auto">
          <a:xfrm>
            <a:off x="6821488" y="47593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0" name="Rectangle 194"/>
          <p:cNvSpPr>
            <a:spLocks noChangeArrowheads="1"/>
          </p:cNvSpPr>
          <p:nvPr/>
        </p:nvSpPr>
        <p:spPr bwMode="auto">
          <a:xfrm>
            <a:off x="6113463" y="4940300"/>
            <a:ext cx="796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1" name="Rectangle 195"/>
          <p:cNvSpPr>
            <a:spLocks noChangeArrowheads="1"/>
          </p:cNvSpPr>
          <p:nvPr/>
        </p:nvSpPr>
        <p:spPr bwMode="auto">
          <a:xfrm>
            <a:off x="6113463" y="4943475"/>
            <a:ext cx="860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(Investors</a:t>
            </a:r>
            <a:endParaRPr lang="en-US" sz="2400"/>
          </a:p>
        </p:txBody>
      </p:sp>
      <p:sp>
        <p:nvSpPr>
          <p:cNvPr id="480452" name="Rectangle 196"/>
          <p:cNvSpPr>
            <a:spLocks noChangeArrowheads="1"/>
          </p:cNvSpPr>
          <p:nvPr/>
        </p:nvSpPr>
        <p:spPr bwMode="auto">
          <a:xfrm>
            <a:off x="6837363" y="49593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3" name="Rectangle 197"/>
          <p:cNvSpPr>
            <a:spLocks noChangeArrowheads="1"/>
          </p:cNvSpPr>
          <p:nvPr/>
        </p:nvSpPr>
        <p:spPr bwMode="auto">
          <a:xfrm>
            <a:off x="6113463" y="5141913"/>
            <a:ext cx="6238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4" name="Rectangle 198"/>
          <p:cNvSpPr>
            <a:spLocks noChangeArrowheads="1"/>
          </p:cNvSpPr>
          <p:nvPr/>
        </p:nvSpPr>
        <p:spPr bwMode="auto">
          <a:xfrm>
            <a:off x="6113463" y="5145088"/>
            <a:ext cx="676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charset="0"/>
              </a:rPr>
              <a:t>Buying)</a:t>
            </a:r>
            <a:endParaRPr lang="en-US" sz="2400" dirty="0"/>
          </a:p>
        </p:txBody>
      </p:sp>
      <p:sp>
        <p:nvSpPr>
          <p:cNvPr id="480455" name="Rectangle 199"/>
          <p:cNvSpPr>
            <a:spLocks noChangeArrowheads="1"/>
          </p:cNvSpPr>
          <p:nvPr/>
        </p:nvSpPr>
        <p:spPr bwMode="auto">
          <a:xfrm>
            <a:off x="6670675" y="51593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56" name="Rectangle 200"/>
          <p:cNvSpPr>
            <a:spLocks noChangeArrowheads="1"/>
          </p:cNvSpPr>
          <p:nvPr/>
        </p:nvSpPr>
        <p:spPr bwMode="auto">
          <a:xfrm>
            <a:off x="4176713" y="3738563"/>
            <a:ext cx="962025" cy="450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7" name="Rectangle 201"/>
          <p:cNvSpPr>
            <a:spLocks noChangeArrowheads="1"/>
          </p:cNvSpPr>
          <p:nvPr/>
        </p:nvSpPr>
        <p:spPr bwMode="auto">
          <a:xfrm>
            <a:off x="4392613" y="3738563"/>
            <a:ext cx="541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58" name="Rectangle 202"/>
          <p:cNvSpPr>
            <a:spLocks noChangeArrowheads="1"/>
          </p:cNvSpPr>
          <p:nvPr/>
        </p:nvSpPr>
        <p:spPr bwMode="auto">
          <a:xfrm>
            <a:off x="4392613" y="3741738"/>
            <a:ext cx="5699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CASH</a:t>
            </a:r>
            <a:endParaRPr lang="en-US" sz="2400"/>
          </a:p>
        </p:txBody>
      </p:sp>
      <p:sp>
        <p:nvSpPr>
          <p:cNvPr id="480459" name="Rectangle 203"/>
          <p:cNvSpPr>
            <a:spLocks noChangeArrowheads="1"/>
          </p:cNvSpPr>
          <p:nvPr/>
        </p:nvSpPr>
        <p:spPr bwMode="auto">
          <a:xfrm>
            <a:off x="4848225" y="37560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0" name="Rectangle 204"/>
          <p:cNvSpPr>
            <a:spLocks noChangeArrowheads="1"/>
          </p:cNvSpPr>
          <p:nvPr/>
        </p:nvSpPr>
        <p:spPr bwMode="auto">
          <a:xfrm>
            <a:off x="4392613" y="3938588"/>
            <a:ext cx="561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1" name="Rectangle 205"/>
          <p:cNvSpPr>
            <a:spLocks noChangeArrowheads="1"/>
          </p:cNvSpPr>
          <p:nvPr/>
        </p:nvSpPr>
        <p:spPr bwMode="auto">
          <a:xfrm>
            <a:off x="4392613" y="3941763"/>
            <a:ext cx="6000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FLOW</a:t>
            </a:r>
            <a:endParaRPr lang="en-US" sz="2400"/>
          </a:p>
        </p:txBody>
      </p:sp>
      <p:sp>
        <p:nvSpPr>
          <p:cNvPr id="480462" name="Rectangle 206"/>
          <p:cNvSpPr>
            <a:spLocks noChangeArrowheads="1"/>
          </p:cNvSpPr>
          <p:nvPr/>
        </p:nvSpPr>
        <p:spPr bwMode="auto">
          <a:xfrm>
            <a:off x="4876800" y="39560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3" name="Rectangle 207"/>
          <p:cNvSpPr>
            <a:spLocks noChangeArrowheads="1"/>
          </p:cNvSpPr>
          <p:nvPr/>
        </p:nvSpPr>
        <p:spPr bwMode="auto">
          <a:xfrm>
            <a:off x="5037138" y="4440238"/>
            <a:ext cx="769937" cy="803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4" name="Rectangle 208"/>
          <p:cNvSpPr>
            <a:spLocks noChangeArrowheads="1"/>
          </p:cNvSpPr>
          <p:nvPr/>
        </p:nvSpPr>
        <p:spPr bwMode="auto">
          <a:xfrm>
            <a:off x="5253038" y="4440238"/>
            <a:ext cx="4318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5" name="Rectangle 209"/>
          <p:cNvSpPr>
            <a:spLocks noChangeArrowheads="1"/>
          </p:cNvSpPr>
          <p:nvPr/>
        </p:nvSpPr>
        <p:spPr bwMode="auto">
          <a:xfrm>
            <a:off x="5253038" y="4443413"/>
            <a:ext cx="4524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MKT</a:t>
            </a:r>
            <a:endParaRPr lang="en-US" sz="2400"/>
          </a:p>
        </p:txBody>
      </p:sp>
      <p:sp>
        <p:nvSpPr>
          <p:cNvPr id="480466" name="Rectangle 210"/>
          <p:cNvSpPr>
            <a:spLocks noChangeArrowheads="1"/>
          </p:cNvSpPr>
          <p:nvPr/>
        </p:nvSpPr>
        <p:spPr bwMode="auto">
          <a:xfrm>
            <a:off x="5599113" y="44577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67" name="Rectangle 211"/>
          <p:cNvSpPr>
            <a:spLocks noChangeArrowheads="1"/>
          </p:cNvSpPr>
          <p:nvPr/>
        </p:nvSpPr>
        <p:spPr bwMode="auto">
          <a:xfrm>
            <a:off x="5145088" y="4640263"/>
            <a:ext cx="595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68" name="Rectangle 212"/>
          <p:cNvSpPr>
            <a:spLocks noChangeArrowheads="1"/>
          </p:cNvSpPr>
          <p:nvPr/>
        </p:nvSpPr>
        <p:spPr bwMode="auto">
          <a:xfrm>
            <a:off x="5145088" y="4643438"/>
            <a:ext cx="628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REQ’D</a:t>
            </a:r>
            <a:endParaRPr lang="en-US" sz="2400"/>
          </a:p>
        </p:txBody>
      </p:sp>
      <p:sp>
        <p:nvSpPr>
          <p:cNvPr id="480469" name="Rectangle 213"/>
          <p:cNvSpPr>
            <a:spLocks noChangeArrowheads="1"/>
          </p:cNvSpPr>
          <p:nvPr/>
        </p:nvSpPr>
        <p:spPr bwMode="auto">
          <a:xfrm>
            <a:off x="5656263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0" name="Rectangle 214"/>
          <p:cNvSpPr>
            <a:spLocks noChangeArrowheads="1"/>
          </p:cNvSpPr>
          <p:nvPr/>
        </p:nvSpPr>
        <p:spPr bwMode="auto">
          <a:xfrm>
            <a:off x="5253038" y="4840288"/>
            <a:ext cx="3762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1" name="Rectangle 215"/>
          <p:cNvSpPr>
            <a:spLocks noChangeArrowheads="1"/>
          </p:cNvSpPr>
          <p:nvPr/>
        </p:nvSpPr>
        <p:spPr bwMode="auto">
          <a:xfrm>
            <a:off x="5253038" y="4843463"/>
            <a:ext cx="4429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CAP</a:t>
            </a:r>
            <a:endParaRPr lang="en-US" sz="2400"/>
          </a:p>
        </p:txBody>
      </p:sp>
      <p:sp>
        <p:nvSpPr>
          <p:cNvPr id="480472" name="Rectangle 216"/>
          <p:cNvSpPr>
            <a:spLocks noChangeArrowheads="1"/>
          </p:cNvSpPr>
          <p:nvPr/>
        </p:nvSpPr>
        <p:spPr bwMode="auto">
          <a:xfrm>
            <a:off x="5589588" y="48593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3" name="Rectangle 217"/>
          <p:cNvSpPr>
            <a:spLocks noChangeArrowheads="1"/>
          </p:cNvSpPr>
          <p:nvPr/>
        </p:nvSpPr>
        <p:spPr bwMode="auto">
          <a:xfrm>
            <a:off x="5145088" y="5040313"/>
            <a:ext cx="519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4" name="Rectangle 218"/>
          <p:cNvSpPr>
            <a:spLocks noChangeArrowheads="1"/>
          </p:cNvSpPr>
          <p:nvPr/>
        </p:nvSpPr>
        <p:spPr bwMode="auto">
          <a:xfrm>
            <a:off x="5145088" y="5045075"/>
            <a:ext cx="5524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RATE</a:t>
            </a:r>
            <a:endParaRPr lang="en-US" sz="2400"/>
          </a:p>
        </p:txBody>
      </p:sp>
      <p:sp>
        <p:nvSpPr>
          <p:cNvPr id="480475" name="Rectangle 219"/>
          <p:cNvSpPr>
            <a:spLocks noChangeArrowheads="1"/>
          </p:cNvSpPr>
          <p:nvPr/>
        </p:nvSpPr>
        <p:spPr bwMode="auto">
          <a:xfrm>
            <a:off x="5584825" y="505936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76" name="Rectangle 220"/>
          <p:cNvSpPr>
            <a:spLocks noChangeArrowheads="1"/>
          </p:cNvSpPr>
          <p:nvPr/>
        </p:nvSpPr>
        <p:spPr bwMode="auto">
          <a:xfrm>
            <a:off x="3854450" y="4440238"/>
            <a:ext cx="960438" cy="717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7" name="Rectangle 221"/>
          <p:cNvSpPr>
            <a:spLocks noChangeArrowheads="1"/>
          </p:cNvSpPr>
          <p:nvPr/>
        </p:nvSpPr>
        <p:spPr bwMode="auto">
          <a:xfrm>
            <a:off x="3854450" y="4440238"/>
            <a:ext cx="9890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78" name="Rectangle 222"/>
          <p:cNvSpPr>
            <a:spLocks noChangeArrowheads="1"/>
          </p:cNvSpPr>
          <p:nvPr/>
        </p:nvSpPr>
        <p:spPr bwMode="auto">
          <a:xfrm>
            <a:off x="3854450" y="4443413"/>
            <a:ext cx="10525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PROPERTY</a:t>
            </a:r>
            <a:endParaRPr lang="en-US" sz="2400"/>
          </a:p>
        </p:txBody>
      </p:sp>
      <p:sp>
        <p:nvSpPr>
          <p:cNvPr id="480479" name="Rectangle 223"/>
          <p:cNvSpPr>
            <a:spLocks noChangeArrowheads="1"/>
          </p:cNvSpPr>
          <p:nvPr/>
        </p:nvSpPr>
        <p:spPr bwMode="auto">
          <a:xfrm>
            <a:off x="4759325" y="445770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0" name="Rectangle 224"/>
          <p:cNvSpPr>
            <a:spLocks noChangeArrowheads="1"/>
          </p:cNvSpPr>
          <p:nvPr/>
        </p:nvSpPr>
        <p:spPr bwMode="auto">
          <a:xfrm>
            <a:off x="3962400" y="4640263"/>
            <a:ext cx="766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1" name="Rectangle 225"/>
          <p:cNvSpPr>
            <a:spLocks noChangeArrowheads="1"/>
          </p:cNvSpPr>
          <p:nvPr/>
        </p:nvSpPr>
        <p:spPr bwMode="auto">
          <a:xfrm>
            <a:off x="3962400" y="4643438"/>
            <a:ext cx="8159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MARKET</a:t>
            </a:r>
            <a:endParaRPr lang="en-US" sz="2400"/>
          </a:p>
        </p:txBody>
      </p:sp>
      <p:sp>
        <p:nvSpPr>
          <p:cNvPr id="480482" name="Rectangle 226"/>
          <p:cNvSpPr>
            <a:spLocks noChangeArrowheads="1"/>
          </p:cNvSpPr>
          <p:nvPr/>
        </p:nvSpPr>
        <p:spPr bwMode="auto">
          <a:xfrm>
            <a:off x="4645025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3" name="Rectangle 227"/>
          <p:cNvSpPr>
            <a:spLocks noChangeArrowheads="1"/>
          </p:cNvSpPr>
          <p:nvPr/>
        </p:nvSpPr>
        <p:spPr bwMode="auto">
          <a:xfrm>
            <a:off x="3962400" y="4840288"/>
            <a:ext cx="623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4" name="Rectangle 228"/>
          <p:cNvSpPr>
            <a:spLocks noChangeArrowheads="1"/>
          </p:cNvSpPr>
          <p:nvPr/>
        </p:nvSpPr>
        <p:spPr bwMode="auto">
          <a:xfrm>
            <a:off x="3962400" y="4843463"/>
            <a:ext cx="6604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VALUE</a:t>
            </a:r>
            <a:endParaRPr lang="en-US" sz="2400"/>
          </a:p>
        </p:txBody>
      </p:sp>
      <p:sp>
        <p:nvSpPr>
          <p:cNvPr id="480485" name="Rectangle 229"/>
          <p:cNvSpPr>
            <a:spLocks noChangeArrowheads="1"/>
          </p:cNvSpPr>
          <p:nvPr/>
        </p:nvSpPr>
        <p:spPr bwMode="auto">
          <a:xfrm>
            <a:off x="4498975" y="485933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86" name="Rectangle 230"/>
          <p:cNvSpPr>
            <a:spLocks noChangeArrowheads="1"/>
          </p:cNvSpPr>
          <p:nvPr/>
        </p:nvSpPr>
        <p:spPr bwMode="auto">
          <a:xfrm>
            <a:off x="1296988" y="2859088"/>
            <a:ext cx="2014537" cy="276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7" name="Rectangle 231"/>
          <p:cNvSpPr>
            <a:spLocks noChangeArrowheads="1"/>
          </p:cNvSpPr>
          <p:nvPr/>
        </p:nvSpPr>
        <p:spPr bwMode="auto">
          <a:xfrm>
            <a:off x="1701800" y="2882900"/>
            <a:ext cx="1331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88" name="Rectangle 232"/>
          <p:cNvSpPr>
            <a:spLocks noChangeArrowheads="1"/>
          </p:cNvSpPr>
          <p:nvPr/>
        </p:nvSpPr>
        <p:spPr bwMode="auto">
          <a:xfrm>
            <a:off x="1701800" y="2884488"/>
            <a:ext cx="14160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DEVELOPMENT</a:t>
            </a:r>
            <a:endParaRPr lang="en-US" sz="2400"/>
          </a:p>
        </p:txBody>
      </p:sp>
      <p:sp>
        <p:nvSpPr>
          <p:cNvPr id="480489" name="Rectangle 233"/>
          <p:cNvSpPr>
            <a:spLocks noChangeArrowheads="1"/>
          </p:cNvSpPr>
          <p:nvPr/>
        </p:nvSpPr>
        <p:spPr bwMode="auto">
          <a:xfrm>
            <a:off x="2943225" y="2898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490" name="Rectangle 234"/>
          <p:cNvSpPr>
            <a:spLocks noChangeArrowheads="1"/>
          </p:cNvSpPr>
          <p:nvPr/>
        </p:nvSpPr>
        <p:spPr bwMode="auto">
          <a:xfrm>
            <a:off x="1892300" y="3055938"/>
            <a:ext cx="923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491" name="Rectangle 235"/>
          <p:cNvSpPr>
            <a:spLocks noChangeArrowheads="1"/>
          </p:cNvSpPr>
          <p:nvPr/>
        </p:nvSpPr>
        <p:spPr bwMode="auto">
          <a:xfrm>
            <a:off x="1892300" y="3059113"/>
            <a:ext cx="9826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INDUSTRY</a:t>
            </a:r>
            <a:endParaRPr lang="en-US" sz="2400"/>
          </a:p>
        </p:txBody>
      </p:sp>
      <p:sp>
        <p:nvSpPr>
          <p:cNvPr id="480492" name="Rectangle 236"/>
          <p:cNvSpPr>
            <a:spLocks noChangeArrowheads="1"/>
          </p:cNvSpPr>
          <p:nvPr/>
        </p:nvSpPr>
        <p:spPr bwMode="auto">
          <a:xfrm>
            <a:off x="2733675" y="30749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grpSp>
        <p:nvGrpSpPr>
          <p:cNvPr id="3" name="Group 237"/>
          <p:cNvGrpSpPr>
            <a:grpSpLocks/>
          </p:cNvGrpSpPr>
          <p:nvPr/>
        </p:nvGrpSpPr>
        <p:grpSpPr bwMode="auto">
          <a:xfrm>
            <a:off x="2152650" y="3565525"/>
            <a:ext cx="1066800" cy="817563"/>
            <a:chOff x="1356" y="2246"/>
            <a:chExt cx="672" cy="515"/>
          </a:xfrm>
        </p:grpSpPr>
        <p:sp>
          <p:nvSpPr>
            <p:cNvPr id="480494" name="Rectangle 238"/>
            <p:cNvSpPr>
              <a:spLocks noChangeArrowheads="1"/>
            </p:cNvSpPr>
            <p:nvPr/>
          </p:nvSpPr>
          <p:spPr bwMode="auto">
            <a:xfrm>
              <a:off x="1356" y="224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5" name="Rectangle 239"/>
            <p:cNvSpPr>
              <a:spLocks noChangeArrowheads="1"/>
            </p:cNvSpPr>
            <p:nvPr/>
          </p:nvSpPr>
          <p:spPr bwMode="auto">
            <a:xfrm>
              <a:off x="1356" y="226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6" name="Rectangle 240"/>
            <p:cNvSpPr>
              <a:spLocks noChangeArrowheads="1"/>
            </p:cNvSpPr>
            <p:nvPr/>
          </p:nvSpPr>
          <p:spPr bwMode="auto">
            <a:xfrm>
              <a:off x="1356" y="227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7" name="Rectangle 241"/>
            <p:cNvSpPr>
              <a:spLocks noChangeArrowheads="1"/>
            </p:cNvSpPr>
            <p:nvPr/>
          </p:nvSpPr>
          <p:spPr bwMode="auto">
            <a:xfrm>
              <a:off x="1356" y="229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8" name="Rectangle 242"/>
            <p:cNvSpPr>
              <a:spLocks noChangeArrowheads="1"/>
            </p:cNvSpPr>
            <p:nvPr/>
          </p:nvSpPr>
          <p:spPr bwMode="auto">
            <a:xfrm>
              <a:off x="1356" y="230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499" name="Rectangle 243"/>
            <p:cNvSpPr>
              <a:spLocks noChangeArrowheads="1"/>
            </p:cNvSpPr>
            <p:nvPr/>
          </p:nvSpPr>
          <p:spPr bwMode="auto">
            <a:xfrm>
              <a:off x="1356" y="232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0" name="Rectangle 244"/>
            <p:cNvSpPr>
              <a:spLocks noChangeArrowheads="1"/>
            </p:cNvSpPr>
            <p:nvPr/>
          </p:nvSpPr>
          <p:spPr bwMode="auto">
            <a:xfrm>
              <a:off x="1356" y="233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1" name="Rectangle 245"/>
            <p:cNvSpPr>
              <a:spLocks noChangeArrowheads="1"/>
            </p:cNvSpPr>
            <p:nvPr/>
          </p:nvSpPr>
          <p:spPr bwMode="auto">
            <a:xfrm>
              <a:off x="1356" y="235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2" name="Rectangle 246"/>
            <p:cNvSpPr>
              <a:spLocks noChangeArrowheads="1"/>
            </p:cNvSpPr>
            <p:nvPr/>
          </p:nvSpPr>
          <p:spPr bwMode="auto">
            <a:xfrm>
              <a:off x="1356" y="236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3" name="Rectangle 247"/>
            <p:cNvSpPr>
              <a:spLocks noChangeArrowheads="1"/>
            </p:cNvSpPr>
            <p:nvPr/>
          </p:nvSpPr>
          <p:spPr bwMode="auto">
            <a:xfrm>
              <a:off x="1356" y="238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4" name="Rectangle 248"/>
            <p:cNvSpPr>
              <a:spLocks noChangeArrowheads="1"/>
            </p:cNvSpPr>
            <p:nvPr/>
          </p:nvSpPr>
          <p:spPr bwMode="auto">
            <a:xfrm>
              <a:off x="1356" y="239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5" name="Rectangle 249"/>
            <p:cNvSpPr>
              <a:spLocks noChangeArrowheads="1"/>
            </p:cNvSpPr>
            <p:nvPr/>
          </p:nvSpPr>
          <p:spPr bwMode="auto">
            <a:xfrm>
              <a:off x="1356" y="241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6" name="Rectangle 250"/>
            <p:cNvSpPr>
              <a:spLocks noChangeArrowheads="1"/>
            </p:cNvSpPr>
            <p:nvPr/>
          </p:nvSpPr>
          <p:spPr bwMode="auto">
            <a:xfrm>
              <a:off x="1356" y="242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7" name="Rectangle 251"/>
            <p:cNvSpPr>
              <a:spLocks noChangeArrowheads="1"/>
            </p:cNvSpPr>
            <p:nvPr/>
          </p:nvSpPr>
          <p:spPr bwMode="auto">
            <a:xfrm>
              <a:off x="1356" y="244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8" name="Rectangle 252"/>
            <p:cNvSpPr>
              <a:spLocks noChangeArrowheads="1"/>
            </p:cNvSpPr>
            <p:nvPr/>
          </p:nvSpPr>
          <p:spPr bwMode="auto">
            <a:xfrm>
              <a:off x="1356" y="245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09" name="Rectangle 253"/>
            <p:cNvSpPr>
              <a:spLocks noChangeArrowheads="1"/>
            </p:cNvSpPr>
            <p:nvPr/>
          </p:nvSpPr>
          <p:spPr bwMode="auto">
            <a:xfrm>
              <a:off x="1356" y="247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0" name="Rectangle 254"/>
            <p:cNvSpPr>
              <a:spLocks noChangeArrowheads="1"/>
            </p:cNvSpPr>
            <p:nvPr/>
          </p:nvSpPr>
          <p:spPr bwMode="auto">
            <a:xfrm>
              <a:off x="1356" y="248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1" name="Rectangle 255"/>
            <p:cNvSpPr>
              <a:spLocks noChangeArrowheads="1"/>
            </p:cNvSpPr>
            <p:nvPr/>
          </p:nvSpPr>
          <p:spPr bwMode="auto">
            <a:xfrm>
              <a:off x="1356" y="250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2" name="Rectangle 256"/>
            <p:cNvSpPr>
              <a:spLocks noChangeArrowheads="1"/>
            </p:cNvSpPr>
            <p:nvPr/>
          </p:nvSpPr>
          <p:spPr bwMode="auto">
            <a:xfrm>
              <a:off x="1356" y="251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3" name="Rectangle 257"/>
            <p:cNvSpPr>
              <a:spLocks noChangeArrowheads="1"/>
            </p:cNvSpPr>
            <p:nvPr/>
          </p:nvSpPr>
          <p:spPr bwMode="auto">
            <a:xfrm>
              <a:off x="1356" y="252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4" name="Rectangle 258"/>
            <p:cNvSpPr>
              <a:spLocks noChangeArrowheads="1"/>
            </p:cNvSpPr>
            <p:nvPr/>
          </p:nvSpPr>
          <p:spPr bwMode="auto">
            <a:xfrm>
              <a:off x="1356" y="254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5" name="Rectangle 259"/>
            <p:cNvSpPr>
              <a:spLocks noChangeArrowheads="1"/>
            </p:cNvSpPr>
            <p:nvPr/>
          </p:nvSpPr>
          <p:spPr bwMode="auto">
            <a:xfrm>
              <a:off x="1356" y="255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6" name="Rectangle 260"/>
            <p:cNvSpPr>
              <a:spLocks noChangeArrowheads="1"/>
            </p:cNvSpPr>
            <p:nvPr/>
          </p:nvSpPr>
          <p:spPr bwMode="auto">
            <a:xfrm>
              <a:off x="1356" y="257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7" name="Rectangle 261"/>
            <p:cNvSpPr>
              <a:spLocks noChangeArrowheads="1"/>
            </p:cNvSpPr>
            <p:nvPr/>
          </p:nvSpPr>
          <p:spPr bwMode="auto">
            <a:xfrm>
              <a:off x="1356" y="258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8" name="Rectangle 262"/>
            <p:cNvSpPr>
              <a:spLocks noChangeArrowheads="1"/>
            </p:cNvSpPr>
            <p:nvPr/>
          </p:nvSpPr>
          <p:spPr bwMode="auto">
            <a:xfrm>
              <a:off x="1356" y="260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19" name="Rectangle 263"/>
            <p:cNvSpPr>
              <a:spLocks noChangeArrowheads="1"/>
            </p:cNvSpPr>
            <p:nvPr/>
          </p:nvSpPr>
          <p:spPr bwMode="auto">
            <a:xfrm>
              <a:off x="1356" y="261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0" name="Rectangle 264"/>
            <p:cNvSpPr>
              <a:spLocks noChangeArrowheads="1"/>
            </p:cNvSpPr>
            <p:nvPr/>
          </p:nvSpPr>
          <p:spPr bwMode="auto">
            <a:xfrm>
              <a:off x="1356" y="263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1" name="Rectangle 265"/>
            <p:cNvSpPr>
              <a:spLocks noChangeArrowheads="1"/>
            </p:cNvSpPr>
            <p:nvPr/>
          </p:nvSpPr>
          <p:spPr bwMode="auto">
            <a:xfrm>
              <a:off x="1356" y="264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2" name="Rectangle 266"/>
            <p:cNvSpPr>
              <a:spLocks noChangeArrowheads="1"/>
            </p:cNvSpPr>
            <p:nvPr/>
          </p:nvSpPr>
          <p:spPr bwMode="auto">
            <a:xfrm>
              <a:off x="1356" y="266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3" name="Rectangle 267"/>
            <p:cNvSpPr>
              <a:spLocks noChangeArrowheads="1"/>
            </p:cNvSpPr>
            <p:nvPr/>
          </p:nvSpPr>
          <p:spPr bwMode="auto">
            <a:xfrm>
              <a:off x="1356" y="267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4" name="Rectangle 268"/>
            <p:cNvSpPr>
              <a:spLocks noChangeArrowheads="1"/>
            </p:cNvSpPr>
            <p:nvPr/>
          </p:nvSpPr>
          <p:spPr bwMode="auto">
            <a:xfrm>
              <a:off x="1356" y="269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5" name="Rectangle 269"/>
            <p:cNvSpPr>
              <a:spLocks noChangeArrowheads="1"/>
            </p:cNvSpPr>
            <p:nvPr/>
          </p:nvSpPr>
          <p:spPr bwMode="auto">
            <a:xfrm>
              <a:off x="1356" y="270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6" name="Rectangle 270"/>
            <p:cNvSpPr>
              <a:spLocks noChangeArrowheads="1"/>
            </p:cNvSpPr>
            <p:nvPr/>
          </p:nvSpPr>
          <p:spPr bwMode="auto">
            <a:xfrm>
              <a:off x="1356" y="272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7" name="Rectangle 271"/>
            <p:cNvSpPr>
              <a:spLocks noChangeArrowheads="1"/>
            </p:cNvSpPr>
            <p:nvPr/>
          </p:nvSpPr>
          <p:spPr bwMode="auto">
            <a:xfrm>
              <a:off x="1356" y="273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8" name="Freeform 272"/>
            <p:cNvSpPr>
              <a:spLocks/>
            </p:cNvSpPr>
            <p:nvPr/>
          </p:nvSpPr>
          <p:spPr bwMode="auto">
            <a:xfrm>
              <a:off x="1356" y="2750"/>
              <a:ext cx="8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29" name="Rectangle 273"/>
            <p:cNvSpPr>
              <a:spLocks noChangeArrowheads="1"/>
            </p:cNvSpPr>
            <p:nvPr/>
          </p:nvSpPr>
          <p:spPr bwMode="auto">
            <a:xfrm>
              <a:off x="136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0" name="Rectangle 274"/>
            <p:cNvSpPr>
              <a:spLocks noChangeArrowheads="1"/>
            </p:cNvSpPr>
            <p:nvPr/>
          </p:nvSpPr>
          <p:spPr bwMode="auto">
            <a:xfrm>
              <a:off x="138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1" name="Rectangle 275"/>
            <p:cNvSpPr>
              <a:spLocks noChangeArrowheads="1"/>
            </p:cNvSpPr>
            <p:nvPr/>
          </p:nvSpPr>
          <p:spPr bwMode="auto">
            <a:xfrm>
              <a:off x="140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2" name="Rectangle 276"/>
            <p:cNvSpPr>
              <a:spLocks noChangeArrowheads="1"/>
            </p:cNvSpPr>
            <p:nvPr/>
          </p:nvSpPr>
          <p:spPr bwMode="auto">
            <a:xfrm>
              <a:off x="141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3" name="Rectangle 277"/>
            <p:cNvSpPr>
              <a:spLocks noChangeArrowheads="1"/>
            </p:cNvSpPr>
            <p:nvPr/>
          </p:nvSpPr>
          <p:spPr bwMode="auto">
            <a:xfrm>
              <a:off x="143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4" name="Rectangle 278"/>
            <p:cNvSpPr>
              <a:spLocks noChangeArrowheads="1"/>
            </p:cNvSpPr>
            <p:nvPr/>
          </p:nvSpPr>
          <p:spPr bwMode="auto">
            <a:xfrm>
              <a:off x="144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5" name="Rectangle 279"/>
            <p:cNvSpPr>
              <a:spLocks noChangeArrowheads="1"/>
            </p:cNvSpPr>
            <p:nvPr/>
          </p:nvSpPr>
          <p:spPr bwMode="auto">
            <a:xfrm>
              <a:off x="146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6" name="Rectangle 280"/>
            <p:cNvSpPr>
              <a:spLocks noChangeArrowheads="1"/>
            </p:cNvSpPr>
            <p:nvPr/>
          </p:nvSpPr>
          <p:spPr bwMode="auto">
            <a:xfrm>
              <a:off x="147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7" name="Rectangle 281"/>
            <p:cNvSpPr>
              <a:spLocks noChangeArrowheads="1"/>
            </p:cNvSpPr>
            <p:nvPr/>
          </p:nvSpPr>
          <p:spPr bwMode="auto">
            <a:xfrm>
              <a:off x="149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8" name="Rectangle 282"/>
            <p:cNvSpPr>
              <a:spLocks noChangeArrowheads="1"/>
            </p:cNvSpPr>
            <p:nvPr/>
          </p:nvSpPr>
          <p:spPr bwMode="auto">
            <a:xfrm>
              <a:off x="151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39" name="Rectangle 283"/>
            <p:cNvSpPr>
              <a:spLocks noChangeArrowheads="1"/>
            </p:cNvSpPr>
            <p:nvPr/>
          </p:nvSpPr>
          <p:spPr bwMode="auto">
            <a:xfrm>
              <a:off x="152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0" name="Rectangle 284"/>
            <p:cNvSpPr>
              <a:spLocks noChangeArrowheads="1"/>
            </p:cNvSpPr>
            <p:nvPr/>
          </p:nvSpPr>
          <p:spPr bwMode="auto">
            <a:xfrm>
              <a:off x="154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1" name="Rectangle 285"/>
            <p:cNvSpPr>
              <a:spLocks noChangeArrowheads="1"/>
            </p:cNvSpPr>
            <p:nvPr/>
          </p:nvSpPr>
          <p:spPr bwMode="auto">
            <a:xfrm>
              <a:off x="155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2" name="Rectangle 286"/>
            <p:cNvSpPr>
              <a:spLocks noChangeArrowheads="1"/>
            </p:cNvSpPr>
            <p:nvPr/>
          </p:nvSpPr>
          <p:spPr bwMode="auto">
            <a:xfrm>
              <a:off x="157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3" name="Rectangle 287"/>
            <p:cNvSpPr>
              <a:spLocks noChangeArrowheads="1"/>
            </p:cNvSpPr>
            <p:nvPr/>
          </p:nvSpPr>
          <p:spPr bwMode="auto">
            <a:xfrm>
              <a:off x="159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4" name="Rectangle 288"/>
            <p:cNvSpPr>
              <a:spLocks noChangeArrowheads="1"/>
            </p:cNvSpPr>
            <p:nvPr/>
          </p:nvSpPr>
          <p:spPr bwMode="auto">
            <a:xfrm>
              <a:off x="1606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5" name="Rectangle 289"/>
            <p:cNvSpPr>
              <a:spLocks noChangeArrowheads="1"/>
            </p:cNvSpPr>
            <p:nvPr/>
          </p:nvSpPr>
          <p:spPr bwMode="auto">
            <a:xfrm>
              <a:off x="162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6" name="Rectangle 290"/>
            <p:cNvSpPr>
              <a:spLocks noChangeArrowheads="1"/>
            </p:cNvSpPr>
            <p:nvPr/>
          </p:nvSpPr>
          <p:spPr bwMode="auto">
            <a:xfrm>
              <a:off x="163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7" name="Rectangle 291"/>
            <p:cNvSpPr>
              <a:spLocks noChangeArrowheads="1"/>
            </p:cNvSpPr>
            <p:nvPr/>
          </p:nvSpPr>
          <p:spPr bwMode="auto">
            <a:xfrm>
              <a:off x="165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8" name="Rectangle 292"/>
            <p:cNvSpPr>
              <a:spLocks noChangeArrowheads="1"/>
            </p:cNvSpPr>
            <p:nvPr/>
          </p:nvSpPr>
          <p:spPr bwMode="auto">
            <a:xfrm>
              <a:off x="166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49" name="Rectangle 293"/>
            <p:cNvSpPr>
              <a:spLocks noChangeArrowheads="1"/>
            </p:cNvSpPr>
            <p:nvPr/>
          </p:nvSpPr>
          <p:spPr bwMode="auto">
            <a:xfrm>
              <a:off x="168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0" name="Rectangle 294"/>
            <p:cNvSpPr>
              <a:spLocks noChangeArrowheads="1"/>
            </p:cNvSpPr>
            <p:nvPr/>
          </p:nvSpPr>
          <p:spPr bwMode="auto">
            <a:xfrm>
              <a:off x="170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1" name="Rectangle 295"/>
            <p:cNvSpPr>
              <a:spLocks noChangeArrowheads="1"/>
            </p:cNvSpPr>
            <p:nvPr/>
          </p:nvSpPr>
          <p:spPr bwMode="auto">
            <a:xfrm>
              <a:off x="171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2" name="Rectangle 296"/>
            <p:cNvSpPr>
              <a:spLocks noChangeArrowheads="1"/>
            </p:cNvSpPr>
            <p:nvPr/>
          </p:nvSpPr>
          <p:spPr bwMode="auto">
            <a:xfrm>
              <a:off x="173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3" name="Rectangle 297"/>
            <p:cNvSpPr>
              <a:spLocks noChangeArrowheads="1"/>
            </p:cNvSpPr>
            <p:nvPr/>
          </p:nvSpPr>
          <p:spPr bwMode="auto">
            <a:xfrm>
              <a:off x="174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4" name="Rectangle 298"/>
            <p:cNvSpPr>
              <a:spLocks noChangeArrowheads="1"/>
            </p:cNvSpPr>
            <p:nvPr/>
          </p:nvSpPr>
          <p:spPr bwMode="auto">
            <a:xfrm>
              <a:off x="176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5" name="Rectangle 299"/>
            <p:cNvSpPr>
              <a:spLocks noChangeArrowheads="1"/>
            </p:cNvSpPr>
            <p:nvPr/>
          </p:nvSpPr>
          <p:spPr bwMode="auto">
            <a:xfrm>
              <a:off x="1780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6" name="Rectangle 300"/>
            <p:cNvSpPr>
              <a:spLocks noChangeArrowheads="1"/>
            </p:cNvSpPr>
            <p:nvPr/>
          </p:nvSpPr>
          <p:spPr bwMode="auto">
            <a:xfrm>
              <a:off x="179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7" name="Rectangle 301"/>
            <p:cNvSpPr>
              <a:spLocks noChangeArrowheads="1"/>
            </p:cNvSpPr>
            <p:nvPr/>
          </p:nvSpPr>
          <p:spPr bwMode="auto">
            <a:xfrm>
              <a:off x="181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8" name="Rectangle 302"/>
            <p:cNvSpPr>
              <a:spLocks noChangeArrowheads="1"/>
            </p:cNvSpPr>
            <p:nvPr/>
          </p:nvSpPr>
          <p:spPr bwMode="auto">
            <a:xfrm>
              <a:off x="1827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59" name="Rectangle 303"/>
            <p:cNvSpPr>
              <a:spLocks noChangeArrowheads="1"/>
            </p:cNvSpPr>
            <p:nvPr/>
          </p:nvSpPr>
          <p:spPr bwMode="auto">
            <a:xfrm>
              <a:off x="184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0" name="Rectangle 304"/>
            <p:cNvSpPr>
              <a:spLocks noChangeArrowheads="1"/>
            </p:cNvSpPr>
            <p:nvPr/>
          </p:nvSpPr>
          <p:spPr bwMode="auto">
            <a:xfrm>
              <a:off x="1859" y="2753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1" name="Rectangle 305"/>
            <p:cNvSpPr>
              <a:spLocks noChangeArrowheads="1"/>
            </p:cNvSpPr>
            <p:nvPr/>
          </p:nvSpPr>
          <p:spPr bwMode="auto">
            <a:xfrm>
              <a:off x="1874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2" name="Rectangle 306"/>
            <p:cNvSpPr>
              <a:spLocks noChangeArrowheads="1"/>
            </p:cNvSpPr>
            <p:nvPr/>
          </p:nvSpPr>
          <p:spPr bwMode="auto">
            <a:xfrm>
              <a:off x="1890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3" name="Rectangle 307"/>
            <p:cNvSpPr>
              <a:spLocks noChangeArrowheads="1"/>
            </p:cNvSpPr>
            <p:nvPr/>
          </p:nvSpPr>
          <p:spPr bwMode="auto">
            <a:xfrm>
              <a:off x="1906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4" name="Rectangle 308"/>
            <p:cNvSpPr>
              <a:spLocks noChangeArrowheads="1"/>
            </p:cNvSpPr>
            <p:nvPr/>
          </p:nvSpPr>
          <p:spPr bwMode="auto">
            <a:xfrm>
              <a:off x="1922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5" name="Rectangle 309"/>
            <p:cNvSpPr>
              <a:spLocks noChangeArrowheads="1"/>
            </p:cNvSpPr>
            <p:nvPr/>
          </p:nvSpPr>
          <p:spPr bwMode="auto">
            <a:xfrm>
              <a:off x="1938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6" name="Rectangle 310"/>
            <p:cNvSpPr>
              <a:spLocks noChangeArrowheads="1"/>
            </p:cNvSpPr>
            <p:nvPr/>
          </p:nvSpPr>
          <p:spPr bwMode="auto">
            <a:xfrm>
              <a:off x="1953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7" name="Rectangle 311"/>
            <p:cNvSpPr>
              <a:spLocks noChangeArrowheads="1"/>
            </p:cNvSpPr>
            <p:nvPr/>
          </p:nvSpPr>
          <p:spPr bwMode="auto">
            <a:xfrm>
              <a:off x="1969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8" name="Rectangle 312"/>
            <p:cNvSpPr>
              <a:spLocks noChangeArrowheads="1"/>
            </p:cNvSpPr>
            <p:nvPr/>
          </p:nvSpPr>
          <p:spPr bwMode="auto">
            <a:xfrm>
              <a:off x="1985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69" name="Rectangle 313"/>
            <p:cNvSpPr>
              <a:spLocks noChangeArrowheads="1"/>
            </p:cNvSpPr>
            <p:nvPr/>
          </p:nvSpPr>
          <p:spPr bwMode="auto">
            <a:xfrm>
              <a:off x="2001" y="275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0" name="Freeform 314"/>
            <p:cNvSpPr>
              <a:spLocks/>
            </p:cNvSpPr>
            <p:nvPr/>
          </p:nvSpPr>
          <p:spPr bwMode="auto">
            <a:xfrm>
              <a:off x="2017" y="2753"/>
              <a:ext cx="1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1" name="Rectangle 315"/>
            <p:cNvSpPr>
              <a:spLocks noChangeArrowheads="1"/>
            </p:cNvSpPr>
            <p:nvPr/>
          </p:nvSpPr>
          <p:spPr bwMode="auto">
            <a:xfrm>
              <a:off x="2020" y="274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2" name="Rectangle 316"/>
            <p:cNvSpPr>
              <a:spLocks noChangeArrowheads="1"/>
            </p:cNvSpPr>
            <p:nvPr/>
          </p:nvSpPr>
          <p:spPr bwMode="auto">
            <a:xfrm>
              <a:off x="2020" y="272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3" name="Rectangle 317"/>
            <p:cNvSpPr>
              <a:spLocks noChangeArrowheads="1"/>
            </p:cNvSpPr>
            <p:nvPr/>
          </p:nvSpPr>
          <p:spPr bwMode="auto">
            <a:xfrm>
              <a:off x="2020" y="271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4" name="Rectangle 318"/>
            <p:cNvSpPr>
              <a:spLocks noChangeArrowheads="1"/>
            </p:cNvSpPr>
            <p:nvPr/>
          </p:nvSpPr>
          <p:spPr bwMode="auto">
            <a:xfrm>
              <a:off x="2020" y="269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5" name="Rectangle 319"/>
            <p:cNvSpPr>
              <a:spLocks noChangeArrowheads="1"/>
            </p:cNvSpPr>
            <p:nvPr/>
          </p:nvSpPr>
          <p:spPr bwMode="auto">
            <a:xfrm>
              <a:off x="2020" y="268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6" name="Rectangle 320"/>
            <p:cNvSpPr>
              <a:spLocks noChangeArrowheads="1"/>
            </p:cNvSpPr>
            <p:nvPr/>
          </p:nvSpPr>
          <p:spPr bwMode="auto">
            <a:xfrm>
              <a:off x="2020" y="266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7" name="Rectangle 321"/>
            <p:cNvSpPr>
              <a:spLocks noChangeArrowheads="1"/>
            </p:cNvSpPr>
            <p:nvPr/>
          </p:nvSpPr>
          <p:spPr bwMode="auto">
            <a:xfrm>
              <a:off x="2020" y="265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8" name="Rectangle 322"/>
            <p:cNvSpPr>
              <a:spLocks noChangeArrowheads="1"/>
            </p:cNvSpPr>
            <p:nvPr/>
          </p:nvSpPr>
          <p:spPr bwMode="auto">
            <a:xfrm>
              <a:off x="2020" y="263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79" name="Rectangle 323"/>
            <p:cNvSpPr>
              <a:spLocks noChangeArrowheads="1"/>
            </p:cNvSpPr>
            <p:nvPr/>
          </p:nvSpPr>
          <p:spPr bwMode="auto">
            <a:xfrm>
              <a:off x="2020" y="262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0" name="Rectangle 324"/>
            <p:cNvSpPr>
              <a:spLocks noChangeArrowheads="1"/>
            </p:cNvSpPr>
            <p:nvPr/>
          </p:nvSpPr>
          <p:spPr bwMode="auto">
            <a:xfrm>
              <a:off x="2020" y="260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1" name="Rectangle 325"/>
            <p:cNvSpPr>
              <a:spLocks noChangeArrowheads="1"/>
            </p:cNvSpPr>
            <p:nvPr/>
          </p:nvSpPr>
          <p:spPr bwMode="auto">
            <a:xfrm>
              <a:off x="2020" y="259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2" name="Rectangle 326"/>
            <p:cNvSpPr>
              <a:spLocks noChangeArrowheads="1"/>
            </p:cNvSpPr>
            <p:nvPr/>
          </p:nvSpPr>
          <p:spPr bwMode="auto">
            <a:xfrm>
              <a:off x="2020" y="257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3" name="Rectangle 327"/>
            <p:cNvSpPr>
              <a:spLocks noChangeArrowheads="1"/>
            </p:cNvSpPr>
            <p:nvPr/>
          </p:nvSpPr>
          <p:spPr bwMode="auto">
            <a:xfrm>
              <a:off x="2020" y="256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4" name="Rectangle 328"/>
            <p:cNvSpPr>
              <a:spLocks noChangeArrowheads="1"/>
            </p:cNvSpPr>
            <p:nvPr/>
          </p:nvSpPr>
          <p:spPr bwMode="auto">
            <a:xfrm>
              <a:off x="2020" y="254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5" name="Rectangle 329"/>
            <p:cNvSpPr>
              <a:spLocks noChangeArrowheads="1"/>
            </p:cNvSpPr>
            <p:nvPr/>
          </p:nvSpPr>
          <p:spPr bwMode="auto">
            <a:xfrm>
              <a:off x="2020" y="253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6" name="Rectangle 330"/>
            <p:cNvSpPr>
              <a:spLocks noChangeArrowheads="1"/>
            </p:cNvSpPr>
            <p:nvPr/>
          </p:nvSpPr>
          <p:spPr bwMode="auto">
            <a:xfrm>
              <a:off x="2020" y="2520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7" name="Rectangle 331"/>
            <p:cNvSpPr>
              <a:spLocks noChangeArrowheads="1"/>
            </p:cNvSpPr>
            <p:nvPr/>
          </p:nvSpPr>
          <p:spPr bwMode="auto">
            <a:xfrm>
              <a:off x="2020" y="250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8" name="Rectangle 332"/>
            <p:cNvSpPr>
              <a:spLocks noChangeArrowheads="1"/>
            </p:cNvSpPr>
            <p:nvPr/>
          </p:nvSpPr>
          <p:spPr bwMode="auto">
            <a:xfrm>
              <a:off x="2020" y="249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89" name="Rectangle 333"/>
            <p:cNvSpPr>
              <a:spLocks noChangeArrowheads="1"/>
            </p:cNvSpPr>
            <p:nvPr/>
          </p:nvSpPr>
          <p:spPr bwMode="auto">
            <a:xfrm>
              <a:off x="2020" y="2476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0" name="Rectangle 334"/>
            <p:cNvSpPr>
              <a:spLocks noChangeArrowheads="1"/>
            </p:cNvSpPr>
            <p:nvPr/>
          </p:nvSpPr>
          <p:spPr bwMode="auto">
            <a:xfrm>
              <a:off x="2020" y="2461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1" name="Rectangle 335"/>
            <p:cNvSpPr>
              <a:spLocks noChangeArrowheads="1"/>
            </p:cNvSpPr>
            <p:nvPr/>
          </p:nvSpPr>
          <p:spPr bwMode="auto">
            <a:xfrm>
              <a:off x="2020" y="24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2" name="Rectangle 336"/>
            <p:cNvSpPr>
              <a:spLocks noChangeArrowheads="1"/>
            </p:cNvSpPr>
            <p:nvPr/>
          </p:nvSpPr>
          <p:spPr bwMode="auto">
            <a:xfrm>
              <a:off x="2020" y="243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3" name="Rectangle 337"/>
            <p:cNvSpPr>
              <a:spLocks noChangeArrowheads="1"/>
            </p:cNvSpPr>
            <p:nvPr/>
          </p:nvSpPr>
          <p:spPr bwMode="auto">
            <a:xfrm>
              <a:off x="2020" y="2417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4" name="Rectangle 338"/>
            <p:cNvSpPr>
              <a:spLocks noChangeArrowheads="1"/>
            </p:cNvSpPr>
            <p:nvPr/>
          </p:nvSpPr>
          <p:spPr bwMode="auto">
            <a:xfrm>
              <a:off x="2020" y="2402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5" name="Rectangle 339"/>
            <p:cNvSpPr>
              <a:spLocks noChangeArrowheads="1"/>
            </p:cNvSpPr>
            <p:nvPr/>
          </p:nvSpPr>
          <p:spPr bwMode="auto">
            <a:xfrm>
              <a:off x="2020" y="238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6" name="Rectangle 340"/>
            <p:cNvSpPr>
              <a:spLocks noChangeArrowheads="1"/>
            </p:cNvSpPr>
            <p:nvPr/>
          </p:nvSpPr>
          <p:spPr bwMode="auto">
            <a:xfrm>
              <a:off x="2020" y="237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7" name="Rectangle 341"/>
            <p:cNvSpPr>
              <a:spLocks noChangeArrowheads="1"/>
            </p:cNvSpPr>
            <p:nvPr/>
          </p:nvSpPr>
          <p:spPr bwMode="auto">
            <a:xfrm>
              <a:off x="2020" y="2358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8" name="Rectangle 342"/>
            <p:cNvSpPr>
              <a:spLocks noChangeArrowheads="1"/>
            </p:cNvSpPr>
            <p:nvPr/>
          </p:nvSpPr>
          <p:spPr bwMode="auto">
            <a:xfrm>
              <a:off x="2020" y="2343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599" name="Rectangle 343"/>
            <p:cNvSpPr>
              <a:spLocks noChangeArrowheads="1"/>
            </p:cNvSpPr>
            <p:nvPr/>
          </p:nvSpPr>
          <p:spPr bwMode="auto">
            <a:xfrm>
              <a:off x="2020" y="232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0" name="Rectangle 344"/>
            <p:cNvSpPr>
              <a:spLocks noChangeArrowheads="1"/>
            </p:cNvSpPr>
            <p:nvPr/>
          </p:nvSpPr>
          <p:spPr bwMode="auto">
            <a:xfrm>
              <a:off x="2020" y="2314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1" name="Rectangle 345"/>
            <p:cNvSpPr>
              <a:spLocks noChangeArrowheads="1"/>
            </p:cNvSpPr>
            <p:nvPr/>
          </p:nvSpPr>
          <p:spPr bwMode="auto">
            <a:xfrm>
              <a:off x="2020" y="2299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2" name="Rectangle 346"/>
            <p:cNvSpPr>
              <a:spLocks noChangeArrowheads="1"/>
            </p:cNvSpPr>
            <p:nvPr/>
          </p:nvSpPr>
          <p:spPr bwMode="auto">
            <a:xfrm>
              <a:off x="2020" y="228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3" name="Rectangle 347"/>
            <p:cNvSpPr>
              <a:spLocks noChangeArrowheads="1"/>
            </p:cNvSpPr>
            <p:nvPr/>
          </p:nvSpPr>
          <p:spPr bwMode="auto">
            <a:xfrm>
              <a:off x="2020" y="226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4" name="Rectangle 348"/>
            <p:cNvSpPr>
              <a:spLocks noChangeArrowheads="1"/>
            </p:cNvSpPr>
            <p:nvPr/>
          </p:nvSpPr>
          <p:spPr bwMode="auto">
            <a:xfrm>
              <a:off x="2020" y="2255"/>
              <a:ext cx="8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5" name="Rectangle 349"/>
            <p:cNvSpPr>
              <a:spLocks noChangeArrowheads="1"/>
            </p:cNvSpPr>
            <p:nvPr/>
          </p:nvSpPr>
          <p:spPr bwMode="auto">
            <a:xfrm>
              <a:off x="201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6" name="Rectangle 350"/>
            <p:cNvSpPr>
              <a:spLocks noChangeArrowheads="1"/>
            </p:cNvSpPr>
            <p:nvPr/>
          </p:nvSpPr>
          <p:spPr bwMode="auto">
            <a:xfrm>
              <a:off x="1998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7" name="Rectangle 351"/>
            <p:cNvSpPr>
              <a:spLocks noChangeArrowheads="1"/>
            </p:cNvSpPr>
            <p:nvPr/>
          </p:nvSpPr>
          <p:spPr bwMode="auto">
            <a:xfrm>
              <a:off x="198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8" name="Rectangle 352"/>
            <p:cNvSpPr>
              <a:spLocks noChangeArrowheads="1"/>
            </p:cNvSpPr>
            <p:nvPr/>
          </p:nvSpPr>
          <p:spPr bwMode="auto">
            <a:xfrm>
              <a:off x="196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09" name="Rectangle 353"/>
            <p:cNvSpPr>
              <a:spLocks noChangeArrowheads="1"/>
            </p:cNvSpPr>
            <p:nvPr/>
          </p:nvSpPr>
          <p:spPr bwMode="auto">
            <a:xfrm>
              <a:off x="195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0" name="Rectangle 354"/>
            <p:cNvSpPr>
              <a:spLocks noChangeArrowheads="1"/>
            </p:cNvSpPr>
            <p:nvPr/>
          </p:nvSpPr>
          <p:spPr bwMode="auto">
            <a:xfrm>
              <a:off x="193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1" name="Rectangle 355"/>
            <p:cNvSpPr>
              <a:spLocks noChangeArrowheads="1"/>
            </p:cNvSpPr>
            <p:nvPr/>
          </p:nvSpPr>
          <p:spPr bwMode="auto">
            <a:xfrm>
              <a:off x="191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2" name="Rectangle 356"/>
            <p:cNvSpPr>
              <a:spLocks noChangeArrowheads="1"/>
            </p:cNvSpPr>
            <p:nvPr/>
          </p:nvSpPr>
          <p:spPr bwMode="auto">
            <a:xfrm>
              <a:off x="190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3" name="Rectangle 357"/>
            <p:cNvSpPr>
              <a:spLocks noChangeArrowheads="1"/>
            </p:cNvSpPr>
            <p:nvPr/>
          </p:nvSpPr>
          <p:spPr bwMode="auto">
            <a:xfrm>
              <a:off x="188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4" name="Rectangle 358"/>
            <p:cNvSpPr>
              <a:spLocks noChangeArrowheads="1"/>
            </p:cNvSpPr>
            <p:nvPr/>
          </p:nvSpPr>
          <p:spPr bwMode="auto">
            <a:xfrm>
              <a:off x="187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5" name="Rectangle 359"/>
            <p:cNvSpPr>
              <a:spLocks noChangeArrowheads="1"/>
            </p:cNvSpPr>
            <p:nvPr/>
          </p:nvSpPr>
          <p:spPr bwMode="auto">
            <a:xfrm>
              <a:off x="185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6" name="Rectangle 360"/>
            <p:cNvSpPr>
              <a:spLocks noChangeArrowheads="1"/>
            </p:cNvSpPr>
            <p:nvPr/>
          </p:nvSpPr>
          <p:spPr bwMode="auto">
            <a:xfrm>
              <a:off x="183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7" name="Rectangle 361"/>
            <p:cNvSpPr>
              <a:spLocks noChangeArrowheads="1"/>
            </p:cNvSpPr>
            <p:nvPr/>
          </p:nvSpPr>
          <p:spPr bwMode="auto">
            <a:xfrm>
              <a:off x="1824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8" name="Rectangle 362"/>
            <p:cNvSpPr>
              <a:spLocks noChangeArrowheads="1"/>
            </p:cNvSpPr>
            <p:nvPr/>
          </p:nvSpPr>
          <p:spPr bwMode="auto">
            <a:xfrm>
              <a:off x="180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19" name="Rectangle 363"/>
            <p:cNvSpPr>
              <a:spLocks noChangeArrowheads="1"/>
            </p:cNvSpPr>
            <p:nvPr/>
          </p:nvSpPr>
          <p:spPr bwMode="auto">
            <a:xfrm>
              <a:off x="179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0" name="Rectangle 364"/>
            <p:cNvSpPr>
              <a:spLocks noChangeArrowheads="1"/>
            </p:cNvSpPr>
            <p:nvPr/>
          </p:nvSpPr>
          <p:spPr bwMode="auto">
            <a:xfrm>
              <a:off x="177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1" name="Rectangle 365"/>
            <p:cNvSpPr>
              <a:spLocks noChangeArrowheads="1"/>
            </p:cNvSpPr>
            <p:nvPr/>
          </p:nvSpPr>
          <p:spPr bwMode="auto">
            <a:xfrm>
              <a:off x="176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2" name="Rectangle 366"/>
            <p:cNvSpPr>
              <a:spLocks noChangeArrowheads="1"/>
            </p:cNvSpPr>
            <p:nvPr/>
          </p:nvSpPr>
          <p:spPr bwMode="auto">
            <a:xfrm>
              <a:off x="174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3" name="Rectangle 367"/>
            <p:cNvSpPr>
              <a:spLocks noChangeArrowheads="1"/>
            </p:cNvSpPr>
            <p:nvPr/>
          </p:nvSpPr>
          <p:spPr bwMode="auto">
            <a:xfrm>
              <a:off x="172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4" name="Rectangle 368"/>
            <p:cNvSpPr>
              <a:spLocks noChangeArrowheads="1"/>
            </p:cNvSpPr>
            <p:nvPr/>
          </p:nvSpPr>
          <p:spPr bwMode="auto">
            <a:xfrm>
              <a:off x="171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5" name="Rectangle 369"/>
            <p:cNvSpPr>
              <a:spLocks noChangeArrowheads="1"/>
            </p:cNvSpPr>
            <p:nvPr/>
          </p:nvSpPr>
          <p:spPr bwMode="auto">
            <a:xfrm>
              <a:off x="169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6" name="Rectangle 370"/>
            <p:cNvSpPr>
              <a:spLocks noChangeArrowheads="1"/>
            </p:cNvSpPr>
            <p:nvPr/>
          </p:nvSpPr>
          <p:spPr bwMode="auto">
            <a:xfrm>
              <a:off x="168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7" name="Rectangle 371"/>
            <p:cNvSpPr>
              <a:spLocks noChangeArrowheads="1"/>
            </p:cNvSpPr>
            <p:nvPr/>
          </p:nvSpPr>
          <p:spPr bwMode="auto">
            <a:xfrm>
              <a:off x="166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8" name="Rectangle 372"/>
            <p:cNvSpPr>
              <a:spLocks noChangeArrowheads="1"/>
            </p:cNvSpPr>
            <p:nvPr/>
          </p:nvSpPr>
          <p:spPr bwMode="auto">
            <a:xfrm>
              <a:off x="165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29" name="Rectangle 373"/>
            <p:cNvSpPr>
              <a:spLocks noChangeArrowheads="1"/>
            </p:cNvSpPr>
            <p:nvPr/>
          </p:nvSpPr>
          <p:spPr bwMode="auto">
            <a:xfrm>
              <a:off x="163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0" name="Rectangle 374"/>
            <p:cNvSpPr>
              <a:spLocks noChangeArrowheads="1"/>
            </p:cNvSpPr>
            <p:nvPr/>
          </p:nvSpPr>
          <p:spPr bwMode="auto">
            <a:xfrm>
              <a:off x="161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1" name="Rectangle 375"/>
            <p:cNvSpPr>
              <a:spLocks noChangeArrowheads="1"/>
            </p:cNvSpPr>
            <p:nvPr/>
          </p:nvSpPr>
          <p:spPr bwMode="auto">
            <a:xfrm>
              <a:off x="160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2" name="Rectangle 376"/>
            <p:cNvSpPr>
              <a:spLocks noChangeArrowheads="1"/>
            </p:cNvSpPr>
            <p:nvPr/>
          </p:nvSpPr>
          <p:spPr bwMode="auto">
            <a:xfrm>
              <a:off x="158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3" name="Rectangle 377"/>
            <p:cNvSpPr>
              <a:spLocks noChangeArrowheads="1"/>
            </p:cNvSpPr>
            <p:nvPr/>
          </p:nvSpPr>
          <p:spPr bwMode="auto">
            <a:xfrm>
              <a:off x="1571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4" name="Rectangle 378"/>
            <p:cNvSpPr>
              <a:spLocks noChangeArrowheads="1"/>
            </p:cNvSpPr>
            <p:nvPr/>
          </p:nvSpPr>
          <p:spPr bwMode="auto">
            <a:xfrm>
              <a:off x="155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5" name="Rectangle 379"/>
            <p:cNvSpPr>
              <a:spLocks noChangeArrowheads="1"/>
            </p:cNvSpPr>
            <p:nvPr/>
          </p:nvSpPr>
          <p:spPr bwMode="auto">
            <a:xfrm>
              <a:off x="1539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6" name="Rectangle 380"/>
            <p:cNvSpPr>
              <a:spLocks noChangeArrowheads="1"/>
            </p:cNvSpPr>
            <p:nvPr/>
          </p:nvSpPr>
          <p:spPr bwMode="auto">
            <a:xfrm>
              <a:off x="1523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7" name="Rectangle 381"/>
            <p:cNvSpPr>
              <a:spLocks noChangeArrowheads="1"/>
            </p:cNvSpPr>
            <p:nvPr/>
          </p:nvSpPr>
          <p:spPr bwMode="auto">
            <a:xfrm>
              <a:off x="1507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8" name="Rectangle 382"/>
            <p:cNvSpPr>
              <a:spLocks noChangeArrowheads="1"/>
            </p:cNvSpPr>
            <p:nvPr/>
          </p:nvSpPr>
          <p:spPr bwMode="auto">
            <a:xfrm>
              <a:off x="149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39" name="Rectangle 383"/>
            <p:cNvSpPr>
              <a:spLocks noChangeArrowheads="1"/>
            </p:cNvSpPr>
            <p:nvPr/>
          </p:nvSpPr>
          <p:spPr bwMode="auto">
            <a:xfrm>
              <a:off x="1476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0" name="Rectangle 384"/>
            <p:cNvSpPr>
              <a:spLocks noChangeArrowheads="1"/>
            </p:cNvSpPr>
            <p:nvPr/>
          </p:nvSpPr>
          <p:spPr bwMode="auto">
            <a:xfrm>
              <a:off x="1460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1" name="Rectangle 385"/>
            <p:cNvSpPr>
              <a:spLocks noChangeArrowheads="1"/>
            </p:cNvSpPr>
            <p:nvPr/>
          </p:nvSpPr>
          <p:spPr bwMode="auto">
            <a:xfrm>
              <a:off x="1444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2" name="Rectangle 386"/>
            <p:cNvSpPr>
              <a:spLocks noChangeArrowheads="1"/>
            </p:cNvSpPr>
            <p:nvPr/>
          </p:nvSpPr>
          <p:spPr bwMode="auto">
            <a:xfrm>
              <a:off x="1428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3" name="Rectangle 387"/>
            <p:cNvSpPr>
              <a:spLocks noChangeArrowheads="1"/>
            </p:cNvSpPr>
            <p:nvPr/>
          </p:nvSpPr>
          <p:spPr bwMode="auto">
            <a:xfrm>
              <a:off x="1412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4" name="Rectangle 388"/>
            <p:cNvSpPr>
              <a:spLocks noChangeArrowheads="1"/>
            </p:cNvSpPr>
            <p:nvPr/>
          </p:nvSpPr>
          <p:spPr bwMode="auto">
            <a:xfrm>
              <a:off x="1397" y="2246"/>
              <a:ext cx="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5" name="Rectangle 389"/>
            <p:cNvSpPr>
              <a:spLocks noChangeArrowheads="1"/>
            </p:cNvSpPr>
            <p:nvPr/>
          </p:nvSpPr>
          <p:spPr bwMode="auto">
            <a:xfrm>
              <a:off x="1381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46" name="Rectangle 390"/>
            <p:cNvSpPr>
              <a:spLocks noChangeArrowheads="1"/>
            </p:cNvSpPr>
            <p:nvPr/>
          </p:nvSpPr>
          <p:spPr bwMode="auto">
            <a:xfrm>
              <a:off x="1365" y="22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647" name="Rectangle 391"/>
          <p:cNvSpPr>
            <a:spLocks noChangeArrowheads="1"/>
          </p:cNvSpPr>
          <p:nvPr/>
        </p:nvSpPr>
        <p:spPr bwMode="auto">
          <a:xfrm>
            <a:off x="2608263" y="3594100"/>
            <a:ext cx="227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48" name="Rectangle 392"/>
          <p:cNvSpPr>
            <a:spLocks noChangeArrowheads="1"/>
          </p:cNvSpPr>
          <p:nvPr/>
        </p:nvSpPr>
        <p:spPr bwMode="auto">
          <a:xfrm>
            <a:off x="2608263" y="3597275"/>
            <a:ext cx="247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IS</a:t>
            </a:r>
            <a:endParaRPr lang="en-US" sz="2400"/>
          </a:p>
        </p:txBody>
      </p:sp>
      <p:sp>
        <p:nvSpPr>
          <p:cNvPr id="480649" name="Rectangle 393"/>
          <p:cNvSpPr>
            <a:spLocks noChangeArrowheads="1"/>
          </p:cNvSpPr>
          <p:nvPr/>
        </p:nvSpPr>
        <p:spPr bwMode="auto">
          <a:xfrm>
            <a:off x="2763838" y="36131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0" name="Rectangle 394"/>
          <p:cNvSpPr>
            <a:spLocks noChangeArrowheads="1"/>
          </p:cNvSpPr>
          <p:nvPr/>
        </p:nvSpPr>
        <p:spPr bwMode="auto">
          <a:xfrm>
            <a:off x="2320925" y="3770313"/>
            <a:ext cx="831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1" name="Rectangle 395"/>
          <p:cNvSpPr>
            <a:spLocks noChangeArrowheads="1"/>
          </p:cNvSpPr>
          <p:nvPr/>
        </p:nvSpPr>
        <p:spPr bwMode="auto">
          <a:xfrm>
            <a:off x="2320925" y="3773488"/>
            <a:ext cx="8874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DEVELPT</a:t>
            </a:r>
            <a:endParaRPr lang="en-US" sz="2400"/>
          </a:p>
        </p:txBody>
      </p:sp>
      <p:sp>
        <p:nvSpPr>
          <p:cNvPr id="480652" name="Rectangle 396"/>
          <p:cNvSpPr>
            <a:spLocks noChangeArrowheads="1"/>
          </p:cNvSpPr>
          <p:nvPr/>
        </p:nvSpPr>
        <p:spPr bwMode="auto">
          <a:xfrm>
            <a:off x="3070225" y="3787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3" name="Rectangle 397"/>
          <p:cNvSpPr>
            <a:spLocks noChangeArrowheads="1"/>
          </p:cNvSpPr>
          <p:nvPr/>
        </p:nvSpPr>
        <p:spPr bwMode="auto">
          <a:xfrm>
            <a:off x="2185988" y="3944938"/>
            <a:ext cx="110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4" name="Rectangle 398"/>
          <p:cNvSpPr>
            <a:spLocks noChangeArrowheads="1"/>
          </p:cNvSpPr>
          <p:nvPr/>
        </p:nvSpPr>
        <p:spPr bwMode="auto">
          <a:xfrm>
            <a:off x="2185988" y="3948113"/>
            <a:ext cx="11826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PROFITABLE</a:t>
            </a:r>
            <a:endParaRPr lang="en-US" sz="2400"/>
          </a:p>
        </p:txBody>
      </p:sp>
      <p:sp>
        <p:nvSpPr>
          <p:cNvPr id="480655" name="Rectangle 399"/>
          <p:cNvSpPr>
            <a:spLocks noChangeArrowheads="1"/>
          </p:cNvSpPr>
          <p:nvPr/>
        </p:nvSpPr>
        <p:spPr bwMode="auto">
          <a:xfrm>
            <a:off x="3211513" y="39639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6" name="Rectangle 400"/>
          <p:cNvSpPr>
            <a:spLocks noChangeArrowheads="1"/>
          </p:cNvSpPr>
          <p:nvPr/>
        </p:nvSpPr>
        <p:spPr bwMode="auto">
          <a:xfrm>
            <a:off x="2638425" y="4121150"/>
            <a:ext cx="168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57" name="Rectangle 401"/>
          <p:cNvSpPr>
            <a:spLocks noChangeArrowheads="1"/>
          </p:cNvSpPr>
          <p:nvPr/>
        </p:nvSpPr>
        <p:spPr bwMode="auto">
          <a:xfrm>
            <a:off x="2638425" y="4124325"/>
            <a:ext cx="177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?</a:t>
            </a:r>
            <a:endParaRPr lang="en-US" sz="2400"/>
          </a:p>
        </p:txBody>
      </p:sp>
      <p:sp>
        <p:nvSpPr>
          <p:cNvPr id="480658" name="Rectangle 402"/>
          <p:cNvSpPr>
            <a:spLocks noChangeArrowheads="1"/>
          </p:cNvSpPr>
          <p:nvPr/>
        </p:nvSpPr>
        <p:spPr bwMode="auto">
          <a:xfrm>
            <a:off x="2730500" y="4138613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59" name="Rectangle 403"/>
          <p:cNvSpPr>
            <a:spLocks noChangeArrowheads="1"/>
          </p:cNvSpPr>
          <p:nvPr/>
        </p:nvSpPr>
        <p:spPr bwMode="auto">
          <a:xfrm>
            <a:off x="2025650" y="4640263"/>
            <a:ext cx="1077913" cy="903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0" name="Rectangle 404"/>
          <p:cNvSpPr>
            <a:spLocks noChangeArrowheads="1"/>
          </p:cNvSpPr>
          <p:nvPr/>
        </p:nvSpPr>
        <p:spPr bwMode="auto">
          <a:xfrm>
            <a:off x="2132013" y="4640263"/>
            <a:ext cx="971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1" name="Rectangle 405"/>
          <p:cNvSpPr>
            <a:spLocks noChangeArrowheads="1"/>
          </p:cNvSpPr>
          <p:nvPr/>
        </p:nvSpPr>
        <p:spPr bwMode="auto">
          <a:xfrm>
            <a:off x="2268538" y="4643438"/>
            <a:ext cx="8270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CONSTR</a:t>
            </a:r>
            <a:endParaRPr lang="en-US" sz="2400"/>
          </a:p>
        </p:txBody>
      </p:sp>
      <p:sp>
        <p:nvSpPr>
          <p:cNvPr id="480662" name="Rectangle 406"/>
          <p:cNvSpPr>
            <a:spLocks noChangeArrowheads="1"/>
          </p:cNvSpPr>
          <p:nvPr/>
        </p:nvSpPr>
        <p:spPr bwMode="auto">
          <a:xfrm>
            <a:off x="2965450" y="46577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63" name="Rectangle 407"/>
          <p:cNvSpPr>
            <a:spLocks noChangeArrowheads="1"/>
          </p:cNvSpPr>
          <p:nvPr/>
        </p:nvSpPr>
        <p:spPr bwMode="auto">
          <a:xfrm>
            <a:off x="2132013" y="4840288"/>
            <a:ext cx="7508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64" name="Rectangle 408"/>
          <p:cNvSpPr>
            <a:spLocks noChangeArrowheads="1"/>
          </p:cNvSpPr>
          <p:nvPr/>
        </p:nvSpPr>
        <p:spPr bwMode="auto">
          <a:xfrm>
            <a:off x="2276475" y="4843463"/>
            <a:ext cx="5715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COST</a:t>
            </a:r>
            <a:endParaRPr lang="en-US" sz="2400"/>
          </a:p>
        </p:txBody>
      </p:sp>
      <p:sp>
        <p:nvSpPr>
          <p:cNvPr id="480665" name="Rectangle 409"/>
          <p:cNvSpPr>
            <a:spLocks noChangeArrowheads="1"/>
          </p:cNvSpPr>
          <p:nvPr/>
        </p:nvSpPr>
        <p:spPr bwMode="auto">
          <a:xfrm>
            <a:off x="2735263" y="4843463"/>
            <a:ext cx="1285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66" name="Rectangle 410"/>
          <p:cNvSpPr>
            <a:spLocks noChangeArrowheads="1"/>
          </p:cNvSpPr>
          <p:nvPr/>
        </p:nvSpPr>
        <p:spPr bwMode="auto">
          <a:xfrm>
            <a:off x="2236788" y="5019675"/>
            <a:ext cx="6556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INCLU</a:t>
            </a:r>
            <a:endParaRPr lang="en-US" sz="2400"/>
          </a:p>
        </p:txBody>
      </p:sp>
      <p:sp>
        <p:nvSpPr>
          <p:cNvPr id="480667" name="Rectangle 411"/>
          <p:cNvSpPr>
            <a:spLocks noChangeArrowheads="1"/>
          </p:cNvSpPr>
          <p:nvPr/>
        </p:nvSpPr>
        <p:spPr bwMode="auto">
          <a:xfrm>
            <a:off x="2774950" y="5019675"/>
            <a:ext cx="1365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68" name="Rectangle 412"/>
          <p:cNvSpPr>
            <a:spLocks noChangeArrowheads="1"/>
          </p:cNvSpPr>
          <p:nvPr/>
        </p:nvSpPr>
        <p:spPr bwMode="auto">
          <a:xfrm>
            <a:off x="2266950" y="5211763"/>
            <a:ext cx="593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LAND</a:t>
            </a:r>
            <a:endParaRPr lang="en-US" sz="2400"/>
          </a:p>
        </p:txBody>
      </p:sp>
      <p:sp>
        <p:nvSpPr>
          <p:cNvPr id="480669" name="Rectangle 413"/>
          <p:cNvSpPr>
            <a:spLocks noChangeArrowheads="1"/>
          </p:cNvSpPr>
          <p:nvPr/>
        </p:nvSpPr>
        <p:spPr bwMode="auto">
          <a:xfrm>
            <a:off x="2746375" y="5211763"/>
            <a:ext cx="1365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670" name="Rectangle 414"/>
          <p:cNvSpPr>
            <a:spLocks noChangeArrowheads="1"/>
          </p:cNvSpPr>
          <p:nvPr/>
        </p:nvSpPr>
        <p:spPr bwMode="auto">
          <a:xfrm>
            <a:off x="1392238" y="3570288"/>
            <a:ext cx="579437" cy="452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1" name="Rectangle 415"/>
          <p:cNvSpPr>
            <a:spLocks noChangeArrowheads="1"/>
          </p:cNvSpPr>
          <p:nvPr/>
        </p:nvSpPr>
        <p:spPr bwMode="auto">
          <a:xfrm>
            <a:off x="1604963" y="3594100"/>
            <a:ext cx="219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2" name="Rectangle 416"/>
          <p:cNvSpPr>
            <a:spLocks noChangeArrowheads="1"/>
          </p:cNvSpPr>
          <p:nvPr/>
        </p:nvSpPr>
        <p:spPr bwMode="auto">
          <a:xfrm>
            <a:off x="1604963" y="3597275"/>
            <a:ext cx="2365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IF</a:t>
            </a:r>
            <a:endParaRPr lang="en-US" sz="2400"/>
          </a:p>
        </p:txBody>
      </p:sp>
      <p:sp>
        <p:nvSpPr>
          <p:cNvPr id="480673" name="Rectangle 417"/>
          <p:cNvSpPr>
            <a:spLocks noChangeArrowheads="1"/>
          </p:cNvSpPr>
          <p:nvPr/>
        </p:nvSpPr>
        <p:spPr bwMode="auto">
          <a:xfrm>
            <a:off x="1752600" y="3613150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74" name="Rectangle 418"/>
          <p:cNvSpPr>
            <a:spLocks noChangeArrowheads="1"/>
          </p:cNvSpPr>
          <p:nvPr/>
        </p:nvSpPr>
        <p:spPr bwMode="auto">
          <a:xfrm>
            <a:off x="1519238" y="3770313"/>
            <a:ext cx="4111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5" name="Rectangle 419"/>
          <p:cNvSpPr>
            <a:spLocks noChangeArrowheads="1"/>
          </p:cNvSpPr>
          <p:nvPr/>
        </p:nvSpPr>
        <p:spPr bwMode="auto">
          <a:xfrm>
            <a:off x="1519238" y="3773488"/>
            <a:ext cx="431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YES</a:t>
            </a:r>
            <a:endParaRPr lang="en-US" sz="2400"/>
          </a:p>
        </p:txBody>
      </p:sp>
      <p:sp>
        <p:nvSpPr>
          <p:cNvPr id="480676" name="Rectangle 420"/>
          <p:cNvSpPr>
            <a:spLocks noChangeArrowheads="1"/>
          </p:cNvSpPr>
          <p:nvPr/>
        </p:nvSpPr>
        <p:spPr bwMode="auto">
          <a:xfrm>
            <a:off x="1847850" y="378777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77" name="Rectangle 421"/>
          <p:cNvSpPr>
            <a:spLocks noChangeArrowheads="1"/>
          </p:cNvSpPr>
          <p:nvPr/>
        </p:nvSpPr>
        <p:spPr bwMode="auto">
          <a:xfrm>
            <a:off x="1489075" y="989013"/>
            <a:ext cx="577850" cy="449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8" name="Rectangle 422"/>
          <p:cNvSpPr>
            <a:spLocks noChangeArrowheads="1"/>
          </p:cNvSpPr>
          <p:nvPr/>
        </p:nvSpPr>
        <p:spPr bwMode="auto">
          <a:xfrm>
            <a:off x="1555750" y="1011238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79" name="Rectangle 423"/>
          <p:cNvSpPr>
            <a:spLocks noChangeArrowheads="1"/>
          </p:cNvSpPr>
          <p:nvPr/>
        </p:nvSpPr>
        <p:spPr bwMode="auto">
          <a:xfrm>
            <a:off x="1555750" y="1014413"/>
            <a:ext cx="5699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ADDS</a:t>
            </a:r>
            <a:endParaRPr lang="en-US" sz="2400"/>
          </a:p>
        </p:txBody>
      </p:sp>
      <p:sp>
        <p:nvSpPr>
          <p:cNvPr id="480680" name="Rectangle 424"/>
          <p:cNvSpPr>
            <a:spLocks noChangeArrowheads="1"/>
          </p:cNvSpPr>
          <p:nvPr/>
        </p:nvSpPr>
        <p:spPr bwMode="auto">
          <a:xfrm>
            <a:off x="2011363" y="1030288"/>
            <a:ext cx="984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81" name="Rectangle 425"/>
          <p:cNvSpPr>
            <a:spLocks noChangeArrowheads="1"/>
          </p:cNvSpPr>
          <p:nvPr/>
        </p:nvSpPr>
        <p:spPr bwMode="auto">
          <a:xfrm>
            <a:off x="1584325" y="1185863"/>
            <a:ext cx="473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2" name="Rectangle 426"/>
          <p:cNvSpPr>
            <a:spLocks noChangeArrowheads="1"/>
          </p:cNvSpPr>
          <p:nvPr/>
        </p:nvSpPr>
        <p:spPr bwMode="auto">
          <a:xfrm>
            <a:off x="1584325" y="1189038"/>
            <a:ext cx="501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NEW</a:t>
            </a:r>
            <a:endParaRPr lang="en-US" sz="2400"/>
          </a:p>
        </p:txBody>
      </p:sp>
      <p:sp>
        <p:nvSpPr>
          <p:cNvPr id="480683" name="Rectangle 427"/>
          <p:cNvSpPr>
            <a:spLocks noChangeArrowheads="1"/>
          </p:cNvSpPr>
          <p:nvPr/>
        </p:nvSpPr>
        <p:spPr bwMode="auto">
          <a:xfrm>
            <a:off x="1974850" y="1203325"/>
            <a:ext cx="9842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480684" name="Line 428"/>
          <p:cNvSpPr>
            <a:spLocks noChangeShapeType="1"/>
          </p:cNvSpPr>
          <p:nvPr/>
        </p:nvSpPr>
        <p:spPr bwMode="auto">
          <a:xfrm flipH="1">
            <a:off x="5921375" y="1076325"/>
            <a:ext cx="4429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5" name="Freeform 429"/>
          <p:cNvSpPr>
            <a:spLocks/>
          </p:cNvSpPr>
          <p:nvPr/>
        </p:nvSpPr>
        <p:spPr bwMode="auto">
          <a:xfrm>
            <a:off x="5886450" y="1046163"/>
            <a:ext cx="47625" cy="58737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30" y="0"/>
              </a:cxn>
              <a:cxn ang="0">
                <a:pos x="0" y="19"/>
              </a:cxn>
              <a:cxn ang="0">
                <a:pos x="30" y="37"/>
              </a:cxn>
            </a:cxnLst>
            <a:rect l="0" t="0" r="r" b="b"/>
            <a:pathLst>
              <a:path w="30" h="37">
                <a:moveTo>
                  <a:pt x="30" y="37"/>
                </a:moveTo>
                <a:lnTo>
                  <a:pt x="30" y="0"/>
                </a:lnTo>
                <a:lnTo>
                  <a:pt x="0" y="19"/>
                </a:lnTo>
                <a:lnTo>
                  <a:pt x="30" y="3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6" name="Line 430"/>
          <p:cNvSpPr>
            <a:spLocks noChangeShapeType="1"/>
          </p:cNvSpPr>
          <p:nvPr/>
        </p:nvSpPr>
        <p:spPr bwMode="auto">
          <a:xfrm>
            <a:off x="2060575" y="1165225"/>
            <a:ext cx="1114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7" name="Freeform 431"/>
          <p:cNvSpPr>
            <a:spLocks/>
          </p:cNvSpPr>
          <p:nvPr/>
        </p:nvSpPr>
        <p:spPr bwMode="auto">
          <a:xfrm>
            <a:off x="3162300" y="1135063"/>
            <a:ext cx="46038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"/>
              </a:cxn>
              <a:cxn ang="0">
                <a:pos x="29" y="19"/>
              </a:cxn>
              <a:cxn ang="0">
                <a:pos x="0" y="0"/>
              </a:cxn>
            </a:cxnLst>
            <a:rect l="0" t="0" r="r" b="b"/>
            <a:pathLst>
              <a:path w="29" h="38">
                <a:moveTo>
                  <a:pt x="0" y="0"/>
                </a:moveTo>
                <a:lnTo>
                  <a:pt x="0" y="38"/>
                </a:lnTo>
                <a:lnTo>
                  <a:pt x="29" y="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8" name="Line 432"/>
          <p:cNvSpPr>
            <a:spLocks noChangeShapeType="1"/>
          </p:cNvSpPr>
          <p:nvPr/>
        </p:nvSpPr>
        <p:spPr bwMode="auto">
          <a:xfrm>
            <a:off x="5121275" y="1433513"/>
            <a:ext cx="1588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89" name="Freeform 433"/>
          <p:cNvSpPr>
            <a:spLocks/>
          </p:cNvSpPr>
          <p:nvPr/>
        </p:nvSpPr>
        <p:spPr bwMode="auto">
          <a:xfrm>
            <a:off x="5089525" y="1744663"/>
            <a:ext cx="63500" cy="444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20" y="28"/>
              </a:cxn>
              <a:cxn ang="0">
                <a:pos x="40" y="0"/>
              </a:cxn>
            </a:cxnLst>
            <a:rect l="0" t="0" r="r" b="b"/>
            <a:pathLst>
              <a:path w="40" h="28">
                <a:moveTo>
                  <a:pt x="40" y="0"/>
                </a:moveTo>
                <a:lnTo>
                  <a:pt x="0" y="0"/>
                </a:lnTo>
                <a:lnTo>
                  <a:pt x="20" y="28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0" name="Line 434"/>
          <p:cNvSpPr>
            <a:spLocks noChangeShapeType="1"/>
          </p:cNvSpPr>
          <p:nvPr/>
        </p:nvSpPr>
        <p:spPr bwMode="auto">
          <a:xfrm>
            <a:off x="4068763" y="1433513"/>
            <a:ext cx="1587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1" name="Freeform 435"/>
          <p:cNvSpPr>
            <a:spLocks/>
          </p:cNvSpPr>
          <p:nvPr/>
        </p:nvSpPr>
        <p:spPr bwMode="auto">
          <a:xfrm>
            <a:off x="4038600" y="1744663"/>
            <a:ext cx="63500" cy="444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19" y="28"/>
              </a:cxn>
              <a:cxn ang="0">
                <a:pos x="40" y="0"/>
              </a:cxn>
            </a:cxnLst>
            <a:rect l="0" t="0" r="r" b="b"/>
            <a:pathLst>
              <a:path w="40" h="28">
                <a:moveTo>
                  <a:pt x="40" y="0"/>
                </a:moveTo>
                <a:lnTo>
                  <a:pt x="0" y="0"/>
                </a:lnTo>
                <a:lnTo>
                  <a:pt x="19" y="28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2" name="Line 436"/>
          <p:cNvSpPr>
            <a:spLocks noChangeShapeType="1"/>
          </p:cNvSpPr>
          <p:nvPr/>
        </p:nvSpPr>
        <p:spPr bwMode="auto">
          <a:xfrm flipV="1">
            <a:off x="1584325" y="1465263"/>
            <a:ext cx="1588" cy="2105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3" name="Freeform 437"/>
          <p:cNvSpPr>
            <a:spLocks/>
          </p:cNvSpPr>
          <p:nvPr/>
        </p:nvSpPr>
        <p:spPr bwMode="auto">
          <a:xfrm>
            <a:off x="1552575" y="1433513"/>
            <a:ext cx="63500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0" y="28"/>
              </a:cxn>
              <a:cxn ang="0">
                <a:pos x="20" y="0"/>
              </a:cxn>
              <a:cxn ang="0">
                <a:pos x="0" y="28"/>
              </a:cxn>
            </a:cxnLst>
            <a:rect l="0" t="0" r="r" b="b"/>
            <a:pathLst>
              <a:path w="40" h="28">
                <a:moveTo>
                  <a:pt x="0" y="28"/>
                </a:moveTo>
                <a:lnTo>
                  <a:pt x="40" y="28"/>
                </a:lnTo>
                <a:lnTo>
                  <a:pt x="20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4" name="Line 438"/>
          <p:cNvSpPr>
            <a:spLocks noChangeShapeType="1"/>
          </p:cNvSpPr>
          <p:nvPr/>
        </p:nvSpPr>
        <p:spPr bwMode="auto">
          <a:xfrm>
            <a:off x="4643438" y="2501900"/>
            <a:ext cx="1587" cy="1214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695" name="Freeform 439"/>
          <p:cNvSpPr>
            <a:spLocks/>
          </p:cNvSpPr>
          <p:nvPr/>
        </p:nvSpPr>
        <p:spPr bwMode="auto">
          <a:xfrm>
            <a:off x="4611688" y="3705225"/>
            <a:ext cx="63500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0"/>
              </a:cxn>
              <a:cxn ang="0">
                <a:pos x="20" y="27"/>
              </a:cxn>
              <a:cxn ang="0">
                <a:pos x="40" y="0"/>
              </a:cxn>
            </a:cxnLst>
            <a:rect l="0" t="0" r="r" b="b"/>
            <a:pathLst>
              <a:path w="40" h="27">
                <a:moveTo>
                  <a:pt x="40" y="0"/>
                </a:moveTo>
                <a:lnTo>
                  <a:pt x="0" y="0"/>
                </a:lnTo>
                <a:lnTo>
                  <a:pt x="20" y="27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40"/>
          <p:cNvGrpSpPr>
            <a:grpSpLocks/>
          </p:cNvGrpSpPr>
          <p:nvPr/>
        </p:nvGrpSpPr>
        <p:grpSpPr bwMode="auto">
          <a:xfrm>
            <a:off x="4824413" y="4789488"/>
            <a:ext cx="249237" cy="107950"/>
            <a:chOff x="3039" y="3017"/>
            <a:chExt cx="157" cy="68"/>
          </a:xfrm>
        </p:grpSpPr>
        <p:sp>
          <p:nvSpPr>
            <p:cNvPr id="480697" name="Line 441"/>
            <p:cNvSpPr>
              <a:spLocks noChangeShapeType="1"/>
            </p:cNvSpPr>
            <p:nvPr/>
          </p:nvSpPr>
          <p:spPr bwMode="auto">
            <a:xfrm flipH="1">
              <a:off x="3109" y="3049"/>
              <a:ext cx="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698" name="Freeform 442"/>
            <p:cNvSpPr>
              <a:spLocks/>
            </p:cNvSpPr>
            <p:nvPr/>
          </p:nvSpPr>
          <p:spPr bwMode="auto">
            <a:xfrm>
              <a:off x="3039" y="3017"/>
              <a:ext cx="73" cy="6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4"/>
                </a:cxn>
                <a:cxn ang="0">
                  <a:pos x="73" y="68"/>
                </a:cxn>
                <a:cxn ang="0">
                  <a:pos x="73" y="0"/>
                </a:cxn>
              </a:cxnLst>
              <a:rect l="0" t="0" r="r" b="b"/>
              <a:pathLst>
                <a:path w="73" h="68">
                  <a:moveTo>
                    <a:pt x="73" y="0"/>
                  </a:moveTo>
                  <a:lnTo>
                    <a:pt x="0" y="34"/>
                  </a:lnTo>
                  <a:lnTo>
                    <a:pt x="73" y="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43"/>
          <p:cNvGrpSpPr>
            <a:grpSpLocks/>
          </p:cNvGrpSpPr>
          <p:nvPr/>
        </p:nvGrpSpPr>
        <p:grpSpPr bwMode="auto">
          <a:xfrm>
            <a:off x="3246438" y="4376738"/>
            <a:ext cx="611187" cy="366712"/>
            <a:chOff x="2045" y="2757"/>
            <a:chExt cx="385" cy="231"/>
          </a:xfrm>
        </p:grpSpPr>
        <p:sp>
          <p:nvSpPr>
            <p:cNvPr id="480700" name="Freeform 444"/>
            <p:cNvSpPr>
              <a:spLocks/>
            </p:cNvSpPr>
            <p:nvPr/>
          </p:nvSpPr>
          <p:spPr bwMode="auto">
            <a:xfrm>
              <a:off x="2424" y="2983"/>
              <a:ext cx="6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1" name="Freeform 445"/>
            <p:cNvSpPr>
              <a:spLocks/>
            </p:cNvSpPr>
            <p:nvPr/>
          </p:nvSpPr>
          <p:spPr bwMode="auto">
            <a:xfrm>
              <a:off x="2415" y="2978"/>
              <a:ext cx="6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5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2" name="Freeform 446"/>
            <p:cNvSpPr>
              <a:spLocks/>
            </p:cNvSpPr>
            <p:nvPr/>
          </p:nvSpPr>
          <p:spPr bwMode="auto">
            <a:xfrm>
              <a:off x="2406" y="2972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3" name="Freeform 447"/>
            <p:cNvSpPr>
              <a:spLocks/>
            </p:cNvSpPr>
            <p:nvPr/>
          </p:nvSpPr>
          <p:spPr bwMode="auto">
            <a:xfrm>
              <a:off x="2396" y="2966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4" name="Freeform 448"/>
            <p:cNvSpPr>
              <a:spLocks/>
            </p:cNvSpPr>
            <p:nvPr/>
          </p:nvSpPr>
          <p:spPr bwMode="auto">
            <a:xfrm>
              <a:off x="2387" y="2961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5" name="Freeform 449"/>
            <p:cNvSpPr>
              <a:spLocks/>
            </p:cNvSpPr>
            <p:nvPr/>
          </p:nvSpPr>
          <p:spPr bwMode="auto">
            <a:xfrm>
              <a:off x="2377" y="2955"/>
              <a:ext cx="6" cy="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6" name="Freeform 450"/>
            <p:cNvSpPr>
              <a:spLocks/>
            </p:cNvSpPr>
            <p:nvPr/>
          </p:nvSpPr>
          <p:spPr bwMode="auto">
            <a:xfrm>
              <a:off x="2368" y="294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7" name="Freeform 451"/>
            <p:cNvSpPr>
              <a:spLocks/>
            </p:cNvSpPr>
            <p:nvPr/>
          </p:nvSpPr>
          <p:spPr bwMode="auto">
            <a:xfrm>
              <a:off x="2359" y="2944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8" name="Freeform 452"/>
            <p:cNvSpPr>
              <a:spLocks/>
            </p:cNvSpPr>
            <p:nvPr/>
          </p:nvSpPr>
          <p:spPr bwMode="auto">
            <a:xfrm>
              <a:off x="2349" y="2938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09" name="Freeform 453"/>
            <p:cNvSpPr>
              <a:spLocks/>
            </p:cNvSpPr>
            <p:nvPr/>
          </p:nvSpPr>
          <p:spPr bwMode="auto">
            <a:xfrm>
              <a:off x="2340" y="2932"/>
              <a:ext cx="5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0" name="Freeform 454"/>
            <p:cNvSpPr>
              <a:spLocks/>
            </p:cNvSpPr>
            <p:nvPr/>
          </p:nvSpPr>
          <p:spPr bwMode="auto">
            <a:xfrm>
              <a:off x="2330" y="2927"/>
              <a:ext cx="5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1" name="Freeform 455"/>
            <p:cNvSpPr>
              <a:spLocks/>
            </p:cNvSpPr>
            <p:nvPr/>
          </p:nvSpPr>
          <p:spPr bwMode="auto">
            <a:xfrm>
              <a:off x="2321" y="2921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2" name="Freeform 456"/>
            <p:cNvSpPr>
              <a:spLocks/>
            </p:cNvSpPr>
            <p:nvPr/>
          </p:nvSpPr>
          <p:spPr bwMode="auto">
            <a:xfrm>
              <a:off x="2310" y="2915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3" name="Freeform 457"/>
            <p:cNvSpPr>
              <a:spLocks/>
            </p:cNvSpPr>
            <p:nvPr/>
          </p:nvSpPr>
          <p:spPr bwMode="auto">
            <a:xfrm>
              <a:off x="2301" y="290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4" name="Freeform 458"/>
            <p:cNvSpPr>
              <a:spLocks/>
            </p:cNvSpPr>
            <p:nvPr/>
          </p:nvSpPr>
          <p:spPr bwMode="auto">
            <a:xfrm>
              <a:off x="2292" y="2904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5" name="Freeform 459"/>
            <p:cNvSpPr>
              <a:spLocks/>
            </p:cNvSpPr>
            <p:nvPr/>
          </p:nvSpPr>
          <p:spPr bwMode="auto">
            <a:xfrm>
              <a:off x="2282" y="2899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6" name="Freeform 460"/>
            <p:cNvSpPr>
              <a:spLocks/>
            </p:cNvSpPr>
            <p:nvPr/>
          </p:nvSpPr>
          <p:spPr bwMode="auto">
            <a:xfrm>
              <a:off x="2273" y="2892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7" name="Freeform 461"/>
            <p:cNvSpPr>
              <a:spLocks/>
            </p:cNvSpPr>
            <p:nvPr/>
          </p:nvSpPr>
          <p:spPr bwMode="auto">
            <a:xfrm>
              <a:off x="2263" y="2887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8" name="Freeform 462"/>
            <p:cNvSpPr>
              <a:spLocks/>
            </p:cNvSpPr>
            <p:nvPr/>
          </p:nvSpPr>
          <p:spPr bwMode="auto">
            <a:xfrm>
              <a:off x="2254" y="2882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19" name="Freeform 463"/>
            <p:cNvSpPr>
              <a:spLocks/>
            </p:cNvSpPr>
            <p:nvPr/>
          </p:nvSpPr>
          <p:spPr bwMode="auto">
            <a:xfrm>
              <a:off x="2244" y="2876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0" name="Freeform 464"/>
            <p:cNvSpPr>
              <a:spLocks/>
            </p:cNvSpPr>
            <p:nvPr/>
          </p:nvSpPr>
          <p:spPr bwMode="auto">
            <a:xfrm>
              <a:off x="2235" y="2870"/>
              <a:ext cx="5" cy="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1" name="Freeform 465"/>
            <p:cNvSpPr>
              <a:spLocks/>
            </p:cNvSpPr>
            <p:nvPr/>
          </p:nvSpPr>
          <p:spPr bwMode="auto">
            <a:xfrm>
              <a:off x="2226" y="2864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2" name="Freeform 466"/>
            <p:cNvSpPr>
              <a:spLocks/>
            </p:cNvSpPr>
            <p:nvPr/>
          </p:nvSpPr>
          <p:spPr bwMode="auto">
            <a:xfrm>
              <a:off x="2216" y="2859"/>
              <a:ext cx="5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3" name="Freeform 467"/>
            <p:cNvSpPr>
              <a:spLocks/>
            </p:cNvSpPr>
            <p:nvPr/>
          </p:nvSpPr>
          <p:spPr bwMode="auto">
            <a:xfrm>
              <a:off x="2206" y="2853"/>
              <a:ext cx="6" cy="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4" name="Freeform 468"/>
            <p:cNvSpPr>
              <a:spLocks/>
            </p:cNvSpPr>
            <p:nvPr/>
          </p:nvSpPr>
          <p:spPr bwMode="auto">
            <a:xfrm>
              <a:off x="2196" y="2847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5" name="Freeform 469"/>
            <p:cNvSpPr>
              <a:spLocks/>
            </p:cNvSpPr>
            <p:nvPr/>
          </p:nvSpPr>
          <p:spPr bwMode="auto">
            <a:xfrm>
              <a:off x="2187" y="2842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6" name="Freeform 470"/>
            <p:cNvSpPr>
              <a:spLocks/>
            </p:cNvSpPr>
            <p:nvPr/>
          </p:nvSpPr>
          <p:spPr bwMode="auto">
            <a:xfrm>
              <a:off x="2177" y="2836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7" name="Freeform 471"/>
            <p:cNvSpPr>
              <a:spLocks/>
            </p:cNvSpPr>
            <p:nvPr/>
          </p:nvSpPr>
          <p:spPr bwMode="auto">
            <a:xfrm>
              <a:off x="2168" y="2830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8" name="Freeform 472"/>
            <p:cNvSpPr>
              <a:spLocks/>
            </p:cNvSpPr>
            <p:nvPr/>
          </p:nvSpPr>
          <p:spPr bwMode="auto">
            <a:xfrm>
              <a:off x="2159" y="2825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29" name="Freeform 473"/>
            <p:cNvSpPr>
              <a:spLocks/>
            </p:cNvSpPr>
            <p:nvPr/>
          </p:nvSpPr>
          <p:spPr bwMode="auto">
            <a:xfrm>
              <a:off x="2149" y="2819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0" name="Freeform 474"/>
            <p:cNvSpPr>
              <a:spLocks/>
            </p:cNvSpPr>
            <p:nvPr/>
          </p:nvSpPr>
          <p:spPr bwMode="auto">
            <a:xfrm>
              <a:off x="2140" y="2813"/>
              <a:ext cx="5" cy="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1" name="Freeform 475"/>
            <p:cNvSpPr>
              <a:spLocks/>
            </p:cNvSpPr>
            <p:nvPr/>
          </p:nvSpPr>
          <p:spPr bwMode="auto">
            <a:xfrm>
              <a:off x="2130" y="2807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2" name="Freeform 476"/>
            <p:cNvSpPr>
              <a:spLocks/>
            </p:cNvSpPr>
            <p:nvPr/>
          </p:nvSpPr>
          <p:spPr bwMode="auto">
            <a:xfrm>
              <a:off x="2121" y="2802"/>
              <a:ext cx="5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3" name="Freeform 477"/>
            <p:cNvSpPr>
              <a:spLocks/>
            </p:cNvSpPr>
            <p:nvPr/>
          </p:nvSpPr>
          <p:spPr bwMode="auto">
            <a:xfrm>
              <a:off x="2110" y="2797"/>
              <a:ext cx="6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4" name="Freeform 478"/>
            <p:cNvSpPr>
              <a:spLocks/>
            </p:cNvSpPr>
            <p:nvPr/>
          </p:nvSpPr>
          <p:spPr bwMode="auto">
            <a:xfrm>
              <a:off x="2101" y="2790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5" name="Freeform 479"/>
            <p:cNvSpPr>
              <a:spLocks/>
            </p:cNvSpPr>
            <p:nvPr/>
          </p:nvSpPr>
          <p:spPr bwMode="auto">
            <a:xfrm>
              <a:off x="2092" y="2785"/>
              <a:ext cx="6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6" name="Freeform 480"/>
            <p:cNvSpPr>
              <a:spLocks/>
            </p:cNvSpPr>
            <p:nvPr/>
          </p:nvSpPr>
          <p:spPr bwMode="auto">
            <a:xfrm>
              <a:off x="2082" y="2780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7" name="Freeform 481"/>
            <p:cNvSpPr>
              <a:spLocks/>
            </p:cNvSpPr>
            <p:nvPr/>
          </p:nvSpPr>
          <p:spPr bwMode="auto">
            <a:xfrm>
              <a:off x="2073" y="2773"/>
              <a:ext cx="6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8" name="Freeform 482"/>
            <p:cNvSpPr>
              <a:spLocks/>
            </p:cNvSpPr>
            <p:nvPr/>
          </p:nvSpPr>
          <p:spPr bwMode="auto">
            <a:xfrm>
              <a:off x="2063" y="2768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39" name="Freeform 483"/>
            <p:cNvSpPr>
              <a:spLocks/>
            </p:cNvSpPr>
            <p:nvPr/>
          </p:nvSpPr>
          <p:spPr bwMode="auto">
            <a:xfrm>
              <a:off x="2054" y="2762"/>
              <a:ext cx="6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0" name="Freeform 484"/>
            <p:cNvSpPr>
              <a:spLocks/>
            </p:cNvSpPr>
            <p:nvPr/>
          </p:nvSpPr>
          <p:spPr bwMode="auto">
            <a:xfrm>
              <a:off x="2045" y="2757"/>
              <a:ext cx="6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41" name="Freeform 485"/>
          <p:cNvSpPr>
            <a:spLocks/>
          </p:cNvSpPr>
          <p:nvPr/>
        </p:nvSpPr>
        <p:spPr bwMode="auto">
          <a:xfrm>
            <a:off x="3208338" y="4352925"/>
            <a:ext cx="57150" cy="49213"/>
          </a:xfrm>
          <a:custGeom>
            <a:avLst/>
            <a:gdLst/>
            <a:ahLst/>
            <a:cxnLst>
              <a:cxn ang="0">
                <a:pos x="17" y="31"/>
              </a:cxn>
              <a:cxn ang="0">
                <a:pos x="36" y="0"/>
              </a:cxn>
              <a:cxn ang="0">
                <a:pos x="0" y="1"/>
              </a:cxn>
              <a:cxn ang="0">
                <a:pos x="17" y="31"/>
              </a:cxn>
            </a:cxnLst>
            <a:rect l="0" t="0" r="r" b="b"/>
            <a:pathLst>
              <a:path w="36" h="31">
                <a:moveTo>
                  <a:pt x="17" y="31"/>
                </a:moveTo>
                <a:lnTo>
                  <a:pt x="36" y="0"/>
                </a:lnTo>
                <a:lnTo>
                  <a:pt x="0" y="1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42" name="Line 486"/>
          <p:cNvSpPr>
            <a:spLocks noChangeShapeType="1"/>
          </p:cNvSpPr>
          <p:nvPr/>
        </p:nvSpPr>
        <p:spPr bwMode="auto">
          <a:xfrm flipH="1" flipV="1">
            <a:off x="2541588" y="4403725"/>
            <a:ext cx="22225" cy="236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43" name="Freeform 487"/>
          <p:cNvSpPr>
            <a:spLocks/>
          </p:cNvSpPr>
          <p:nvPr/>
        </p:nvSpPr>
        <p:spPr bwMode="auto">
          <a:xfrm>
            <a:off x="2508250" y="4371975"/>
            <a:ext cx="63500" cy="444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0" y="28"/>
              </a:cxn>
              <a:cxn ang="0">
                <a:pos x="20" y="0"/>
              </a:cxn>
              <a:cxn ang="0">
                <a:pos x="0" y="28"/>
              </a:cxn>
            </a:cxnLst>
            <a:rect l="0" t="0" r="r" b="b"/>
            <a:pathLst>
              <a:path w="40" h="28">
                <a:moveTo>
                  <a:pt x="0" y="28"/>
                </a:moveTo>
                <a:lnTo>
                  <a:pt x="40" y="28"/>
                </a:lnTo>
                <a:lnTo>
                  <a:pt x="20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88"/>
          <p:cNvGrpSpPr>
            <a:grpSpLocks/>
          </p:cNvGrpSpPr>
          <p:nvPr/>
        </p:nvGrpSpPr>
        <p:grpSpPr bwMode="auto">
          <a:xfrm>
            <a:off x="2009775" y="3835400"/>
            <a:ext cx="152400" cy="7938"/>
            <a:chOff x="1266" y="2416"/>
            <a:chExt cx="96" cy="5"/>
          </a:xfrm>
        </p:grpSpPr>
        <p:sp>
          <p:nvSpPr>
            <p:cNvPr id="480745" name="Freeform 489"/>
            <p:cNvSpPr>
              <a:spLocks/>
            </p:cNvSpPr>
            <p:nvPr/>
          </p:nvSpPr>
          <p:spPr bwMode="auto">
            <a:xfrm>
              <a:off x="1356" y="2416"/>
              <a:ext cx="6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6" name="Freeform 490"/>
            <p:cNvSpPr>
              <a:spLocks/>
            </p:cNvSpPr>
            <p:nvPr/>
          </p:nvSpPr>
          <p:spPr bwMode="auto">
            <a:xfrm>
              <a:off x="1345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7" name="Freeform 491"/>
            <p:cNvSpPr>
              <a:spLocks/>
            </p:cNvSpPr>
            <p:nvPr/>
          </p:nvSpPr>
          <p:spPr bwMode="auto">
            <a:xfrm>
              <a:off x="1333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8" name="Freeform 492"/>
            <p:cNvSpPr>
              <a:spLocks/>
            </p:cNvSpPr>
            <p:nvPr/>
          </p:nvSpPr>
          <p:spPr bwMode="auto">
            <a:xfrm>
              <a:off x="1322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49" name="Freeform 493"/>
            <p:cNvSpPr>
              <a:spLocks/>
            </p:cNvSpPr>
            <p:nvPr/>
          </p:nvSpPr>
          <p:spPr bwMode="auto">
            <a:xfrm>
              <a:off x="1311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0" name="Freeform 494"/>
            <p:cNvSpPr>
              <a:spLocks/>
            </p:cNvSpPr>
            <p:nvPr/>
          </p:nvSpPr>
          <p:spPr bwMode="auto">
            <a:xfrm>
              <a:off x="1299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1" name="Freeform 495"/>
            <p:cNvSpPr>
              <a:spLocks/>
            </p:cNvSpPr>
            <p:nvPr/>
          </p:nvSpPr>
          <p:spPr bwMode="auto">
            <a:xfrm>
              <a:off x="1288" y="2416"/>
              <a:ext cx="6" cy="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2" name="Freeform 496"/>
            <p:cNvSpPr>
              <a:spLocks/>
            </p:cNvSpPr>
            <p:nvPr/>
          </p:nvSpPr>
          <p:spPr bwMode="auto">
            <a:xfrm>
              <a:off x="1277" y="2416"/>
              <a:ext cx="6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3" name="Freeform 497"/>
            <p:cNvSpPr>
              <a:spLocks/>
            </p:cNvSpPr>
            <p:nvPr/>
          </p:nvSpPr>
          <p:spPr bwMode="auto">
            <a:xfrm>
              <a:off x="1266" y="2416"/>
              <a:ext cx="5" cy="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54" name="Freeform 498"/>
          <p:cNvSpPr>
            <a:spLocks/>
          </p:cNvSpPr>
          <p:nvPr/>
        </p:nvSpPr>
        <p:spPr bwMode="auto">
          <a:xfrm>
            <a:off x="1965325" y="3808413"/>
            <a:ext cx="49213" cy="60325"/>
          </a:xfrm>
          <a:custGeom>
            <a:avLst/>
            <a:gdLst/>
            <a:ahLst/>
            <a:cxnLst>
              <a:cxn ang="0">
                <a:pos x="31" y="38"/>
              </a:cxn>
              <a:cxn ang="0">
                <a:pos x="31" y="0"/>
              </a:cxn>
              <a:cxn ang="0">
                <a:pos x="0" y="19"/>
              </a:cxn>
              <a:cxn ang="0">
                <a:pos x="31" y="38"/>
              </a:cxn>
            </a:cxnLst>
            <a:rect l="0" t="0" r="r" b="b"/>
            <a:pathLst>
              <a:path w="31" h="38">
                <a:moveTo>
                  <a:pt x="31" y="38"/>
                </a:moveTo>
                <a:lnTo>
                  <a:pt x="31" y="0"/>
                </a:lnTo>
                <a:lnTo>
                  <a:pt x="0" y="19"/>
                </a:lnTo>
                <a:lnTo>
                  <a:pt x="31" y="3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99"/>
          <p:cNvGrpSpPr>
            <a:grpSpLocks/>
          </p:cNvGrpSpPr>
          <p:nvPr/>
        </p:nvGrpSpPr>
        <p:grpSpPr bwMode="auto">
          <a:xfrm>
            <a:off x="6108700" y="2319338"/>
            <a:ext cx="546100" cy="9525"/>
            <a:chOff x="3848" y="1461"/>
            <a:chExt cx="344" cy="6"/>
          </a:xfrm>
        </p:grpSpPr>
        <p:sp>
          <p:nvSpPr>
            <p:cNvPr id="480756" name="Freeform 500"/>
            <p:cNvSpPr>
              <a:spLocks/>
            </p:cNvSpPr>
            <p:nvPr/>
          </p:nvSpPr>
          <p:spPr bwMode="auto">
            <a:xfrm>
              <a:off x="4187" y="1461"/>
              <a:ext cx="5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7" name="Freeform 501"/>
            <p:cNvSpPr>
              <a:spLocks/>
            </p:cNvSpPr>
            <p:nvPr/>
          </p:nvSpPr>
          <p:spPr bwMode="auto">
            <a:xfrm>
              <a:off x="4175" y="1461"/>
              <a:ext cx="6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8" name="Freeform 502"/>
            <p:cNvSpPr>
              <a:spLocks/>
            </p:cNvSpPr>
            <p:nvPr/>
          </p:nvSpPr>
          <p:spPr bwMode="auto">
            <a:xfrm>
              <a:off x="4164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59" name="Freeform 503"/>
            <p:cNvSpPr>
              <a:spLocks/>
            </p:cNvSpPr>
            <p:nvPr/>
          </p:nvSpPr>
          <p:spPr bwMode="auto">
            <a:xfrm>
              <a:off x="4153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0" name="Freeform 504"/>
            <p:cNvSpPr>
              <a:spLocks/>
            </p:cNvSpPr>
            <p:nvPr/>
          </p:nvSpPr>
          <p:spPr bwMode="auto">
            <a:xfrm>
              <a:off x="4141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1" name="Freeform 505"/>
            <p:cNvSpPr>
              <a:spLocks/>
            </p:cNvSpPr>
            <p:nvPr/>
          </p:nvSpPr>
          <p:spPr bwMode="auto">
            <a:xfrm>
              <a:off x="4130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2" name="Freeform 506"/>
            <p:cNvSpPr>
              <a:spLocks/>
            </p:cNvSpPr>
            <p:nvPr/>
          </p:nvSpPr>
          <p:spPr bwMode="auto">
            <a:xfrm>
              <a:off x="4119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3" name="Freeform 507"/>
            <p:cNvSpPr>
              <a:spLocks/>
            </p:cNvSpPr>
            <p:nvPr/>
          </p:nvSpPr>
          <p:spPr bwMode="auto">
            <a:xfrm>
              <a:off x="4107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4" name="Freeform 508"/>
            <p:cNvSpPr>
              <a:spLocks/>
            </p:cNvSpPr>
            <p:nvPr/>
          </p:nvSpPr>
          <p:spPr bwMode="auto">
            <a:xfrm>
              <a:off x="4096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5" name="Freeform 509"/>
            <p:cNvSpPr>
              <a:spLocks/>
            </p:cNvSpPr>
            <p:nvPr/>
          </p:nvSpPr>
          <p:spPr bwMode="auto">
            <a:xfrm>
              <a:off x="4085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6" name="Freeform 510"/>
            <p:cNvSpPr>
              <a:spLocks/>
            </p:cNvSpPr>
            <p:nvPr/>
          </p:nvSpPr>
          <p:spPr bwMode="auto">
            <a:xfrm>
              <a:off x="4074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7" name="Freeform 511"/>
            <p:cNvSpPr>
              <a:spLocks/>
            </p:cNvSpPr>
            <p:nvPr/>
          </p:nvSpPr>
          <p:spPr bwMode="auto">
            <a:xfrm>
              <a:off x="4062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8" name="Freeform 512"/>
            <p:cNvSpPr>
              <a:spLocks/>
            </p:cNvSpPr>
            <p:nvPr/>
          </p:nvSpPr>
          <p:spPr bwMode="auto">
            <a:xfrm>
              <a:off x="4051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69" name="Freeform 513"/>
            <p:cNvSpPr>
              <a:spLocks/>
            </p:cNvSpPr>
            <p:nvPr/>
          </p:nvSpPr>
          <p:spPr bwMode="auto">
            <a:xfrm>
              <a:off x="4040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0" name="Freeform 514"/>
            <p:cNvSpPr>
              <a:spLocks/>
            </p:cNvSpPr>
            <p:nvPr/>
          </p:nvSpPr>
          <p:spPr bwMode="auto">
            <a:xfrm>
              <a:off x="4028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1" name="Freeform 515"/>
            <p:cNvSpPr>
              <a:spLocks/>
            </p:cNvSpPr>
            <p:nvPr/>
          </p:nvSpPr>
          <p:spPr bwMode="auto">
            <a:xfrm>
              <a:off x="4017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2" name="Freeform 516"/>
            <p:cNvSpPr>
              <a:spLocks/>
            </p:cNvSpPr>
            <p:nvPr/>
          </p:nvSpPr>
          <p:spPr bwMode="auto">
            <a:xfrm>
              <a:off x="4006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3" name="Freeform 517"/>
            <p:cNvSpPr>
              <a:spLocks/>
            </p:cNvSpPr>
            <p:nvPr/>
          </p:nvSpPr>
          <p:spPr bwMode="auto">
            <a:xfrm>
              <a:off x="3995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4" name="Freeform 518"/>
            <p:cNvSpPr>
              <a:spLocks/>
            </p:cNvSpPr>
            <p:nvPr/>
          </p:nvSpPr>
          <p:spPr bwMode="auto">
            <a:xfrm>
              <a:off x="3983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5" name="Freeform 519"/>
            <p:cNvSpPr>
              <a:spLocks/>
            </p:cNvSpPr>
            <p:nvPr/>
          </p:nvSpPr>
          <p:spPr bwMode="auto">
            <a:xfrm>
              <a:off x="3972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6" name="Freeform 520"/>
            <p:cNvSpPr>
              <a:spLocks/>
            </p:cNvSpPr>
            <p:nvPr/>
          </p:nvSpPr>
          <p:spPr bwMode="auto">
            <a:xfrm>
              <a:off x="3961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7" name="Freeform 521"/>
            <p:cNvSpPr>
              <a:spLocks/>
            </p:cNvSpPr>
            <p:nvPr/>
          </p:nvSpPr>
          <p:spPr bwMode="auto">
            <a:xfrm>
              <a:off x="3949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8" name="Freeform 522"/>
            <p:cNvSpPr>
              <a:spLocks/>
            </p:cNvSpPr>
            <p:nvPr/>
          </p:nvSpPr>
          <p:spPr bwMode="auto">
            <a:xfrm>
              <a:off x="3938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79" name="Freeform 523"/>
            <p:cNvSpPr>
              <a:spLocks/>
            </p:cNvSpPr>
            <p:nvPr/>
          </p:nvSpPr>
          <p:spPr bwMode="auto">
            <a:xfrm>
              <a:off x="3927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0" name="Freeform 524"/>
            <p:cNvSpPr>
              <a:spLocks/>
            </p:cNvSpPr>
            <p:nvPr/>
          </p:nvSpPr>
          <p:spPr bwMode="auto">
            <a:xfrm>
              <a:off x="3915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1" name="Freeform 525"/>
            <p:cNvSpPr>
              <a:spLocks/>
            </p:cNvSpPr>
            <p:nvPr/>
          </p:nvSpPr>
          <p:spPr bwMode="auto">
            <a:xfrm>
              <a:off x="3904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2" name="Freeform 526"/>
            <p:cNvSpPr>
              <a:spLocks/>
            </p:cNvSpPr>
            <p:nvPr/>
          </p:nvSpPr>
          <p:spPr bwMode="auto">
            <a:xfrm>
              <a:off x="3893" y="14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3" name="Freeform 527"/>
            <p:cNvSpPr>
              <a:spLocks/>
            </p:cNvSpPr>
            <p:nvPr/>
          </p:nvSpPr>
          <p:spPr bwMode="auto">
            <a:xfrm>
              <a:off x="3882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4" name="Freeform 528"/>
            <p:cNvSpPr>
              <a:spLocks/>
            </p:cNvSpPr>
            <p:nvPr/>
          </p:nvSpPr>
          <p:spPr bwMode="auto">
            <a:xfrm>
              <a:off x="3870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5" name="Freeform 529"/>
            <p:cNvSpPr>
              <a:spLocks/>
            </p:cNvSpPr>
            <p:nvPr/>
          </p:nvSpPr>
          <p:spPr bwMode="auto">
            <a:xfrm>
              <a:off x="3859" y="146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86" name="Freeform 530"/>
            <p:cNvSpPr>
              <a:spLocks/>
            </p:cNvSpPr>
            <p:nvPr/>
          </p:nvSpPr>
          <p:spPr bwMode="auto">
            <a:xfrm>
              <a:off x="3848" y="1461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87" name="Freeform 531"/>
          <p:cNvSpPr>
            <a:spLocks/>
          </p:cNvSpPr>
          <p:nvPr/>
        </p:nvSpPr>
        <p:spPr bwMode="auto">
          <a:xfrm>
            <a:off x="6076950" y="2293938"/>
            <a:ext cx="47625" cy="58737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30" y="0"/>
              </a:cxn>
              <a:cxn ang="0">
                <a:pos x="0" y="18"/>
              </a:cxn>
              <a:cxn ang="0">
                <a:pos x="30" y="37"/>
              </a:cxn>
            </a:cxnLst>
            <a:rect l="0" t="0" r="r" b="b"/>
            <a:pathLst>
              <a:path w="30" h="37">
                <a:moveTo>
                  <a:pt x="30" y="37"/>
                </a:moveTo>
                <a:lnTo>
                  <a:pt x="30" y="0"/>
                </a:lnTo>
                <a:lnTo>
                  <a:pt x="0" y="18"/>
                </a:lnTo>
                <a:lnTo>
                  <a:pt x="30" y="3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32"/>
          <p:cNvGrpSpPr>
            <a:grpSpLocks/>
          </p:cNvGrpSpPr>
          <p:nvPr/>
        </p:nvGrpSpPr>
        <p:grpSpPr bwMode="auto">
          <a:xfrm>
            <a:off x="4441825" y="4238625"/>
            <a:ext cx="117475" cy="201613"/>
            <a:chOff x="2798" y="2670"/>
            <a:chExt cx="74" cy="127"/>
          </a:xfrm>
        </p:grpSpPr>
        <p:sp>
          <p:nvSpPr>
            <p:cNvPr id="480789" name="Line 533"/>
            <p:cNvSpPr>
              <a:spLocks noChangeShapeType="1"/>
            </p:cNvSpPr>
            <p:nvPr/>
          </p:nvSpPr>
          <p:spPr bwMode="auto">
            <a:xfrm>
              <a:off x="2834" y="2670"/>
              <a:ext cx="1" cy="6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0" name="Freeform 534"/>
            <p:cNvSpPr>
              <a:spLocks/>
            </p:cNvSpPr>
            <p:nvPr/>
          </p:nvSpPr>
          <p:spPr bwMode="auto">
            <a:xfrm>
              <a:off x="2798" y="2728"/>
              <a:ext cx="7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69"/>
                </a:cxn>
                <a:cxn ang="0">
                  <a:pos x="74" y="0"/>
                </a:cxn>
                <a:cxn ang="0">
                  <a:pos x="0" y="0"/>
                </a:cxn>
              </a:cxnLst>
              <a:rect l="0" t="0" r="r" b="b"/>
              <a:pathLst>
                <a:path w="74" h="69">
                  <a:moveTo>
                    <a:pt x="0" y="0"/>
                  </a:moveTo>
                  <a:lnTo>
                    <a:pt x="38" y="69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35"/>
          <p:cNvGrpSpPr>
            <a:grpSpLocks/>
          </p:cNvGrpSpPr>
          <p:nvPr/>
        </p:nvGrpSpPr>
        <p:grpSpPr bwMode="auto">
          <a:xfrm>
            <a:off x="5792788" y="4338638"/>
            <a:ext cx="428625" cy="201612"/>
            <a:chOff x="3649" y="2733"/>
            <a:chExt cx="270" cy="127"/>
          </a:xfrm>
        </p:grpSpPr>
        <p:sp>
          <p:nvSpPr>
            <p:cNvPr id="480792" name="Line 536"/>
            <p:cNvSpPr>
              <a:spLocks noChangeShapeType="1"/>
            </p:cNvSpPr>
            <p:nvPr/>
          </p:nvSpPr>
          <p:spPr bwMode="auto">
            <a:xfrm flipH="1">
              <a:off x="3711" y="2733"/>
              <a:ext cx="208" cy="9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3" name="Freeform 537"/>
            <p:cNvSpPr>
              <a:spLocks/>
            </p:cNvSpPr>
            <p:nvPr/>
          </p:nvSpPr>
          <p:spPr bwMode="auto">
            <a:xfrm>
              <a:off x="3649" y="2799"/>
              <a:ext cx="82" cy="6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61"/>
                </a:cxn>
                <a:cxn ang="0">
                  <a:pos x="82" y="61"/>
                </a:cxn>
                <a:cxn ang="0">
                  <a:pos x="50" y="0"/>
                </a:cxn>
              </a:cxnLst>
              <a:rect l="0" t="0" r="r" b="b"/>
              <a:pathLst>
                <a:path w="82" h="61">
                  <a:moveTo>
                    <a:pt x="50" y="0"/>
                  </a:moveTo>
                  <a:lnTo>
                    <a:pt x="0" y="61"/>
                  </a:lnTo>
                  <a:lnTo>
                    <a:pt x="82" y="6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38"/>
          <p:cNvGrpSpPr>
            <a:grpSpLocks/>
          </p:cNvGrpSpPr>
          <p:nvPr/>
        </p:nvGrpSpPr>
        <p:grpSpPr bwMode="auto">
          <a:xfrm>
            <a:off x="5792788" y="4605338"/>
            <a:ext cx="642937" cy="134937"/>
            <a:chOff x="3649" y="2901"/>
            <a:chExt cx="405" cy="85"/>
          </a:xfrm>
        </p:grpSpPr>
        <p:sp>
          <p:nvSpPr>
            <p:cNvPr id="480795" name="Line 539"/>
            <p:cNvSpPr>
              <a:spLocks noChangeShapeType="1"/>
            </p:cNvSpPr>
            <p:nvPr/>
          </p:nvSpPr>
          <p:spPr bwMode="auto">
            <a:xfrm flipH="1" flipV="1">
              <a:off x="3718" y="2934"/>
              <a:ext cx="336" cy="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796" name="Freeform 540"/>
            <p:cNvSpPr>
              <a:spLocks/>
            </p:cNvSpPr>
            <p:nvPr/>
          </p:nvSpPr>
          <p:spPr bwMode="auto">
            <a:xfrm>
              <a:off x="3649" y="2901"/>
              <a:ext cx="79" cy="68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22"/>
                </a:cxn>
                <a:cxn ang="0">
                  <a:pos x="67" y="68"/>
                </a:cxn>
                <a:cxn ang="0">
                  <a:pos x="79" y="0"/>
                </a:cxn>
              </a:cxnLst>
              <a:rect l="0" t="0" r="r" b="b"/>
              <a:pathLst>
                <a:path w="79" h="68">
                  <a:moveTo>
                    <a:pt x="79" y="0"/>
                  </a:moveTo>
                  <a:lnTo>
                    <a:pt x="0" y="22"/>
                  </a:lnTo>
                  <a:lnTo>
                    <a:pt x="67" y="6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0797" name="Rectangle 541"/>
          <p:cNvSpPr>
            <a:spLocks noChangeArrowheads="1"/>
          </p:cNvSpPr>
          <p:nvPr/>
        </p:nvSpPr>
        <p:spPr bwMode="auto">
          <a:xfrm>
            <a:off x="7189788" y="3838575"/>
            <a:ext cx="754062" cy="110331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798" name="Rectangle 542"/>
          <p:cNvSpPr>
            <a:spLocks noChangeArrowheads="1"/>
          </p:cNvSpPr>
          <p:nvPr/>
        </p:nvSpPr>
        <p:spPr bwMode="auto">
          <a:xfrm>
            <a:off x="7302500" y="3897313"/>
            <a:ext cx="1365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sp>
        <p:nvSpPr>
          <p:cNvPr id="480799" name="Rectangle 543"/>
          <p:cNvSpPr>
            <a:spLocks noChangeArrowheads="1"/>
          </p:cNvSpPr>
          <p:nvPr/>
        </p:nvSpPr>
        <p:spPr bwMode="auto">
          <a:xfrm>
            <a:off x="7302500" y="4089400"/>
            <a:ext cx="5286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CAPI</a:t>
            </a:r>
            <a:endParaRPr lang="en-US" sz="2400"/>
          </a:p>
        </p:txBody>
      </p:sp>
      <p:sp>
        <p:nvSpPr>
          <p:cNvPr id="480800" name="Rectangle 544"/>
          <p:cNvSpPr>
            <a:spLocks noChangeArrowheads="1"/>
          </p:cNvSpPr>
          <p:nvPr/>
        </p:nvSpPr>
        <p:spPr bwMode="auto">
          <a:xfrm>
            <a:off x="7302500" y="4281488"/>
            <a:ext cx="4841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TAL </a:t>
            </a:r>
            <a:endParaRPr lang="en-US" sz="2400"/>
          </a:p>
        </p:txBody>
      </p:sp>
      <p:sp>
        <p:nvSpPr>
          <p:cNvPr id="480801" name="Rectangle 545"/>
          <p:cNvSpPr>
            <a:spLocks noChangeArrowheads="1"/>
          </p:cNvSpPr>
          <p:nvPr/>
        </p:nvSpPr>
        <p:spPr bwMode="auto">
          <a:xfrm>
            <a:off x="7302500" y="4473575"/>
            <a:ext cx="609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MKTS</a:t>
            </a:r>
            <a:endParaRPr lang="en-US" sz="2400"/>
          </a:p>
        </p:txBody>
      </p:sp>
      <p:sp>
        <p:nvSpPr>
          <p:cNvPr id="480802" name="Rectangle 546"/>
          <p:cNvSpPr>
            <a:spLocks noChangeArrowheads="1"/>
          </p:cNvSpPr>
          <p:nvPr/>
        </p:nvSpPr>
        <p:spPr bwMode="auto">
          <a:xfrm>
            <a:off x="7802563" y="4473575"/>
            <a:ext cx="1365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 </a:t>
            </a:r>
            <a:endParaRPr lang="en-US" sz="2400"/>
          </a:p>
        </p:txBody>
      </p:sp>
      <p:grpSp>
        <p:nvGrpSpPr>
          <p:cNvPr id="11" name="Group 547"/>
          <p:cNvGrpSpPr>
            <a:grpSpLocks/>
          </p:cNvGrpSpPr>
          <p:nvPr/>
        </p:nvGrpSpPr>
        <p:grpSpPr bwMode="auto">
          <a:xfrm>
            <a:off x="7346950" y="2635250"/>
            <a:ext cx="117475" cy="1203325"/>
            <a:chOff x="4628" y="1660"/>
            <a:chExt cx="74" cy="758"/>
          </a:xfrm>
        </p:grpSpPr>
        <p:sp>
          <p:nvSpPr>
            <p:cNvPr id="480804" name="Freeform 548"/>
            <p:cNvSpPr>
              <a:spLocks/>
            </p:cNvSpPr>
            <p:nvPr/>
          </p:nvSpPr>
          <p:spPr bwMode="auto">
            <a:xfrm>
              <a:off x="4661" y="234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5" name="Freeform 549"/>
            <p:cNvSpPr>
              <a:spLocks/>
            </p:cNvSpPr>
            <p:nvPr/>
          </p:nvSpPr>
          <p:spPr bwMode="auto">
            <a:xfrm>
              <a:off x="4661" y="233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6" name="Freeform 550"/>
            <p:cNvSpPr>
              <a:spLocks/>
            </p:cNvSpPr>
            <p:nvPr/>
          </p:nvSpPr>
          <p:spPr bwMode="auto">
            <a:xfrm>
              <a:off x="4661" y="232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7" name="Freeform 551"/>
            <p:cNvSpPr>
              <a:spLocks/>
            </p:cNvSpPr>
            <p:nvPr/>
          </p:nvSpPr>
          <p:spPr bwMode="auto">
            <a:xfrm>
              <a:off x="4661" y="2310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8" name="Freeform 552"/>
            <p:cNvSpPr>
              <a:spLocks/>
            </p:cNvSpPr>
            <p:nvPr/>
          </p:nvSpPr>
          <p:spPr bwMode="auto">
            <a:xfrm>
              <a:off x="4661" y="229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09" name="Freeform 553"/>
            <p:cNvSpPr>
              <a:spLocks/>
            </p:cNvSpPr>
            <p:nvPr/>
          </p:nvSpPr>
          <p:spPr bwMode="auto">
            <a:xfrm>
              <a:off x="4661" y="2285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0" name="Freeform 554"/>
            <p:cNvSpPr>
              <a:spLocks/>
            </p:cNvSpPr>
            <p:nvPr/>
          </p:nvSpPr>
          <p:spPr bwMode="auto">
            <a:xfrm>
              <a:off x="4661" y="227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1" name="Freeform 555"/>
            <p:cNvSpPr>
              <a:spLocks/>
            </p:cNvSpPr>
            <p:nvPr/>
          </p:nvSpPr>
          <p:spPr bwMode="auto">
            <a:xfrm>
              <a:off x="4661" y="226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2" name="Freeform 556"/>
            <p:cNvSpPr>
              <a:spLocks/>
            </p:cNvSpPr>
            <p:nvPr/>
          </p:nvSpPr>
          <p:spPr bwMode="auto">
            <a:xfrm>
              <a:off x="4661" y="224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3" name="Freeform 557"/>
            <p:cNvSpPr>
              <a:spLocks/>
            </p:cNvSpPr>
            <p:nvPr/>
          </p:nvSpPr>
          <p:spPr bwMode="auto">
            <a:xfrm>
              <a:off x="4661" y="223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4" name="Freeform 558"/>
            <p:cNvSpPr>
              <a:spLocks/>
            </p:cNvSpPr>
            <p:nvPr/>
          </p:nvSpPr>
          <p:spPr bwMode="auto">
            <a:xfrm>
              <a:off x="4661" y="222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5" name="Freeform 559"/>
            <p:cNvSpPr>
              <a:spLocks/>
            </p:cNvSpPr>
            <p:nvPr/>
          </p:nvSpPr>
          <p:spPr bwMode="auto">
            <a:xfrm>
              <a:off x="4661" y="2209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6" name="Freeform 560"/>
            <p:cNvSpPr>
              <a:spLocks/>
            </p:cNvSpPr>
            <p:nvPr/>
          </p:nvSpPr>
          <p:spPr bwMode="auto">
            <a:xfrm>
              <a:off x="4661" y="219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7" name="Freeform 561"/>
            <p:cNvSpPr>
              <a:spLocks/>
            </p:cNvSpPr>
            <p:nvPr/>
          </p:nvSpPr>
          <p:spPr bwMode="auto">
            <a:xfrm>
              <a:off x="4661" y="218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8" name="Freeform 562"/>
            <p:cNvSpPr>
              <a:spLocks/>
            </p:cNvSpPr>
            <p:nvPr/>
          </p:nvSpPr>
          <p:spPr bwMode="auto">
            <a:xfrm>
              <a:off x="4661" y="217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19" name="Freeform 563"/>
            <p:cNvSpPr>
              <a:spLocks/>
            </p:cNvSpPr>
            <p:nvPr/>
          </p:nvSpPr>
          <p:spPr bwMode="auto">
            <a:xfrm>
              <a:off x="4661" y="215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0" name="Freeform 564"/>
            <p:cNvSpPr>
              <a:spLocks/>
            </p:cNvSpPr>
            <p:nvPr/>
          </p:nvSpPr>
          <p:spPr bwMode="auto">
            <a:xfrm>
              <a:off x="4661" y="214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1" name="Freeform 565"/>
            <p:cNvSpPr>
              <a:spLocks/>
            </p:cNvSpPr>
            <p:nvPr/>
          </p:nvSpPr>
          <p:spPr bwMode="auto">
            <a:xfrm>
              <a:off x="4661" y="213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2" name="Freeform 566"/>
            <p:cNvSpPr>
              <a:spLocks/>
            </p:cNvSpPr>
            <p:nvPr/>
          </p:nvSpPr>
          <p:spPr bwMode="auto">
            <a:xfrm>
              <a:off x="4661" y="212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3" name="Freeform 567"/>
            <p:cNvSpPr>
              <a:spLocks/>
            </p:cNvSpPr>
            <p:nvPr/>
          </p:nvSpPr>
          <p:spPr bwMode="auto">
            <a:xfrm>
              <a:off x="4661" y="210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4" name="Freeform 568"/>
            <p:cNvSpPr>
              <a:spLocks/>
            </p:cNvSpPr>
            <p:nvPr/>
          </p:nvSpPr>
          <p:spPr bwMode="auto">
            <a:xfrm>
              <a:off x="4661" y="209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5" name="Freeform 569"/>
            <p:cNvSpPr>
              <a:spLocks/>
            </p:cNvSpPr>
            <p:nvPr/>
          </p:nvSpPr>
          <p:spPr bwMode="auto">
            <a:xfrm>
              <a:off x="4661" y="208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6" name="Freeform 570"/>
            <p:cNvSpPr>
              <a:spLocks/>
            </p:cNvSpPr>
            <p:nvPr/>
          </p:nvSpPr>
          <p:spPr bwMode="auto">
            <a:xfrm>
              <a:off x="4661" y="207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7" name="Freeform 571"/>
            <p:cNvSpPr>
              <a:spLocks/>
            </p:cNvSpPr>
            <p:nvPr/>
          </p:nvSpPr>
          <p:spPr bwMode="auto">
            <a:xfrm>
              <a:off x="4661" y="205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8" name="Freeform 572"/>
            <p:cNvSpPr>
              <a:spLocks/>
            </p:cNvSpPr>
            <p:nvPr/>
          </p:nvSpPr>
          <p:spPr bwMode="auto">
            <a:xfrm>
              <a:off x="4661" y="2045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29" name="Freeform 573"/>
            <p:cNvSpPr>
              <a:spLocks/>
            </p:cNvSpPr>
            <p:nvPr/>
          </p:nvSpPr>
          <p:spPr bwMode="auto">
            <a:xfrm>
              <a:off x="4661" y="203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0" name="Freeform 574"/>
            <p:cNvSpPr>
              <a:spLocks/>
            </p:cNvSpPr>
            <p:nvPr/>
          </p:nvSpPr>
          <p:spPr bwMode="auto">
            <a:xfrm>
              <a:off x="4661" y="202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1" name="Freeform 575"/>
            <p:cNvSpPr>
              <a:spLocks/>
            </p:cNvSpPr>
            <p:nvPr/>
          </p:nvSpPr>
          <p:spPr bwMode="auto">
            <a:xfrm>
              <a:off x="4661" y="200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2" name="Freeform 576"/>
            <p:cNvSpPr>
              <a:spLocks/>
            </p:cNvSpPr>
            <p:nvPr/>
          </p:nvSpPr>
          <p:spPr bwMode="auto">
            <a:xfrm>
              <a:off x="4661" y="199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3" name="Freeform 577"/>
            <p:cNvSpPr>
              <a:spLocks/>
            </p:cNvSpPr>
            <p:nvPr/>
          </p:nvSpPr>
          <p:spPr bwMode="auto">
            <a:xfrm>
              <a:off x="4661" y="198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4" name="Freeform 578"/>
            <p:cNvSpPr>
              <a:spLocks/>
            </p:cNvSpPr>
            <p:nvPr/>
          </p:nvSpPr>
          <p:spPr bwMode="auto">
            <a:xfrm>
              <a:off x="4661" y="197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5" name="Freeform 579"/>
            <p:cNvSpPr>
              <a:spLocks/>
            </p:cNvSpPr>
            <p:nvPr/>
          </p:nvSpPr>
          <p:spPr bwMode="auto">
            <a:xfrm>
              <a:off x="4661" y="195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6" name="Freeform 580"/>
            <p:cNvSpPr>
              <a:spLocks/>
            </p:cNvSpPr>
            <p:nvPr/>
          </p:nvSpPr>
          <p:spPr bwMode="auto">
            <a:xfrm>
              <a:off x="4661" y="1944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7" name="Freeform 581"/>
            <p:cNvSpPr>
              <a:spLocks/>
            </p:cNvSpPr>
            <p:nvPr/>
          </p:nvSpPr>
          <p:spPr bwMode="auto">
            <a:xfrm>
              <a:off x="4661" y="193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8" name="Freeform 582"/>
            <p:cNvSpPr>
              <a:spLocks/>
            </p:cNvSpPr>
            <p:nvPr/>
          </p:nvSpPr>
          <p:spPr bwMode="auto">
            <a:xfrm>
              <a:off x="4661" y="191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39" name="Freeform 583"/>
            <p:cNvSpPr>
              <a:spLocks/>
            </p:cNvSpPr>
            <p:nvPr/>
          </p:nvSpPr>
          <p:spPr bwMode="auto">
            <a:xfrm>
              <a:off x="4661" y="190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0" name="Freeform 584"/>
            <p:cNvSpPr>
              <a:spLocks/>
            </p:cNvSpPr>
            <p:nvPr/>
          </p:nvSpPr>
          <p:spPr bwMode="auto">
            <a:xfrm>
              <a:off x="4661" y="189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1" name="Freeform 585"/>
            <p:cNvSpPr>
              <a:spLocks/>
            </p:cNvSpPr>
            <p:nvPr/>
          </p:nvSpPr>
          <p:spPr bwMode="auto">
            <a:xfrm>
              <a:off x="4661" y="188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2" name="Freeform 586"/>
            <p:cNvSpPr>
              <a:spLocks/>
            </p:cNvSpPr>
            <p:nvPr/>
          </p:nvSpPr>
          <p:spPr bwMode="auto">
            <a:xfrm>
              <a:off x="4661" y="1868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3" name="Freeform 587"/>
            <p:cNvSpPr>
              <a:spLocks/>
            </p:cNvSpPr>
            <p:nvPr/>
          </p:nvSpPr>
          <p:spPr bwMode="auto">
            <a:xfrm>
              <a:off x="4661" y="185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4" name="Freeform 588"/>
            <p:cNvSpPr>
              <a:spLocks/>
            </p:cNvSpPr>
            <p:nvPr/>
          </p:nvSpPr>
          <p:spPr bwMode="auto">
            <a:xfrm>
              <a:off x="4661" y="1843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5" name="Freeform 589"/>
            <p:cNvSpPr>
              <a:spLocks/>
            </p:cNvSpPr>
            <p:nvPr/>
          </p:nvSpPr>
          <p:spPr bwMode="auto">
            <a:xfrm>
              <a:off x="4661" y="183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6" name="Freeform 590"/>
            <p:cNvSpPr>
              <a:spLocks/>
            </p:cNvSpPr>
            <p:nvPr/>
          </p:nvSpPr>
          <p:spPr bwMode="auto">
            <a:xfrm>
              <a:off x="4661" y="181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7" name="Freeform 591"/>
            <p:cNvSpPr>
              <a:spLocks/>
            </p:cNvSpPr>
            <p:nvPr/>
          </p:nvSpPr>
          <p:spPr bwMode="auto">
            <a:xfrm>
              <a:off x="4661" y="1805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8" name="Freeform 592"/>
            <p:cNvSpPr>
              <a:spLocks/>
            </p:cNvSpPr>
            <p:nvPr/>
          </p:nvSpPr>
          <p:spPr bwMode="auto">
            <a:xfrm>
              <a:off x="4661" y="179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49" name="Freeform 593"/>
            <p:cNvSpPr>
              <a:spLocks/>
            </p:cNvSpPr>
            <p:nvPr/>
          </p:nvSpPr>
          <p:spPr bwMode="auto">
            <a:xfrm>
              <a:off x="4661" y="178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0" name="Freeform 594"/>
            <p:cNvSpPr>
              <a:spLocks/>
            </p:cNvSpPr>
            <p:nvPr/>
          </p:nvSpPr>
          <p:spPr bwMode="auto">
            <a:xfrm>
              <a:off x="4661" y="1767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1" name="Freeform 595"/>
            <p:cNvSpPr>
              <a:spLocks/>
            </p:cNvSpPr>
            <p:nvPr/>
          </p:nvSpPr>
          <p:spPr bwMode="auto">
            <a:xfrm>
              <a:off x="4661" y="175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2" name="Freeform 596"/>
            <p:cNvSpPr>
              <a:spLocks/>
            </p:cNvSpPr>
            <p:nvPr/>
          </p:nvSpPr>
          <p:spPr bwMode="auto">
            <a:xfrm>
              <a:off x="4661" y="1742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3" name="Freeform 597"/>
            <p:cNvSpPr>
              <a:spLocks/>
            </p:cNvSpPr>
            <p:nvPr/>
          </p:nvSpPr>
          <p:spPr bwMode="auto">
            <a:xfrm>
              <a:off x="4661" y="173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4" name="Freeform 598"/>
            <p:cNvSpPr>
              <a:spLocks/>
            </p:cNvSpPr>
            <p:nvPr/>
          </p:nvSpPr>
          <p:spPr bwMode="auto">
            <a:xfrm>
              <a:off x="4628" y="2349"/>
              <a:ext cx="7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74" y="0"/>
                </a:cxn>
                <a:cxn ang="0">
                  <a:pos x="0" y="0"/>
                </a:cxn>
              </a:cxnLst>
              <a:rect l="0" t="0" r="r" b="b"/>
              <a:pathLst>
                <a:path w="74" h="69">
                  <a:moveTo>
                    <a:pt x="0" y="0"/>
                  </a:moveTo>
                  <a:lnTo>
                    <a:pt x="37" y="69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5" name="Freeform 599"/>
            <p:cNvSpPr>
              <a:spLocks/>
            </p:cNvSpPr>
            <p:nvPr/>
          </p:nvSpPr>
          <p:spPr bwMode="auto">
            <a:xfrm>
              <a:off x="4628" y="1660"/>
              <a:ext cx="74" cy="70"/>
            </a:xfrm>
            <a:custGeom>
              <a:avLst/>
              <a:gdLst/>
              <a:ahLst/>
              <a:cxnLst>
                <a:cxn ang="0">
                  <a:pos x="74" y="70"/>
                </a:cxn>
                <a:cxn ang="0">
                  <a:pos x="37" y="0"/>
                </a:cxn>
                <a:cxn ang="0">
                  <a:pos x="0" y="70"/>
                </a:cxn>
                <a:cxn ang="0">
                  <a:pos x="74" y="70"/>
                </a:cxn>
              </a:cxnLst>
              <a:rect l="0" t="0" r="r" b="b"/>
              <a:pathLst>
                <a:path w="74" h="70">
                  <a:moveTo>
                    <a:pt x="74" y="70"/>
                  </a:moveTo>
                  <a:lnTo>
                    <a:pt x="37" y="0"/>
                  </a:lnTo>
                  <a:lnTo>
                    <a:pt x="0" y="70"/>
                  </a:lnTo>
                  <a:lnTo>
                    <a:pt x="7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00"/>
          <p:cNvGrpSpPr>
            <a:grpSpLocks/>
          </p:cNvGrpSpPr>
          <p:nvPr/>
        </p:nvGrpSpPr>
        <p:grpSpPr bwMode="auto">
          <a:xfrm>
            <a:off x="6761163" y="4086225"/>
            <a:ext cx="428625" cy="107950"/>
            <a:chOff x="4259" y="2574"/>
            <a:chExt cx="270" cy="68"/>
          </a:xfrm>
        </p:grpSpPr>
        <p:sp>
          <p:nvSpPr>
            <p:cNvPr id="480857" name="Line 601"/>
            <p:cNvSpPr>
              <a:spLocks noChangeShapeType="1"/>
            </p:cNvSpPr>
            <p:nvPr/>
          </p:nvSpPr>
          <p:spPr bwMode="auto">
            <a:xfrm flipH="1">
              <a:off x="4329" y="2607"/>
              <a:ext cx="20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58" name="Freeform 602"/>
            <p:cNvSpPr>
              <a:spLocks/>
            </p:cNvSpPr>
            <p:nvPr/>
          </p:nvSpPr>
          <p:spPr bwMode="auto">
            <a:xfrm>
              <a:off x="4259" y="2574"/>
              <a:ext cx="73" cy="6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3"/>
                </a:cxn>
                <a:cxn ang="0">
                  <a:pos x="73" y="68"/>
                </a:cxn>
                <a:cxn ang="0">
                  <a:pos x="73" y="0"/>
                </a:cxn>
              </a:cxnLst>
              <a:rect l="0" t="0" r="r" b="b"/>
              <a:pathLst>
                <a:path w="73" h="68">
                  <a:moveTo>
                    <a:pt x="73" y="0"/>
                  </a:moveTo>
                  <a:lnTo>
                    <a:pt x="0" y="33"/>
                  </a:lnTo>
                  <a:lnTo>
                    <a:pt x="73" y="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3"/>
          <p:cNvGrpSpPr>
            <a:grpSpLocks/>
          </p:cNvGrpSpPr>
          <p:nvPr/>
        </p:nvGrpSpPr>
        <p:grpSpPr bwMode="auto">
          <a:xfrm>
            <a:off x="6869113" y="4786313"/>
            <a:ext cx="320675" cy="109537"/>
            <a:chOff x="4327" y="3015"/>
            <a:chExt cx="202" cy="69"/>
          </a:xfrm>
        </p:grpSpPr>
        <p:sp>
          <p:nvSpPr>
            <p:cNvPr id="480860" name="Line 604"/>
            <p:cNvSpPr>
              <a:spLocks noChangeShapeType="1"/>
            </p:cNvSpPr>
            <p:nvPr/>
          </p:nvSpPr>
          <p:spPr bwMode="auto">
            <a:xfrm flipH="1">
              <a:off x="4397" y="3049"/>
              <a:ext cx="13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1" name="Freeform 605"/>
            <p:cNvSpPr>
              <a:spLocks/>
            </p:cNvSpPr>
            <p:nvPr/>
          </p:nvSpPr>
          <p:spPr bwMode="auto">
            <a:xfrm>
              <a:off x="4327" y="3015"/>
              <a:ext cx="73" cy="6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34"/>
                </a:cxn>
                <a:cxn ang="0">
                  <a:pos x="73" y="69"/>
                </a:cxn>
                <a:cxn ang="0">
                  <a:pos x="73" y="0"/>
                </a:cxn>
              </a:cxnLst>
              <a:rect l="0" t="0" r="r" b="b"/>
              <a:pathLst>
                <a:path w="73" h="69">
                  <a:moveTo>
                    <a:pt x="73" y="0"/>
                  </a:moveTo>
                  <a:lnTo>
                    <a:pt x="0" y="34"/>
                  </a:lnTo>
                  <a:lnTo>
                    <a:pt x="73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06"/>
          <p:cNvGrpSpPr>
            <a:grpSpLocks/>
          </p:cNvGrpSpPr>
          <p:nvPr/>
        </p:nvGrpSpPr>
        <p:grpSpPr bwMode="auto">
          <a:xfrm>
            <a:off x="7346950" y="1533525"/>
            <a:ext cx="117475" cy="606425"/>
            <a:chOff x="4628" y="966"/>
            <a:chExt cx="74" cy="382"/>
          </a:xfrm>
        </p:grpSpPr>
        <p:sp>
          <p:nvSpPr>
            <p:cNvPr id="480863" name="Freeform 607"/>
            <p:cNvSpPr>
              <a:spLocks/>
            </p:cNvSpPr>
            <p:nvPr/>
          </p:nvSpPr>
          <p:spPr bwMode="auto">
            <a:xfrm>
              <a:off x="4661" y="1341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4" name="Freeform 608"/>
            <p:cNvSpPr>
              <a:spLocks/>
            </p:cNvSpPr>
            <p:nvPr/>
          </p:nvSpPr>
          <p:spPr bwMode="auto">
            <a:xfrm>
              <a:off x="4661" y="132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5" name="Freeform 609"/>
            <p:cNvSpPr>
              <a:spLocks/>
            </p:cNvSpPr>
            <p:nvPr/>
          </p:nvSpPr>
          <p:spPr bwMode="auto">
            <a:xfrm>
              <a:off x="4661" y="131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6" name="Freeform 610"/>
            <p:cNvSpPr>
              <a:spLocks/>
            </p:cNvSpPr>
            <p:nvPr/>
          </p:nvSpPr>
          <p:spPr bwMode="auto">
            <a:xfrm>
              <a:off x="4661" y="1303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7" name="Freeform 611"/>
            <p:cNvSpPr>
              <a:spLocks/>
            </p:cNvSpPr>
            <p:nvPr/>
          </p:nvSpPr>
          <p:spPr bwMode="auto">
            <a:xfrm>
              <a:off x="4661" y="129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8" name="Freeform 612"/>
            <p:cNvSpPr>
              <a:spLocks/>
            </p:cNvSpPr>
            <p:nvPr/>
          </p:nvSpPr>
          <p:spPr bwMode="auto">
            <a:xfrm>
              <a:off x="4661" y="127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69" name="Freeform 613"/>
            <p:cNvSpPr>
              <a:spLocks/>
            </p:cNvSpPr>
            <p:nvPr/>
          </p:nvSpPr>
          <p:spPr bwMode="auto">
            <a:xfrm>
              <a:off x="4661" y="126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0" name="Freeform 614"/>
            <p:cNvSpPr>
              <a:spLocks/>
            </p:cNvSpPr>
            <p:nvPr/>
          </p:nvSpPr>
          <p:spPr bwMode="auto">
            <a:xfrm>
              <a:off x="4661" y="1253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1" name="Freeform 615"/>
            <p:cNvSpPr>
              <a:spLocks/>
            </p:cNvSpPr>
            <p:nvPr/>
          </p:nvSpPr>
          <p:spPr bwMode="auto">
            <a:xfrm>
              <a:off x="4661" y="1240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2" name="Freeform 616"/>
            <p:cNvSpPr>
              <a:spLocks/>
            </p:cNvSpPr>
            <p:nvPr/>
          </p:nvSpPr>
          <p:spPr bwMode="auto">
            <a:xfrm>
              <a:off x="4661" y="1228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3" name="Freeform 617"/>
            <p:cNvSpPr>
              <a:spLocks/>
            </p:cNvSpPr>
            <p:nvPr/>
          </p:nvSpPr>
          <p:spPr bwMode="auto">
            <a:xfrm>
              <a:off x="4661" y="121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4" name="Freeform 618"/>
            <p:cNvSpPr>
              <a:spLocks/>
            </p:cNvSpPr>
            <p:nvPr/>
          </p:nvSpPr>
          <p:spPr bwMode="auto">
            <a:xfrm>
              <a:off x="4661" y="1202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5" name="Freeform 619"/>
            <p:cNvSpPr>
              <a:spLocks/>
            </p:cNvSpPr>
            <p:nvPr/>
          </p:nvSpPr>
          <p:spPr bwMode="auto">
            <a:xfrm>
              <a:off x="4661" y="1190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6" name="Freeform 620"/>
            <p:cNvSpPr>
              <a:spLocks/>
            </p:cNvSpPr>
            <p:nvPr/>
          </p:nvSpPr>
          <p:spPr bwMode="auto">
            <a:xfrm>
              <a:off x="4661" y="117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7" name="Freeform 621"/>
            <p:cNvSpPr>
              <a:spLocks/>
            </p:cNvSpPr>
            <p:nvPr/>
          </p:nvSpPr>
          <p:spPr bwMode="auto">
            <a:xfrm>
              <a:off x="4661" y="1165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8" name="Freeform 622"/>
            <p:cNvSpPr>
              <a:spLocks/>
            </p:cNvSpPr>
            <p:nvPr/>
          </p:nvSpPr>
          <p:spPr bwMode="auto">
            <a:xfrm>
              <a:off x="4661" y="1152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79" name="Freeform 623"/>
            <p:cNvSpPr>
              <a:spLocks/>
            </p:cNvSpPr>
            <p:nvPr/>
          </p:nvSpPr>
          <p:spPr bwMode="auto">
            <a:xfrm>
              <a:off x="4661" y="1139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0" name="Freeform 624"/>
            <p:cNvSpPr>
              <a:spLocks/>
            </p:cNvSpPr>
            <p:nvPr/>
          </p:nvSpPr>
          <p:spPr bwMode="auto">
            <a:xfrm>
              <a:off x="4661" y="1127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1" name="Freeform 625"/>
            <p:cNvSpPr>
              <a:spLocks/>
            </p:cNvSpPr>
            <p:nvPr/>
          </p:nvSpPr>
          <p:spPr bwMode="auto">
            <a:xfrm>
              <a:off x="4661" y="111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2" name="Freeform 626"/>
            <p:cNvSpPr>
              <a:spLocks/>
            </p:cNvSpPr>
            <p:nvPr/>
          </p:nvSpPr>
          <p:spPr bwMode="auto">
            <a:xfrm>
              <a:off x="4661" y="1101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3" name="Freeform 627"/>
            <p:cNvSpPr>
              <a:spLocks/>
            </p:cNvSpPr>
            <p:nvPr/>
          </p:nvSpPr>
          <p:spPr bwMode="auto">
            <a:xfrm>
              <a:off x="4661" y="1089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4" name="Freeform 628"/>
            <p:cNvSpPr>
              <a:spLocks/>
            </p:cNvSpPr>
            <p:nvPr/>
          </p:nvSpPr>
          <p:spPr bwMode="auto">
            <a:xfrm>
              <a:off x="4661" y="1076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5" name="Freeform 629"/>
            <p:cNvSpPr>
              <a:spLocks/>
            </p:cNvSpPr>
            <p:nvPr/>
          </p:nvSpPr>
          <p:spPr bwMode="auto">
            <a:xfrm>
              <a:off x="4661" y="1064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6" name="Freeform 630"/>
            <p:cNvSpPr>
              <a:spLocks/>
            </p:cNvSpPr>
            <p:nvPr/>
          </p:nvSpPr>
          <p:spPr bwMode="auto">
            <a:xfrm>
              <a:off x="4661" y="1051"/>
              <a:ext cx="7" cy="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7" name="Freeform 631"/>
            <p:cNvSpPr>
              <a:spLocks/>
            </p:cNvSpPr>
            <p:nvPr/>
          </p:nvSpPr>
          <p:spPr bwMode="auto">
            <a:xfrm>
              <a:off x="4661" y="1038"/>
              <a:ext cx="7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88" name="Freeform 632"/>
            <p:cNvSpPr>
              <a:spLocks/>
            </p:cNvSpPr>
            <p:nvPr/>
          </p:nvSpPr>
          <p:spPr bwMode="auto">
            <a:xfrm>
              <a:off x="4628" y="966"/>
              <a:ext cx="74" cy="69"/>
            </a:xfrm>
            <a:custGeom>
              <a:avLst/>
              <a:gdLst/>
              <a:ahLst/>
              <a:cxnLst>
                <a:cxn ang="0">
                  <a:pos x="74" y="69"/>
                </a:cxn>
                <a:cxn ang="0">
                  <a:pos x="37" y="0"/>
                </a:cxn>
                <a:cxn ang="0">
                  <a:pos x="0" y="69"/>
                </a:cxn>
                <a:cxn ang="0">
                  <a:pos x="74" y="69"/>
                </a:cxn>
              </a:cxnLst>
              <a:rect l="0" t="0" r="r" b="b"/>
              <a:pathLst>
                <a:path w="74" h="69">
                  <a:moveTo>
                    <a:pt x="74" y="69"/>
                  </a:moveTo>
                  <a:lnTo>
                    <a:pt x="37" y="0"/>
                  </a:lnTo>
                  <a:lnTo>
                    <a:pt x="0" y="69"/>
                  </a:lnTo>
                  <a:lnTo>
                    <a:pt x="7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33"/>
          <p:cNvGrpSpPr>
            <a:grpSpLocks/>
          </p:cNvGrpSpPr>
          <p:nvPr/>
        </p:nvGrpSpPr>
        <p:grpSpPr bwMode="auto">
          <a:xfrm>
            <a:off x="3317875" y="2630488"/>
            <a:ext cx="3338513" cy="544512"/>
            <a:chOff x="2090" y="1657"/>
            <a:chExt cx="2103" cy="343"/>
          </a:xfrm>
        </p:grpSpPr>
        <p:sp>
          <p:nvSpPr>
            <p:cNvPr id="480890" name="Freeform 634"/>
            <p:cNvSpPr>
              <a:spLocks/>
            </p:cNvSpPr>
            <p:nvPr/>
          </p:nvSpPr>
          <p:spPr bwMode="auto">
            <a:xfrm>
              <a:off x="4187" y="1657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1" name="Freeform 635"/>
            <p:cNvSpPr>
              <a:spLocks/>
            </p:cNvSpPr>
            <p:nvPr/>
          </p:nvSpPr>
          <p:spPr bwMode="auto">
            <a:xfrm>
              <a:off x="4173" y="1659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2" name="Freeform 636"/>
            <p:cNvSpPr>
              <a:spLocks/>
            </p:cNvSpPr>
            <p:nvPr/>
          </p:nvSpPr>
          <p:spPr bwMode="auto">
            <a:xfrm>
              <a:off x="4159" y="1661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3" name="Freeform 637"/>
            <p:cNvSpPr>
              <a:spLocks/>
            </p:cNvSpPr>
            <p:nvPr/>
          </p:nvSpPr>
          <p:spPr bwMode="auto">
            <a:xfrm>
              <a:off x="4146" y="166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4" name="Freeform 638"/>
            <p:cNvSpPr>
              <a:spLocks/>
            </p:cNvSpPr>
            <p:nvPr/>
          </p:nvSpPr>
          <p:spPr bwMode="auto">
            <a:xfrm>
              <a:off x="4133" y="166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5" name="Freeform 639"/>
            <p:cNvSpPr>
              <a:spLocks/>
            </p:cNvSpPr>
            <p:nvPr/>
          </p:nvSpPr>
          <p:spPr bwMode="auto">
            <a:xfrm>
              <a:off x="4120" y="166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6" name="Freeform 640"/>
            <p:cNvSpPr>
              <a:spLocks/>
            </p:cNvSpPr>
            <p:nvPr/>
          </p:nvSpPr>
          <p:spPr bwMode="auto">
            <a:xfrm>
              <a:off x="4106" y="166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7" name="Freeform 641"/>
            <p:cNvSpPr>
              <a:spLocks/>
            </p:cNvSpPr>
            <p:nvPr/>
          </p:nvSpPr>
          <p:spPr bwMode="auto">
            <a:xfrm>
              <a:off x="4093" y="167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8" name="Freeform 642"/>
            <p:cNvSpPr>
              <a:spLocks/>
            </p:cNvSpPr>
            <p:nvPr/>
          </p:nvSpPr>
          <p:spPr bwMode="auto">
            <a:xfrm>
              <a:off x="4079" y="1673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899" name="Freeform 643"/>
            <p:cNvSpPr>
              <a:spLocks/>
            </p:cNvSpPr>
            <p:nvPr/>
          </p:nvSpPr>
          <p:spPr bwMode="auto">
            <a:xfrm>
              <a:off x="4066" y="167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0" name="Freeform 644"/>
            <p:cNvSpPr>
              <a:spLocks/>
            </p:cNvSpPr>
            <p:nvPr/>
          </p:nvSpPr>
          <p:spPr bwMode="auto">
            <a:xfrm>
              <a:off x="4053" y="1677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1" name="Freeform 645"/>
            <p:cNvSpPr>
              <a:spLocks/>
            </p:cNvSpPr>
            <p:nvPr/>
          </p:nvSpPr>
          <p:spPr bwMode="auto">
            <a:xfrm>
              <a:off x="4040" y="1679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2" name="Freeform 646"/>
            <p:cNvSpPr>
              <a:spLocks/>
            </p:cNvSpPr>
            <p:nvPr/>
          </p:nvSpPr>
          <p:spPr bwMode="auto">
            <a:xfrm>
              <a:off x="4026" y="1681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3" name="Freeform 647"/>
            <p:cNvSpPr>
              <a:spLocks/>
            </p:cNvSpPr>
            <p:nvPr/>
          </p:nvSpPr>
          <p:spPr bwMode="auto">
            <a:xfrm>
              <a:off x="4013" y="1683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4" name="Freeform 648"/>
            <p:cNvSpPr>
              <a:spLocks/>
            </p:cNvSpPr>
            <p:nvPr/>
          </p:nvSpPr>
          <p:spPr bwMode="auto">
            <a:xfrm>
              <a:off x="3999" y="1685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5" name="Freeform 649"/>
            <p:cNvSpPr>
              <a:spLocks/>
            </p:cNvSpPr>
            <p:nvPr/>
          </p:nvSpPr>
          <p:spPr bwMode="auto">
            <a:xfrm>
              <a:off x="3986" y="1688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6" name="Freeform 650"/>
            <p:cNvSpPr>
              <a:spLocks/>
            </p:cNvSpPr>
            <p:nvPr/>
          </p:nvSpPr>
          <p:spPr bwMode="auto">
            <a:xfrm>
              <a:off x="3972" y="169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7" name="Freeform 651"/>
            <p:cNvSpPr>
              <a:spLocks/>
            </p:cNvSpPr>
            <p:nvPr/>
          </p:nvSpPr>
          <p:spPr bwMode="auto">
            <a:xfrm>
              <a:off x="3960" y="1691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8" name="Freeform 652"/>
            <p:cNvSpPr>
              <a:spLocks/>
            </p:cNvSpPr>
            <p:nvPr/>
          </p:nvSpPr>
          <p:spPr bwMode="auto">
            <a:xfrm>
              <a:off x="3946" y="169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09" name="Freeform 653"/>
            <p:cNvSpPr>
              <a:spLocks/>
            </p:cNvSpPr>
            <p:nvPr/>
          </p:nvSpPr>
          <p:spPr bwMode="auto">
            <a:xfrm>
              <a:off x="3932" y="169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0" name="Freeform 654"/>
            <p:cNvSpPr>
              <a:spLocks/>
            </p:cNvSpPr>
            <p:nvPr/>
          </p:nvSpPr>
          <p:spPr bwMode="auto">
            <a:xfrm>
              <a:off x="3919" y="1697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1" name="Freeform 655"/>
            <p:cNvSpPr>
              <a:spLocks/>
            </p:cNvSpPr>
            <p:nvPr/>
          </p:nvSpPr>
          <p:spPr bwMode="auto">
            <a:xfrm>
              <a:off x="3905" y="1699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2" name="Freeform 656"/>
            <p:cNvSpPr>
              <a:spLocks/>
            </p:cNvSpPr>
            <p:nvPr/>
          </p:nvSpPr>
          <p:spPr bwMode="auto">
            <a:xfrm>
              <a:off x="3892" y="170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3" name="Freeform 657"/>
            <p:cNvSpPr>
              <a:spLocks/>
            </p:cNvSpPr>
            <p:nvPr/>
          </p:nvSpPr>
          <p:spPr bwMode="auto">
            <a:xfrm>
              <a:off x="3879" y="170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4" name="Freeform 658"/>
            <p:cNvSpPr>
              <a:spLocks/>
            </p:cNvSpPr>
            <p:nvPr/>
          </p:nvSpPr>
          <p:spPr bwMode="auto">
            <a:xfrm>
              <a:off x="3866" y="1705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5" name="Freeform 659"/>
            <p:cNvSpPr>
              <a:spLocks/>
            </p:cNvSpPr>
            <p:nvPr/>
          </p:nvSpPr>
          <p:spPr bwMode="auto">
            <a:xfrm>
              <a:off x="3852" y="1707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6" name="Freeform 660"/>
            <p:cNvSpPr>
              <a:spLocks/>
            </p:cNvSpPr>
            <p:nvPr/>
          </p:nvSpPr>
          <p:spPr bwMode="auto">
            <a:xfrm>
              <a:off x="3839" y="171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7" name="Freeform 661"/>
            <p:cNvSpPr>
              <a:spLocks/>
            </p:cNvSpPr>
            <p:nvPr/>
          </p:nvSpPr>
          <p:spPr bwMode="auto">
            <a:xfrm>
              <a:off x="3825" y="171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8" name="Freeform 662"/>
            <p:cNvSpPr>
              <a:spLocks/>
            </p:cNvSpPr>
            <p:nvPr/>
          </p:nvSpPr>
          <p:spPr bwMode="auto">
            <a:xfrm>
              <a:off x="3812" y="1714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19" name="Freeform 663"/>
            <p:cNvSpPr>
              <a:spLocks/>
            </p:cNvSpPr>
            <p:nvPr/>
          </p:nvSpPr>
          <p:spPr bwMode="auto">
            <a:xfrm>
              <a:off x="3798" y="1715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0" name="Freeform 664"/>
            <p:cNvSpPr>
              <a:spLocks/>
            </p:cNvSpPr>
            <p:nvPr/>
          </p:nvSpPr>
          <p:spPr bwMode="auto">
            <a:xfrm>
              <a:off x="3786" y="1717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1" name="Freeform 665"/>
            <p:cNvSpPr>
              <a:spLocks/>
            </p:cNvSpPr>
            <p:nvPr/>
          </p:nvSpPr>
          <p:spPr bwMode="auto">
            <a:xfrm>
              <a:off x="3772" y="1719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2" name="Freeform 666"/>
            <p:cNvSpPr>
              <a:spLocks/>
            </p:cNvSpPr>
            <p:nvPr/>
          </p:nvSpPr>
          <p:spPr bwMode="auto">
            <a:xfrm>
              <a:off x="3758" y="172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3" name="Freeform 667"/>
            <p:cNvSpPr>
              <a:spLocks/>
            </p:cNvSpPr>
            <p:nvPr/>
          </p:nvSpPr>
          <p:spPr bwMode="auto">
            <a:xfrm>
              <a:off x="3745" y="1723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4" name="Freeform 668"/>
            <p:cNvSpPr>
              <a:spLocks/>
            </p:cNvSpPr>
            <p:nvPr/>
          </p:nvSpPr>
          <p:spPr bwMode="auto">
            <a:xfrm>
              <a:off x="3731" y="1725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5" name="Freeform 669"/>
            <p:cNvSpPr>
              <a:spLocks/>
            </p:cNvSpPr>
            <p:nvPr/>
          </p:nvSpPr>
          <p:spPr bwMode="auto">
            <a:xfrm>
              <a:off x="3718" y="1727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6" name="Freeform 670"/>
            <p:cNvSpPr>
              <a:spLocks/>
            </p:cNvSpPr>
            <p:nvPr/>
          </p:nvSpPr>
          <p:spPr bwMode="auto">
            <a:xfrm>
              <a:off x="3705" y="173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7" name="Freeform 671"/>
            <p:cNvSpPr>
              <a:spLocks/>
            </p:cNvSpPr>
            <p:nvPr/>
          </p:nvSpPr>
          <p:spPr bwMode="auto">
            <a:xfrm>
              <a:off x="3692" y="173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8" name="Freeform 672"/>
            <p:cNvSpPr>
              <a:spLocks/>
            </p:cNvSpPr>
            <p:nvPr/>
          </p:nvSpPr>
          <p:spPr bwMode="auto">
            <a:xfrm>
              <a:off x="3678" y="1734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29" name="Freeform 673"/>
            <p:cNvSpPr>
              <a:spLocks/>
            </p:cNvSpPr>
            <p:nvPr/>
          </p:nvSpPr>
          <p:spPr bwMode="auto">
            <a:xfrm>
              <a:off x="3665" y="1736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0" name="Freeform 674"/>
            <p:cNvSpPr>
              <a:spLocks/>
            </p:cNvSpPr>
            <p:nvPr/>
          </p:nvSpPr>
          <p:spPr bwMode="auto">
            <a:xfrm>
              <a:off x="3651" y="1737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1" name="Freeform 675"/>
            <p:cNvSpPr>
              <a:spLocks/>
            </p:cNvSpPr>
            <p:nvPr/>
          </p:nvSpPr>
          <p:spPr bwMode="auto">
            <a:xfrm>
              <a:off x="3638" y="1739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2" name="Freeform 676"/>
            <p:cNvSpPr>
              <a:spLocks/>
            </p:cNvSpPr>
            <p:nvPr/>
          </p:nvSpPr>
          <p:spPr bwMode="auto">
            <a:xfrm>
              <a:off x="3624" y="174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3" name="Freeform 677"/>
            <p:cNvSpPr>
              <a:spLocks/>
            </p:cNvSpPr>
            <p:nvPr/>
          </p:nvSpPr>
          <p:spPr bwMode="auto">
            <a:xfrm>
              <a:off x="3612" y="1743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4" name="Freeform 678"/>
            <p:cNvSpPr>
              <a:spLocks/>
            </p:cNvSpPr>
            <p:nvPr/>
          </p:nvSpPr>
          <p:spPr bwMode="auto">
            <a:xfrm>
              <a:off x="3598" y="1745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5" name="Freeform 679"/>
            <p:cNvSpPr>
              <a:spLocks/>
            </p:cNvSpPr>
            <p:nvPr/>
          </p:nvSpPr>
          <p:spPr bwMode="auto">
            <a:xfrm>
              <a:off x="3585" y="1747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6" name="Freeform 680"/>
            <p:cNvSpPr>
              <a:spLocks/>
            </p:cNvSpPr>
            <p:nvPr/>
          </p:nvSpPr>
          <p:spPr bwMode="auto">
            <a:xfrm>
              <a:off x="3571" y="175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7" name="Freeform 681"/>
            <p:cNvSpPr>
              <a:spLocks/>
            </p:cNvSpPr>
            <p:nvPr/>
          </p:nvSpPr>
          <p:spPr bwMode="auto">
            <a:xfrm>
              <a:off x="3557" y="175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8" name="Freeform 682"/>
            <p:cNvSpPr>
              <a:spLocks/>
            </p:cNvSpPr>
            <p:nvPr/>
          </p:nvSpPr>
          <p:spPr bwMode="auto">
            <a:xfrm>
              <a:off x="3544" y="1754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39" name="Freeform 683"/>
            <p:cNvSpPr>
              <a:spLocks/>
            </p:cNvSpPr>
            <p:nvPr/>
          </p:nvSpPr>
          <p:spPr bwMode="auto">
            <a:xfrm>
              <a:off x="3530" y="1756"/>
              <a:ext cx="8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8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0" name="Freeform 684"/>
            <p:cNvSpPr>
              <a:spLocks/>
            </p:cNvSpPr>
            <p:nvPr/>
          </p:nvSpPr>
          <p:spPr bwMode="auto">
            <a:xfrm>
              <a:off x="3518" y="175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1" name="Freeform 685"/>
            <p:cNvSpPr>
              <a:spLocks/>
            </p:cNvSpPr>
            <p:nvPr/>
          </p:nvSpPr>
          <p:spPr bwMode="auto">
            <a:xfrm>
              <a:off x="3504" y="175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2" name="Freeform 686"/>
            <p:cNvSpPr>
              <a:spLocks/>
            </p:cNvSpPr>
            <p:nvPr/>
          </p:nvSpPr>
          <p:spPr bwMode="auto">
            <a:xfrm>
              <a:off x="3491" y="1761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3" name="Freeform 687"/>
            <p:cNvSpPr>
              <a:spLocks/>
            </p:cNvSpPr>
            <p:nvPr/>
          </p:nvSpPr>
          <p:spPr bwMode="auto">
            <a:xfrm>
              <a:off x="3477" y="1763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4" name="Freeform 688"/>
            <p:cNvSpPr>
              <a:spLocks/>
            </p:cNvSpPr>
            <p:nvPr/>
          </p:nvSpPr>
          <p:spPr bwMode="auto">
            <a:xfrm>
              <a:off x="3464" y="1765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5" name="Freeform 689"/>
            <p:cNvSpPr>
              <a:spLocks/>
            </p:cNvSpPr>
            <p:nvPr/>
          </p:nvSpPr>
          <p:spPr bwMode="auto">
            <a:xfrm>
              <a:off x="3450" y="176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6" name="Freeform 690"/>
            <p:cNvSpPr>
              <a:spLocks/>
            </p:cNvSpPr>
            <p:nvPr/>
          </p:nvSpPr>
          <p:spPr bwMode="auto">
            <a:xfrm>
              <a:off x="3438" y="177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7" name="Freeform 691"/>
            <p:cNvSpPr>
              <a:spLocks/>
            </p:cNvSpPr>
            <p:nvPr/>
          </p:nvSpPr>
          <p:spPr bwMode="auto">
            <a:xfrm>
              <a:off x="3424" y="177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8" name="Freeform 692"/>
            <p:cNvSpPr>
              <a:spLocks/>
            </p:cNvSpPr>
            <p:nvPr/>
          </p:nvSpPr>
          <p:spPr bwMode="auto">
            <a:xfrm>
              <a:off x="3411" y="1774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49" name="Freeform 693"/>
            <p:cNvSpPr>
              <a:spLocks/>
            </p:cNvSpPr>
            <p:nvPr/>
          </p:nvSpPr>
          <p:spPr bwMode="auto">
            <a:xfrm>
              <a:off x="3397" y="1776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0" name="Freeform 694"/>
            <p:cNvSpPr>
              <a:spLocks/>
            </p:cNvSpPr>
            <p:nvPr/>
          </p:nvSpPr>
          <p:spPr bwMode="auto">
            <a:xfrm>
              <a:off x="3383" y="177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1" name="Freeform 695"/>
            <p:cNvSpPr>
              <a:spLocks/>
            </p:cNvSpPr>
            <p:nvPr/>
          </p:nvSpPr>
          <p:spPr bwMode="auto">
            <a:xfrm>
              <a:off x="3370" y="178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2" name="Freeform 696"/>
            <p:cNvSpPr>
              <a:spLocks/>
            </p:cNvSpPr>
            <p:nvPr/>
          </p:nvSpPr>
          <p:spPr bwMode="auto">
            <a:xfrm>
              <a:off x="3356" y="178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3" name="Freeform 697"/>
            <p:cNvSpPr>
              <a:spLocks/>
            </p:cNvSpPr>
            <p:nvPr/>
          </p:nvSpPr>
          <p:spPr bwMode="auto">
            <a:xfrm>
              <a:off x="3344" y="1783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4" name="Freeform 698"/>
            <p:cNvSpPr>
              <a:spLocks/>
            </p:cNvSpPr>
            <p:nvPr/>
          </p:nvSpPr>
          <p:spPr bwMode="auto">
            <a:xfrm>
              <a:off x="3330" y="178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5" name="Freeform 699"/>
            <p:cNvSpPr>
              <a:spLocks/>
            </p:cNvSpPr>
            <p:nvPr/>
          </p:nvSpPr>
          <p:spPr bwMode="auto">
            <a:xfrm>
              <a:off x="3317" y="1787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6" name="Freeform 700"/>
            <p:cNvSpPr>
              <a:spLocks/>
            </p:cNvSpPr>
            <p:nvPr/>
          </p:nvSpPr>
          <p:spPr bwMode="auto">
            <a:xfrm>
              <a:off x="3303" y="179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7" name="Freeform 701"/>
            <p:cNvSpPr>
              <a:spLocks/>
            </p:cNvSpPr>
            <p:nvPr/>
          </p:nvSpPr>
          <p:spPr bwMode="auto">
            <a:xfrm>
              <a:off x="3290" y="1792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8" name="Freeform 702"/>
            <p:cNvSpPr>
              <a:spLocks/>
            </p:cNvSpPr>
            <p:nvPr/>
          </p:nvSpPr>
          <p:spPr bwMode="auto">
            <a:xfrm>
              <a:off x="3276" y="179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59" name="Freeform 703"/>
            <p:cNvSpPr>
              <a:spLocks/>
            </p:cNvSpPr>
            <p:nvPr/>
          </p:nvSpPr>
          <p:spPr bwMode="auto">
            <a:xfrm>
              <a:off x="3264" y="1796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0" name="Freeform 704"/>
            <p:cNvSpPr>
              <a:spLocks/>
            </p:cNvSpPr>
            <p:nvPr/>
          </p:nvSpPr>
          <p:spPr bwMode="auto">
            <a:xfrm>
              <a:off x="3250" y="179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1" name="Freeform 705"/>
            <p:cNvSpPr>
              <a:spLocks/>
            </p:cNvSpPr>
            <p:nvPr/>
          </p:nvSpPr>
          <p:spPr bwMode="auto">
            <a:xfrm>
              <a:off x="3237" y="1800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2" name="Freeform 706"/>
            <p:cNvSpPr>
              <a:spLocks/>
            </p:cNvSpPr>
            <p:nvPr/>
          </p:nvSpPr>
          <p:spPr bwMode="auto">
            <a:xfrm>
              <a:off x="3223" y="1802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3" name="Freeform 707"/>
            <p:cNvSpPr>
              <a:spLocks/>
            </p:cNvSpPr>
            <p:nvPr/>
          </p:nvSpPr>
          <p:spPr bwMode="auto">
            <a:xfrm>
              <a:off x="3210" y="1803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4" name="Freeform 708"/>
            <p:cNvSpPr>
              <a:spLocks/>
            </p:cNvSpPr>
            <p:nvPr/>
          </p:nvSpPr>
          <p:spPr bwMode="auto">
            <a:xfrm>
              <a:off x="3196" y="1805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5" name="Freeform 709"/>
            <p:cNvSpPr>
              <a:spLocks/>
            </p:cNvSpPr>
            <p:nvPr/>
          </p:nvSpPr>
          <p:spPr bwMode="auto">
            <a:xfrm>
              <a:off x="3182" y="180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6" name="Freeform 710"/>
            <p:cNvSpPr>
              <a:spLocks/>
            </p:cNvSpPr>
            <p:nvPr/>
          </p:nvSpPr>
          <p:spPr bwMode="auto">
            <a:xfrm>
              <a:off x="3170" y="181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7" name="Freeform 711"/>
            <p:cNvSpPr>
              <a:spLocks/>
            </p:cNvSpPr>
            <p:nvPr/>
          </p:nvSpPr>
          <p:spPr bwMode="auto">
            <a:xfrm>
              <a:off x="3156" y="181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8" name="Freeform 712"/>
            <p:cNvSpPr>
              <a:spLocks/>
            </p:cNvSpPr>
            <p:nvPr/>
          </p:nvSpPr>
          <p:spPr bwMode="auto">
            <a:xfrm>
              <a:off x="3143" y="1814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69" name="Freeform 713"/>
            <p:cNvSpPr>
              <a:spLocks/>
            </p:cNvSpPr>
            <p:nvPr/>
          </p:nvSpPr>
          <p:spPr bwMode="auto">
            <a:xfrm>
              <a:off x="3129" y="1816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0" name="Freeform 714"/>
            <p:cNvSpPr>
              <a:spLocks/>
            </p:cNvSpPr>
            <p:nvPr/>
          </p:nvSpPr>
          <p:spPr bwMode="auto">
            <a:xfrm>
              <a:off x="3116" y="181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1" name="Freeform 715"/>
            <p:cNvSpPr>
              <a:spLocks/>
            </p:cNvSpPr>
            <p:nvPr/>
          </p:nvSpPr>
          <p:spPr bwMode="auto">
            <a:xfrm>
              <a:off x="3102" y="182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2" name="Freeform 716"/>
            <p:cNvSpPr>
              <a:spLocks/>
            </p:cNvSpPr>
            <p:nvPr/>
          </p:nvSpPr>
          <p:spPr bwMode="auto">
            <a:xfrm>
              <a:off x="3090" y="1822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3" name="Freeform 717"/>
            <p:cNvSpPr>
              <a:spLocks/>
            </p:cNvSpPr>
            <p:nvPr/>
          </p:nvSpPr>
          <p:spPr bwMode="auto">
            <a:xfrm>
              <a:off x="3076" y="182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4" name="Freeform 718"/>
            <p:cNvSpPr>
              <a:spLocks/>
            </p:cNvSpPr>
            <p:nvPr/>
          </p:nvSpPr>
          <p:spPr bwMode="auto">
            <a:xfrm>
              <a:off x="3063" y="1826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5" name="Freeform 719"/>
            <p:cNvSpPr>
              <a:spLocks/>
            </p:cNvSpPr>
            <p:nvPr/>
          </p:nvSpPr>
          <p:spPr bwMode="auto">
            <a:xfrm>
              <a:off x="3049" y="1827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6" name="Freeform 720"/>
            <p:cNvSpPr>
              <a:spLocks/>
            </p:cNvSpPr>
            <p:nvPr/>
          </p:nvSpPr>
          <p:spPr bwMode="auto">
            <a:xfrm>
              <a:off x="3036" y="1830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7" name="Freeform 721"/>
            <p:cNvSpPr>
              <a:spLocks/>
            </p:cNvSpPr>
            <p:nvPr/>
          </p:nvSpPr>
          <p:spPr bwMode="auto">
            <a:xfrm>
              <a:off x="3022" y="183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8" name="Freeform 722"/>
            <p:cNvSpPr>
              <a:spLocks/>
            </p:cNvSpPr>
            <p:nvPr/>
          </p:nvSpPr>
          <p:spPr bwMode="auto">
            <a:xfrm>
              <a:off x="3008" y="183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79" name="Freeform 723"/>
            <p:cNvSpPr>
              <a:spLocks/>
            </p:cNvSpPr>
            <p:nvPr/>
          </p:nvSpPr>
          <p:spPr bwMode="auto">
            <a:xfrm>
              <a:off x="2996" y="1836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0" name="Freeform 724"/>
            <p:cNvSpPr>
              <a:spLocks/>
            </p:cNvSpPr>
            <p:nvPr/>
          </p:nvSpPr>
          <p:spPr bwMode="auto">
            <a:xfrm>
              <a:off x="2982" y="1838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1" name="Freeform 725"/>
            <p:cNvSpPr>
              <a:spLocks/>
            </p:cNvSpPr>
            <p:nvPr/>
          </p:nvSpPr>
          <p:spPr bwMode="auto">
            <a:xfrm>
              <a:off x="2969" y="184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2" name="Freeform 726"/>
            <p:cNvSpPr>
              <a:spLocks/>
            </p:cNvSpPr>
            <p:nvPr/>
          </p:nvSpPr>
          <p:spPr bwMode="auto">
            <a:xfrm>
              <a:off x="2955" y="1842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3" name="Freeform 727"/>
            <p:cNvSpPr>
              <a:spLocks/>
            </p:cNvSpPr>
            <p:nvPr/>
          </p:nvSpPr>
          <p:spPr bwMode="auto">
            <a:xfrm>
              <a:off x="2942" y="184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4" name="Freeform 728"/>
            <p:cNvSpPr>
              <a:spLocks/>
            </p:cNvSpPr>
            <p:nvPr/>
          </p:nvSpPr>
          <p:spPr bwMode="auto">
            <a:xfrm>
              <a:off x="2928" y="1846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5" name="Freeform 729"/>
            <p:cNvSpPr>
              <a:spLocks/>
            </p:cNvSpPr>
            <p:nvPr/>
          </p:nvSpPr>
          <p:spPr bwMode="auto">
            <a:xfrm>
              <a:off x="2916" y="1849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6" name="Freeform 730"/>
            <p:cNvSpPr>
              <a:spLocks/>
            </p:cNvSpPr>
            <p:nvPr/>
          </p:nvSpPr>
          <p:spPr bwMode="auto">
            <a:xfrm>
              <a:off x="2902" y="185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7" name="Freeform 731"/>
            <p:cNvSpPr>
              <a:spLocks/>
            </p:cNvSpPr>
            <p:nvPr/>
          </p:nvSpPr>
          <p:spPr bwMode="auto">
            <a:xfrm>
              <a:off x="2889" y="1852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8" name="Freeform 732"/>
            <p:cNvSpPr>
              <a:spLocks/>
            </p:cNvSpPr>
            <p:nvPr/>
          </p:nvSpPr>
          <p:spPr bwMode="auto">
            <a:xfrm>
              <a:off x="2875" y="185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89" name="Freeform 733"/>
            <p:cNvSpPr>
              <a:spLocks/>
            </p:cNvSpPr>
            <p:nvPr/>
          </p:nvSpPr>
          <p:spPr bwMode="auto">
            <a:xfrm>
              <a:off x="2862" y="1856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0" name="Freeform 734"/>
            <p:cNvSpPr>
              <a:spLocks/>
            </p:cNvSpPr>
            <p:nvPr/>
          </p:nvSpPr>
          <p:spPr bwMode="auto">
            <a:xfrm>
              <a:off x="2848" y="185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1" name="Freeform 735"/>
            <p:cNvSpPr>
              <a:spLocks/>
            </p:cNvSpPr>
            <p:nvPr/>
          </p:nvSpPr>
          <p:spPr bwMode="auto">
            <a:xfrm>
              <a:off x="2834" y="1860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2" name="Freeform 736"/>
            <p:cNvSpPr>
              <a:spLocks/>
            </p:cNvSpPr>
            <p:nvPr/>
          </p:nvSpPr>
          <p:spPr bwMode="auto">
            <a:xfrm>
              <a:off x="2822" y="186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3" name="Freeform 737"/>
            <p:cNvSpPr>
              <a:spLocks/>
            </p:cNvSpPr>
            <p:nvPr/>
          </p:nvSpPr>
          <p:spPr bwMode="auto">
            <a:xfrm>
              <a:off x="2809" y="1864"/>
              <a:ext cx="6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4" name="Freeform 738"/>
            <p:cNvSpPr>
              <a:spLocks/>
            </p:cNvSpPr>
            <p:nvPr/>
          </p:nvSpPr>
          <p:spPr bwMode="auto">
            <a:xfrm>
              <a:off x="2795" y="1866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5" name="Freeform 739"/>
            <p:cNvSpPr>
              <a:spLocks/>
            </p:cNvSpPr>
            <p:nvPr/>
          </p:nvSpPr>
          <p:spPr bwMode="auto">
            <a:xfrm>
              <a:off x="2781" y="1868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6" name="Freeform 740"/>
            <p:cNvSpPr>
              <a:spLocks/>
            </p:cNvSpPr>
            <p:nvPr/>
          </p:nvSpPr>
          <p:spPr bwMode="auto">
            <a:xfrm>
              <a:off x="2768" y="187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7" name="Freeform 741"/>
            <p:cNvSpPr>
              <a:spLocks/>
            </p:cNvSpPr>
            <p:nvPr/>
          </p:nvSpPr>
          <p:spPr bwMode="auto">
            <a:xfrm>
              <a:off x="2754" y="1872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8" name="Freeform 742"/>
            <p:cNvSpPr>
              <a:spLocks/>
            </p:cNvSpPr>
            <p:nvPr/>
          </p:nvSpPr>
          <p:spPr bwMode="auto">
            <a:xfrm>
              <a:off x="2742" y="1874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999" name="Freeform 743"/>
            <p:cNvSpPr>
              <a:spLocks/>
            </p:cNvSpPr>
            <p:nvPr/>
          </p:nvSpPr>
          <p:spPr bwMode="auto">
            <a:xfrm>
              <a:off x="2728" y="1876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0" name="Freeform 744"/>
            <p:cNvSpPr>
              <a:spLocks/>
            </p:cNvSpPr>
            <p:nvPr/>
          </p:nvSpPr>
          <p:spPr bwMode="auto">
            <a:xfrm>
              <a:off x="2715" y="187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1" name="Freeform 745"/>
            <p:cNvSpPr>
              <a:spLocks/>
            </p:cNvSpPr>
            <p:nvPr/>
          </p:nvSpPr>
          <p:spPr bwMode="auto">
            <a:xfrm>
              <a:off x="2701" y="188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2" name="Freeform 746"/>
            <p:cNvSpPr>
              <a:spLocks/>
            </p:cNvSpPr>
            <p:nvPr/>
          </p:nvSpPr>
          <p:spPr bwMode="auto">
            <a:xfrm>
              <a:off x="2688" y="1882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3" name="Freeform 747"/>
            <p:cNvSpPr>
              <a:spLocks/>
            </p:cNvSpPr>
            <p:nvPr/>
          </p:nvSpPr>
          <p:spPr bwMode="auto">
            <a:xfrm>
              <a:off x="2674" y="1884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4" name="Freeform 748"/>
            <p:cNvSpPr>
              <a:spLocks/>
            </p:cNvSpPr>
            <p:nvPr/>
          </p:nvSpPr>
          <p:spPr bwMode="auto">
            <a:xfrm>
              <a:off x="2661" y="1886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5" name="Freeform 749"/>
            <p:cNvSpPr>
              <a:spLocks/>
            </p:cNvSpPr>
            <p:nvPr/>
          </p:nvSpPr>
          <p:spPr bwMode="auto">
            <a:xfrm>
              <a:off x="2648" y="1888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6" name="Freeform 750"/>
            <p:cNvSpPr>
              <a:spLocks/>
            </p:cNvSpPr>
            <p:nvPr/>
          </p:nvSpPr>
          <p:spPr bwMode="auto">
            <a:xfrm>
              <a:off x="2635" y="1891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7" name="Freeform 751"/>
            <p:cNvSpPr>
              <a:spLocks/>
            </p:cNvSpPr>
            <p:nvPr/>
          </p:nvSpPr>
          <p:spPr bwMode="auto">
            <a:xfrm>
              <a:off x="2621" y="189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8" name="Freeform 752"/>
            <p:cNvSpPr>
              <a:spLocks/>
            </p:cNvSpPr>
            <p:nvPr/>
          </p:nvSpPr>
          <p:spPr bwMode="auto">
            <a:xfrm>
              <a:off x="2607" y="1894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09" name="Freeform 753"/>
            <p:cNvSpPr>
              <a:spLocks/>
            </p:cNvSpPr>
            <p:nvPr/>
          </p:nvSpPr>
          <p:spPr bwMode="auto">
            <a:xfrm>
              <a:off x="2594" y="1896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0" name="Freeform 754"/>
            <p:cNvSpPr>
              <a:spLocks/>
            </p:cNvSpPr>
            <p:nvPr/>
          </p:nvSpPr>
          <p:spPr bwMode="auto">
            <a:xfrm>
              <a:off x="2580" y="1898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1" name="Freeform 755"/>
            <p:cNvSpPr>
              <a:spLocks/>
            </p:cNvSpPr>
            <p:nvPr/>
          </p:nvSpPr>
          <p:spPr bwMode="auto">
            <a:xfrm>
              <a:off x="2568" y="1900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2" name="Freeform 756"/>
            <p:cNvSpPr>
              <a:spLocks/>
            </p:cNvSpPr>
            <p:nvPr/>
          </p:nvSpPr>
          <p:spPr bwMode="auto">
            <a:xfrm>
              <a:off x="2554" y="190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3" name="Freeform 757"/>
            <p:cNvSpPr>
              <a:spLocks/>
            </p:cNvSpPr>
            <p:nvPr/>
          </p:nvSpPr>
          <p:spPr bwMode="auto">
            <a:xfrm>
              <a:off x="2541" y="1904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4" name="Freeform 758"/>
            <p:cNvSpPr>
              <a:spLocks/>
            </p:cNvSpPr>
            <p:nvPr/>
          </p:nvSpPr>
          <p:spPr bwMode="auto">
            <a:xfrm>
              <a:off x="2527" y="1906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5" name="Freeform 759"/>
            <p:cNvSpPr>
              <a:spLocks/>
            </p:cNvSpPr>
            <p:nvPr/>
          </p:nvSpPr>
          <p:spPr bwMode="auto">
            <a:xfrm>
              <a:off x="2514" y="1908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6" name="Freeform 760"/>
            <p:cNvSpPr>
              <a:spLocks/>
            </p:cNvSpPr>
            <p:nvPr/>
          </p:nvSpPr>
          <p:spPr bwMode="auto">
            <a:xfrm>
              <a:off x="2500" y="191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7" name="Freeform 761"/>
            <p:cNvSpPr>
              <a:spLocks/>
            </p:cNvSpPr>
            <p:nvPr/>
          </p:nvSpPr>
          <p:spPr bwMode="auto">
            <a:xfrm>
              <a:off x="2487" y="1913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8" name="Freeform 762"/>
            <p:cNvSpPr>
              <a:spLocks/>
            </p:cNvSpPr>
            <p:nvPr/>
          </p:nvSpPr>
          <p:spPr bwMode="auto">
            <a:xfrm>
              <a:off x="2474" y="191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19" name="Freeform 763"/>
            <p:cNvSpPr>
              <a:spLocks/>
            </p:cNvSpPr>
            <p:nvPr/>
          </p:nvSpPr>
          <p:spPr bwMode="auto">
            <a:xfrm>
              <a:off x="2461" y="1916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0" name="Freeform 764"/>
            <p:cNvSpPr>
              <a:spLocks/>
            </p:cNvSpPr>
            <p:nvPr/>
          </p:nvSpPr>
          <p:spPr bwMode="auto">
            <a:xfrm>
              <a:off x="2447" y="1918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1" name="Freeform 765"/>
            <p:cNvSpPr>
              <a:spLocks/>
            </p:cNvSpPr>
            <p:nvPr/>
          </p:nvSpPr>
          <p:spPr bwMode="auto">
            <a:xfrm>
              <a:off x="2434" y="1920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2" name="Freeform 766"/>
            <p:cNvSpPr>
              <a:spLocks/>
            </p:cNvSpPr>
            <p:nvPr/>
          </p:nvSpPr>
          <p:spPr bwMode="auto">
            <a:xfrm>
              <a:off x="2420" y="1922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3" name="Freeform 767"/>
            <p:cNvSpPr>
              <a:spLocks/>
            </p:cNvSpPr>
            <p:nvPr/>
          </p:nvSpPr>
          <p:spPr bwMode="auto">
            <a:xfrm>
              <a:off x="2406" y="1924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4" name="Freeform 768"/>
            <p:cNvSpPr>
              <a:spLocks/>
            </p:cNvSpPr>
            <p:nvPr/>
          </p:nvSpPr>
          <p:spPr bwMode="auto">
            <a:xfrm>
              <a:off x="2394" y="1926"/>
              <a:ext cx="7" cy="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7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3" y="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5" name="Freeform 769"/>
            <p:cNvSpPr>
              <a:spLocks/>
            </p:cNvSpPr>
            <p:nvPr/>
          </p:nvSpPr>
          <p:spPr bwMode="auto">
            <a:xfrm>
              <a:off x="2380" y="1928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6" name="Freeform 770"/>
            <p:cNvSpPr>
              <a:spLocks/>
            </p:cNvSpPr>
            <p:nvPr/>
          </p:nvSpPr>
          <p:spPr bwMode="auto">
            <a:xfrm>
              <a:off x="2367" y="1931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7" name="Freeform 771"/>
            <p:cNvSpPr>
              <a:spLocks/>
            </p:cNvSpPr>
            <p:nvPr/>
          </p:nvSpPr>
          <p:spPr bwMode="auto">
            <a:xfrm>
              <a:off x="2353" y="1933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8" name="Freeform 772"/>
            <p:cNvSpPr>
              <a:spLocks/>
            </p:cNvSpPr>
            <p:nvPr/>
          </p:nvSpPr>
          <p:spPr bwMode="auto">
            <a:xfrm>
              <a:off x="2340" y="193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29" name="Freeform 773"/>
            <p:cNvSpPr>
              <a:spLocks/>
            </p:cNvSpPr>
            <p:nvPr/>
          </p:nvSpPr>
          <p:spPr bwMode="auto">
            <a:xfrm>
              <a:off x="2326" y="1937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0" name="Freeform 774"/>
            <p:cNvSpPr>
              <a:spLocks/>
            </p:cNvSpPr>
            <p:nvPr/>
          </p:nvSpPr>
          <p:spPr bwMode="auto">
            <a:xfrm>
              <a:off x="2313" y="1939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1" name="Freeform 775"/>
            <p:cNvSpPr>
              <a:spLocks/>
            </p:cNvSpPr>
            <p:nvPr/>
          </p:nvSpPr>
          <p:spPr bwMode="auto">
            <a:xfrm>
              <a:off x="2300" y="1940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2" name="Freeform 776"/>
            <p:cNvSpPr>
              <a:spLocks/>
            </p:cNvSpPr>
            <p:nvPr/>
          </p:nvSpPr>
          <p:spPr bwMode="auto">
            <a:xfrm>
              <a:off x="2287" y="1942"/>
              <a:ext cx="6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3" name="Freeform 777"/>
            <p:cNvSpPr>
              <a:spLocks/>
            </p:cNvSpPr>
            <p:nvPr/>
          </p:nvSpPr>
          <p:spPr bwMode="auto">
            <a:xfrm>
              <a:off x="2273" y="1944"/>
              <a:ext cx="7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4" y="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4" name="Freeform 778"/>
            <p:cNvSpPr>
              <a:spLocks/>
            </p:cNvSpPr>
            <p:nvPr/>
          </p:nvSpPr>
          <p:spPr bwMode="auto">
            <a:xfrm>
              <a:off x="2260" y="1946"/>
              <a:ext cx="6" cy="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5" name="Freeform 779"/>
            <p:cNvSpPr>
              <a:spLocks/>
            </p:cNvSpPr>
            <p:nvPr/>
          </p:nvSpPr>
          <p:spPr bwMode="auto">
            <a:xfrm>
              <a:off x="2246" y="1948"/>
              <a:ext cx="7" cy="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6" name="Freeform 780"/>
            <p:cNvSpPr>
              <a:spLocks/>
            </p:cNvSpPr>
            <p:nvPr/>
          </p:nvSpPr>
          <p:spPr bwMode="auto">
            <a:xfrm>
              <a:off x="2232" y="1951"/>
              <a:ext cx="7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6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7" name="Freeform 781"/>
            <p:cNvSpPr>
              <a:spLocks/>
            </p:cNvSpPr>
            <p:nvPr/>
          </p:nvSpPr>
          <p:spPr bwMode="auto">
            <a:xfrm>
              <a:off x="2220" y="195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8" name="Freeform 782"/>
            <p:cNvSpPr>
              <a:spLocks/>
            </p:cNvSpPr>
            <p:nvPr/>
          </p:nvSpPr>
          <p:spPr bwMode="auto">
            <a:xfrm>
              <a:off x="2206" y="1955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39" name="Freeform 783"/>
            <p:cNvSpPr>
              <a:spLocks/>
            </p:cNvSpPr>
            <p:nvPr/>
          </p:nvSpPr>
          <p:spPr bwMode="auto">
            <a:xfrm>
              <a:off x="2193" y="1957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0" name="Freeform 784"/>
            <p:cNvSpPr>
              <a:spLocks/>
            </p:cNvSpPr>
            <p:nvPr/>
          </p:nvSpPr>
          <p:spPr bwMode="auto">
            <a:xfrm>
              <a:off x="2179" y="1959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1" name="Freeform 785"/>
            <p:cNvSpPr>
              <a:spLocks/>
            </p:cNvSpPr>
            <p:nvPr/>
          </p:nvSpPr>
          <p:spPr bwMode="auto">
            <a:xfrm>
              <a:off x="2166" y="1961"/>
              <a:ext cx="7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5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2" name="Freeform 786"/>
            <p:cNvSpPr>
              <a:spLocks/>
            </p:cNvSpPr>
            <p:nvPr/>
          </p:nvSpPr>
          <p:spPr bwMode="auto">
            <a:xfrm>
              <a:off x="2090" y="1932"/>
              <a:ext cx="78" cy="6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44"/>
                </a:cxn>
                <a:cxn ang="0">
                  <a:pos x="78" y="68"/>
                </a:cxn>
                <a:cxn ang="0">
                  <a:pos x="67" y="0"/>
                </a:cxn>
              </a:cxnLst>
              <a:rect l="0" t="0" r="r" b="b"/>
              <a:pathLst>
                <a:path w="78" h="68">
                  <a:moveTo>
                    <a:pt x="67" y="0"/>
                  </a:moveTo>
                  <a:lnTo>
                    <a:pt x="0" y="44"/>
                  </a:lnTo>
                  <a:lnTo>
                    <a:pt x="78" y="6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87"/>
          <p:cNvGrpSpPr>
            <a:grpSpLocks/>
          </p:cNvGrpSpPr>
          <p:nvPr/>
        </p:nvGrpSpPr>
        <p:grpSpPr bwMode="auto">
          <a:xfrm>
            <a:off x="3103563" y="4940300"/>
            <a:ext cx="750887" cy="223838"/>
            <a:chOff x="1955" y="3112"/>
            <a:chExt cx="473" cy="141"/>
          </a:xfrm>
        </p:grpSpPr>
        <p:sp>
          <p:nvSpPr>
            <p:cNvPr id="481044" name="Line 788"/>
            <p:cNvSpPr>
              <a:spLocks noChangeShapeType="1"/>
            </p:cNvSpPr>
            <p:nvPr/>
          </p:nvSpPr>
          <p:spPr bwMode="auto">
            <a:xfrm flipH="1">
              <a:off x="2021" y="3112"/>
              <a:ext cx="407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45" name="Freeform 789"/>
            <p:cNvSpPr>
              <a:spLocks/>
            </p:cNvSpPr>
            <p:nvPr/>
          </p:nvSpPr>
          <p:spPr bwMode="auto">
            <a:xfrm>
              <a:off x="1955" y="3187"/>
              <a:ext cx="81" cy="6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52"/>
                </a:cxn>
                <a:cxn ang="0">
                  <a:pos x="81" y="66"/>
                </a:cxn>
                <a:cxn ang="0">
                  <a:pos x="59" y="0"/>
                </a:cxn>
              </a:cxnLst>
              <a:rect l="0" t="0" r="r" b="b"/>
              <a:pathLst>
                <a:path w="81" h="66">
                  <a:moveTo>
                    <a:pt x="59" y="0"/>
                  </a:moveTo>
                  <a:lnTo>
                    <a:pt x="0" y="52"/>
                  </a:lnTo>
                  <a:lnTo>
                    <a:pt x="81" y="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046" name="Line 790"/>
          <p:cNvSpPr>
            <a:spLocks noChangeShapeType="1"/>
          </p:cNvSpPr>
          <p:nvPr/>
        </p:nvSpPr>
        <p:spPr bwMode="auto">
          <a:xfrm>
            <a:off x="2079625" y="5867400"/>
            <a:ext cx="1773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047" name="Text Box 791"/>
          <p:cNvSpPr txBox="1">
            <a:spLocks noChangeArrowheads="1"/>
          </p:cNvSpPr>
          <p:nvPr/>
        </p:nvSpPr>
        <p:spPr bwMode="auto">
          <a:xfrm>
            <a:off x="4125913" y="5737225"/>
            <a:ext cx="13922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/>
              <a:t>= Causal flows.</a:t>
            </a:r>
          </a:p>
        </p:txBody>
      </p:sp>
      <p:grpSp>
        <p:nvGrpSpPr>
          <p:cNvPr id="17" name="Group 792"/>
          <p:cNvGrpSpPr>
            <a:grpSpLocks/>
          </p:cNvGrpSpPr>
          <p:nvPr/>
        </p:nvGrpSpPr>
        <p:grpSpPr bwMode="auto">
          <a:xfrm>
            <a:off x="2057400" y="6172200"/>
            <a:ext cx="4516438" cy="293688"/>
            <a:chOff x="1296" y="4135"/>
            <a:chExt cx="2845" cy="185"/>
          </a:xfrm>
        </p:grpSpPr>
        <p:sp>
          <p:nvSpPr>
            <p:cNvPr id="481049" name="Line 793"/>
            <p:cNvSpPr>
              <a:spLocks noChangeShapeType="1"/>
            </p:cNvSpPr>
            <p:nvPr/>
          </p:nvSpPr>
          <p:spPr bwMode="auto">
            <a:xfrm>
              <a:off x="1296" y="4196"/>
              <a:ext cx="11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050" name="Text Box 794"/>
            <p:cNvSpPr txBox="1">
              <a:spLocks noChangeArrowheads="1"/>
            </p:cNvSpPr>
            <p:nvPr/>
          </p:nvSpPr>
          <p:spPr bwMode="auto">
            <a:xfrm>
              <a:off x="2626" y="4135"/>
              <a:ext cx="151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= Information gathering &amp; use.</a:t>
              </a:r>
            </a:p>
          </p:txBody>
        </p:sp>
      </p:grpSp>
      <p:sp>
        <p:nvSpPr>
          <p:cNvPr id="803" name="Text Box 5"/>
          <p:cNvSpPr txBox="1">
            <a:spLocks noChangeArrowheads="1"/>
          </p:cNvSpPr>
          <p:nvPr/>
        </p:nvSpPr>
        <p:spPr bwMode="auto">
          <a:xfrm>
            <a:off x="0" y="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From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Part II</a:t>
            </a:r>
            <a:r>
              <a:rPr lang="en-US" sz="1600" dirty="0" smtClean="0">
                <a:latin typeface="Arial" charset="0"/>
              </a:rPr>
              <a:t> to 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Parts III-VII</a:t>
            </a:r>
            <a:r>
              <a:rPr lang="en-US" sz="1600" dirty="0" smtClean="0">
                <a:latin typeface="Arial" charset="0"/>
              </a:rPr>
              <a:t> we’re moving from Space </a:t>
            </a:r>
            <a:r>
              <a:rPr lang="en-US" sz="1600" dirty="0" err="1" smtClean="0">
                <a:latin typeface="Arial" charset="0"/>
              </a:rPr>
              <a:t>Mkt</a:t>
            </a:r>
            <a:r>
              <a:rPr lang="en-US" sz="1600" dirty="0" smtClean="0">
                <a:latin typeface="Arial" charset="0"/>
              </a:rPr>
              <a:t> &amp; </a:t>
            </a:r>
            <a:r>
              <a:rPr lang="en-US" sz="1600" dirty="0" err="1" smtClean="0">
                <a:latin typeface="Arial" charset="0"/>
              </a:rPr>
              <a:t>Dvlpt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Industr</a:t>
            </a:r>
            <a:r>
              <a:rPr lang="en-US" sz="1600" dirty="0" smtClean="0">
                <a:latin typeface="Arial" charset="0"/>
              </a:rPr>
              <a:t> to focus on Asset </a:t>
            </a:r>
            <a:r>
              <a:rPr lang="en-US" sz="1600" dirty="0" err="1" smtClean="0">
                <a:latin typeface="Arial" charset="0"/>
              </a:rPr>
              <a:t>Mkt</a:t>
            </a:r>
            <a:r>
              <a:rPr lang="en-US" sz="1600" dirty="0" smtClean="0">
                <a:latin typeface="Arial" charset="0"/>
              </a:rPr>
              <a:t>…</a:t>
            </a:r>
            <a:endParaRPr lang="en-US" sz="1600" dirty="0">
              <a:latin typeface="Arial" charset="0"/>
            </a:endParaRPr>
          </a:p>
        </p:txBody>
      </p:sp>
      <p:sp>
        <p:nvSpPr>
          <p:cNvPr id="806" name="Text Box 795"/>
          <p:cNvSpPr txBox="1">
            <a:spLocks noChangeArrowheads="1"/>
          </p:cNvSpPr>
          <p:nvPr/>
        </p:nvSpPr>
        <p:spPr bwMode="auto">
          <a:xfrm>
            <a:off x="228600" y="4572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Arial" charset="0"/>
              </a:rPr>
              <a:t>Exhibit 2-2</a:t>
            </a:r>
            <a:endParaRPr lang="en-US" sz="1200" dirty="0">
              <a:latin typeface="Arial" charset="0"/>
            </a:endParaRPr>
          </a:p>
        </p:txBody>
      </p:sp>
      <p:sp>
        <p:nvSpPr>
          <p:cNvPr id="807" name="Oval 806"/>
          <p:cNvSpPr/>
          <p:nvPr/>
        </p:nvSpPr>
        <p:spPr bwMode="auto">
          <a:xfrm rot="18852706">
            <a:off x="-428053" y="1655577"/>
            <a:ext cx="6935788" cy="2417193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8" name="Oval 807"/>
          <p:cNvSpPr/>
          <p:nvPr/>
        </p:nvSpPr>
        <p:spPr bwMode="auto">
          <a:xfrm>
            <a:off x="3352800" y="3124200"/>
            <a:ext cx="4876800" cy="2362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9" name="Footer Placeholder 79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676400" y="533400"/>
            <a:ext cx="6096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200">
                <a:latin typeface="Albertus Medium" pitchFamily="34" charset="0"/>
              </a:rPr>
              <a:t>Institutional Real Estate Capital Structure: 2011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1828800" y="60960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Source: PPR,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7.3.2. Sources of Debt &amp; Equity Capital</a:t>
            </a:r>
            <a:endParaRPr lang="en-US" sz="20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74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7"/>
          <p:cNvSpPr txBox="1">
            <a:spLocks noChangeArrowheads="1"/>
          </p:cNvSpPr>
          <p:nvPr/>
        </p:nvSpPr>
        <p:spPr bwMode="auto">
          <a:xfrm>
            <a:off x="1828800" y="62484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Source: Real Capital Analytics Inc.</a:t>
            </a:r>
          </a:p>
        </p:txBody>
      </p:sp>
      <p:sp>
        <p:nvSpPr>
          <p:cNvPr id="76803" name="Text Box 11"/>
          <p:cNvSpPr txBox="1">
            <a:spLocks noChangeArrowheads="1"/>
          </p:cNvSpPr>
          <p:nvPr/>
        </p:nvSpPr>
        <p:spPr bwMode="auto">
          <a:xfrm>
            <a:off x="381000" y="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</a:rPr>
              <a:t>Exh.7-12: How is institutional real estate financed?... Buyers’ equity: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518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228600" y="59436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Properties $5M+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67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5455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1828800" y="60960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Source: Real Capital Analytics Inc.</a:t>
            </a:r>
          </a:p>
        </p:txBody>
      </p:sp>
      <p:sp>
        <p:nvSpPr>
          <p:cNvPr id="77828" name="Text Box 11"/>
          <p:cNvSpPr txBox="1">
            <a:spLocks noChangeArrowheads="1"/>
          </p:cNvSpPr>
          <p:nvPr/>
        </p:nvSpPr>
        <p:spPr bwMode="auto">
          <a:xfrm>
            <a:off x="381000" y="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Exh.7-13: How is institutional real estate financed?... Buyers’ debt: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60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23088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1676400" y="533400"/>
            <a:ext cx="5095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200">
                <a:latin typeface="Albertus Medium" pitchFamily="34" charset="0"/>
              </a:rPr>
              <a:t>Institutional Real Estate Debt Sources: </a:t>
            </a:r>
          </a:p>
          <a:p>
            <a:pPr algn="ctr"/>
            <a:r>
              <a:rPr lang="en-US" sz="2200">
                <a:latin typeface="Albertus Medium" pitchFamily="34" charset="0"/>
              </a:rPr>
              <a:t>Outstanding Balance as of 2011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1828800" y="60960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Source: PPR,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7.3.2. Sources of Debt &amp; Equity Capital</a:t>
            </a:r>
            <a:endParaRPr lang="en-US" sz="2000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32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Exhibit 1-6: Major Types of Capital Asset Markets and Investment Products</a:t>
            </a:r>
          </a:p>
        </p:txBody>
      </p:sp>
      <p:graphicFrame>
        <p:nvGraphicFramePr>
          <p:cNvPr id="131123" name="Group 51"/>
          <p:cNvGraphicFramePr>
            <a:graphicFrameLocks noGrp="1"/>
          </p:cNvGraphicFramePr>
          <p:nvPr/>
        </p:nvGraphicFramePr>
        <p:xfrm>
          <a:off x="1447800" y="1752600"/>
          <a:ext cx="6629400" cy="4448175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944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Public Markets: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Private Markets: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Equity Assets: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Stocks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REITs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Mutual funds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ETFs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Real Property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Private firms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Oil &amp; Gas Partnerships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Hedge Funds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Debt Assets: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Bonds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MBS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Money instruments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Bank loans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Whole Mortgages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Venture Debt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022F-7F41-48C6-9D62-8E41A3DB0F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5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0104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Bef>
                <a:spcPts val="2000"/>
              </a:spcBef>
            </a:pPr>
            <a:r>
              <a:rPr lang="en-US" sz="4000" b="1" dirty="0" smtClean="0">
                <a:latin typeface="+mj-lt"/>
              </a:rPr>
              <a:t>Lecture Outline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Orientation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Evolution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Asset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Mkt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Basics (Investors)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Four Asset Classes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Two RE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Investmt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Mkts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8194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194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28194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Evolution of U.S. </a:t>
            </a:r>
            <a:r>
              <a:rPr lang="en-US" sz="2400" dirty="0" smtClean="0"/>
              <a:t>Institutional Real </a:t>
            </a:r>
            <a:r>
              <a:rPr lang="en-US" sz="2400" dirty="0"/>
              <a:t>Estate </a:t>
            </a:r>
            <a:r>
              <a:rPr lang="en-US" sz="2400" dirty="0" smtClean="0"/>
              <a:t>Market*</a:t>
            </a:r>
            <a:endParaRPr lang="en-US" sz="2400" dirty="0"/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3200400" y="51054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Source: PPR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19400" y="5943600"/>
            <a:ext cx="4065502" cy="4616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3" tIns="45712" rIns="91423" bIns="45712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*</a:t>
            </a:r>
            <a:r>
              <a:rPr lang="en-US" sz="1200" dirty="0" smtClean="0">
                <a:latin typeface="Albertus Medium" pitchFamily="34" charset="0"/>
              </a:rPr>
              <a:t>Somewhat narrow definition of “institutional real estate”.</a:t>
            </a:r>
            <a:endParaRPr lang="en-US" sz="1200" dirty="0">
              <a:latin typeface="Albertus Medium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9600" y="762000"/>
            <a:ext cx="7953375" cy="5705475"/>
            <a:chOff x="609600" y="457200"/>
            <a:chExt cx="7953375" cy="5705475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457200"/>
              <a:ext cx="7953375" cy="570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Rectangle 46"/>
            <p:cNvSpPr/>
            <p:nvPr/>
          </p:nvSpPr>
          <p:spPr bwMode="auto">
            <a:xfrm>
              <a:off x="1143000" y="914400"/>
              <a:ext cx="152400" cy="441960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752600" y="914400"/>
              <a:ext cx="304800" cy="441960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895600" y="914400"/>
              <a:ext cx="76200" cy="441960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124200" y="914400"/>
              <a:ext cx="228600" cy="441960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724400" y="914400"/>
              <a:ext cx="76200" cy="441960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553200" y="914400"/>
              <a:ext cx="76200" cy="441960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696200" y="914400"/>
              <a:ext cx="304800" cy="441960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7143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solidFill>
                  <a:srgbClr val="FF0000"/>
                </a:solidFill>
                <a:latin typeface="Arial" charset="0"/>
              </a:rPr>
              <a:t>End of</a:t>
            </a:r>
          </a:p>
          <a:p>
            <a:r>
              <a:rPr lang="en-US" sz="1200" dirty="0">
                <a:solidFill>
                  <a:srgbClr val="FF0000"/>
                </a:solidFill>
                <a:latin typeface="Arial" charset="0"/>
              </a:rPr>
              <a:t>60s</a:t>
            </a:r>
          </a:p>
          <a:p>
            <a:r>
              <a:rPr lang="en-US" sz="1200" dirty="0">
                <a:solidFill>
                  <a:srgbClr val="FF0000"/>
                </a:solidFill>
                <a:latin typeface="Arial" charset="0"/>
              </a:rPr>
              <a:t>Boom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371600" y="49530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REIT bust,</a:t>
            </a:r>
          </a:p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Recession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590800" y="3124200"/>
            <a:ext cx="1228725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Boom, </a:t>
            </a:r>
          </a:p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Tax incentives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590800" y="4648200"/>
            <a:ext cx="1219200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rgbClr val="FF0000"/>
                </a:solidFill>
                <a:latin typeface="Arial" charset="0"/>
              </a:rPr>
              <a:t>ERISA: MPT</a:t>
            </a:r>
          </a:p>
          <a:p>
            <a:r>
              <a:rPr lang="en-US" sz="1200">
                <a:solidFill>
                  <a:srgbClr val="FF0000"/>
                </a:solidFill>
                <a:latin typeface="Arial" charset="0"/>
              </a:rPr>
              <a:t>=&gt;P.F.demand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667000" y="3581400"/>
            <a:ext cx="990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S&amp;L </a:t>
            </a:r>
            <a:r>
              <a:rPr lang="en-US" sz="1200" dirty="0" err="1">
                <a:solidFill>
                  <a:srgbClr val="FF0000"/>
                </a:solidFill>
                <a:latin typeface="Arial" charset="0"/>
              </a:rPr>
              <a:t>Dereg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267200" y="3276600"/>
            <a:ext cx="10382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Overbuilding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33800" y="2971800"/>
            <a:ext cx="6286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Tax reform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572000" y="35052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Disinflation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343400" y="45720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S&amp;L crisis: </a:t>
            </a:r>
          </a:p>
          <a:p>
            <a:pPr algn="ctr"/>
            <a:r>
              <a:rPr lang="en-US" sz="1200">
                <a:solidFill>
                  <a:srgbClr val="FF0000"/>
                </a:solidFill>
                <a:latin typeface="Arial" charset="0"/>
              </a:rPr>
              <a:t>FIRREA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334000" y="4343400"/>
            <a:ext cx="12192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Arial" charset="0"/>
              </a:rPr>
              <a:t>Securitzn</a:t>
            </a:r>
            <a:r>
              <a:rPr lang="en-US" sz="1200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 - REIT boom &amp; bubble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 - CMBS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096000" y="3657600"/>
            <a:ext cx="115252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2001-02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Recession but asset demand</a:t>
            </a: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5562600" y="27432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1998-99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Fin Crisis,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REIT Bust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7391400" y="3352800"/>
            <a:ext cx="762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2007-09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Crash,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2010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bottom?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324600" y="1447800"/>
            <a:ext cx="8382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2003-7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  <a:p>
            <a:pPr algn="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Boom 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  <a:latin typeface="Arial" charset="0"/>
              </a:rPr>
              <a:t>&amp; 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Bubble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Reckless</a:t>
            </a:r>
          </a:p>
          <a:p>
            <a:pPr algn="r"/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Debt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362200" y="5334000"/>
            <a:ext cx="114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Inflation Fear</a:t>
            </a:r>
            <a:endParaRPr lang="en-US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09600" y="115669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Exhibit 7-11: The “Roller Coaster Ride” in US Institutional Commercial Property Prices over Recent Decades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3352800" y="1524000"/>
            <a:ext cx="1371600" cy="553998"/>
            <a:chOff x="3352800" y="1219200"/>
            <a:chExt cx="1371600" cy="553998"/>
          </a:xfrm>
        </p:grpSpPr>
        <p:sp>
          <p:nvSpPr>
            <p:cNvPr id="55" name="TextBox 54"/>
            <p:cNvSpPr txBox="1"/>
            <p:nvPr/>
          </p:nvSpPr>
          <p:spPr>
            <a:xfrm>
              <a:off x="3581400" y="1219200"/>
              <a:ext cx="10668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Gray shade indicates GDP recession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4419600" y="1600200"/>
              <a:ext cx="3048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 flipV="1">
              <a:off x="3352800" y="1600200"/>
              <a:ext cx="4572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7315200" y="6477000"/>
            <a:ext cx="1676400" cy="381000"/>
          </a:xfrm>
        </p:spPr>
        <p:txBody>
          <a:bodyPr/>
          <a:lstStyle/>
          <a:p>
            <a:fld id="{B4B44D04-8DD0-4667-AD9F-7F221CA2FF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457200"/>
          </a:xfrm>
        </p:spPr>
        <p:txBody>
          <a:bodyPr/>
          <a:lstStyle/>
          <a:p>
            <a:r>
              <a:rPr lang="en-US" dirty="0" smtClean="0"/>
              <a:t>© 2014 OnCourse Learning.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6813-9005-4E91-AEDE-9F32FBA8AD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Even within the “institutional” properties, there is some asset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mkt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segmentation…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12" y="685800"/>
            <a:ext cx="755517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61722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This is all larger properties ($2.5M+), corresponds roughly 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CoStar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“Investment” properties.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1524000"/>
            <a:ext cx="327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“Major” =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NYC, DC, Chi, SF, LA.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“Non-Major” = All else.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4D04-8DD0-4667-AD9F-7F221CA2FF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0104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spcBef>
                <a:spcPts val="2000"/>
              </a:spcBef>
            </a:pPr>
            <a:r>
              <a:rPr lang="en-US" sz="4000" b="1" dirty="0" smtClean="0">
                <a:latin typeface="+mj-lt"/>
              </a:rPr>
              <a:t>Lecture Outline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Orientation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Evolution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Asset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Mkt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Basics (Investors)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Four Asset Classes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Two RE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Investmt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Mkts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OnCourse Learning. All Rights Reserved.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6699FF"/>
      </a:accent1>
      <a:accent2>
        <a:srgbClr val="66CC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5CB9E7"/>
      </a:accent6>
      <a:hlink>
        <a:srgbClr val="CC99FF"/>
      </a:hlink>
      <a:folHlink>
        <a:srgbClr val="00CCCC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1226</Words>
  <Application>Microsoft Office PowerPoint</Application>
  <PresentationFormat>On-screen Show (4:3)</PresentationFormat>
  <Paragraphs>335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Soaring</vt:lpstr>
      <vt:lpstr>CHAPTER 7 LECTURE</vt:lpstr>
      <vt:lpstr>Slide 2</vt:lpstr>
      <vt:lpstr>Slide 3</vt:lpstr>
      <vt:lpstr>Exhibit 1-6: Major Types of Capital Asset Markets and Investment Products</vt:lpstr>
      <vt:lpstr>Slide 5</vt:lpstr>
      <vt:lpstr>Slide 6</vt:lpstr>
      <vt:lpstr>Slide 7</vt:lpstr>
      <vt:lpstr>Slide 8</vt:lpstr>
      <vt:lpstr>Slide 9</vt:lpstr>
      <vt:lpstr>WHY DO PEOPLE INVEST?..</vt:lpstr>
      <vt:lpstr>WHY DO PEOPLE INVEST?</vt:lpstr>
      <vt:lpstr>WHY DO PEOPLE INVEST?</vt:lpstr>
      <vt:lpstr>TWO MAJOR INVESTMENT OBJECTIVES:</vt:lpstr>
      <vt:lpstr>MAJOR CONSTRAINTS &amp; CONCERNS:</vt:lpstr>
      <vt:lpstr>Slide 15</vt:lpstr>
      <vt:lpstr>Slide 16</vt:lpstr>
      <vt:lpstr>Slide 17</vt:lpstr>
      <vt:lpstr>Exhibit 7-7: HISTORICAL TOTAL RETURN PERFORMANCE OF MAJOR INVESTMENT ASSET CLASSES, COMPARED TO INFLATION (CPI), 1969-2010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EXHIBIT 7-2  Real Estate Example of the Investment System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The Yates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Stephanie R. Yates</dc:creator>
  <cp:lastModifiedBy>McLaughlin</cp:lastModifiedBy>
  <cp:revision>120</cp:revision>
  <dcterms:created xsi:type="dcterms:W3CDTF">2000-11-12T13:20:52Z</dcterms:created>
  <dcterms:modified xsi:type="dcterms:W3CDTF">2013-02-15T22:49:26Z</dcterms:modified>
</cp:coreProperties>
</file>