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638" r:id="rId2"/>
    <p:sldId id="561" r:id="rId3"/>
    <p:sldId id="562" r:id="rId4"/>
    <p:sldId id="563" r:id="rId5"/>
    <p:sldId id="564" r:id="rId6"/>
    <p:sldId id="565" r:id="rId7"/>
    <p:sldId id="566" r:id="rId8"/>
    <p:sldId id="567" r:id="rId9"/>
    <p:sldId id="568" r:id="rId10"/>
    <p:sldId id="603" r:id="rId11"/>
    <p:sldId id="569" r:id="rId12"/>
    <p:sldId id="570" r:id="rId13"/>
    <p:sldId id="636" r:id="rId14"/>
    <p:sldId id="571" r:id="rId15"/>
    <p:sldId id="572" r:id="rId16"/>
    <p:sldId id="573" r:id="rId17"/>
    <p:sldId id="574" r:id="rId18"/>
    <p:sldId id="575" r:id="rId19"/>
    <p:sldId id="637" r:id="rId20"/>
    <p:sldId id="651" r:id="rId21"/>
    <p:sldId id="632" r:id="rId22"/>
    <p:sldId id="634" r:id="rId23"/>
    <p:sldId id="635" r:id="rId24"/>
    <p:sldId id="639" r:id="rId25"/>
    <p:sldId id="640" r:id="rId26"/>
    <p:sldId id="642" r:id="rId27"/>
    <p:sldId id="643" r:id="rId28"/>
    <p:sldId id="644" r:id="rId29"/>
    <p:sldId id="645" r:id="rId30"/>
    <p:sldId id="646" r:id="rId31"/>
    <p:sldId id="647" r:id="rId32"/>
    <p:sldId id="648" r:id="rId33"/>
    <p:sldId id="649" r:id="rId34"/>
    <p:sldId id="587" r:id="rId35"/>
    <p:sldId id="588" r:id="rId36"/>
    <p:sldId id="589" r:id="rId37"/>
    <p:sldId id="590" r:id="rId38"/>
    <p:sldId id="630" r:id="rId39"/>
    <p:sldId id="631" r:id="rId40"/>
    <p:sldId id="592" r:id="rId41"/>
    <p:sldId id="604" r:id="rId42"/>
    <p:sldId id="621" r:id="rId43"/>
    <p:sldId id="619" r:id="rId44"/>
    <p:sldId id="633" r:id="rId45"/>
    <p:sldId id="62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60093"/>
    <a:srgbClr val="0000FF"/>
    <a:srgbClr val="CC3399"/>
    <a:srgbClr val="00FFFF"/>
    <a:srgbClr val="FF0066"/>
    <a:srgbClr val="FF3399"/>
    <a:srgbClr val="666699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86011" autoAdjust="0"/>
  </p:normalViewPr>
  <p:slideViewPr>
    <p:cSldViewPr>
      <p:cViewPr varScale="1">
        <p:scale>
          <a:sx n="85" d="100"/>
          <a:sy n="85" d="100"/>
        </p:scale>
        <p:origin x="-115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14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2001-2004F ANNUAL AVG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WASHINGTON DC</c:v>
                </c:pt>
                <c:pt idx="1">
                  <c:v>NEW YORK</c:v>
                </c:pt>
                <c:pt idx="2">
                  <c:v>LOS ANGELES</c:v>
                </c:pt>
                <c:pt idx="3">
                  <c:v>SAN FRANCISCO</c:v>
                </c:pt>
                <c:pt idx="4">
                  <c:v>DALLAS / FORT WORTH</c:v>
                </c:pt>
                <c:pt idx="5">
                  <c:v>ATLANTA</c:v>
                </c:pt>
                <c:pt idx="6">
                  <c:v>BOSTON</c:v>
                </c:pt>
                <c:pt idx="7">
                  <c:v>CHICAGO</c:v>
                </c:pt>
                <c:pt idx="8">
                  <c:v>HOUSTON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9.2799999999999994</c:v>
                </c:pt>
                <c:pt idx="1">
                  <c:v>6.29</c:v>
                </c:pt>
                <c:pt idx="2">
                  <c:v>6.19</c:v>
                </c:pt>
                <c:pt idx="3">
                  <c:v>5.57</c:v>
                </c:pt>
                <c:pt idx="4">
                  <c:v>4.68</c:v>
                </c:pt>
                <c:pt idx="5">
                  <c:v>4.53</c:v>
                </c:pt>
                <c:pt idx="6">
                  <c:v>3.32</c:v>
                </c:pt>
                <c:pt idx="7">
                  <c:v>3.01</c:v>
                </c:pt>
                <c:pt idx="8">
                  <c:v>2.5099999999999998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1998-2000 ANNUAL AVG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WASHINGTON DC</c:v>
                </c:pt>
                <c:pt idx="1">
                  <c:v>NEW YORK</c:v>
                </c:pt>
                <c:pt idx="2">
                  <c:v>LOS ANGELES</c:v>
                </c:pt>
                <c:pt idx="3">
                  <c:v>SAN FRANCISCO</c:v>
                </c:pt>
                <c:pt idx="4">
                  <c:v>DALLAS / FORT WORTH</c:v>
                </c:pt>
                <c:pt idx="5">
                  <c:v>ATLANTA</c:v>
                </c:pt>
                <c:pt idx="6">
                  <c:v>BOSTON</c:v>
                </c:pt>
                <c:pt idx="7">
                  <c:v>CHICAGO</c:v>
                </c:pt>
                <c:pt idx="8">
                  <c:v>HOUSTON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10.050000000000001</c:v>
                </c:pt>
                <c:pt idx="1">
                  <c:v>7.56</c:v>
                </c:pt>
                <c:pt idx="2">
                  <c:v>4.95</c:v>
                </c:pt>
                <c:pt idx="3">
                  <c:v>5.89</c:v>
                </c:pt>
                <c:pt idx="4">
                  <c:v>4.82</c:v>
                </c:pt>
                <c:pt idx="5">
                  <c:v>6.53</c:v>
                </c:pt>
                <c:pt idx="6">
                  <c:v>4.16</c:v>
                </c:pt>
                <c:pt idx="7">
                  <c:v>2.86</c:v>
                </c:pt>
                <c:pt idx="8">
                  <c:v>2.02</c:v>
                </c:pt>
              </c:numCache>
            </c:numRef>
          </c:val>
        </c:ser>
        <c:dLbls>
          <c:showVal val="1"/>
        </c:dLbls>
        <c:gapWidth val="41"/>
        <c:axId val="133746048"/>
        <c:axId val="135011328"/>
      </c:barChart>
      <c:catAx>
        <c:axId val="133746048"/>
        <c:scaling>
          <c:orientation val="minMax"/>
        </c:scaling>
        <c:axPos val="l"/>
        <c:majorTickMark val="none"/>
        <c:tickLblPos val="nextTo"/>
        <c:crossAx val="135011328"/>
        <c:crosses val="autoZero"/>
        <c:auto val="1"/>
        <c:lblAlgn val="ctr"/>
        <c:lblOffset val="100"/>
      </c:catAx>
      <c:valAx>
        <c:axId val="135011328"/>
        <c:scaling>
          <c:orientation val="minMax"/>
        </c:scaling>
        <c:delete val="1"/>
        <c:axPos val="b"/>
        <c:numFmt formatCode="General" sourceLinked="1"/>
        <c:tickLblPos val="none"/>
        <c:crossAx val="133746048"/>
        <c:crosses val="autoZero"/>
        <c:crossBetween val="between"/>
      </c:valAx>
    </c:plotArea>
    <c:legend>
      <c:legendPos val="t"/>
      <c:layout/>
    </c:legend>
    <c:plotVisOnly val="1"/>
  </c:chart>
  <c:spPr>
    <a:ln>
      <a:solidFill>
        <a:schemeClr val="accent4"/>
      </a:solidFill>
    </a:ln>
  </c:spPr>
  <c:txPr>
    <a:bodyPr/>
    <a:lstStyle/>
    <a:p>
      <a:pPr>
        <a:defRPr sz="1800" baseline="0">
          <a:latin typeface="Calibri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31206D-F2A5-48D8-914D-4B74715EE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0110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DE9A7-1B28-4580-A33B-ADFE69C84030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582B-8AB3-4751-9091-18FF9D0CB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CE1D-4C4F-44AA-9062-AC3A6AE76C25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FE36-C6F3-4B35-87A2-BF528F9EA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9B4DD-A7C6-4708-BB47-1DD237B58540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C224-BB08-4959-8153-F16FA2FA9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B678-9C01-4C6D-A52F-40952F49C941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42409-3E88-49C7-8D3C-BCD130A69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D61C7-9C46-496A-8D0B-7E6A02EF841F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00F61-8447-42C9-878E-274540B24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3FC24-BAEE-45E0-9142-C132BC8F9EEF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0851-FFA9-49AE-9588-D6B973D3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4C43-9A12-4451-AEED-C60C33648127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7501-801A-4B2F-8D48-06D0623B5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46896-DBDF-4738-A089-F6341F4E8370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7312-5583-44F5-B974-A4EF9F94E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47B0A-E5BE-4926-9731-ADA8F4E585E5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E78F-5D9A-43C5-858F-C753796F8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E6B3-F6A4-40DD-ADE6-02E92873EBB4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69AE-D881-4E91-81AC-DA900EEBC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FA4E-1F35-40EC-A26C-AB2F5DEFC259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C94BE-83F6-4150-94F9-4A8E843B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D132C87-8455-4CE0-A224-F74BB2B6DC81}" type="datetime1">
              <a:rPr lang="en-US" smtClean="0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2014 OnCourse Learning. All Rights Reserved.</a:t>
            </a:r>
            <a:endParaRPr lang="en-US" dirty="0"/>
          </a:p>
        </p:txBody>
      </p:sp>
      <p:sp>
        <p:nvSpPr>
          <p:cNvPr id="51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5BE51D3-8ADB-4F7E-A0DF-578CF1920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Chapter 6: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Real Estate Market Analysis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3582B-8AB3-4751-9091-18FF9D0CBF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672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1F04A8-5353-4DCE-926C-73BFB8CDAA6C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0010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81000" y="0"/>
            <a:ext cx="8382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What does it look like the natural vacancy rate is in the Boston office market?</a:t>
            </a:r>
          </a:p>
          <a:p>
            <a:pPr>
              <a:spcBef>
                <a:spcPct val="1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Is it higher in the CBD or the suburbs?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A1DC68-8BF4-40C4-A7FE-5E3A286BEF8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Rent:</a:t>
            </a: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Rent </a:t>
            </a:r>
            <a:r>
              <a:rPr lang="en-US" sz="2800" dirty="0" smtClean="0">
                <a:cs typeface="Times New Roman" pitchFamily="18" charset="0"/>
              </a:rPr>
              <a:t>on new leases in the market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Another </a:t>
            </a:r>
            <a:r>
              <a:rPr lang="en-US" sz="2800" dirty="0" smtClean="0">
                <a:cs typeface="Times New Roman" pitchFamily="18" charset="0"/>
              </a:rPr>
              <a:t>equilibrium variable (along with vacancy rate)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Most </a:t>
            </a:r>
            <a:r>
              <a:rPr lang="en-US" sz="2800" dirty="0" smtClean="0">
                <a:cs typeface="Times New Roman" pitchFamily="18" charset="0"/>
              </a:rPr>
              <a:t>important space market variable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Tricky </a:t>
            </a:r>
            <a:r>
              <a:rPr lang="en-US" sz="2800" dirty="0" smtClean="0">
                <a:cs typeface="Times New Roman" pitchFamily="18" charset="0"/>
              </a:rPr>
              <a:t>to accurately quantify (private </a:t>
            </a:r>
            <a:r>
              <a:rPr lang="en-US" sz="2800" dirty="0" err="1" smtClean="0">
                <a:cs typeface="Times New Roman" pitchFamily="18" charset="0"/>
              </a:rPr>
              <a:t>info,</a:t>
            </a:r>
            <a:r>
              <a:rPr lang="en-US" sz="2800" i="1" dirty="0" err="1" smtClean="0">
                <a:cs typeface="Times New Roman" pitchFamily="18" charset="0"/>
              </a:rPr>
              <a:t>“apples</a:t>
            </a:r>
            <a:r>
              <a:rPr lang="en-US" sz="2800" i="1" dirty="0" smtClean="0">
                <a:cs typeface="Times New Roman" pitchFamily="18" charset="0"/>
              </a:rPr>
              <a:t> </a:t>
            </a:r>
            <a:r>
              <a:rPr lang="en-US" sz="2800" i="1" dirty="0" err="1" smtClean="0">
                <a:cs typeface="Times New Roman" pitchFamily="18" charset="0"/>
              </a:rPr>
              <a:t>vs</a:t>
            </a:r>
            <a:r>
              <a:rPr lang="en-US" sz="2800" i="1" dirty="0" smtClean="0">
                <a:cs typeface="Times New Roman" pitchFamily="18" charset="0"/>
              </a:rPr>
              <a:t> oranges”</a:t>
            </a:r>
            <a:r>
              <a:rPr lang="en-US" sz="2800" dirty="0" smtClean="0">
                <a:cs typeface="Times New Roman" pitchFamily="18" charset="0"/>
              </a:rPr>
              <a:t> problems)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Watch </a:t>
            </a:r>
            <a:r>
              <a:rPr lang="en-US" sz="2800" dirty="0" smtClean="0">
                <a:cs typeface="Times New Roman" pitchFamily="18" charset="0"/>
              </a:rPr>
              <a:t>out for </a:t>
            </a:r>
            <a:r>
              <a:rPr lang="en-US" sz="2800" i="1" dirty="0" smtClean="0">
                <a:cs typeface="Times New Roman" pitchFamily="18" charset="0"/>
              </a:rPr>
              <a:t>“asking rent”</a:t>
            </a:r>
            <a:r>
              <a:rPr lang="en-US" sz="2800" dirty="0" smtClean="0">
                <a:cs typeface="Times New Roman" pitchFamily="18" charset="0"/>
              </a:rPr>
              <a:t>  </a:t>
            </a:r>
            <a:r>
              <a:rPr lang="en-US" sz="2800" dirty="0" smtClean="0">
                <a:cs typeface="Times New Roman" pitchFamily="18" charset="0"/>
              </a:rPr>
              <a:t>vs. </a:t>
            </a:r>
            <a:r>
              <a:rPr lang="en-US" sz="2800" i="1" dirty="0" smtClean="0">
                <a:cs typeface="Times New Roman" pitchFamily="18" charset="0"/>
              </a:rPr>
              <a:t>“effective rent”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CC1E2A-8ACA-4C4A-B41F-2E6187DE4FA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Example: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$10 rent but 1-yr abatement in 5-yr </a:t>
            </a:r>
            <a:r>
              <a:rPr lang="en-US" dirty="0" smtClean="0">
                <a:cs typeface="Times New Roman" pitchFamily="18" charset="0"/>
              </a:rPr>
              <a:t>lease:</a:t>
            </a:r>
          </a:p>
          <a:p>
            <a:pPr marL="341313" indent="-341313" eaLnBrk="1" hangingPunct="1">
              <a:spcBef>
                <a:spcPts val="2400"/>
              </a:spcBef>
            </a:pPr>
            <a:r>
              <a:rPr lang="en-US" dirty="0" smtClean="0">
                <a:cs typeface="Times New Roman" pitchFamily="18" charset="0"/>
              </a:rPr>
              <a:t>What </a:t>
            </a:r>
            <a:r>
              <a:rPr lang="en-US" dirty="0" smtClean="0">
                <a:cs typeface="Times New Roman" pitchFamily="18" charset="0"/>
              </a:rPr>
              <a:t>would you say is the “effective rent”?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CC1E2A-8ACA-4C4A-B41F-2E6187DE4FA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Example: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$10 rent but 1-yr abatement in 5-yr lease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pPr marL="341313" indent="-341313" eaLnBrk="1" hangingPunct="1">
              <a:spcBef>
                <a:spcPts val="2400"/>
              </a:spcBef>
            </a:pPr>
            <a:r>
              <a:rPr lang="en-US" dirty="0" smtClean="0">
                <a:cs typeface="Times New Roman" pitchFamily="18" charset="0"/>
              </a:rPr>
              <a:t>What </a:t>
            </a:r>
            <a:r>
              <a:rPr lang="en-US" dirty="0" smtClean="0">
                <a:cs typeface="Times New Roman" pitchFamily="18" charset="0"/>
              </a:rPr>
              <a:t>would you say is the “effective rent”?</a:t>
            </a:r>
          </a:p>
          <a:p>
            <a:pPr lvl="1" eaLnBrk="1" hangingPunct="1"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10*(4/5) = $8.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Or, more carefully, if tenant can borrow @ 8%: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=PMT(0.08,5,NPV(0.08,10,10,10,10)) = $8.30.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81415-A363-4FD1-BEA4-C7A56F50A2A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pitchFamily="18" charset="0"/>
              </a:rPr>
              <a:t>Consider “real rent”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rent </a:t>
            </a:r>
            <a:r>
              <a:rPr lang="en-US" dirty="0" smtClean="0">
                <a:cs typeface="Times New Roman" pitchFamily="18" charset="0"/>
              </a:rPr>
              <a:t>adjusted for general inflation (as better indicator of market trend)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0777D-6C2B-48DB-AAB7-05113207462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Construction:</a:t>
            </a: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Supply </a:t>
            </a:r>
            <a:r>
              <a:rPr lang="en-US" sz="2800" dirty="0" smtClean="0">
                <a:cs typeface="Times New Roman" pitchFamily="18" charset="0"/>
              </a:rPr>
              <a:t>side variable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Starts </a:t>
            </a:r>
            <a:r>
              <a:rPr lang="en-US" sz="2800" dirty="0" smtClean="0">
                <a:cs typeface="Times New Roman" pitchFamily="18" charset="0"/>
              </a:rPr>
              <a:t>&amp; completions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Starts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cs typeface="Times New Roman" pitchFamily="18" charset="0"/>
              </a:rPr>
              <a:t> “Pipeline”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Completions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cs typeface="Times New Roman" pitchFamily="18" charset="0"/>
              </a:rPr>
              <a:t> Additions to supply side of market</a:t>
            </a:r>
          </a:p>
          <a:p>
            <a:pPr lvl="1" eaLnBrk="1" hangingPunct="1">
              <a:buFontTx/>
              <a:buNone/>
            </a:pPr>
            <a:r>
              <a:rPr lang="en-US" sz="2400" i="1" dirty="0" smtClean="0">
                <a:cs typeface="Times New Roman" pitchFamily="18" charset="0"/>
              </a:rPr>
              <a:t>Don’t forget projects in permitting &amp; planning stage too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Consider </a:t>
            </a:r>
            <a:r>
              <a:rPr lang="en-US" sz="2800" i="1" u="sng" dirty="0" smtClean="0">
                <a:cs typeface="Times New Roman" pitchFamily="18" charset="0"/>
              </a:rPr>
              <a:t>net</a:t>
            </a:r>
            <a:r>
              <a:rPr lang="en-US" sz="2800" dirty="0" smtClean="0">
                <a:cs typeface="Times New Roman" pitchFamily="18" charset="0"/>
              </a:rPr>
              <a:t> addition to supply: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Construction </a:t>
            </a:r>
            <a:r>
              <a:rPr lang="en-US" sz="2400" dirty="0" smtClean="0">
                <a:cs typeface="Times New Roman" pitchFamily="18" charset="0"/>
              </a:rPr>
              <a:t>Completions </a:t>
            </a:r>
            <a:r>
              <a:rPr lang="en-US" sz="2400" i="1" dirty="0" smtClean="0">
                <a:cs typeface="Times New Roman" pitchFamily="18" charset="0"/>
              </a:rPr>
              <a:t>minus</a:t>
            </a:r>
            <a:r>
              <a:rPr lang="en-US" sz="2400" dirty="0" smtClean="0">
                <a:cs typeface="Times New Roman" pitchFamily="18" charset="0"/>
              </a:rPr>
              <a:t> Demolition &amp; Conversion Out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Include </a:t>
            </a:r>
            <a:r>
              <a:rPr lang="en-US" sz="2400" dirty="0" smtClean="0">
                <a:cs typeface="Times New Roman" pitchFamily="18" charset="0"/>
              </a:rPr>
              <a:t>re-</a:t>
            </a:r>
            <a:r>
              <a:rPr lang="en-US" sz="2400" dirty="0" err="1" smtClean="0">
                <a:cs typeface="Times New Roman" pitchFamily="18" charset="0"/>
              </a:rPr>
              <a:t>habs</a:t>
            </a:r>
            <a:r>
              <a:rPr lang="en-US" sz="2400" dirty="0" smtClean="0">
                <a:cs typeface="Times New Roman" pitchFamily="18" charset="0"/>
              </a:rPr>
              <a:t> &amp; conversions in also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211246-0582-46B2-B0FE-BA9D9039164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Absorption:</a:t>
            </a: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Change </a:t>
            </a:r>
            <a:r>
              <a:rPr lang="en-US" sz="2800" dirty="0" smtClean="0">
                <a:cs typeface="Times New Roman" pitchFamily="18" charset="0"/>
              </a:rPr>
              <a:t>in occupied space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Demand </a:t>
            </a:r>
            <a:r>
              <a:rPr lang="en-US" sz="2800" dirty="0" smtClean="0">
                <a:cs typeface="Times New Roman" pitchFamily="18" charset="0"/>
              </a:rPr>
              <a:t>side variable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Gross absorption”</a:t>
            </a:r>
            <a:r>
              <a:rPr lang="en-US" sz="2800" dirty="0" smtClean="0">
                <a:cs typeface="Times New Roman" pitchFamily="18" charset="0"/>
              </a:rPr>
              <a:t> = Total new lease signings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Includes </a:t>
            </a:r>
            <a:r>
              <a:rPr lang="en-US" sz="2400" dirty="0" smtClean="0">
                <a:cs typeface="Times New Roman" pitchFamily="18" charset="0"/>
              </a:rPr>
              <a:t>moves </a:t>
            </a:r>
            <a:r>
              <a:rPr lang="en-US" sz="2400" i="1" dirty="0" smtClean="0">
                <a:cs typeface="Times New Roman" pitchFamily="18" charset="0"/>
              </a:rPr>
              <a:t>within</a:t>
            </a:r>
            <a:r>
              <a:rPr lang="en-US" sz="2400" dirty="0" smtClean="0">
                <a:cs typeface="Times New Roman" pitchFamily="18" charset="0"/>
              </a:rPr>
              <a:t> the market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Net absorption”</a:t>
            </a:r>
            <a:r>
              <a:rPr lang="en-US" sz="2800" dirty="0" smtClean="0">
                <a:cs typeface="Times New Roman" pitchFamily="18" charset="0"/>
              </a:rPr>
              <a:t> = Net increase in occupied space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Net </a:t>
            </a:r>
            <a:r>
              <a:rPr lang="en-US" sz="2800" dirty="0" smtClean="0">
                <a:cs typeface="Times New Roman" pitchFamily="18" charset="0"/>
              </a:rPr>
              <a:t>absorption more relevant for indicating market demand: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(</a:t>
            </a:r>
            <a:r>
              <a:rPr lang="en-US" sz="2800" dirty="0" smtClean="0">
                <a:cs typeface="Times New Roman" pitchFamily="18" charset="0"/>
              </a:rPr>
              <a:t>Vacant SF)</a:t>
            </a:r>
            <a:r>
              <a:rPr lang="en-US" sz="2800" baseline="-30000" dirty="0" smtClean="0">
                <a:cs typeface="Times New Roman" pitchFamily="18" charset="0"/>
              </a:rPr>
              <a:t>t</a:t>
            </a:r>
            <a:r>
              <a:rPr lang="en-US" sz="2800" dirty="0" smtClean="0">
                <a:cs typeface="Times New Roman" pitchFamily="18" charset="0"/>
              </a:rPr>
              <a:t>  = (Vacant SF)</a:t>
            </a:r>
            <a:r>
              <a:rPr lang="en-US" sz="2800" baseline="-30000" dirty="0" smtClean="0">
                <a:cs typeface="Times New Roman" pitchFamily="18" charset="0"/>
              </a:rPr>
              <a:t>t-1</a:t>
            </a:r>
            <a:r>
              <a:rPr lang="en-US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cs typeface="Times New Roman" pitchFamily="18" charset="0"/>
              </a:rPr>
              <a:t>				+ (</a:t>
            </a:r>
            <a:r>
              <a:rPr lang="en-US" sz="2800" dirty="0" err="1" smtClean="0">
                <a:cs typeface="Times New Roman" pitchFamily="18" charset="0"/>
              </a:rPr>
              <a:t>Constr</a:t>
            </a:r>
            <a:r>
              <a:rPr lang="en-US" sz="2800" dirty="0" smtClean="0">
                <a:cs typeface="Times New Roman" pitchFamily="18" charset="0"/>
              </a:rPr>
              <a:t>)</a:t>
            </a:r>
            <a:r>
              <a:rPr lang="en-US" sz="2800" baseline="-30000" dirty="0" smtClean="0">
                <a:cs typeface="Times New Roman" pitchFamily="18" charset="0"/>
              </a:rPr>
              <a:t>t</a:t>
            </a:r>
            <a:r>
              <a:rPr lang="en-US" sz="2800" dirty="0" smtClean="0">
                <a:cs typeface="Times New Roman" pitchFamily="18" charset="0"/>
              </a:rPr>
              <a:t> – (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Net Absorption</a:t>
            </a:r>
            <a:r>
              <a:rPr lang="en-US" sz="2800" dirty="0" smtClean="0">
                <a:cs typeface="Times New Roman" pitchFamily="18" charset="0"/>
              </a:rPr>
              <a:t>)</a:t>
            </a:r>
            <a:r>
              <a:rPr lang="en-US" sz="2800" baseline="-30000" dirty="0" smtClean="0">
                <a:cs typeface="Times New Roman" pitchFamily="18" charset="0"/>
              </a:rPr>
              <a:t>t</a:t>
            </a:r>
            <a:r>
              <a:rPr lang="en-US" sz="28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2ADA45-67BD-402C-89CF-AF97D4343FA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Times New Roman" pitchFamily="18" charset="0"/>
              </a:rPr>
              <a:t>These market indicator variables: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 </a:t>
            </a:r>
            <a:r>
              <a:rPr lang="en-US" b="1" i="1" dirty="0" smtClean="0">
                <a:cs typeface="Times New Roman" pitchFamily="18" charset="0"/>
              </a:rPr>
              <a:t>Vacancy, Rent, Construction, Absorption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endParaRPr lang="en-US" dirty="0" smtClean="0"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Can be used to help characterize &amp; understand the current market, and forecast how it may change relevant to </a:t>
            </a:r>
            <a:r>
              <a:rPr lang="en-US" dirty="0" err="1" smtClean="0">
                <a:cs typeface="Times New Roman" pitchFamily="18" charset="0"/>
              </a:rPr>
              <a:t>R.E.</a:t>
            </a:r>
            <a:r>
              <a:rPr lang="en-US" dirty="0" smtClean="0">
                <a:cs typeface="Times New Roman" pitchFamily="18" charset="0"/>
              </a:rPr>
              <a:t> decisions.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944C25-D972-4BE9-9166-C3722AD9DDF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Times New Roman" pitchFamily="18" charset="0"/>
              </a:rPr>
              <a:t>e.g., The </a:t>
            </a:r>
            <a:r>
              <a:rPr lang="en-US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Months Supply</a:t>
            </a:r>
            <a:r>
              <a:rPr lang="en-US" sz="3600" smtClean="0">
                <a:cs typeface="Times New Roman" pitchFamily="18" charset="0"/>
              </a:rPr>
              <a:t> measure: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79248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smtClean="0">
                <a:cs typeface="Times New Roman" pitchFamily="18" charset="0"/>
              </a:rPr>
              <a:t>MS</a:t>
            </a:r>
            <a:r>
              <a:rPr lang="en-US" sz="2800" smtClean="0">
                <a:cs typeface="Times New Roman" pitchFamily="18" charset="0"/>
              </a:rPr>
              <a:t> &lt; Typical Construction Project Duration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	</a:t>
            </a:r>
            <a:r>
              <a:rPr lang="en-US" sz="280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smtClean="0">
                <a:cs typeface="Times New Roman" pitchFamily="18" charset="0"/>
              </a:rPr>
              <a:t> </a:t>
            </a:r>
            <a:r>
              <a:rPr lang="en-US" sz="2800" i="1" smtClean="0">
                <a:cs typeface="Times New Roman" pitchFamily="18" charset="0"/>
              </a:rPr>
              <a:t>Tight Market</a:t>
            </a:r>
            <a:r>
              <a:rPr lang="en-US" sz="2800" smtClean="0">
                <a:cs typeface="Times New Roman" pitchFamily="18" charset="0"/>
              </a:rPr>
              <a:t/>
            </a:r>
            <a:br>
              <a:rPr lang="en-US" sz="2800" smtClean="0">
                <a:cs typeface="Times New Roman" pitchFamily="18" charset="0"/>
              </a:rPr>
            </a:br>
            <a:r>
              <a:rPr lang="en-US" sz="2800" smtClean="0">
                <a:cs typeface="Times New Roman" pitchFamily="18" charset="0"/>
              </a:rPr>
              <a:t>	</a:t>
            </a:r>
            <a:r>
              <a:rPr lang="en-US" sz="280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smtClean="0">
                <a:cs typeface="Times New Roman" pitchFamily="18" charset="0"/>
              </a:rPr>
              <a:t> Room for new development projects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smtClean="0">
                <a:cs typeface="Times New Roman" pitchFamily="18" charset="0"/>
              </a:rPr>
              <a:t>MS</a:t>
            </a:r>
            <a:r>
              <a:rPr lang="en-US" sz="2800" smtClean="0">
                <a:cs typeface="Times New Roman" pitchFamily="18" charset="0"/>
              </a:rPr>
              <a:t> &gt; Typ.Constr.Duration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	</a:t>
            </a:r>
            <a:r>
              <a:rPr lang="en-US" sz="280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smtClean="0">
                <a:cs typeface="Times New Roman" pitchFamily="18" charset="0"/>
              </a:rPr>
              <a:t> </a:t>
            </a:r>
            <a:r>
              <a:rPr lang="en-US" sz="2800" i="1" smtClean="0">
                <a:cs typeface="Times New Roman" pitchFamily="18" charset="0"/>
              </a:rPr>
              <a:t>May</a:t>
            </a:r>
            <a:r>
              <a:rPr lang="en-US" sz="2800" smtClean="0">
                <a:cs typeface="Times New Roman" pitchFamily="18" charset="0"/>
              </a:rPr>
              <a:t> be some slack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	(but consider </a:t>
            </a:r>
            <a:r>
              <a:rPr lang="en-US" sz="2800" i="1" smtClean="0">
                <a:cs typeface="Times New Roman" pitchFamily="18" charset="0"/>
              </a:rPr>
              <a:t>natural vacancy rate</a:t>
            </a:r>
            <a:r>
              <a:rPr lang="en-US" sz="2800" smtClean="0">
                <a:cs typeface="Times New Roman" pitchFamily="18" charset="0"/>
              </a:rPr>
              <a:t>).</a:t>
            </a:r>
            <a:br>
              <a:rPr lang="en-US" sz="2800" smtClean="0">
                <a:cs typeface="Times New Roman" pitchFamily="18" charset="0"/>
              </a:rPr>
            </a:br>
            <a:endParaRPr lang="en-US" sz="2800" smtClean="0">
              <a:cs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981200" y="1752600"/>
          <a:ext cx="4038600" cy="1268413"/>
        </p:xfrm>
        <a:graphic>
          <a:graphicData uri="http://schemas.openxmlformats.org/presentationml/2006/ole">
            <p:oleObj spid="_x0000_s1034" name="Equation" r:id="rId3" imgW="1333500" imgH="419100" progId="Equation.3">
              <p:embed/>
            </p:oleObj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944C25-D972-4BE9-9166-C3722AD9DDF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Times New Roman" pitchFamily="18" charset="0"/>
              </a:rPr>
              <a:t>Perhaps enhance with a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Months Excess Supply</a:t>
            </a:r>
            <a:r>
              <a:rPr lang="en-US" sz="3600" dirty="0" smtClean="0">
                <a:cs typeface="Times New Roman" pitchFamily="18" charset="0"/>
              </a:rPr>
              <a:t> measure?...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7924800" cy="3048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Compare this to typical construction time and what is in pipeline…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endParaRPr lang="en-US" sz="2800" dirty="0" smtClean="0">
              <a:cs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38199" y="1752601"/>
          <a:ext cx="7643813" cy="1066800"/>
        </p:xfrm>
        <a:graphic>
          <a:graphicData uri="http://schemas.openxmlformats.org/presentationml/2006/ole">
            <p:oleObj spid="_x0000_s54282" name="Equation" r:id="rId3" imgW="2959100" imgH="419100" progId="Equation.3">
              <p:embed/>
            </p:oleObj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E8E236-F970-4C60-B9F3-1B7123529F3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R.E. “Market Analysis”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is </a:t>
            </a:r>
            <a:r>
              <a:rPr lang="en-US" dirty="0" smtClean="0"/>
              <a:t>a collection of practical analytical tools and procedures designed to help answer </a:t>
            </a:r>
            <a:r>
              <a:rPr lang="en-US" i="1" dirty="0" smtClean="0"/>
              <a:t>decision questions</a:t>
            </a:r>
            <a:r>
              <a:rPr lang="en-US" dirty="0" smtClean="0"/>
              <a:t>, such as: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CE78F-5D9A-43C5-858F-C753796F820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0668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Absorption in Largest U.S. Multi-Tenant Office </a:t>
            </a:r>
            <a:r>
              <a:rPr lang="en-US" sz="2800" b="1" dirty="0" smtClean="0">
                <a:latin typeface="Calibri" pitchFamily="34" charset="0"/>
              </a:rPr>
              <a:t>Markets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172200"/>
            <a:ext cx="6145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Torto</a:t>
            </a:r>
            <a:r>
              <a:rPr lang="en-US" dirty="0" smtClean="0"/>
              <a:t> Wheaton Research. Millions of square feet. Forecast 2001-2004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CE78F-5D9A-43C5-858F-C753796F820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643391" y="3014991"/>
            <a:ext cx="411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+mj-lt"/>
              </a:rPr>
              <a:t>Construction</a:t>
            </a:r>
            <a:r>
              <a:rPr lang="en-US" sz="1600" b="1" dirty="0" smtClean="0">
                <a:latin typeface="+mj-lt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Absorption</a:t>
            </a:r>
            <a:r>
              <a:rPr lang="en-US" sz="1600" b="1" dirty="0" smtClean="0">
                <a:latin typeface="+mj-lt"/>
              </a:rPr>
              <a:t>, &amp; </a:t>
            </a:r>
            <a:r>
              <a:rPr lang="en-US" sz="1600" b="1" dirty="0" smtClean="0">
                <a:solidFill>
                  <a:srgbClr val="D60093"/>
                </a:solidFill>
                <a:latin typeface="+mj-lt"/>
              </a:rPr>
              <a:t>Vacancy</a:t>
            </a:r>
            <a:endParaRPr lang="en-US" sz="1200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r>
              <a:rPr lang="en-US" sz="1200" b="1" dirty="0" smtClean="0">
                <a:latin typeface="+mj-lt"/>
              </a:rPr>
              <a:t>(same scale across 3 metros)</a:t>
            </a:r>
            <a:endParaRPr lang="en-US" sz="1600" b="1" dirty="0">
              <a:latin typeface="+mj-lt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38848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6200000">
            <a:off x="6662409" y="3091191"/>
            <a:ext cx="411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60093"/>
                </a:solidFill>
                <a:latin typeface="+mj-lt"/>
              </a:rPr>
              <a:t>Vacancy </a:t>
            </a:r>
            <a:r>
              <a:rPr lang="en-US" sz="1600" b="1" dirty="0" smtClean="0">
                <a:latin typeface="+mj-lt"/>
              </a:rPr>
              <a:t>&amp; </a:t>
            </a:r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Rent</a:t>
            </a:r>
            <a:endParaRPr lang="en-US" sz="1200" b="1" dirty="0" smtClean="0">
              <a:solidFill>
                <a:srgbClr val="D60093"/>
              </a:solidFill>
              <a:latin typeface="+mj-lt"/>
            </a:endParaRPr>
          </a:p>
          <a:p>
            <a:pPr algn="ctr"/>
            <a:r>
              <a:rPr lang="en-US" sz="1200" b="1" dirty="0" smtClean="0">
                <a:latin typeface="+mj-lt"/>
              </a:rPr>
              <a:t>(same scale across 3 metros)</a:t>
            </a:r>
            <a:endParaRPr lang="en-US" sz="1600" b="1" dirty="0">
              <a:latin typeface="+mj-lt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3754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CE78F-5D9A-43C5-858F-C753796F820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87" y="1371600"/>
            <a:ext cx="832222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Courier New" pitchFamily="49" charset="0"/>
              </a:rPr>
              <a:t>Recall from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Courier New" pitchFamily="49" charset="0"/>
              </a:rPr>
              <a:t> Chapter 1: Space markets are “segmented” – different rents can prevail @ same time in different locations, or for different types of uses.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OnCourse Learning. All Rights Reserved.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CE78F-5D9A-43C5-858F-C753796F820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Courier New" pitchFamily="49" charset="0"/>
              </a:rPr>
              <a:t>Recall from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Courier New" pitchFamily="49" charset="0"/>
              </a:rPr>
              <a:t> Chapter 1: Space markets are “segmented” – different rents can prevail @ same time in different locations, or for different types of uses.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20" y="1371600"/>
            <a:ext cx="830876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panose="02020603050405020304" pitchFamily="18" charset="0"/>
              </a:rPr>
              <a:t>Defining the </a:t>
            </a:r>
            <a:r>
              <a:rPr lang="en-US" i="1" smtClean="0">
                <a:cs typeface="Times New Roman" panose="02020603050405020304" pitchFamily="18" charset="0"/>
              </a:rPr>
              <a:t>scope</a:t>
            </a:r>
            <a:r>
              <a:rPr lang="en-US" smtClean="0">
                <a:cs typeface="Times New Roman" panose="02020603050405020304" pitchFamily="18" charset="0"/>
              </a:rPr>
              <a:t> of the market analysis…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anose="02020603050405020304" pitchFamily="18" charset="0"/>
              </a:rPr>
              <a:t>Geographic/Property </a:t>
            </a:r>
            <a:r>
              <a:rPr lang="en-US" dirty="0" smtClean="0">
                <a:cs typeface="Times New Roman" panose="02020603050405020304" pitchFamily="18" charset="0"/>
              </a:rPr>
              <a:t>type market </a:t>
            </a:r>
            <a:r>
              <a:rPr lang="en-US" i="1" dirty="0" smtClean="0">
                <a:cs typeface="Times New Roman" panose="02020603050405020304" pitchFamily="18" charset="0"/>
              </a:rPr>
              <a:t>segments</a:t>
            </a:r>
            <a:r>
              <a:rPr lang="en-US" dirty="0" smtClean="0">
                <a:cs typeface="Times New Roman" panose="02020603050405020304" pitchFamily="18" charset="0"/>
              </a:rPr>
              <a:t> (or sub-markets)</a:t>
            </a:r>
          </a:p>
          <a:p>
            <a:pPr eaLnBrk="1" hangingPunct="1"/>
            <a:r>
              <a:rPr lang="en-US" dirty="0" smtClean="0">
                <a:cs typeface="Times New Roman" panose="02020603050405020304" pitchFamily="18" charset="0"/>
              </a:rPr>
              <a:t>Time-frame </a:t>
            </a:r>
            <a:r>
              <a:rPr lang="en-US" dirty="0" smtClean="0">
                <a:cs typeface="Times New Roman" panose="02020603050405020304" pitchFamily="18" charset="0"/>
              </a:rPr>
              <a:t>of the study (historical, forecast to when?)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2409-3E88-49C7-8D3C-BCD130A69DE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655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838200"/>
          </a:xfrm>
        </p:spPr>
        <p:txBody>
          <a:bodyPr/>
          <a:lstStyle/>
          <a:p>
            <a:pPr marL="1255713" indent="-1255713" algn="l" eaLnBrk="1" hangingPunct="1"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Exh.6-3</a:t>
            </a:r>
            <a:r>
              <a:rPr lang="en-US" sz="2400" dirty="0" smtClean="0">
                <a:cs typeface="Times New Roman" panose="02020603050405020304" pitchFamily="18" charset="0"/>
              </a:rPr>
              <a:t>:	Example </a:t>
            </a:r>
            <a:r>
              <a:rPr lang="en-US" sz="2400" dirty="0" smtClean="0">
                <a:cs typeface="Times New Roman" panose="02020603050405020304" pitchFamily="18" charset="0"/>
              </a:rPr>
              <a:t>of geographic sub-markets: </a:t>
            </a:r>
            <a:r>
              <a:rPr lang="en-US" sz="2400" dirty="0" smtClean="0"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cs typeface="Times New Roman" panose="02020603050405020304" pitchFamily="18" charset="0"/>
              </a:rPr>
            </a:br>
            <a:r>
              <a:rPr lang="en-US" sz="2400" dirty="0" smtClean="0">
                <a:cs typeface="Times New Roman" panose="02020603050405020304" pitchFamily="18" charset="0"/>
              </a:rPr>
              <a:t>Atlanta </a:t>
            </a:r>
            <a:r>
              <a:rPr lang="en-US" sz="2400" dirty="0" smtClean="0">
                <a:cs typeface="Times New Roman" panose="02020603050405020304" pitchFamily="18" charset="0"/>
              </a:rPr>
              <a:t>office market as defined by </a:t>
            </a:r>
            <a:r>
              <a:rPr lang="en-US" sz="2400" dirty="0" err="1" smtClean="0">
                <a:cs typeface="Times New Roman" panose="02020603050405020304" pitchFamily="18" charset="0"/>
              </a:rPr>
              <a:t>CoStar</a:t>
            </a:r>
            <a:r>
              <a:rPr lang="en-US" sz="2400" dirty="0" smtClean="0"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cs typeface="Times New Roman" panose="02020603050405020304" pitchFamily="18" charset="0"/>
              </a:rPr>
              <a:t>2012)…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738313" y="500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836645"/>
            <a:ext cx="4740215" cy="58666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2409-3E88-49C7-8D3C-BCD130A69DE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486400" y="3200400"/>
            <a:ext cx="6858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 OnCourse Learning. All Rights Reserved.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83707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372" y="838200"/>
            <a:ext cx="7329256" cy="5867400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0"/>
            <a:ext cx="87630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marL="1255713" indent="-1255713" algn="l" eaLnBrk="1" hangingPunct="1">
              <a:defRPr/>
            </a:pPr>
            <a:r>
              <a:rPr lang="en-US" sz="2400" kern="0" dirty="0" smtClean="0">
                <a:cs typeface="Times New Roman" panose="02020603050405020304" pitchFamily="18" charset="0"/>
              </a:rPr>
              <a:t>Exh.6-3</a:t>
            </a:r>
            <a:r>
              <a:rPr lang="en-US" sz="2400" kern="0" dirty="0" smtClean="0">
                <a:cs typeface="Times New Roman" panose="02020603050405020304" pitchFamily="18" charset="0"/>
              </a:rPr>
              <a:t>:	Example </a:t>
            </a:r>
            <a:r>
              <a:rPr lang="en-US" sz="2400" kern="0" dirty="0" smtClean="0">
                <a:cs typeface="Times New Roman" panose="02020603050405020304" pitchFamily="18" charset="0"/>
              </a:rPr>
              <a:t>of geographic sub-markets: </a:t>
            </a:r>
            <a:r>
              <a:rPr lang="en-US" sz="2400" kern="0" dirty="0" smtClean="0">
                <a:cs typeface="Times New Roman" panose="02020603050405020304" pitchFamily="18" charset="0"/>
              </a:rPr>
              <a:t/>
            </a:r>
            <a:br>
              <a:rPr lang="en-US" sz="2400" kern="0" dirty="0" smtClean="0">
                <a:cs typeface="Times New Roman" panose="02020603050405020304" pitchFamily="18" charset="0"/>
              </a:rPr>
            </a:br>
            <a:r>
              <a:rPr lang="en-US" sz="2400" kern="0" dirty="0" smtClean="0">
                <a:cs typeface="Times New Roman" panose="02020603050405020304" pitchFamily="18" charset="0"/>
              </a:rPr>
              <a:t>Atlanta </a:t>
            </a:r>
            <a:r>
              <a:rPr lang="en-US" sz="2400" kern="0" dirty="0" smtClean="0">
                <a:cs typeface="Times New Roman" panose="02020603050405020304" pitchFamily="18" charset="0"/>
              </a:rPr>
              <a:t>office market as defined by </a:t>
            </a:r>
            <a:r>
              <a:rPr lang="en-US" sz="2400" kern="0" dirty="0" err="1" smtClean="0">
                <a:cs typeface="Times New Roman" panose="02020603050405020304" pitchFamily="18" charset="0"/>
              </a:rPr>
              <a:t>CoStar</a:t>
            </a:r>
            <a:r>
              <a:rPr lang="en-US" sz="2400" kern="0" dirty="0" smtClean="0">
                <a:cs typeface="Times New Roman" panose="02020603050405020304" pitchFamily="18" charset="0"/>
              </a:rPr>
              <a:t> (2012)…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CE78F-5D9A-43C5-858F-C753796F820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© 2014 OnCourse Learning. All Rights Reserved.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4920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0"/>
            <a:ext cx="87630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marL="1255713" indent="-1255713" algn="l" eaLnBrk="1" hangingPunct="1">
              <a:defRPr/>
            </a:pPr>
            <a:r>
              <a:rPr lang="en-US" sz="2400" kern="0" dirty="0" smtClean="0">
                <a:cs typeface="Times New Roman" panose="02020603050405020304" pitchFamily="18" charset="0"/>
              </a:rPr>
              <a:t>Exh.6-3</a:t>
            </a:r>
            <a:r>
              <a:rPr lang="en-US" sz="2400" kern="0" dirty="0" smtClean="0">
                <a:cs typeface="Times New Roman" panose="02020603050405020304" pitchFamily="18" charset="0"/>
              </a:rPr>
              <a:t>:	Example </a:t>
            </a:r>
            <a:r>
              <a:rPr lang="en-US" sz="2400" kern="0" dirty="0" smtClean="0">
                <a:cs typeface="Times New Roman" panose="02020603050405020304" pitchFamily="18" charset="0"/>
              </a:rPr>
              <a:t>of geographic sub-markets: </a:t>
            </a:r>
            <a:r>
              <a:rPr lang="en-US" sz="2400" kern="0" dirty="0" smtClean="0">
                <a:cs typeface="Times New Roman" panose="02020603050405020304" pitchFamily="18" charset="0"/>
              </a:rPr>
              <a:t/>
            </a:r>
            <a:br>
              <a:rPr lang="en-US" sz="2400" kern="0" dirty="0" smtClean="0">
                <a:cs typeface="Times New Roman" panose="02020603050405020304" pitchFamily="18" charset="0"/>
              </a:rPr>
            </a:br>
            <a:r>
              <a:rPr lang="en-US" sz="2400" kern="0" dirty="0" smtClean="0">
                <a:cs typeface="Times New Roman" panose="02020603050405020304" pitchFamily="18" charset="0"/>
              </a:rPr>
              <a:t>Atlanta </a:t>
            </a:r>
            <a:r>
              <a:rPr lang="en-US" sz="2400" kern="0" dirty="0" smtClean="0">
                <a:cs typeface="Times New Roman" panose="02020603050405020304" pitchFamily="18" charset="0"/>
              </a:rPr>
              <a:t>office market as defined by </a:t>
            </a:r>
            <a:r>
              <a:rPr lang="en-US" sz="2400" kern="0" dirty="0" err="1" smtClean="0">
                <a:cs typeface="Times New Roman" panose="02020603050405020304" pitchFamily="18" charset="0"/>
              </a:rPr>
              <a:t>CoStar</a:t>
            </a:r>
            <a:r>
              <a:rPr lang="en-US" sz="2400" kern="0" dirty="0" smtClean="0">
                <a:cs typeface="Times New Roman" panose="02020603050405020304" pitchFamily="18" charset="0"/>
              </a:rPr>
              <a:t> (2012)…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499" y="847493"/>
            <a:ext cx="7200901" cy="5934023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CE78F-5D9A-43C5-858F-C753796F820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© 2014 OnCourse Learning. All Rights Reserved.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576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panose="02020603050405020304" pitchFamily="18" charset="0"/>
              </a:rPr>
              <a:t>Market analysis methodology: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anose="02020603050405020304" pitchFamily="18" charset="0"/>
              </a:rPr>
              <a:t>Simple </a:t>
            </a:r>
            <a:r>
              <a:rPr lang="en-US" dirty="0" smtClean="0">
                <a:cs typeface="Times New Roman" panose="02020603050405020304" pitchFamily="18" charset="0"/>
              </a:rPr>
              <a:t>trend extrapolation </a:t>
            </a:r>
            <a:r>
              <a:rPr lang="en-US" dirty="0" err="1" smtClean="0">
                <a:cs typeface="Times New Roman" panose="02020603050405020304" pitchFamily="18" charset="0"/>
              </a:rPr>
              <a:t>vs</a:t>
            </a:r>
            <a:r>
              <a:rPr lang="en-US" dirty="0" smtClean="0">
                <a:cs typeface="Times New Roman" panose="02020603050405020304" pitchFamily="18" charset="0"/>
              </a:rPr>
              <a:t> Structural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2409-3E88-49C7-8D3C-BCD130A69DE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3927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Trend extrapolation:</a:t>
            </a:r>
            <a:endParaRPr lang="en-US" sz="320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Take </a:t>
            </a:r>
            <a:r>
              <a:rPr lang="en-US" dirty="0" smtClean="0">
                <a:cs typeface="Times New Roman" panose="02020603050405020304" pitchFamily="18" charset="0"/>
              </a:rPr>
              <a:t>advantage of </a:t>
            </a:r>
            <a:r>
              <a:rPr lang="en-US" i="1" dirty="0" smtClean="0">
                <a:cs typeface="Times New Roman" panose="02020603050405020304" pitchFamily="18" charset="0"/>
              </a:rPr>
              <a:t>inertia</a:t>
            </a:r>
            <a:r>
              <a:rPr lang="en-US" dirty="0" smtClean="0">
                <a:cs typeface="Times New Roman" panose="02020603050405020304" pitchFamily="18" charset="0"/>
              </a:rPr>
              <a:t> in space market (past partly predicts the future)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Consider </a:t>
            </a:r>
            <a:r>
              <a:rPr lang="en-US" dirty="0" smtClean="0">
                <a:cs typeface="Times New Roman" panose="02020603050405020304" pitchFamily="18" charset="0"/>
              </a:rPr>
              <a:t>trends and cycles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Potential </a:t>
            </a:r>
            <a:r>
              <a:rPr lang="en-US" dirty="0" smtClean="0">
                <a:cs typeface="Times New Roman" panose="02020603050405020304" pitchFamily="18" charset="0"/>
              </a:rPr>
              <a:t>to use statistical techniques (</a:t>
            </a:r>
            <a:r>
              <a:rPr lang="en-US" i="1" dirty="0" smtClean="0">
                <a:cs typeface="Times New Roman" panose="02020603050405020304" pitchFamily="18" charset="0"/>
              </a:rPr>
              <a:t>time-series analysis: </a:t>
            </a:r>
            <a:r>
              <a:rPr lang="en-US" i="1" dirty="0" err="1" smtClean="0">
                <a:cs typeface="Times New Roman" panose="02020603050405020304" pitchFamily="18" charset="0"/>
              </a:rPr>
              <a:t>autoregression</a:t>
            </a:r>
            <a:r>
              <a:rPr lang="en-US" i="1" dirty="0" smtClean="0"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cs typeface="Times New Roman" panose="02020603050405020304" pitchFamily="18" charset="0"/>
              </a:rPr>
              <a:t>ARIMA</a:t>
            </a:r>
            <a:r>
              <a:rPr lang="en-US" i="1" dirty="0" smtClean="0">
                <a:cs typeface="Times New Roman" panose="02020603050405020304" pitchFamily="18" charset="0"/>
              </a:rPr>
              <a:t>, VAR, vector error-correction</a:t>
            </a:r>
            <a:r>
              <a:rPr lang="en-US" dirty="0" smtClean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Potential </a:t>
            </a:r>
            <a:r>
              <a:rPr lang="en-US" dirty="0" smtClean="0">
                <a:cs typeface="Times New Roman" panose="02020603050405020304" pitchFamily="18" charset="0"/>
              </a:rPr>
              <a:t>to bring in capital market factors as predictors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2409-3E88-49C7-8D3C-BCD130A69D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038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8346C3-802E-4A93-B364-74F28629B23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Decision Questions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What size or type of building to develop on a specific site?</a:t>
            </a:r>
          </a:p>
          <a:p>
            <a:pPr eaLnBrk="1" hangingPunct="1"/>
            <a:r>
              <a:rPr lang="en-US" sz="2400" i="1" dirty="0" smtClean="0"/>
              <a:t>What type of tenants to look for in marketing a particular building?</a:t>
            </a:r>
          </a:p>
          <a:p>
            <a:pPr eaLnBrk="1" hangingPunct="1"/>
            <a:r>
              <a:rPr lang="en-US" sz="2400" i="1" dirty="0" smtClean="0"/>
              <a:t>What the rent and expiration term should be on a given lease?</a:t>
            </a:r>
          </a:p>
          <a:p>
            <a:pPr eaLnBrk="1" hangingPunct="1"/>
            <a:r>
              <a:rPr lang="en-US" sz="2400" i="1" dirty="0" smtClean="0"/>
              <a:t>When to begin construction on a development project?</a:t>
            </a:r>
          </a:p>
          <a:p>
            <a:pPr eaLnBrk="1" hangingPunct="1"/>
            <a:r>
              <a:rPr lang="en-US" sz="2400" i="1" dirty="0" smtClean="0"/>
              <a:t>How many units to build this year?</a:t>
            </a:r>
            <a:endParaRPr lang="en-US" sz="2400" b="1" i="1" dirty="0" smtClean="0"/>
          </a:p>
          <a:p>
            <a:pPr eaLnBrk="1" hangingPunct="1"/>
            <a:r>
              <a:rPr lang="en-US" sz="2400" i="1" dirty="0" smtClean="0"/>
              <a:t>Which cities and property types to invest in so as to allocate capital where rents are more likely to grow?</a:t>
            </a:r>
          </a:p>
          <a:p>
            <a:pPr eaLnBrk="1" hangingPunct="1"/>
            <a:r>
              <a:rPr lang="en-US" sz="2400" i="1" dirty="0" smtClean="0"/>
              <a:t> Where to locate new retail outlets and/or which stores should be closed?</a:t>
            </a:r>
            <a:endParaRPr lang="en-US" sz="2400" b="1" dirty="0" smtClean="0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Structural Analysis:</a:t>
            </a:r>
            <a:endParaRPr lang="en-US" sz="320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anose="02020603050405020304" pitchFamily="18" charset="0"/>
              </a:rPr>
              <a:t>Model </a:t>
            </a:r>
            <a:r>
              <a:rPr lang="en-US" dirty="0" smtClean="0">
                <a:cs typeface="Times New Roman" panose="02020603050405020304" pitchFamily="18" charset="0"/>
              </a:rPr>
              <a:t>the structure of the market (underlying determinants of supply &amp; demand, e.g. population growth and employment growth)</a:t>
            </a:r>
          </a:p>
          <a:p>
            <a:pPr eaLnBrk="1" hangingPunct="1"/>
            <a:r>
              <a:rPr lang="en-US" dirty="0" smtClean="0">
                <a:cs typeface="Times New Roman" panose="02020603050405020304" pitchFamily="18" charset="0"/>
              </a:rPr>
              <a:t>Forecast </a:t>
            </a:r>
            <a:r>
              <a:rPr lang="en-US" dirty="0" smtClean="0">
                <a:cs typeface="Times New Roman" panose="02020603050405020304" pitchFamily="18" charset="0"/>
              </a:rPr>
              <a:t>the underlying determinants (e.g., economic base analysis like we talked about in Ch.3), then use model to predict space market.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2409-3E88-49C7-8D3C-BCD130A69D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4713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Times New Roman" panose="02020603050405020304" pitchFamily="18" charset="0"/>
              </a:rPr>
              <a:t>Formal analysis requires: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sz="2400" dirty="0" smtClean="0">
                <a:cs typeface="Times New Roman" panose="02020603050405020304" pitchFamily="18" charset="0"/>
              </a:rPr>
              <a:t>Demand </a:t>
            </a:r>
            <a:r>
              <a:rPr lang="en-US" sz="2400" dirty="0" smtClean="0">
                <a:cs typeface="Times New Roman" panose="02020603050405020304" pitchFamily="18" charset="0"/>
              </a:rPr>
              <a:t>model (including </a:t>
            </a:r>
            <a:r>
              <a:rPr lang="en-US" sz="2400" i="1" dirty="0" err="1" smtClean="0">
                <a:cs typeface="Times New Roman" panose="02020603050405020304" pitchFamily="18" charset="0"/>
              </a:rPr>
              <a:t>elasticities</a:t>
            </a:r>
            <a:r>
              <a:rPr lang="en-US" sz="2400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sz="2400" dirty="0" smtClean="0">
                <a:cs typeface="Times New Roman" panose="02020603050405020304" pitchFamily="18" charset="0"/>
              </a:rPr>
              <a:t>Supply </a:t>
            </a:r>
            <a:r>
              <a:rPr lang="en-US" sz="2400" dirty="0" smtClean="0">
                <a:cs typeface="Times New Roman" panose="02020603050405020304" pitchFamily="18" charset="0"/>
              </a:rPr>
              <a:t>model (including </a:t>
            </a:r>
            <a:r>
              <a:rPr lang="en-US" sz="2400" dirty="0" err="1" smtClean="0">
                <a:cs typeface="Times New Roman" panose="02020603050405020304" pitchFamily="18" charset="0"/>
              </a:rPr>
              <a:t>elasticities</a:t>
            </a:r>
            <a:r>
              <a:rPr lang="en-US" sz="2400" dirty="0" smtClean="0">
                <a:cs typeface="Times New Roman" panose="02020603050405020304" pitchFamily="18" charset="0"/>
              </a:rPr>
              <a:t> &amp; </a:t>
            </a:r>
            <a:r>
              <a:rPr lang="en-US" sz="2400" i="1" dirty="0" smtClean="0">
                <a:cs typeface="Times New Roman" panose="02020603050405020304" pitchFamily="18" charset="0"/>
              </a:rPr>
              <a:t>lags</a:t>
            </a:r>
            <a:r>
              <a:rPr lang="en-US" sz="2400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sz="2400" dirty="0" smtClean="0">
                <a:cs typeface="Times New Roman" panose="02020603050405020304" pitchFamily="18" charset="0"/>
              </a:rPr>
              <a:t>Equilibrium </a:t>
            </a:r>
            <a:r>
              <a:rPr lang="en-US" sz="2400" dirty="0" smtClean="0">
                <a:cs typeface="Times New Roman" panose="02020603050405020304" pitchFamily="18" charset="0"/>
              </a:rPr>
              <a:t>model (including landlord behavior)</a:t>
            </a:r>
          </a:p>
          <a:p>
            <a:pPr eaLnBrk="1" hangingPunct="1"/>
            <a:r>
              <a:rPr lang="en-US" sz="2800" dirty="0" smtClean="0">
                <a:cs typeface="Times New Roman" panose="02020603050405020304" pitchFamily="18" charset="0"/>
              </a:rPr>
              <a:t>Useful </a:t>
            </a:r>
            <a:r>
              <a:rPr lang="en-US" sz="2800" dirty="0" smtClean="0">
                <a:cs typeface="Times New Roman" panose="02020603050405020304" pitchFamily="18" charset="0"/>
              </a:rPr>
              <a:t>for gaining fundamental understanding of the market, and making long-term forecasts</a:t>
            </a:r>
          </a:p>
          <a:p>
            <a:pPr eaLnBrk="1" hangingPunct="1"/>
            <a:r>
              <a:rPr lang="en-US" sz="2800" dirty="0" smtClean="0">
                <a:cs typeface="Times New Roman" panose="02020603050405020304" pitchFamily="18" charset="0"/>
              </a:rPr>
              <a:t>Used </a:t>
            </a:r>
            <a:r>
              <a:rPr lang="en-US" sz="2800" dirty="0" smtClean="0">
                <a:cs typeface="Times New Roman" panose="02020603050405020304" pitchFamily="18" charset="0"/>
              </a:rPr>
              <a:t>more primarily in consultants reports and academic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2409-3E88-49C7-8D3C-BCD130A69D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310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Exh.6-4: Widely used decision-making tool:</a:t>
            </a:r>
            <a:br>
              <a:rPr lang="en-US" sz="2800" dirty="0" smtClean="0">
                <a:cs typeface="Times New Roman" panose="02020603050405020304" pitchFamily="18" charset="0"/>
              </a:rPr>
            </a:br>
            <a:r>
              <a:rPr lang="en-US" sz="2800" dirty="0" smtClean="0">
                <a:cs typeface="Times New Roman" panose="02020603050405020304" pitchFamily="18" charset="0"/>
              </a:rPr>
              <a:t>Basic short-term (1-3 </a:t>
            </a:r>
            <a:r>
              <a:rPr lang="en-US" sz="2800" dirty="0" err="1" smtClean="0">
                <a:cs typeface="Times New Roman" panose="02020603050405020304" pitchFamily="18" charset="0"/>
              </a:rPr>
              <a:t>yr</a:t>
            </a:r>
            <a:r>
              <a:rPr lang="en-US" sz="2800" dirty="0" smtClean="0">
                <a:cs typeface="Times New Roman" panose="02020603050405020304" pitchFamily="18" charset="0"/>
              </a:rPr>
              <a:t>) structural market analysis:</a:t>
            </a:r>
          </a:p>
        </p:txBody>
      </p: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1371600" y="1295400"/>
            <a:ext cx="5943600" cy="4876800"/>
            <a:chOff x="0" y="2"/>
            <a:chExt cx="19999" cy="19988"/>
          </a:xfrm>
        </p:grpSpPr>
        <p:sp>
          <p:nvSpPr>
            <p:cNvPr id="30724" name="Rectangle 6"/>
            <p:cNvSpPr>
              <a:spLocks noChangeArrowheads="1"/>
            </p:cNvSpPr>
            <p:nvPr/>
          </p:nvSpPr>
          <p:spPr bwMode="auto">
            <a:xfrm>
              <a:off x="656" y="1667"/>
              <a:ext cx="7542" cy="139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/>
                <a:t>Inventory existing supply</a:t>
              </a:r>
            </a:p>
          </p:txBody>
        </p:sp>
        <p:sp>
          <p:nvSpPr>
            <p:cNvPr id="30725" name="Rectangle 7"/>
            <p:cNvSpPr>
              <a:spLocks noChangeArrowheads="1"/>
            </p:cNvSpPr>
            <p:nvPr/>
          </p:nvSpPr>
          <p:spPr bwMode="auto">
            <a:xfrm>
              <a:off x="11146" y="1667"/>
              <a:ext cx="8525" cy="139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/>
                <a:t>Identify sources of space usage demand</a:t>
              </a:r>
            </a:p>
          </p:txBody>
        </p:sp>
        <p:sp>
          <p:nvSpPr>
            <p:cNvPr id="30726" name="Rectangle 8"/>
            <p:cNvSpPr>
              <a:spLocks noChangeArrowheads="1"/>
            </p:cNvSpPr>
            <p:nvPr/>
          </p:nvSpPr>
          <p:spPr bwMode="auto">
            <a:xfrm>
              <a:off x="5901" y="4720"/>
              <a:ext cx="7214" cy="25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/>
                <a:t>Quantify relationship between demand sources and quantity of space usage</a:t>
              </a:r>
            </a:p>
          </p:txBody>
        </p:sp>
        <p:sp>
          <p:nvSpPr>
            <p:cNvPr id="30727" name="Rectangle 9"/>
            <p:cNvSpPr>
              <a:spLocks noChangeArrowheads="1"/>
            </p:cNvSpPr>
            <p:nvPr/>
          </p:nvSpPr>
          <p:spPr bwMode="auto">
            <a:xfrm>
              <a:off x="11474" y="8330"/>
              <a:ext cx="8197" cy="139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/>
                <a:t>Forecast demand sources</a:t>
              </a:r>
            </a:p>
          </p:txBody>
        </p:sp>
        <p:sp>
          <p:nvSpPr>
            <p:cNvPr id="30728" name="Rectangle 10"/>
            <p:cNvSpPr>
              <a:spLocks noChangeArrowheads="1"/>
            </p:cNvSpPr>
            <p:nvPr/>
          </p:nvSpPr>
          <p:spPr bwMode="auto">
            <a:xfrm>
              <a:off x="0" y="2"/>
              <a:ext cx="7542" cy="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</a:rPr>
                <a:t>SUPPLY SIDE</a:t>
              </a:r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30729" name="Rectangle 11"/>
            <p:cNvSpPr>
              <a:spLocks noChangeArrowheads="1"/>
            </p:cNvSpPr>
            <p:nvPr/>
          </p:nvSpPr>
          <p:spPr bwMode="auto">
            <a:xfrm>
              <a:off x="10818" y="2"/>
              <a:ext cx="9181" cy="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</a:rPr>
                <a:t>DEMAND SIDE</a:t>
              </a:r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30730" name="Rectangle 12"/>
            <p:cNvSpPr>
              <a:spLocks noChangeArrowheads="1"/>
            </p:cNvSpPr>
            <p:nvPr/>
          </p:nvSpPr>
          <p:spPr bwMode="auto">
            <a:xfrm>
              <a:off x="656" y="8330"/>
              <a:ext cx="7869" cy="139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/>
                <a:t>Inventory construction pipeline</a:t>
              </a:r>
            </a:p>
          </p:txBody>
        </p:sp>
        <p:sp>
          <p:nvSpPr>
            <p:cNvPr id="30731" name="Rectangle 13"/>
            <p:cNvSpPr>
              <a:spLocks noChangeArrowheads="1"/>
            </p:cNvSpPr>
            <p:nvPr/>
          </p:nvSpPr>
          <p:spPr bwMode="auto">
            <a:xfrm>
              <a:off x="11474" y="11107"/>
              <a:ext cx="8525" cy="13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/>
                <a:t>Forecast of new demand</a:t>
              </a:r>
            </a:p>
          </p:txBody>
        </p:sp>
        <p:sp>
          <p:nvSpPr>
            <p:cNvPr id="30732" name="Rectangle 14"/>
            <p:cNvSpPr>
              <a:spLocks noChangeArrowheads="1"/>
            </p:cNvSpPr>
            <p:nvPr/>
          </p:nvSpPr>
          <p:spPr bwMode="auto">
            <a:xfrm>
              <a:off x="656" y="11106"/>
              <a:ext cx="7869" cy="139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/>
                <a:t>Forecast of new supply</a:t>
              </a:r>
            </a:p>
          </p:txBody>
        </p:sp>
        <p:sp>
          <p:nvSpPr>
            <p:cNvPr id="30733" name="Rectangle 15"/>
            <p:cNvSpPr>
              <a:spLocks noChangeArrowheads="1"/>
            </p:cNvSpPr>
            <p:nvPr/>
          </p:nvSpPr>
          <p:spPr bwMode="auto">
            <a:xfrm>
              <a:off x="6556" y="14160"/>
              <a:ext cx="7542" cy="19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/>
                <a:t>Forecast space shortfall or surplus</a:t>
              </a:r>
            </a:p>
          </p:txBody>
        </p:sp>
        <p:sp>
          <p:nvSpPr>
            <p:cNvPr id="30734" name="Oval 16"/>
            <p:cNvSpPr>
              <a:spLocks noChangeArrowheads="1"/>
            </p:cNvSpPr>
            <p:nvPr/>
          </p:nvSpPr>
          <p:spPr bwMode="auto">
            <a:xfrm>
              <a:off x="5901" y="17213"/>
              <a:ext cx="8525" cy="277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735" name="Rectangle 17"/>
            <p:cNvSpPr>
              <a:spLocks noChangeArrowheads="1"/>
            </p:cNvSpPr>
            <p:nvPr/>
          </p:nvSpPr>
          <p:spPr bwMode="auto">
            <a:xfrm>
              <a:off x="7540" y="18045"/>
              <a:ext cx="5575" cy="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</a:rPr>
                <a:t>Decision  implicatons?</a:t>
              </a:r>
            </a:p>
          </p:txBody>
        </p:sp>
        <p:sp>
          <p:nvSpPr>
            <p:cNvPr id="30736" name="Line 18"/>
            <p:cNvSpPr>
              <a:spLocks noChangeShapeType="1"/>
            </p:cNvSpPr>
            <p:nvPr/>
          </p:nvSpPr>
          <p:spPr bwMode="auto">
            <a:xfrm>
              <a:off x="4262" y="3056"/>
              <a:ext cx="3608" cy="16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9"/>
            <p:cNvSpPr>
              <a:spLocks noChangeShapeType="1"/>
            </p:cNvSpPr>
            <p:nvPr/>
          </p:nvSpPr>
          <p:spPr bwMode="auto">
            <a:xfrm flipH="1">
              <a:off x="11146" y="3056"/>
              <a:ext cx="4264" cy="16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20"/>
            <p:cNvSpPr>
              <a:spLocks noChangeShapeType="1"/>
            </p:cNvSpPr>
            <p:nvPr/>
          </p:nvSpPr>
          <p:spPr bwMode="auto">
            <a:xfrm>
              <a:off x="9834" y="7219"/>
              <a:ext cx="1970" cy="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21"/>
            <p:cNvSpPr>
              <a:spLocks noChangeShapeType="1"/>
            </p:cNvSpPr>
            <p:nvPr/>
          </p:nvSpPr>
          <p:spPr bwMode="auto">
            <a:xfrm>
              <a:off x="2950" y="3056"/>
              <a:ext cx="3" cy="52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2"/>
            <p:cNvSpPr>
              <a:spLocks noChangeShapeType="1"/>
            </p:cNvSpPr>
            <p:nvPr/>
          </p:nvSpPr>
          <p:spPr bwMode="auto">
            <a:xfrm>
              <a:off x="2950" y="9717"/>
              <a:ext cx="3" cy="1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23"/>
            <p:cNvSpPr>
              <a:spLocks noChangeShapeType="1"/>
            </p:cNvSpPr>
            <p:nvPr/>
          </p:nvSpPr>
          <p:spPr bwMode="auto">
            <a:xfrm>
              <a:off x="17374" y="3056"/>
              <a:ext cx="2" cy="52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24"/>
            <p:cNvSpPr>
              <a:spLocks noChangeShapeType="1"/>
            </p:cNvSpPr>
            <p:nvPr/>
          </p:nvSpPr>
          <p:spPr bwMode="auto">
            <a:xfrm>
              <a:off x="17374" y="9717"/>
              <a:ext cx="2" cy="1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25"/>
            <p:cNvSpPr>
              <a:spLocks noChangeShapeType="1"/>
            </p:cNvSpPr>
            <p:nvPr/>
          </p:nvSpPr>
          <p:spPr bwMode="auto">
            <a:xfrm flipH="1">
              <a:off x="12129" y="12493"/>
              <a:ext cx="3281" cy="16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26"/>
            <p:cNvSpPr>
              <a:spLocks noChangeShapeType="1"/>
            </p:cNvSpPr>
            <p:nvPr/>
          </p:nvSpPr>
          <p:spPr bwMode="auto">
            <a:xfrm>
              <a:off x="4917" y="12493"/>
              <a:ext cx="3608" cy="16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27"/>
            <p:cNvSpPr>
              <a:spLocks noChangeShapeType="1"/>
            </p:cNvSpPr>
            <p:nvPr/>
          </p:nvSpPr>
          <p:spPr bwMode="auto">
            <a:xfrm>
              <a:off x="10162" y="16102"/>
              <a:ext cx="3" cy="1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2409-3E88-49C7-8D3C-BCD130A69DE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57909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6"/>
          <p:cNvGrpSpPr>
            <a:grpSpLocks/>
          </p:cNvGrpSpPr>
          <p:nvPr/>
        </p:nvGrpSpPr>
        <p:grpSpPr bwMode="auto">
          <a:xfrm>
            <a:off x="1390650" y="533400"/>
            <a:ext cx="6362700" cy="6019800"/>
            <a:chOff x="-3" y="-3"/>
            <a:chExt cx="4008" cy="5127"/>
          </a:xfrm>
        </p:grpSpPr>
        <p:grpSp>
          <p:nvGrpSpPr>
            <p:cNvPr id="31748" name="Group 44"/>
            <p:cNvGrpSpPr>
              <a:grpSpLocks/>
            </p:cNvGrpSpPr>
            <p:nvPr/>
          </p:nvGrpSpPr>
          <p:grpSpPr bwMode="auto">
            <a:xfrm>
              <a:off x="0" y="0"/>
              <a:ext cx="4002" cy="5121"/>
              <a:chOff x="0" y="0"/>
              <a:chExt cx="4002" cy="5121"/>
            </a:xfrm>
          </p:grpSpPr>
          <p:grpSp>
            <p:nvGrpSpPr>
              <p:cNvPr id="31750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1677" cy="403"/>
                <a:chOff x="0" y="0"/>
                <a:chExt cx="1677" cy="403"/>
              </a:xfrm>
            </p:grpSpPr>
            <p:sp>
              <p:nvSpPr>
                <p:cNvPr id="31790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59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Property Type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91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7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51" name="Group 19"/>
              <p:cNvGrpSpPr>
                <a:grpSpLocks/>
              </p:cNvGrpSpPr>
              <p:nvPr/>
            </p:nvGrpSpPr>
            <p:grpSpPr bwMode="auto">
              <a:xfrm>
                <a:off x="1677" y="0"/>
                <a:ext cx="2325" cy="403"/>
                <a:chOff x="1677" y="0"/>
                <a:chExt cx="2325" cy="403"/>
              </a:xfrm>
            </p:grpSpPr>
            <p:sp>
              <p:nvSpPr>
                <p:cNvPr id="31788" name="Rectangle 3"/>
                <p:cNvSpPr>
                  <a:spLocks noChangeArrowheads="1"/>
                </p:cNvSpPr>
                <p:nvPr/>
              </p:nvSpPr>
              <p:spPr bwMode="auto">
                <a:xfrm>
                  <a:off x="1720" y="0"/>
                  <a:ext cx="223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Demand Drivers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89" name="Rectangle 18"/>
                <p:cNvSpPr>
                  <a:spLocks noChangeArrowheads="1"/>
                </p:cNvSpPr>
                <p:nvPr/>
              </p:nvSpPr>
              <p:spPr bwMode="auto">
                <a:xfrm>
                  <a:off x="1677" y="0"/>
                  <a:ext cx="232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52" name="Group 21"/>
              <p:cNvGrpSpPr>
                <a:grpSpLocks/>
              </p:cNvGrpSpPr>
              <p:nvPr/>
            </p:nvGrpSpPr>
            <p:grpSpPr bwMode="auto">
              <a:xfrm>
                <a:off x="0" y="403"/>
                <a:ext cx="1677" cy="978"/>
                <a:chOff x="0" y="403"/>
                <a:chExt cx="1677" cy="978"/>
              </a:xfrm>
            </p:grpSpPr>
            <p:sp>
              <p:nvSpPr>
                <p:cNvPr id="31786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591" cy="9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 b="1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Residential single family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 b="1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(Owner occupied)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87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677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53" name="Group 23"/>
              <p:cNvGrpSpPr>
                <a:grpSpLocks/>
              </p:cNvGrpSpPr>
              <p:nvPr/>
            </p:nvGrpSpPr>
            <p:grpSpPr bwMode="auto">
              <a:xfrm>
                <a:off x="1677" y="403"/>
                <a:ext cx="2325" cy="978"/>
                <a:chOff x="1677" y="403"/>
                <a:chExt cx="2325" cy="978"/>
              </a:xfrm>
            </p:grpSpPr>
            <p:sp>
              <p:nvSpPr>
                <p:cNvPr id="31784" name="Rectangle 5"/>
                <p:cNvSpPr>
                  <a:spLocks noChangeArrowheads="1"/>
                </p:cNvSpPr>
                <p:nvPr/>
              </p:nvSpPr>
              <p:spPr bwMode="auto">
                <a:xfrm>
                  <a:off x="1720" y="403"/>
                  <a:ext cx="2239" cy="9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Population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Household formation (child rearing ages)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Interest rates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Employment growth (business &amp; professional occupations)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85" name="Rectangle 22"/>
                <p:cNvSpPr>
                  <a:spLocks noChangeArrowheads="1"/>
                </p:cNvSpPr>
                <p:nvPr/>
              </p:nvSpPr>
              <p:spPr bwMode="auto">
                <a:xfrm>
                  <a:off x="1677" y="403"/>
                  <a:ext cx="2325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54" name="Group 25"/>
              <p:cNvGrpSpPr>
                <a:grpSpLocks/>
              </p:cNvGrpSpPr>
              <p:nvPr/>
            </p:nvGrpSpPr>
            <p:grpSpPr bwMode="auto">
              <a:xfrm>
                <a:off x="0" y="1381"/>
                <a:ext cx="1677" cy="978"/>
                <a:chOff x="0" y="1381"/>
                <a:chExt cx="1677" cy="978"/>
              </a:xfrm>
            </p:grpSpPr>
            <p:sp>
              <p:nvSpPr>
                <p:cNvPr id="31782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1381"/>
                  <a:ext cx="1591" cy="9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 b="1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Residential multifamily</a:t>
                  </a:r>
                  <a:endParaRPr lang="en-US" sz="1200" dirty="0">
                    <a:cs typeface="Times New Roman" panose="02020603050405020304" pitchFamily="18" charset="0"/>
                  </a:endParaRPr>
                </a:p>
                <a:p>
                  <a:r>
                    <a:rPr lang="en-US" sz="1200" b="1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(Apartment renters)</a:t>
                  </a:r>
                  <a:endParaRPr lang="en-US" sz="1200" dirty="0">
                    <a:cs typeface="Times New Roman" panose="02020603050405020304" pitchFamily="18" charset="0"/>
                  </a:endParaRPr>
                </a:p>
                <a:p>
                  <a:endParaRPr lang="en-US" dirty="0"/>
                </a:p>
              </p:txBody>
            </p:sp>
            <p:sp>
              <p:nvSpPr>
                <p:cNvPr id="31783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381"/>
                  <a:ext cx="1677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55" name="Group 27"/>
              <p:cNvGrpSpPr>
                <a:grpSpLocks/>
              </p:cNvGrpSpPr>
              <p:nvPr/>
            </p:nvGrpSpPr>
            <p:grpSpPr bwMode="auto">
              <a:xfrm>
                <a:off x="1677" y="1381"/>
                <a:ext cx="2325" cy="978"/>
                <a:chOff x="1677" y="1381"/>
                <a:chExt cx="2325" cy="978"/>
              </a:xfrm>
            </p:grpSpPr>
            <p:sp>
              <p:nvSpPr>
                <p:cNvPr id="31780" name="Rectangle 7"/>
                <p:cNvSpPr>
                  <a:spLocks noChangeArrowheads="1"/>
                </p:cNvSpPr>
                <p:nvPr/>
              </p:nvSpPr>
              <p:spPr bwMode="auto">
                <a:xfrm>
                  <a:off x="1720" y="1381"/>
                  <a:ext cx="2239" cy="9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 dirty="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Population</a:t>
                  </a:r>
                  <a:endParaRPr lang="en-US" sz="1200" dirty="0"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 dirty="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Household formation (non-child-rearing ages)</a:t>
                  </a:r>
                  <a:endParaRPr lang="en-US" sz="1200" dirty="0"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 dirty="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Local housing affordability</a:t>
                  </a:r>
                  <a:endParaRPr lang="en-US" sz="1200" dirty="0"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 dirty="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Employment growth (blue collar occupations)</a:t>
                  </a:r>
                  <a:endParaRPr lang="en-US" sz="1200" dirty="0">
                    <a:cs typeface="Times New Roman" panose="02020603050405020304" pitchFamily="18" charset="0"/>
                  </a:endParaRPr>
                </a:p>
                <a:p>
                  <a:endParaRPr lang="en-US" dirty="0"/>
                </a:p>
              </p:txBody>
            </p:sp>
            <p:sp>
              <p:nvSpPr>
                <p:cNvPr id="31781" name="Rectangle 26"/>
                <p:cNvSpPr>
                  <a:spLocks noChangeArrowheads="1"/>
                </p:cNvSpPr>
                <p:nvPr/>
              </p:nvSpPr>
              <p:spPr bwMode="auto">
                <a:xfrm>
                  <a:off x="1677" y="1381"/>
                  <a:ext cx="2325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56" name="Group 29"/>
              <p:cNvGrpSpPr>
                <a:grpSpLocks/>
              </p:cNvGrpSpPr>
              <p:nvPr/>
            </p:nvGrpSpPr>
            <p:grpSpPr bwMode="auto">
              <a:xfrm>
                <a:off x="0" y="2359"/>
                <a:ext cx="1677" cy="633"/>
                <a:chOff x="0" y="2359"/>
                <a:chExt cx="1677" cy="633"/>
              </a:xfrm>
            </p:grpSpPr>
            <p:sp>
              <p:nvSpPr>
                <p:cNvPr id="31778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2359"/>
                  <a:ext cx="159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 b="1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Retail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79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2359"/>
                  <a:ext cx="167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57" name="Group 31"/>
              <p:cNvGrpSpPr>
                <a:grpSpLocks/>
              </p:cNvGrpSpPr>
              <p:nvPr/>
            </p:nvGrpSpPr>
            <p:grpSpPr bwMode="auto">
              <a:xfrm>
                <a:off x="1677" y="2359"/>
                <a:ext cx="2325" cy="633"/>
                <a:chOff x="1677" y="2359"/>
                <a:chExt cx="2325" cy="633"/>
              </a:xfrm>
            </p:grpSpPr>
            <p:sp>
              <p:nvSpPr>
                <p:cNvPr id="31776" name="Rectangle 9"/>
                <p:cNvSpPr>
                  <a:spLocks noChangeArrowheads="1"/>
                </p:cNvSpPr>
                <p:nvPr/>
              </p:nvSpPr>
              <p:spPr bwMode="auto">
                <a:xfrm>
                  <a:off x="1720" y="2359"/>
                  <a:ext cx="2239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Aggregate disposable income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Aggregate household wealth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Traffic volume (specific sites)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77" name="Rectangle 30"/>
                <p:cNvSpPr>
                  <a:spLocks noChangeArrowheads="1"/>
                </p:cNvSpPr>
                <p:nvPr/>
              </p:nvSpPr>
              <p:spPr bwMode="auto">
                <a:xfrm>
                  <a:off x="1677" y="2359"/>
                  <a:ext cx="232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58" name="Group 33"/>
              <p:cNvGrpSpPr>
                <a:grpSpLocks/>
              </p:cNvGrpSpPr>
              <p:nvPr/>
            </p:nvGrpSpPr>
            <p:grpSpPr bwMode="auto">
              <a:xfrm>
                <a:off x="0" y="2992"/>
                <a:ext cx="1677" cy="863"/>
                <a:chOff x="0" y="2992"/>
                <a:chExt cx="1677" cy="863"/>
              </a:xfrm>
            </p:grpSpPr>
            <p:sp>
              <p:nvSpPr>
                <p:cNvPr id="31774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2992"/>
                  <a:ext cx="1591" cy="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 b="1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Office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75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2992"/>
                  <a:ext cx="1677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59" name="Group 35"/>
              <p:cNvGrpSpPr>
                <a:grpSpLocks/>
              </p:cNvGrpSpPr>
              <p:nvPr/>
            </p:nvGrpSpPr>
            <p:grpSpPr bwMode="auto">
              <a:xfrm>
                <a:off x="1677" y="2992"/>
                <a:ext cx="2325" cy="863"/>
                <a:chOff x="1677" y="2992"/>
                <a:chExt cx="2325" cy="863"/>
              </a:xfrm>
            </p:grpSpPr>
            <p:sp>
              <p:nvSpPr>
                <p:cNvPr id="31772" name="Rectangle 11"/>
                <p:cNvSpPr>
                  <a:spLocks noChangeArrowheads="1"/>
                </p:cNvSpPr>
                <p:nvPr/>
              </p:nvSpPr>
              <p:spPr bwMode="auto">
                <a:xfrm>
                  <a:off x="1720" y="2992"/>
                  <a:ext cx="2239" cy="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Employment in office occupations: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Finance, Insurance, Real Estate (FIRE)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Business &amp; professional services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Legal services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73" name="Rectangle 34"/>
                <p:cNvSpPr>
                  <a:spLocks noChangeArrowheads="1"/>
                </p:cNvSpPr>
                <p:nvPr/>
              </p:nvSpPr>
              <p:spPr bwMode="auto">
                <a:xfrm>
                  <a:off x="1677" y="2992"/>
                  <a:ext cx="2325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60" name="Group 37"/>
              <p:cNvGrpSpPr>
                <a:grpSpLocks/>
              </p:cNvGrpSpPr>
              <p:nvPr/>
            </p:nvGrpSpPr>
            <p:grpSpPr bwMode="auto">
              <a:xfrm>
                <a:off x="0" y="3855"/>
                <a:ext cx="1677" cy="748"/>
                <a:chOff x="0" y="3855"/>
                <a:chExt cx="1677" cy="748"/>
              </a:xfrm>
            </p:grpSpPr>
            <p:sp>
              <p:nvSpPr>
                <p:cNvPr id="3177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3855"/>
                  <a:ext cx="159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 b="1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Industrial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71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3855"/>
                  <a:ext cx="167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61" name="Group 39"/>
              <p:cNvGrpSpPr>
                <a:grpSpLocks/>
              </p:cNvGrpSpPr>
              <p:nvPr/>
            </p:nvGrpSpPr>
            <p:grpSpPr bwMode="auto">
              <a:xfrm>
                <a:off x="1677" y="3855"/>
                <a:ext cx="2325" cy="748"/>
                <a:chOff x="1677" y="3855"/>
                <a:chExt cx="2325" cy="748"/>
              </a:xfrm>
            </p:grpSpPr>
            <p:sp>
              <p:nvSpPr>
                <p:cNvPr id="31768" name="Rectangle 13"/>
                <p:cNvSpPr>
                  <a:spLocks noChangeArrowheads="1"/>
                </p:cNvSpPr>
                <p:nvPr/>
              </p:nvSpPr>
              <p:spPr bwMode="auto">
                <a:xfrm>
                  <a:off x="1720" y="3855"/>
                  <a:ext cx="2239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Manufacturing employment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Transportation employment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Airfreight volume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Rail &amp; truck volume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69" name="Rectangle 38"/>
                <p:cNvSpPr>
                  <a:spLocks noChangeArrowheads="1"/>
                </p:cNvSpPr>
                <p:nvPr/>
              </p:nvSpPr>
              <p:spPr bwMode="auto">
                <a:xfrm>
                  <a:off x="1677" y="3855"/>
                  <a:ext cx="232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62" name="Group 41"/>
              <p:cNvGrpSpPr>
                <a:grpSpLocks/>
              </p:cNvGrpSpPr>
              <p:nvPr/>
            </p:nvGrpSpPr>
            <p:grpSpPr bwMode="auto">
              <a:xfrm>
                <a:off x="0" y="4603"/>
                <a:ext cx="1677" cy="518"/>
                <a:chOff x="0" y="4603"/>
                <a:chExt cx="1677" cy="518"/>
              </a:xfrm>
            </p:grpSpPr>
            <p:sp>
              <p:nvSpPr>
                <p:cNvPr id="31766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4603"/>
                  <a:ext cx="1591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 b="1" i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Hotel &amp; convention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67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4603"/>
                  <a:ext cx="167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1763" name="Group 43"/>
              <p:cNvGrpSpPr>
                <a:grpSpLocks/>
              </p:cNvGrpSpPr>
              <p:nvPr/>
            </p:nvGrpSpPr>
            <p:grpSpPr bwMode="auto">
              <a:xfrm>
                <a:off x="1677" y="4603"/>
                <a:ext cx="2325" cy="518"/>
                <a:chOff x="1677" y="4603"/>
                <a:chExt cx="2325" cy="518"/>
              </a:xfrm>
            </p:grpSpPr>
            <p:sp>
              <p:nvSpPr>
                <p:cNvPr id="31764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0" y="4603"/>
                  <a:ext cx="2239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-4572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Air passenger volume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r>
                    <a:rPr lang="en-US" sz="120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·</a:t>
                  </a:r>
                  <a:r>
                    <a:rPr lang="en-US" sz="700">
                      <a:cs typeface="Times New Roman" panose="02020603050405020304" pitchFamily="18" charset="0"/>
                    </a:rPr>
                    <a:t>        </a:t>
                  </a:r>
                  <a:r>
                    <a:rPr lang="en-US" sz="120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Tourism receipts or number visitors</a:t>
                  </a:r>
                  <a:endParaRPr lang="en-US" sz="1200">
                    <a:cs typeface="Times New Roman" panose="02020603050405020304" pitchFamily="18" charset="0"/>
                  </a:endParaRPr>
                </a:p>
                <a:p>
                  <a:endParaRPr lang="en-US"/>
                </a:p>
              </p:txBody>
            </p:sp>
            <p:sp>
              <p:nvSpPr>
                <p:cNvPr id="31765" name="Rectangle 42"/>
                <p:cNvSpPr>
                  <a:spLocks noChangeArrowheads="1"/>
                </p:cNvSpPr>
                <p:nvPr/>
              </p:nvSpPr>
              <p:spPr bwMode="auto">
                <a:xfrm>
                  <a:off x="1677" y="4603"/>
                  <a:ext cx="23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</p:grpSp>
        <p:sp>
          <p:nvSpPr>
            <p:cNvPr id="31749" name="Rectangle 45"/>
            <p:cNvSpPr>
              <a:spLocks noChangeArrowheads="1"/>
            </p:cNvSpPr>
            <p:nvPr/>
          </p:nvSpPr>
          <p:spPr bwMode="auto">
            <a:xfrm>
              <a:off x="-3" y="-3"/>
              <a:ext cx="4008" cy="512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88111" name="Rectangle 47"/>
          <p:cNvSpPr>
            <a:spLocks noChangeArrowheads="1"/>
          </p:cNvSpPr>
          <p:nvPr/>
        </p:nvSpPr>
        <p:spPr bwMode="auto">
          <a:xfrm>
            <a:off x="381000" y="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90204" pitchFamily="34" charset="0"/>
                <a:cs typeface="Times New Roman" panose="02020603050405020304" pitchFamily="18" charset="0"/>
              </a:rPr>
              <a:t>Exh.6-5: Major drivers of the demand side of the space market: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CE78F-5D9A-43C5-858F-C753796F820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50" name="Footer Placeholder 5"/>
          <p:cNvSpPr txBox="1">
            <a:spLocks/>
          </p:cNvSpPr>
          <p:nvPr/>
        </p:nvSpPr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© 2014 OnCourse Learning. All Rights Reserved.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81206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C8135-D2EF-4F11-A234-C5BDBCD7CC6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5673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A simple formal structural model of a space market:</a:t>
            </a:r>
          </a:p>
        </p:txBody>
      </p:sp>
      <p:sp>
        <p:nvSpPr>
          <p:cNvPr id="75673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Supply side . . .</a:t>
            </a:r>
          </a:p>
        </p:txBody>
      </p:sp>
      <p:grpSp>
        <p:nvGrpSpPr>
          <p:cNvPr id="2055" name="Group 4"/>
          <p:cNvGrpSpPr>
            <a:grpSpLocks/>
          </p:cNvGrpSpPr>
          <p:nvPr/>
        </p:nvGrpSpPr>
        <p:grpSpPr bwMode="auto">
          <a:xfrm>
            <a:off x="1371600" y="5257800"/>
            <a:ext cx="6324600" cy="1143000"/>
            <a:chOff x="1392" y="2784"/>
            <a:chExt cx="3984" cy="720"/>
          </a:xfrm>
        </p:grpSpPr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1632" y="3120"/>
            <a:ext cx="2400" cy="384"/>
          </p:xfrm>
          <a:graphic>
            <a:graphicData uri="http://schemas.openxmlformats.org/presentationml/2006/ole">
              <p:oleObj spid="_x0000_s2066" name="Equation" r:id="rId3" imgW="1269449" imgH="203112" progId="Equation.3">
                <p:embed/>
              </p:oleObj>
            </a:graphicData>
          </a:graphic>
        </p:graphicFrame>
        <p:sp>
          <p:nvSpPr>
            <p:cNvPr id="2061" name="Text Box 6"/>
            <p:cNvSpPr txBox="1">
              <a:spLocks noChangeArrowheads="1"/>
            </p:cNvSpPr>
            <p:nvPr/>
          </p:nvSpPr>
          <p:spPr bwMode="auto">
            <a:xfrm>
              <a:off x="1392" y="2784"/>
              <a:ext cx="29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Stock (aggreg.supply) response:</a:t>
              </a:r>
            </a:p>
          </p:txBody>
        </p:sp>
        <p:sp>
          <p:nvSpPr>
            <p:cNvPr id="2062" name="Text Box 7"/>
            <p:cNvSpPr txBox="1">
              <a:spLocks noChangeArrowheads="1"/>
            </p:cNvSpPr>
            <p:nvPr/>
          </p:nvSpPr>
          <p:spPr bwMode="auto">
            <a:xfrm>
              <a:off x="4944" y="307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(2)</a:t>
              </a:r>
            </a:p>
          </p:txBody>
        </p:sp>
      </p:grpSp>
      <p:grpSp>
        <p:nvGrpSpPr>
          <p:cNvPr id="2056" name="Group 9"/>
          <p:cNvGrpSpPr>
            <a:grpSpLocks/>
          </p:cNvGrpSpPr>
          <p:nvPr/>
        </p:nvGrpSpPr>
        <p:grpSpPr bwMode="auto">
          <a:xfrm>
            <a:off x="1371600" y="1676400"/>
            <a:ext cx="6629400" cy="1657350"/>
            <a:chOff x="1200" y="1344"/>
            <a:chExt cx="4176" cy="1044"/>
          </a:xfrm>
        </p:grpSpPr>
        <p:graphicFrame>
          <p:nvGraphicFramePr>
            <p:cNvPr id="2050" name="Object 10"/>
            <p:cNvGraphicFramePr>
              <a:graphicFrameLocks noChangeAspect="1"/>
            </p:cNvGraphicFramePr>
            <p:nvPr/>
          </p:nvGraphicFramePr>
          <p:xfrm>
            <a:off x="1200" y="1728"/>
            <a:ext cx="3669" cy="660"/>
          </p:xfrm>
          <a:graphic>
            <a:graphicData uri="http://schemas.openxmlformats.org/presentationml/2006/ole">
              <p:oleObj spid="_x0000_s2067" name="Equation" r:id="rId4" imgW="2400300" imgH="431800" progId="Equation.3">
                <p:embed/>
              </p:oleObj>
            </a:graphicData>
          </a:graphic>
        </p:graphicFrame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1344" y="1344"/>
              <a:ext cx="29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Construction </a:t>
              </a:r>
              <a:r>
                <a:rPr lang="en-US" sz="2400" i="1"/>
                <a:t>(developer behavior)</a:t>
              </a:r>
              <a:r>
                <a:rPr lang="en-US" sz="2400" b="1"/>
                <a:t>:</a:t>
              </a: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4752" y="192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(1)</a:t>
              </a:r>
            </a:p>
          </p:txBody>
        </p:sp>
      </p:grp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1600200" y="3276600"/>
            <a:ext cx="6019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400" i="1"/>
              <a:t>R(t)</a:t>
            </a:r>
            <a:r>
              <a:rPr lang="en-US" sz="2400"/>
              <a:t> = Rent at time </a:t>
            </a:r>
            <a:r>
              <a:rPr lang="en-US" sz="2400" i="1"/>
              <a:t>t ($/SF)</a:t>
            </a:r>
            <a:r>
              <a:rPr lang="en-US" sz="2400"/>
              <a:t>.</a:t>
            </a:r>
          </a:p>
          <a:p>
            <a:pPr>
              <a:spcBef>
                <a:spcPct val="5000"/>
              </a:spcBef>
            </a:pPr>
            <a:r>
              <a:rPr lang="en-US" sz="2400" i="1"/>
              <a:t>L</a:t>
            </a:r>
            <a:r>
              <a:rPr lang="en-US" sz="2400"/>
              <a:t> = Construction </a:t>
            </a:r>
            <a:r>
              <a:rPr lang="en-US" sz="2400" b="1" i="1"/>
              <a:t>lag</a:t>
            </a:r>
            <a:r>
              <a:rPr lang="en-US" sz="2400"/>
              <a:t> (yrs).</a:t>
            </a:r>
          </a:p>
          <a:p>
            <a:pPr>
              <a:spcBef>
                <a:spcPct val="5000"/>
              </a:spcBef>
            </a:pPr>
            <a:r>
              <a:rPr lang="en-US" sz="2400" i="1"/>
              <a:t>K</a:t>
            </a:r>
            <a:r>
              <a:rPr lang="en-US" sz="2400"/>
              <a:t> = Replacement cost rent level.</a:t>
            </a:r>
          </a:p>
          <a:p>
            <a:pPr>
              <a:spcBef>
                <a:spcPct val="5000"/>
              </a:spcBef>
            </a:pPr>
            <a:r>
              <a:rPr lang="el-GR" sz="2400" i="1">
                <a:cs typeface="Times New Roman" pitchFamily="18" charset="0"/>
              </a:rPr>
              <a:t>ε</a:t>
            </a:r>
            <a:r>
              <a:rPr lang="en-US" sz="2400">
                <a:cs typeface="Times New Roman" pitchFamily="18" charset="0"/>
              </a:rPr>
              <a:t> = Price elasticity of supply (responsivenesss)</a:t>
            </a:r>
            <a:endParaRPr lang="el-GR" sz="2400" i="1">
              <a:cs typeface="Times New Roman" pitchFamily="18" charset="0"/>
            </a:endParaRP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89427-B61A-46E1-B331-108DA22DF2D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5776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A simple formal structural model of a space market:</a:t>
            </a:r>
          </a:p>
        </p:txBody>
      </p:sp>
      <p:sp>
        <p:nvSpPr>
          <p:cNvPr id="757763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Demand side . . .</a:t>
            </a:r>
          </a:p>
        </p:txBody>
      </p:sp>
      <p:grpSp>
        <p:nvGrpSpPr>
          <p:cNvPr id="3079" name="Group 4"/>
          <p:cNvGrpSpPr>
            <a:grpSpLocks/>
          </p:cNvGrpSpPr>
          <p:nvPr/>
        </p:nvGrpSpPr>
        <p:grpSpPr bwMode="auto">
          <a:xfrm>
            <a:off x="1752600" y="1295400"/>
            <a:ext cx="6629400" cy="3863975"/>
            <a:chOff x="1104" y="1152"/>
            <a:chExt cx="4176" cy="2434"/>
          </a:xfrm>
        </p:grpSpPr>
        <p:graphicFrame>
          <p:nvGraphicFramePr>
            <p:cNvPr id="3075" name="Object 5"/>
            <p:cNvGraphicFramePr>
              <a:graphicFrameLocks noChangeAspect="1"/>
            </p:cNvGraphicFramePr>
            <p:nvPr/>
          </p:nvGraphicFramePr>
          <p:xfrm>
            <a:off x="1531" y="1584"/>
            <a:ext cx="2602" cy="338"/>
          </p:xfrm>
          <a:graphic>
            <a:graphicData uri="http://schemas.openxmlformats.org/presentationml/2006/ole">
              <p:oleObj spid="_x0000_s3090" name="Equation" r:id="rId3" imgW="1562100" imgH="203200" progId="Equation.3">
                <p:embed/>
              </p:oleObj>
            </a:graphicData>
          </a:graphic>
        </p:graphicFrame>
        <p:sp>
          <p:nvSpPr>
            <p:cNvPr id="3084" name="Text Box 6"/>
            <p:cNvSpPr txBox="1">
              <a:spLocks noChangeArrowheads="1"/>
            </p:cNvSpPr>
            <p:nvPr/>
          </p:nvSpPr>
          <p:spPr bwMode="auto">
            <a:xfrm>
              <a:off x="1104" y="1152"/>
              <a:ext cx="3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Tenant demand:</a:t>
              </a:r>
            </a:p>
          </p:txBody>
        </p:sp>
        <p:sp>
          <p:nvSpPr>
            <p:cNvPr id="3085" name="Text Box 7"/>
            <p:cNvSpPr txBox="1">
              <a:spLocks noChangeArrowheads="1"/>
            </p:cNvSpPr>
            <p:nvPr/>
          </p:nvSpPr>
          <p:spPr bwMode="auto">
            <a:xfrm>
              <a:off x="1680" y="2016"/>
              <a:ext cx="3552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/>
                <a:t>N</a:t>
              </a:r>
              <a:r>
                <a:rPr lang="en-US" sz="2400"/>
                <a:t> = Underlying “need” (e.g., employment)</a:t>
              </a:r>
            </a:p>
            <a:p>
              <a:pPr>
                <a:spcBef>
                  <a:spcPct val="50000"/>
                </a:spcBef>
              </a:pPr>
              <a:r>
                <a:rPr lang="el-GR" sz="2400" i="1">
                  <a:cs typeface="Times New Roman" pitchFamily="18" charset="0"/>
                </a:rPr>
                <a:t>η</a:t>
              </a:r>
              <a:r>
                <a:rPr lang="en-US" sz="2400" i="1">
                  <a:cs typeface="Times New Roman" pitchFamily="18" charset="0"/>
                </a:rPr>
                <a:t> </a:t>
              </a:r>
              <a:r>
                <a:rPr lang="en-US" sz="2400">
                  <a:cs typeface="Times New Roman" pitchFamily="18" charset="0"/>
                </a:rPr>
                <a:t>= Price elasticity of demand</a:t>
              </a:r>
            </a:p>
            <a:p>
              <a:pPr>
                <a:spcBef>
                  <a:spcPct val="50000"/>
                </a:spcBef>
              </a:pPr>
              <a:r>
                <a:rPr lang="el-GR" sz="2400" i="1">
                  <a:cs typeface="Times New Roman" pitchFamily="18" charset="0"/>
                </a:rPr>
                <a:t>τ</a:t>
              </a:r>
              <a:r>
                <a:rPr lang="en-US" sz="2400">
                  <a:cs typeface="Times New Roman" pitchFamily="18" charset="0"/>
                </a:rPr>
                <a:t>  = Technology parameter (e.g. SF/employee)</a:t>
              </a:r>
            </a:p>
            <a:p>
              <a:pPr>
                <a:spcBef>
                  <a:spcPct val="50000"/>
                </a:spcBef>
              </a:pPr>
              <a:endParaRPr lang="el-GR" sz="2400" i="1">
                <a:cs typeface="Times New Roman" pitchFamily="18" charset="0"/>
              </a:endParaRPr>
            </a:p>
          </p:txBody>
        </p:sp>
        <p:sp>
          <p:nvSpPr>
            <p:cNvPr id="3086" name="Text Box 8"/>
            <p:cNvSpPr txBox="1">
              <a:spLocks noChangeArrowheads="1"/>
            </p:cNvSpPr>
            <p:nvPr/>
          </p:nvSpPr>
          <p:spPr bwMode="auto">
            <a:xfrm>
              <a:off x="4752" y="1584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(3)</a:t>
              </a:r>
            </a:p>
          </p:txBody>
        </p:sp>
      </p:grpSp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685800" y="4953000"/>
            <a:ext cx="7772400" cy="1562100"/>
            <a:chOff x="432" y="2496"/>
            <a:chExt cx="4896" cy="984"/>
          </a:xfrm>
        </p:grpSpPr>
        <p:graphicFrame>
          <p:nvGraphicFramePr>
            <p:cNvPr id="3074" name="Object 10"/>
            <p:cNvGraphicFramePr>
              <a:graphicFrameLocks noChangeAspect="1"/>
            </p:cNvGraphicFramePr>
            <p:nvPr/>
          </p:nvGraphicFramePr>
          <p:xfrm>
            <a:off x="2064" y="3120"/>
            <a:ext cx="1776" cy="360"/>
          </p:xfrm>
          <a:graphic>
            <a:graphicData uri="http://schemas.openxmlformats.org/presentationml/2006/ole">
              <p:oleObj spid="_x0000_s3091" name="Equation" r:id="rId4" imgW="1002865" imgH="203112" progId="Equation.3">
                <p:embed/>
              </p:oleObj>
            </a:graphicData>
          </a:graphic>
        </p:graphicFrame>
        <p:sp>
          <p:nvSpPr>
            <p:cNvPr id="3082" name="Text Box 11"/>
            <p:cNvSpPr txBox="1">
              <a:spLocks noChangeArrowheads="1"/>
            </p:cNvSpPr>
            <p:nvPr/>
          </p:nvSpPr>
          <p:spPr bwMode="auto">
            <a:xfrm>
              <a:off x="432" y="2496"/>
              <a:ext cx="4896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Occupied space:</a:t>
              </a:r>
            </a:p>
            <a:p>
              <a:pPr algn="ctr">
                <a:spcBef>
                  <a:spcPct val="5000"/>
                </a:spcBef>
              </a:pPr>
              <a:r>
                <a:rPr lang="en-US" sz="2400"/>
                <a:t>(lag to implement demand reflects search &amp; move time)</a:t>
              </a:r>
            </a:p>
          </p:txBody>
        </p:sp>
        <p:sp>
          <p:nvSpPr>
            <p:cNvPr id="3083" name="Text Box 12"/>
            <p:cNvSpPr txBox="1">
              <a:spLocks noChangeArrowheads="1"/>
            </p:cNvSpPr>
            <p:nvPr/>
          </p:nvSpPr>
          <p:spPr bwMode="auto">
            <a:xfrm>
              <a:off x="4752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(4)</a:t>
              </a:r>
            </a:p>
          </p:txBody>
        </p:sp>
      </p:grp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BA914-650A-4188-8408-A2C845561D5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5878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A simple formal structural model of a space market:</a:t>
            </a:r>
          </a:p>
        </p:txBody>
      </p:sp>
      <p:sp>
        <p:nvSpPr>
          <p:cNvPr id="75878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Supply &amp; demand sides (equilibrium) . . .</a:t>
            </a:r>
          </a:p>
        </p:txBody>
      </p:sp>
      <p:grpSp>
        <p:nvGrpSpPr>
          <p:cNvPr id="4103" name="Group 4"/>
          <p:cNvGrpSpPr>
            <a:grpSpLocks/>
          </p:cNvGrpSpPr>
          <p:nvPr/>
        </p:nvGrpSpPr>
        <p:grpSpPr bwMode="auto">
          <a:xfrm>
            <a:off x="990600" y="1752600"/>
            <a:ext cx="7467600" cy="2452688"/>
            <a:chOff x="624" y="1152"/>
            <a:chExt cx="4704" cy="1545"/>
          </a:xfrm>
        </p:grpSpPr>
        <p:graphicFrame>
          <p:nvGraphicFramePr>
            <p:cNvPr id="4099" name="Object 5"/>
            <p:cNvGraphicFramePr>
              <a:graphicFrameLocks noChangeAspect="1"/>
            </p:cNvGraphicFramePr>
            <p:nvPr/>
          </p:nvGraphicFramePr>
          <p:xfrm>
            <a:off x="624" y="1728"/>
            <a:ext cx="3456" cy="329"/>
          </p:xfrm>
          <a:graphic>
            <a:graphicData uri="http://schemas.openxmlformats.org/presentationml/2006/ole">
              <p:oleObj spid="_x0000_s4114" name="Equation" r:id="rId3" imgW="2133600" imgH="203200" progId="Equation.3">
                <p:embed/>
              </p:oleObj>
            </a:graphicData>
          </a:graphic>
        </p:graphicFrame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624" y="1152"/>
              <a:ext cx="4368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Rent adjustment </a:t>
              </a:r>
            </a:p>
            <a:p>
              <a:pPr algn="ctr">
                <a:spcBef>
                  <a:spcPct val="5000"/>
                </a:spcBef>
              </a:pPr>
              <a:r>
                <a:rPr lang="en-US" sz="2400" i="1"/>
                <a:t>(landlord &amp; potential tenant behavior)</a:t>
              </a:r>
              <a:r>
                <a:rPr lang="en-US" sz="2400" b="1"/>
                <a:t>:</a:t>
              </a:r>
            </a:p>
          </p:txBody>
        </p:sp>
        <p:sp>
          <p:nvSpPr>
            <p:cNvPr id="4109" name="Text Box 7"/>
            <p:cNvSpPr txBox="1">
              <a:spLocks noChangeArrowheads="1"/>
            </p:cNvSpPr>
            <p:nvPr/>
          </p:nvSpPr>
          <p:spPr bwMode="auto">
            <a:xfrm>
              <a:off x="4800" y="172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(6)</a:t>
              </a:r>
            </a:p>
          </p:txBody>
        </p:sp>
        <p:sp>
          <p:nvSpPr>
            <p:cNvPr id="4110" name="Text Box 8"/>
            <p:cNvSpPr txBox="1">
              <a:spLocks noChangeArrowheads="1"/>
            </p:cNvSpPr>
            <p:nvPr/>
          </p:nvSpPr>
          <p:spPr bwMode="auto">
            <a:xfrm>
              <a:off x="1008" y="2064"/>
              <a:ext cx="326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/>
                <a:t>v(t)</a:t>
              </a:r>
              <a:r>
                <a:rPr lang="en-US" sz="2400"/>
                <a:t> = Vacancy rate at time </a:t>
              </a:r>
              <a:r>
                <a:rPr lang="en-US" sz="2400" i="1"/>
                <a:t>t</a:t>
              </a:r>
              <a:r>
                <a:rPr lang="en-US" sz="24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2400" i="1"/>
                <a:t>V</a:t>
              </a:r>
              <a:r>
                <a:rPr lang="en-US" sz="2400"/>
                <a:t> = “Natural” vacancy rate for the mkt.</a:t>
              </a:r>
              <a:endParaRPr lang="en-US" sz="2400" i="1"/>
            </a:p>
          </p:txBody>
        </p:sp>
      </p:grpSp>
      <p:grpSp>
        <p:nvGrpSpPr>
          <p:cNvPr id="4104" name="Group 9"/>
          <p:cNvGrpSpPr>
            <a:grpSpLocks/>
          </p:cNvGrpSpPr>
          <p:nvPr/>
        </p:nvGrpSpPr>
        <p:grpSpPr bwMode="auto">
          <a:xfrm>
            <a:off x="1066800" y="4572000"/>
            <a:ext cx="7391400" cy="1044575"/>
            <a:chOff x="672" y="2784"/>
            <a:chExt cx="4656" cy="658"/>
          </a:xfrm>
        </p:grpSpPr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672" y="2784"/>
              <a:ext cx="43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Vacancy rate “physics</a:t>
              </a:r>
              <a:r>
                <a:rPr lang="en-US" sz="2400" i="1"/>
                <a:t>” (definition):</a:t>
              </a:r>
            </a:p>
          </p:txBody>
        </p:sp>
        <p:graphicFrame>
          <p:nvGraphicFramePr>
            <p:cNvPr id="4098" name="Object 11"/>
            <p:cNvGraphicFramePr>
              <a:graphicFrameLocks noChangeAspect="1"/>
            </p:cNvGraphicFramePr>
            <p:nvPr/>
          </p:nvGraphicFramePr>
          <p:xfrm>
            <a:off x="1152" y="3120"/>
            <a:ext cx="2544" cy="322"/>
          </p:xfrm>
          <a:graphic>
            <a:graphicData uri="http://schemas.openxmlformats.org/presentationml/2006/ole">
              <p:oleObj spid="_x0000_s4115" name="Equation" r:id="rId4" imgW="1600200" imgH="203200" progId="Equation.3">
                <p:embed/>
              </p:oleObj>
            </a:graphicData>
          </a:graphic>
        </p:graphicFrame>
        <p:sp>
          <p:nvSpPr>
            <p:cNvPr id="4107" name="Text Box 12"/>
            <p:cNvSpPr txBox="1">
              <a:spLocks noChangeArrowheads="1"/>
            </p:cNvSpPr>
            <p:nvPr/>
          </p:nvSpPr>
          <p:spPr bwMode="auto">
            <a:xfrm>
              <a:off x="4800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(5)</a:t>
              </a:r>
            </a:p>
          </p:txBody>
        </p:sp>
      </p:grp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8B5225-AD8B-4FB9-9709-73788032626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792163"/>
            <a:ext cx="734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Times New Roman" pitchFamily="18" charset="0"/>
              </a:rPr>
              <a:t>Put these six equations together . . .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Numerical example typical parameters: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dirty="0" smtClean="0">
                <a:cs typeface="Times New Roman" pitchFamily="18" charset="0"/>
              </a:rPr>
              <a:t>       Supply sensitivity	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</a:t>
            </a:r>
            <a:r>
              <a:rPr lang="en-US" dirty="0" smtClean="0">
                <a:cs typeface="Times New Roman" pitchFamily="18" charset="0"/>
              </a:rPr>
              <a:t> = 0.3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dirty="0" smtClean="0">
                <a:cs typeface="Times New Roman" pitchFamily="18" charset="0"/>
              </a:rPr>
              <a:t>       Demand sensitivity	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</a:t>
            </a:r>
            <a:r>
              <a:rPr lang="en-US" dirty="0" smtClean="0">
                <a:cs typeface="Times New Roman" pitchFamily="18" charset="0"/>
              </a:rPr>
              <a:t> = 0.3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dirty="0" smtClean="0">
                <a:cs typeface="Times New Roman" pitchFamily="18" charset="0"/>
              </a:rPr>
              <a:t>       Technology		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</a:t>
            </a:r>
            <a:r>
              <a:rPr lang="en-US" dirty="0" smtClean="0">
                <a:cs typeface="Times New Roman" pitchFamily="18" charset="0"/>
              </a:rPr>
              <a:t> = 200 SF/employee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dirty="0" smtClean="0">
                <a:cs typeface="Times New Roman" pitchFamily="18" charset="0"/>
              </a:rPr>
              <a:t>       Demand intercept	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dirty="0" smtClean="0">
                <a:cs typeface="Times New Roman" pitchFamily="18" charset="0"/>
              </a:rPr>
              <a:t> = 10 million SF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dirty="0" smtClean="0">
                <a:cs typeface="Times New Roman" pitchFamily="18" charset="0"/>
              </a:rPr>
              <a:t>       Rent sensitivity	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</a:t>
            </a:r>
            <a:r>
              <a:rPr lang="en-US" dirty="0" smtClean="0">
                <a:cs typeface="Times New Roman" pitchFamily="18" charset="0"/>
              </a:rPr>
              <a:t> = 0.3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dirty="0" smtClean="0">
                <a:cs typeface="Times New Roman" pitchFamily="18" charset="0"/>
              </a:rPr>
              <a:t>       Construction lag	L = 3 years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2409-3E88-49C7-8D3C-BCD130A69DE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428625"/>
            <a:ext cx="7608887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0"/>
            <a:ext cx="8458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Courier New" pitchFamily="49" charset="0"/>
              </a:rPr>
              <a:t>Exh.6-6 Simulated Space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Courier New" pitchFamily="49" charset="0"/>
              </a:rPr>
              <a:t>Mkt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Courier New" pitchFamily="49" charset="0"/>
              </a:rPr>
              <a:t> Dynamics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6400800"/>
            <a:ext cx="8458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Courier New" pitchFamily="49" charset="0"/>
              </a:rPr>
              <a:t>11-year cycle,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Courier New" pitchFamily="49" charset="0"/>
              </a:rPr>
              <a:t> even though no business cycle!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© 2014 OnCourse Learning. All Rights Reserved.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CE78F-5D9A-43C5-858F-C753796F820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381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43200" y="9906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Vacancy peaks just before rent troughs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724400" y="990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5715000" y="990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696200" y="4419600"/>
            <a:ext cx="106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60093"/>
                </a:solidFill>
                <a:latin typeface="Arial" charset="0"/>
              </a:rPr>
              <a:t>RE </a:t>
            </a:r>
            <a:r>
              <a:rPr lang="en-US" dirty="0" err="1" smtClean="0">
                <a:solidFill>
                  <a:srgbClr val="D60093"/>
                </a:solidFill>
                <a:latin typeface="Arial" charset="0"/>
              </a:rPr>
              <a:t>mkt</a:t>
            </a:r>
            <a:r>
              <a:rPr lang="en-US" dirty="0" smtClean="0">
                <a:solidFill>
                  <a:srgbClr val="D60093"/>
                </a:solidFill>
                <a:latin typeface="Arial" charset="0"/>
              </a:rPr>
              <a:t> cyclical even when </a:t>
            </a:r>
            <a:r>
              <a:rPr lang="en-US" dirty="0" err="1" smtClean="0">
                <a:solidFill>
                  <a:srgbClr val="D60093"/>
                </a:solidFill>
                <a:latin typeface="Arial" charset="0"/>
              </a:rPr>
              <a:t>underl</a:t>
            </a:r>
            <a:r>
              <a:rPr lang="en-US" dirty="0" smtClean="0">
                <a:solidFill>
                  <a:srgbClr val="D60093"/>
                </a:solidFill>
                <a:latin typeface="Arial" charset="0"/>
              </a:rPr>
              <a:t> demand not</a:t>
            </a:r>
            <a:endParaRPr lang="en-US" dirty="0">
              <a:solidFill>
                <a:srgbClr val="D60093"/>
              </a:solidFill>
              <a:latin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96200" y="2971800"/>
            <a:ext cx="1066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Devlpt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cycle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exagerates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rent&amp;vac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cycle.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6381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 bwMode="auto">
          <a:xfrm flipV="1">
            <a:off x="2819400" y="1676400"/>
            <a:ext cx="0" cy="297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715000" y="1676400"/>
            <a:ext cx="0" cy="2438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3276600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New supply enters just as vacancy peaks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772400" y="762000"/>
            <a:ext cx="1066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Vac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quarter-cycle lead ahead of rent.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" name="Footer Placeholder 5"/>
          <p:cNvSpPr txBox="1">
            <a:spLocks/>
          </p:cNvSpPr>
          <p:nvPr/>
        </p:nvSpPr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© 2014 OnCourse Learning. All Rights Reserved.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3173B3-FD76-40D6-98A9-C4BC729DE94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i="1" smtClean="0"/>
              <a:t>Market Analysis</a:t>
            </a:r>
            <a:r>
              <a:rPr lang="en-US" sz="3200" smtClean="0"/>
              <a:t> usually requires quantitative or qualitative understanding (&amp; prediction) of: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b="1" dirty="0" smtClean="0"/>
              <a:t>Demand Side</a:t>
            </a:r>
          </a:p>
          <a:p>
            <a:pPr algn="ctr" eaLnBrk="1" hangingPunct="1">
              <a:buNone/>
            </a:pPr>
            <a:r>
              <a:rPr lang="en-US" b="1" dirty="0" smtClean="0"/>
              <a:t>Supply Side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marL="0" lvl="1" indent="0" eaLnBrk="1" hangingPunct="1">
              <a:buNone/>
            </a:pPr>
            <a:r>
              <a:rPr lang="en-US" dirty="0" smtClean="0"/>
              <a:t>of </a:t>
            </a:r>
            <a:r>
              <a:rPr lang="en-US" dirty="0" smtClean="0"/>
              <a:t>the </a:t>
            </a:r>
            <a:r>
              <a:rPr lang="en-US" i="1" dirty="0" smtClean="0"/>
              <a:t>Space Usage Market</a:t>
            </a:r>
            <a:r>
              <a:rPr lang="en-US" dirty="0" smtClean="0"/>
              <a:t> relevant to some </a:t>
            </a:r>
            <a:r>
              <a:rPr lang="en-US" dirty="0" err="1" smtClean="0"/>
              <a:t>R.E.</a:t>
            </a:r>
            <a:r>
              <a:rPr lang="en-US" dirty="0" smtClean="0"/>
              <a:t> decision.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088D73-E10E-447E-BD4D-E19BB8549B5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4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 Dynamics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real estate cycle may be different from and partially independent of the underlying business cycle in the local economy.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cycle will be much more exaggerated in the construction and development industry than in other aspects of the real estate market, such as rents and vacancy.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vacancy cycle tends to slightly lead the rent cycle (vacancy peaks before rent bottoms).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New construction completions tend to peak when vacancy peaks.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5715000"/>
            <a:ext cx="84582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Courier New" pitchFamily="49" charset="0"/>
              </a:rPr>
              <a:t>Specifics depend on the parameter values.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solidFill>
                  <a:srgbClr val="FF0000"/>
                </a:solidFill>
                <a:latin typeface="+mj-lt"/>
                <a:ea typeface="+mj-ea"/>
                <a:cs typeface="Courier New" pitchFamily="49" charset="0"/>
              </a:rPr>
              <a:t>(&amp; </a:t>
            </a:r>
            <a:r>
              <a:rPr lang="en-US" sz="2000" i="1" kern="0" noProof="0" dirty="0" smtClean="0">
                <a:solidFill>
                  <a:srgbClr val="FF0000"/>
                </a:solidFill>
                <a:latin typeface="+mj-lt"/>
                <a:ea typeface="+mj-ea"/>
                <a:cs typeface="Courier New" pitchFamily="49" charset="0"/>
              </a:rPr>
              <a:t>CAVEAT</a:t>
            </a:r>
            <a:r>
              <a:rPr lang="en-US" sz="2000" kern="0" noProof="0" dirty="0" smtClean="0">
                <a:solidFill>
                  <a:srgbClr val="FF0000"/>
                </a:solidFill>
                <a:latin typeface="+mj-lt"/>
                <a:ea typeface="+mj-ea"/>
                <a:cs typeface="Courier New" pitchFamily="49" charset="0"/>
              </a:rPr>
              <a:t>: This is a simple model, ignores forward-looking behavior.)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051286-EB02-4A36-84EC-790A2C5BF96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4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 Dynamics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cs typeface="Times New Roman" pitchFamily="18" charset="0"/>
              </a:rPr>
              <a:t>In the preceding model, were any of the market participants </a:t>
            </a:r>
            <a:r>
              <a:rPr lang="en-US" sz="2800" i="1" smtClean="0">
                <a:solidFill>
                  <a:srgbClr val="FF0000"/>
                </a:solidFill>
                <a:cs typeface="Times New Roman" pitchFamily="18" charset="0"/>
              </a:rPr>
              <a:t>forward-looking?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cs typeface="Times New Roman" pitchFamily="18" charset="0"/>
              </a:rPr>
              <a:t>What features of the above results do you think are due to myopia or purely </a:t>
            </a:r>
            <a:r>
              <a:rPr lang="en-US" sz="2800" i="1" smtClean="0">
                <a:solidFill>
                  <a:srgbClr val="FF0000"/>
                </a:solidFill>
                <a:cs typeface="Times New Roman" pitchFamily="18" charset="0"/>
              </a:rPr>
              <a:t>adaptive</a:t>
            </a:r>
            <a:r>
              <a:rPr lang="en-US" sz="2800" smtClean="0">
                <a:solidFill>
                  <a:srgbClr val="FF0000"/>
                </a:solidFill>
                <a:cs typeface="Times New Roman" pitchFamily="18" charset="0"/>
              </a:rPr>
              <a:t> behavior on the part of the market participants?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cs typeface="Times New Roman" pitchFamily="18" charset="0"/>
              </a:rPr>
              <a:t>In the real world, what factors or elements in the </a:t>
            </a:r>
            <a:r>
              <a:rPr lang="en-US" sz="2800" i="1" smtClean="0">
                <a:solidFill>
                  <a:srgbClr val="FF0000"/>
                </a:solidFill>
                <a:cs typeface="Times New Roman" pitchFamily="18" charset="0"/>
              </a:rPr>
              <a:t>real estate system</a:t>
            </a:r>
            <a:r>
              <a:rPr lang="en-US" sz="2800" smtClean="0">
                <a:solidFill>
                  <a:srgbClr val="FF0000"/>
                </a:solidFill>
                <a:cs typeface="Times New Roman" pitchFamily="18" charset="0"/>
              </a:rPr>
              <a:t> will tend to be forward-looking?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cs typeface="Times New Roman" pitchFamily="18" charset="0"/>
              </a:rPr>
              <a:t>In the real world, will it be possible to </a:t>
            </a:r>
            <a:r>
              <a:rPr lang="en-US" sz="2800" i="1" smtClean="0">
                <a:solidFill>
                  <a:srgbClr val="FF0000"/>
                </a:solidFill>
                <a:cs typeface="Times New Roman" pitchFamily="18" charset="0"/>
              </a:rPr>
              <a:t>perfectly</a:t>
            </a:r>
            <a:r>
              <a:rPr lang="en-US" sz="2800" smtClean="0">
                <a:solidFill>
                  <a:srgbClr val="FF0000"/>
                </a:solidFill>
                <a:cs typeface="Times New Roman" pitchFamily="18" charset="0"/>
              </a:rPr>
              <a:t> forecast the future? Will some market participants likely be somewhat myopic or adaptive in their behavior?</a:t>
            </a:r>
            <a:endParaRPr lang="en-US" sz="2800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2DB7-69CE-4386-9749-BFB57372EB65}" type="slidenum">
              <a:rPr lang="en-US"/>
              <a:pPr/>
              <a:t>42</a:t>
            </a:fld>
            <a:endParaRPr 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357313" y="8239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3017838" y="452438"/>
            <a:ext cx="3065462" cy="2143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3925888" y="477838"/>
            <a:ext cx="13795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3925888" y="481013"/>
            <a:ext cx="1466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SPACE MARKET</a:t>
            </a:r>
            <a:endParaRPr lang="en-US" sz="2400"/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5211763" y="4953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65" name="Rectangle 9"/>
          <p:cNvSpPr>
            <a:spLocks noChangeArrowheads="1"/>
          </p:cNvSpPr>
          <p:nvPr/>
        </p:nvSpPr>
        <p:spPr bwMode="auto">
          <a:xfrm>
            <a:off x="3209925" y="809625"/>
            <a:ext cx="960438" cy="628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6" name="Rectangle 10"/>
          <p:cNvSpPr>
            <a:spLocks noChangeArrowheads="1"/>
          </p:cNvSpPr>
          <p:nvPr/>
        </p:nvSpPr>
        <p:spPr bwMode="auto">
          <a:xfrm>
            <a:off x="3375025" y="833438"/>
            <a:ext cx="733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7" name="Rectangle 11"/>
          <p:cNvSpPr>
            <a:spLocks noChangeArrowheads="1"/>
          </p:cNvSpPr>
          <p:nvPr/>
        </p:nvSpPr>
        <p:spPr bwMode="auto">
          <a:xfrm>
            <a:off x="3373438" y="836613"/>
            <a:ext cx="7762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SUPPLY</a:t>
            </a:r>
            <a:endParaRPr lang="en-US" sz="2400"/>
          </a:p>
        </p:txBody>
      </p:sp>
      <p:sp>
        <p:nvSpPr>
          <p:cNvPr id="480268" name="Rectangle 12"/>
          <p:cNvSpPr>
            <a:spLocks noChangeArrowheads="1"/>
          </p:cNvSpPr>
          <p:nvPr/>
        </p:nvSpPr>
        <p:spPr bwMode="auto">
          <a:xfrm>
            <a:off x="4021138" y="8509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69" name="Rectangle 13"/>
          <p:cNvSpPr>
            <a:spLocks noChangeArrowheads="1"/>
          </p:cNvSpPr>
          <p:nvPr/>
        </p:nvSpPr>
        <p:spPr bwMode="auto">
          <a:xfrm>
            <a:off x="3278188" y="1008063"/>
            <a:ext cx="908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0" name="Rectangle 14"/>
          <p:cNvSpPr>
            <a:spLocks noChangeArrowheads="1"/>
          </p:cNvSpPr>
          <p:nvPr/>
        </p:nvSpPr>
        <p:spPr bwMode="auto">
          <a:xfrm>
            <a:off x="3278188" y="1009650"/>
            <a:ext cx="9779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(Landlords)</a:t>
            </a:r>
            <a:endParaRPr lang="en-US" sz="2400"/>
          </a:p>
        </p:txBody>
      </p:sp>
      <p:sp>
        <p:nvSpPr>
          <p:cNvPr id="480271" name="Rectangle 15"/>
          <p:cNvSpPr>
            <a:spLocks noChangeArrowheads="1"/>
          </p:cNvSpPr>
          <p:nvPr/>
        </p:nvSpPr>
        <p:spPr bwMode="auto">
          <a:xfrm>
            <a:off x="4113213" y="10255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72" name="Rectangle 16"/>
          <p:cNvSpPr>
            <a:spLocks noChangeArrowheads="1"/>
          </p:cNvSpPr>
          <p:nvPr/>
        </p:nvSpPr>
        <p:spPr bwMode="auto">
          <a:xfrm>
            <a:off x="4930775" y="809625"/>
            <a:ext cx="960438" cy="628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3" name="Rectangle 17"/>
          <p:cNvSpPr>
            <a:spLocks noChangeArrowheads="1"/>
          </p:cNvSpPr>
          <p:nvPr/>
        </p:nvSpPr>
        <p:spPr bwMode="auto">
          <a:xfrm>
            <a:off x="5064125" y="833438"/>
            <a:ext cx="798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4" name="Rectangle 18"/>
          <p:cNvSpPr>
            <a:spLocks noChangeArrowheads="1"/>
          </p:cNvSpPr>
          <p:nvPr/>
        </p:nvSpPr>
        <p:spPr bwMode="auto">
          <a:xfrm>
            <a:off x="5064125" y="836613"/>
            <a:ext cx="842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DEMAND</a:t>
            </a:r>
            <a:endParaRPr lang="en-US" sz="2400"/>
          </a:p>
        </p:txBody>
      </p:sp>
      <p:sp>
        <p:nvSpPr>
          <p:cNvPr id="480275" name="Rectangle 19"/>
          <p:cNvSpPr>
            <a:spLocks noChangeArrowheads="1"/>
          </p:cNvSpPr>
          <p:nvPr/>
        </p:nvSpPr>
        <p:spPr bwMode="auto">
          <a:xfrm>
            <a:off x="5772150" y="8509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76" name="Rectangle 20"/>
          <p:cNvSpPr>
            <a:spLocks noChangeArrowheads="1"/>
          </p:cNvSpPr>
          <p:nvPr/>
        </p:nvSpPr>
        <p:spPr bwMode="auto">
          <a:xfrm>
            <a:off x="5064125" y="1008063"/>
            <a:ext cx="773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7" name="Rectangle 21"/>
          <p:cNvSpPr>
            <a:spLocks noChangeArrowheads="1"/>
          </p:cNvSpPr>
          <p:nvPr/>
        </p:nvSpPr>
        <p:spPr bwMode="auto">
          <a:xfrm>
            <a:off x="5064125" y="1009650"/>
            <a:ext cx="8413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(Tenants)</a:t>
            </a:r>
            <a:endParaRPr lang="en-US" sz="2400"/>
          </a:p>
        </p:txBody>
      </p:sp>
      <p:sp>
        <p:nvSpPr>
          <p:cNvPr id="480278" name="Rectangle 22"/>
          <p:cNvSpPr>
            <a:spLocks noChangeArrowheads="1"/>
          </p:cNvSpPr>
          <p:nvPr/>
        </p:nvSpPr>
        <p:spPr bwMode="auto">
          <a:xfrm>
            <a:off x="5772150" y="10255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79" name="Rectangle 23"/>
          <p:cNvSpPr>
            <a:spLocks noChangeArrowheads="1"/>
          </p:cNvSpPr>
          <p:nvPr/>
        </p:nvSpPr>
        <p:spPr bwMode="auto">
          <a:xfrm>
            <a:off x="3975100" y="1790700"/>
            <a:ext cx="1247775" cy="7159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0" name="Rectangle 24"/>
          <p:cNvSpPr>
            <a:spLocks noChangeArrowheads="1"/>
          </p:cNvSpPr>
          <p:nvPr/>
        </p:nvSpPr>
        <p:spPr bwMode="auto">
          <a:xfrm>
            <a:off x="4324350" y="1812925"/>
            <a:ext cx="639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1" name="Rectangle 25"/>
          <p:cNvSpPr>
            <a:spLocks noChangeArrowheads="1"/>
          </p:cNvSpPr>
          <p:nvPr/>
        </p:nvSpPr>
        <p:spPr bwMode="auto">
          <a:xfrm>
            <a:off x="4324350" y="1817688"/>
            <a:ext cx="6794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RENTS</a:t>
            </a:r>
            <a:endParaRPr lang="en-US" sz="2400"/>
          </a:p>
        </p:txBody>
      </p:sp>
      <p:sp>
        <p:nvSpPr>
          <p:cNvPr id="480282" name="Rectangle 26"/>
          <p:cNvSpPr>
            <a:spLocks noChangeArrowheads="1"/>
          </p:cNvSpPr>
          <p:nvPr/>
        </p:nvSpPr>
        <p:spPr bwMode="auto">
          <a:xfrm>
            <a:off x="4881563" y="18319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83" name="Rectangle 27"/>
          <p:cNvSpPr>
            <a:spLocks noChangeArrowheads="1"/>
          </p:cNvSpPr>
          <p:nvPr/>
        </p:nvSpPr>
        <p:spPr bwMode="auto">
          <a:xfrm>
            <a:off x="4540250" y="1987550"/>
            <a:ext cx="187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4" name="Rectangle 28"/>
          <p:cNvSpPr>
            <a:spLocks noChangeArrowheads="1"/>
          </p:cNvSpPr>
          <p:nvPr/>
        </p:nvSpPr>
        <p:spPr bwMode="auto">
          <a:xfrm>
            <a:off x="4540250" y="1990725"/>
            <a:ext cx="196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&amp;</a:t>
            </a:r>
            <a:endParaRPr lang="en-US" sz="2400"/>
          </a:p>
        </p:txBody>
      </p:sp>
      <p:sp>
        <p:nvSpPr>
          <p:cNvPr id="480285" name="Rectangle 29"/>
          <p:cNvSpPr>
            <a:spLocks noChangeArrowheads="1"/>
          </p:cNvSpPr>
          <p:nvPr/>
        </p:nvSpPr>
        <p:spPr bwMode="auto">
          <a:xfrm>
            <a:off x="4649788" y="200501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86" name="Rectangle 30"/>
          <p:cNvSpPr>
            <a:spLocks noChangeArrowheads="1"/>
          </p:cNvSpPr>
          <p:nvPr/>
        </p:nvSpPr>
        <p:spPr bwMode="auto">
          <a:xfrm>
            <a:off x="4068763" y="2162175"/>
            <a:ext cx="10779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7" name="Rectangle 31"/>
          <p:cNvSpPr>
            <a:spLocks noChangeArrowheads="1"/>
          </p:cNvSpPr>
          <p:nvPr/>
        </p:nvSpPr>
        <p:spPr bwMode="auto">
          <a:xfrm>
            <a:off x="4068763" y="2165350"/>
            <a:ext cx="12065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OCCUPANCY</a:t>
            </a:r>
            <a:endParaRPr lang="en-US" sz="2400"/>
          </a:p>
        </p:txBody>
      </p:sp>
      <p:sp>
        <p:nvSpPr>
          <p:cNvPr id="480288" name="Rectangle 32"/>
          <p:cNvSpPr>
            <a:spLocks noChangeArrowheads="1"/>
          </p:cNvSpPr>
          <p:nvPr/>
        </p:nvSpPr>
        <p:spPr bwMode="auto">
          <a:xfrm>
            <a:off x="5118100" y="21812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89" name="Rectangle 33"/>
          <p:cNvSpPr>
            <a:spLocks noChangeArrowheads="1"/>
          </p:cNvSpPr>
          <p:nvPr/>
        </p:nvSpPr>
        <p:spPr bwMode="auto">
          <a:xfrm>
            <a:off x="6364288" y="630238"/>
            <a:ext cx="1247775" cy="895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0" name="Rectangle 34"/>
          <p:cNvSpPr>
            <a:spLocks noChangeArrowheads="1"/>
          </p:cNvSpPr>
          <p:nvPr/>
        </p:nvSpPr>
        <p:spPr bwMode="auto">
          <a:xfrm>
            <a:off x="6724650" y="654050"/>
            <a:ext cx="619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1" name="Rectangle 35"/>
          <p:cNvSpPr>
            <a:spLocks noChangeArrowheads="1"/>
          </p:cNvSpPr>
          <p:nvPr/>
        </p:nvSpPr>
        <p:spPr bwMode="auto">
          <a:xfrm>
            <a:off x="6723063" y="657225"/>
            <a:ext cx="6604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LOCAL</a:t>
            </a:r>
            <a:endParaRPr lang="en-US" sz="2400"/>
          </a:p>
        </p:txBody>
      </p:sp>
      <p:sp>
        <p:nvSpPr>
          <p:cNvPr id="480292" name="Rectangle 36"/>
          <p:cNvSpPr>
            <a:spLocks noChangeArrowheads="1"/>
          </p:cNvSpPr>
          <p:nvPr/>
        </p:nvSpPr>
        <p:spPr bwMode="auto">
          <a:xfrm>
            <a:off x="7262813" y="6731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93" name="Rectangle 37"/>
          <p:cNvSpPr>
            <a:spLocks noChangeArrowheads="1"/>
          </p:cNvSpPr>
          <p:nvPr/>
        </p:nvSpPr>
        <p:spPr bwMode="auto">
          <a:xfrm>
            <a:off x="6931025" y="830263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4" name="Rectangle 38"/>
          <p:cNvSpPr>
            <a:spLocks noChangeArrowheads="1"/>
          </p:cNvSpPr>
          <p:nvPr/>
        </p:nvSpPr>
        <p:spPr bwMode="auto">
          <a:xfrm>
            <a:off x="6931025" y="833438"/>
            <a:ext cx="196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&amp;</a:t>
            </a:r>
            <a:endParaRPr lang="en-US" sz="2400"/>
          </a:p>
        </p:txBody>
      </p:sp>
      <p:sp>
        <p:nvSpPr>
          <p:cNvPr id="480295" name="Rectangle 39"/>
          <p:cNvSpPr>
            <a:spLocks noChangeArrowheads="1"/>
          </p:cNvSpPr>
          <p:nvPr/>
        </p:nvSpPr>
        <p:spPr bwMode="auto">
          <a:xfrm>
            <a:off x="7040563" y="84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96" name="Rectangle 40"/>
          <p:cNvSpPr>
            <a:spLocks noChangeArrowheads="1"/>
          </p:cNvSpPr>
          <p:nvPr/>
        </p:nvSpPr>
        <p:spPr bwMode="auto">
          <a:xfrm>
            <a:off x="6586538" y="1004888"/>
            <a:ext cx="901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7" name="Rectangle 41"/>
          <p:cNvSpPr>
            <a:spLocks noChangeArrowheads="1"/>
          </p:cNvSpPr>
          <p:nvPr/>
        </p:nvSpPr>
        <p:spPr bwMode="auto">
          <a:xfrm>
            <a:off x="6586538" y="1008063"/>
            <a:ext cx="9667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NATIONAL</a:t>
            </a:r>
            <a:endParaRPr lang="en-US" sz="2400"/>
          </a:p>
        </p:txBody>
      </p:sp>
      <p:sp>
        <p:nvSpPr>
          <p:cNvPr id="480298" name="Rectangle 42"/>
          <p:cNvSpPr>
            <a:spLocks noChangeArrowheads="1"/>
          </p:cNvSpPr>
          <p:nvPr/>
        </p:nvSpPr>
        <p:spPr bwMode="auto">
          <a:xfrm>
            <a:off x="7412038" y="10239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99" name="Rectangle 43"/>
          <p:cNvSpPr>
            <a:spLocks noChangeArrowheads="1"/>
          </p:cNvSpPr>
          <p:nvPr/>
        </p:nvSpPr>
        <p:spPr bwMode="auto">
          <a:xfrm>
            <a:off x="6573838" y="1181100"/>
            <a:ext cx="933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300" name="Rectangle 44"/>
          <p:cNvSpPr>
            <a:spLocks noChangeArrowheads="1"/>
          </p:cNvSpPr>
          <p:nvPr/>
        </p:nvSpPr>
        <p:spPr bwMode="auto">
          <a:xfrm>
            <a:off x="6573838" y="1184275"/>
            <a:ext cx="990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ECONOMY</a:t>
            </a:r>
            <a:endParaRPr lang="en-US" sz="2400"/>
          </a:p>
        </p:txBody>
      </p:sp>
      <p:sp>
        <p:nvSpPr>
          <p:cNvPr id="480301" name="Rectangle 45"/>
          <p:cNvSpPr>
            <a:spLocks noChangeArrowheads="1"/>
          </p:cNvSpPr>
          <p:nvPr/>
        </p:nvSpPr>
        <p:spPr bwMode="auto">
          <a:xfrm>
            <a:off x="7423150" y="119856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646863" y="2141538"/>
            <a:ext cx="1066800" cy="458787"/>
            <a:chOff x="4187" y="1349"/>
            <a:chExt cx="672" cy="289"/>
          </a:xfrm>
        </p:grpSpPr>
        <p:sp>
          <p:nvSpPr>
            <p:cNvPr id="480303" name="Freeform 47"/>
            <p:cNvSpPr>
              <a:spLocks/>
            </p:cNvSpPr>
            <p:nvPr/>
          </p:nvSpPr>
          <p:spPr bwMode="auto">
            <a:xfrm>
              <a:off x="4187" y="1349"/>
              <a:ext cx="7" cy="1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7" y="3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4" name="Rectangle 48"/>
            <p:cNvSpPr>
              <a:spLocks noChangeArrowheads="1"/>
            </p:cNvSpPr>
            <p:nvPr/>
          </p:nvSpPr>
          <p:spPr bwMode="auto">
            <a:xfrm>
              <a:off x="4187" y="1367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5" name="Rectangle 49"/>
            <p:cNvSpPr>
              <a:spLocks noChangeArrowheads="1"/>
            </p:cNvSpPr>
            <p:nvPr/>
          </p:nvSpPr>
          <p:spPr bwMode="auto">
            <a:xfrm>
              <a:off x="4187" y="1381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6" name="Rectangle 50"/>
            <p:cNvSpPr>
              <a:spLocks noChangeArrowheads="1"/>
            </p:cNvSpPr>
            <p:nvPr/>
          </p:nvSpPr>
          <p:spPr bwMode="auto">
            <a:xfrm>
              <a:off x="4187" y="1396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7" name="Rectangle 51"/>
            <p:cNvSpPr>
              <a:spLocks noChangeArrowheads="1"/>
            </p:cNvSpPr>
            <p:nvPr/>
          </p:nvSpPr>
          <p:spPr bwMode="auto">
            <a:xfrm>
              <a:off x="4187" y="141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8" name="Rectangle 52"/>
            <p:cNvSpPr>
              <a:spLocks noChangeArrowheads="1"/>
            </p:cNvSpPr>
            <p:nvPr/>
          </p:nvSpPr>
          <p:spPr bwMode="auto">
            <a:xfrm>
              <a:off x="4187" y="1425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9" name="Rectangle 53"/>
            <p:cNvSpPr>
              <a:spLocks noChangeArrowheads="1"/>
            </p:cNvSpPr>
            <p:nvPr/>
          </p:nvSpPr>
          <p:spPr bwMode="auto">
            <a:xfrm>
              <a:off x="4187" y="1440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0" name="Rectangle 54"/>
            <p:cNvSpPr>
              <a:spLocks noChangeArrowheads="1"/>
            </p:cNvSpPr>
            <p:nvPr/>
          </p:nvSpPr>
          <p:spPr bwMode="auto">
            <a:xfrm>
              <a:off x="4187" y="1455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1" name="Rectangle 55"/>
            <p:cNvSpPr>
              <a:spLocks noChangeArrowheads="1"/>
            </p:cNvSpPr>
            <p:nvPr/>
          </p:nvSpPr>
          <p:spPr bwMode="auto">
            <a:xfrm>
              <a:off x="4187" y="1470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2" name="Rectangle 56"/>
            <p:cNvSpPr>
              <a:spLocks noChangeArrowheads="1"/>
            </p:cNvSpPr>
            <p:nvPr/>
          </p:nvSpPr>
          <p:spPr bwMode="auto">
            <a:xfrm>
              <a:off x="4187" y="1484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3" name="Rectangle 57"/>
            <p:cNvSpPr>
              <a:spLocks noChangeArrowheads="1"/>
            </p:cNvSpPr>
            <p:nvPr/>
          </p:nvSpPr>
          <p:spPr bwMode="auto">
            <a:xfrm>
              <a:off x="4187" y="1499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4" name="Rectangle 58"/>
            <p:cNvSpPr>
              <a:spLocks noChangeArrowheads="1"/>
            </p:cNvSpPr>
            <p:nvPr/>
          </p:nvSpPr>
          <p:spPr bwMode="auto">
            <a:xfrm>
              <a:off x="4187" y="1514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5" name="Rectangle 59"/>
            <p:cNvSpPr>
              <a:spLocks noChangeArrowheads="1"/>
            </p:cNvSpPr>
            <p:nvPr/>
          </p:nvSpPr>
          <p:spPr bwMode="auto">
            <a:xfrm>
              <a:off x="4187" y="152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6" name="Rectangle 60"/>
            <p:cNvSpPr>
              <a:spLocks noChangeArrowheads="1"/>
            </p:cNvSpPr>
            <p:nvPr/>
          </p:nvSpPr>
          <p:spPr bwMode="auto">
            <a:xfrm>
              <a:off x="4187" y="154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7" name="Rectangle 61"/>
            <p:cNvSpPr>
              <a:spLocks noChangeArrowheads="1"/>
            </p:cNvSpPr>
            <p:nvPr/>
          </p:nvSpPr>
          <p:spPr bwMode="auto">
            <a:xfrm>
              <a:off x="4187" y="1558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8" name="Rectangle 62"/>
            <p:cNvSpPr>
              <a:spLocks noChangeArrowheads="1"/>
            </p:cNvSpPr>
            <p:nvPr/>
          </p:nvSpPr>
          <p:spPr bwMode="auto">
            <a:xfrm>
              <a:off x="4187" y="1573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9" name="Rectangle 63"/>
            <p:cNvSpPr>
              <a:spLocks noChangeArrowheads="1"/>
            </p:cNvSpPr>
            <p:nvPr/>
          </p:nvSpPr>
          <p:spPr bwMode="auto">
            <a:xfrm>
              <a:off x="4187" y="1588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0" name="Rectangle 64"/>
            <p:cNvSpPr>
              <a:spLocks noChangeArrowheads="1"/>
            </p:cNvSpPr>
            <p:nvPr/>
          </p:nvSpPr>
          <p:spPr bwMode="auto">
            <a:xfrm>
              <a:off x="4187" y="1602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1" name="Rectangle 65"/>
            <p:cNvSpPr>
              <a:spLocks noChangeArrowheads="1"/>
            </p:cNvSpPr>
            <p:nvPr/>
          </p:nvSpPr>
          <p:spPr bwMode="auto">
            <a:xfrm>
              <a:off x="4187" y="1617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2" name="Freeform 66"/>
            <p:cNvSpPr>
              <a:spLocks/>
            </p:cNvSpPr>
            <p:nvPr/>
          </p:nvSpPr>
          <p:spPr bwMode="auto">
            <a:xfrm>
              <a:off x="4187" y="1631"/>
              <a:ext cx="9" cy="7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7"/>
                </a:cxn>
                <a:cxn ang="0">
                  <a:pos x="9" y="7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7" y="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7"/>
                  </a:lnTo>
                  <a:lnTo>
                    <a:pt x="9" y="7"/>
                  </a:lnTo>
                  <a:lnTo>
                    <a:pt x="9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3" name="Rectangle 67"/>
            <p:cNvSpPr>
              <a:spLocks noChangeArrowheads="1"/>
            </p:cNvSpPr>
            <p:nvPr/>
          </p:nvSpPr>
          <p:spPr bwMode="auto">
            <a:xfrm>
              <a:off x="4204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4" name="Rectangle 68"/>
            <p:cNvSpPr>
              <a:spLocks noChangeArrowheads="1"/>
            </p:cNvSpPr>
            <p:nvPr/>
          </p:nvSpPr>
          <p:spPr bwMode="auto">
            <a:xfrm>
              <a:off x="421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5" name="Rectangle 69"/>
            <p:cNvSpPr>
              <a:spLocks noChangeArrowheads="1"/>
            </p:cNvSpPr>
            <p:nvPr/>
          </p:nvSpPr>
          <p:spPr bwMode="auto">
            <a:xfrm>
              <a:off x="423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6" name="Rectangle 70"/>
            <p:cNvSpPr>
              <a:spLocks noChangeArrowheads="1"/>
            </p:cNvSpPr>
            <p:nvPr/>
          </p:nvSpPr>
          <p:spPr bwMode="auto">
            <a:xfrm>
              <a:off x="425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7" name="Rectangle 71"/>
            <p:cNvSpPr>
              <a:spLocks noChangeArrowheads="1"/>
            </p:cNvSpPr>
            <p:nvPr/>
          </p:nvSpPr>
          <p:spPr bwMode="auto">
            <a:xfrm>
              <a:off x="426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8" name="Rectangle 72"/>
            <p:cNvSpPr>
              <a:spLocks noChangeArrowheads="1"/>
            </p:cNvSpPr>
            <p:nvPr/>
          </p:nvSpPr>
          <p:spPr bwMode="auto">
            <a:xfrm>
              <a:off x="4283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9" name="Rectangle 73"/>
            <p:cNvSpPr>
              <a:spLocks noChangeArrowheads="1"/>
            </p:cNvSpPr>
            <p:nvPr/>
          </p:nvSpPr>
          <p:spPr bwMode="auto">
            <a:xfrm>
              <a:off x="4298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0" name="Rectangle 74"/>
            <p:cNvSpPr>
              <a:spLocks noChangeArrowheads="1"/>
            </p:cNvSpPr>
            <p:nvPr/>
          </p:nvSpPr>
          <p:spPr bwMode="auto">
            <a:xfrm>
              <a:off x="431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1" name="Rectangle 75"/>
            <p:cNvSpPr>
              <a:spLocks noChangeArrowheads="1"/>
            </p:cNvSpPr>
            <p:nvPr/>
          </p:nvSpPr>
          <p:spPr bwMode="auto">
            <a:xfrm>
              <a:off x="433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2" name="Rectangle 76"/>
            <p:cNvSpPr>
              <a:spLocks noChangeArrowheads="1"/>
            </p:cNvSpPr>
            <p:nvPr/>
          </p:nvSpPr>
          <p:spPr bwMode="auto">
            <a:xfrm>
              <a:off x="4346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3" name="Rectangle 77"/>
            <p:cNvSpPr>
              <a:spLocks noChangeArrowheads="1"/>
            </p:cNvSpPr>
            <p:nvPr/>
          </p:nvSpPr>
          <p:spPr bwMode="auto">
            <a:xfrm>
              <a:off x="4362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4" name="Rectangle 78"/>
            <p:cNvSpPr>
              <a:spLocks noChangeArrowheads="1"/>
            </p:cNvSpPr>
            <p:nvPr/>
          </p:nvSpPr>
          <p:spPr bwMode="auto">
            <a:xfrm>
              <a:off x="437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5" name="Rectangle 79"/>
            <p:cNvSpPr>
              <a:spLocks noChangeArrowheads="1"/>
            </p:cNvSpPr>
            <p:nvPr/>
          </p:nvSpPr>
          <p:spPr bwMode="auto">
            <a:xfrm>
              <a:off x="4393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6" name="Rectangle 80"/>
            <p:cNvSpPr>
              <a:spLocks noChangeArrowheads="1"/>
            </p:cNvSpPr>
            <p:nvPr/>
          </p:nvSpPr>
          <p:spPr bwMode="auto">
            <a:xfrm>
              <a:off x="440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7" name="Rectangle 81"/>
            <p:cNvSpPr>
              <a:spLocks noChangeArrowheads="1"/>
            </p:cNvSpPr>
            <p:nvPr/>
          </p:nvSpPr>
          <p:spPr bwMode="auto">
            <a:xfrm>
              <a:off x="442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8" name="Rectangle 82"/>
            <p:cNvSpPr>
              <a:spLocks noChangeArrowheads="1"/>
            </p:cNvSpPr>
            <p:nvPr/>
          </p:nvSpPr>
          <p:spPr bwMode="auto">
            <a:xfrm>
              <a:off x="444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9" name="Rectangle 83"/>
            <p:cNvSpPr>
              <a:spLocks noChangeArrowheads="1"/>
            </p:cNvSpPr>
            <p:nvPr/>
          </p:nvSpPr>
          <p:spPr bwMode="auto">
            <a:xfrm>
              <a:off x="4457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0" name="Rectangle 84"/>
            <p:cNvSpPr>
              <a:spLocks noChangeArrowheads="1"/>
            </p:cNvSpPr>
            <p:nvPr/>
          </p:nvSpPr>
          <p:spPr bwMode="auto">
            <a:xfrm>
              <a:off x="4472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1" name="Rectangle 85"/>
            <p:cNvSpPr>
              <a:spLocks noChangeArrowheads="1"/>
            </p:cNvSpPr>
            <p:nvPr/>
          </p:nvSpPr>
          <p:spPr bwMode="auto">
            <a:xfrm>
              <a:off x="4488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2" name="Rectangle 86"/>
            <p:cNvSpPr>
              <a:spLocks noChangeArrowheads="1"/>
            </p:cNvSpPr>
            <p:nvPr/>
          </p:nvSpPr>
          <p:spPr bwMode="auto">
            <a:xfrm>
              <a:off x="450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3" name="Rectangle 87"/>
            <p:cNvSpPr>
              <a:spLocks noChangeArrowheads="1"/>
            </p:cNvSpPr>
            <p:nvPr/>
          </p:nvSpPr>
          <p:spPr bwMode="auto">
            <a:xfrm>
              <a:off x="452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4" name="Rectangle 88"/>
            <p:cNvSpPr>
              <a:spLocks noChangeArrowheads="1"/>
            </p:cNvSpPr>
            <p:nvPr/>
          </p:nvSpPr>
          <p:spPr bwMode="auto">
            <a:xfrm>
              <a:off x="4536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5" name="Rectangle 89"/>
            <p:cNvSpPr>
              <a:spLocks noChangeArrowheads="1"/>
            </p:cNvSpPr>
            <p:nvPr/>
          </p:nvSpPr>
          <p:spPr bwMode="auto">
            <a:xfrm>
              <a:off x="455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6" name="Rectangle 90"/>
            <p:cNvSpPr>
              <a:spLocks noChangeArrowheads="1"/>
            </p:cNvSpPr>
            <p:nvPr/>
          </p:nvSpPr>
          <p:spPr bwMode="auto">
            <a:xfrm>
              <a:off x="456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7" name="Rectangle 91"/>
            <p:cNvSpPr>
              <a:spLocks noChangeArrowheads="1"/>
            </p:cNvSpPr>
            <p:nvPr/>
          </p:nvSpPr>
          <p:spPr bwMode="auto">
            <a:xfrm>
              <a:off x="4583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8" name="Rectangle 92"/>
            <p:cNvSpPr>
              <a:spLocks noChangeArrowheads="1"/>
            </p:cNvSpPr>
            <p:nvPr/>
          </p:nvSpPr>
          <p:spPr bwMode="auto">
            <a:xfrm>
              <a:off x="459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9" name="Rectangle 93"/>
            <p:cNvSpPr>
              <a:spLocks noChangeArrowheads="1"/>
            </p:cNvSpPr>
            <p:nvPr/>
          </p:nvSpPr>
          <p:spPr bwMode="auto">
            <a:xfrm>
              <a:off x="461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0" name="Rectangle 94"/>
            <p:cNvSpPr>
              <a:spLocks noChangeArrowheads="1"/>
            </p:cNvSpPr>
            <p:nvPr/>
          </p:nvSpPr>
          <p:spPr bwMode="auto">
            <a:xfrm>
              <a:off x="463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1" name="Rectangle 95"/>
            <p:cNvSpPr>
              <a:spLocks noChangeArrowheads="1"/>
            </p:cNvSpPr>
            <p:nvPr/>
          </p:nvSpPr>
          <p:spPr bwMode="auto">
            <a:xfrm>
              <a:off x="4646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2" name="Rectangle 96"/>
            <p:cNvSpPr>
              <a:spLocks noChangeArrowheads="1"/>
            </p:cNvSpPr>
            <p:nvPr/>
          </p:nvSpPr>
          <p:spPr bwMode="auto">
            <a:xfrm>
              <a:off x="4662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3" name="Rectangle 97"/>
            <p:cNvSpPr>
              <a:spLocks noChangeArrowheads="1"/>
            </p:cNvSpPr>
            <p:nvPr/>
          </p:nvSpPr>
          <p:spPr bwMode="auto">
            <a:xfrm>
              <a:off x="4678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4" name="Rectangle 98"/>
            <p:cNvSpPr>
              <a:spLocks noChangeArrowheads="1"/>
            </p:cNvSpPr>
            <p:nvPr/>
          </p:nvSpPr>
          <p:spPr bwMode="auto">
            <a:xfrm>
              <a:off x="469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5" name="Rectangle 99"/>
            <p:cNvSpPr>
              <a:spLocks noChangeArrowheads="1"/>
            </p:cNvSpPr>
            <p:nvPr/>
          </p:nvSpPr>
          <p:spPr bwMode="auto">
            <a:xfrm>
              <a:off x="4710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6" name="Rectangle 100"/>
            <p:cNvSpPr>
              <a:spLocks noChangeArrowheads="1"/>
            </p:cNvSpPr>
            <p:nvPr/>
          </p:nvSpPr>
          <p:spPr bwMode="auto">
            <a:xfrm>
              <a:off x="472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7" name="Rectangle 101"/>
            <p:cNvSpPr>
              <a:spLocks noChangeArrowheads="1"/>
            </p:cNvSpPr>
            <p:nvPr/>
          </p:nvSpPr>
          <p:spPr bwMode="auto">
            <a:xfrm>
              <a:off x="474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8" name="Rectangle 102"/>
            <p:cNvSpPr>
              <a:spLocks noChangeArrowheads="1"/>
            </p:cNvSpPr>
            <p:nvPr/>
          </p:nvSpPr>
          <p:spPr bwMode="auto">
            <a:xfrm>
              <a:off x="475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9" name="Rectangle 103"/>
            <p:cNvSpPr>
              <a:spLocks noChangeArrowheads="1"/>
            </p:cNvSpPr>
            <p:nvPr/>
          </p:nvSpPr>
          <p:spPr bwMode="auto">
            <a:xfrm>
              <a:off x="4773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0" name="Rectangle 104"/>
            <p:cNvSpPr>
              <a:spLocks noChangeArrowheads="1"/>
            </p:cNvSpPr>
            <p:nvPr/>
          </p:nvSpPr>
          <p:spPr bwMode="auto">
            <a:xfrm>
              <a:off x="478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1" name="Rectangle 105"/>
            <p:cNvSpPr>
              <a:spLocks noChangeArrowheads="1"/>
            </p:cNvSpPr>
            <p:nvPr/>
          </p:nvSpPr>
          <p:spPr bwMode="auto">
            <a:xfrm>
              <a:off x="480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2" name="Rectangle 106"/>
            <p:cNvSpPr>
              <a:spLocks noChangeArrowheads="1"/>
            </p:cNvSpPr>
            <p:nvPr/>
          </p:nvSpPr>
          <p:spPr bwMode="auto">
            <a:xfrm>
              <a:off x="482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3" name="Rectangle 107"/>
            <p:cNvSpPr>
              <a:spLocks noChangeArrowheads="1"/>
            </p:cNvSpPr>
            <p:nvPr/>
          </p:nvSpPr>
          <p:spPr bwMode="auto">
            <a:xfrm>
              <a:off x="4836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4" name="Freeform 108"/>
            <p:cNvSpPr>
              <a:spLocks/>
            </p:cNvSpPr>
            <p:nvPr/>
          </p:nvSpPr>
          <p:spPr bwMode="auto">
            <a:xfrm>
              <a:off x="4851" y="1629"/>
              <a:ext cx="8" cy="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7" y="9"/>
                </a:cxn>
                <a:cxn ang="0">
                  <a:pos x="8" y="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1" y="2"/>
                </a:cxn>
              </a:cxnLst>
              <a:rect l="0" t="0" r="r" b="b"/>
              <a:pathLst>
                <a:path w="8" h="9">
                  <a:moveTo>
                    <a:pt x="1" y="2"/>
                  </a:moveTo>
                  <a:lnTo>
                    <a:pt x="1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5" name="Rectangle 109"/>
            <p:cNvSpPr>
              <a:spLocks noChangeArrowheads="1"/>
            </p:cNvSpPr>
            <p:nvPr/>
          </p:nvSpPr>
          <p:spPr bwMode="auto">
            <a:xfrm>
              <a:off x="4851" y="161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6" name="Rectangle 110"/>
            <p:cNvSpPr>
              <a:spLocks noChangeArrowheads="1"/>
            </p:cNvSpPr>
            <p:nvPr/>
          </p:nvSpPr>
          <p:spPr bwMode="auto">
            <a:xfrm>
              <a:off x="4851" y="159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7" name="Rectangle 111"/>
            <p:cNvSpPr>
              <a:spLocks noChangeArrowheads="1"/>
            </p:cNvSpPr>
            <p:nvPr/>
          </p:nvSpPr>
          <p:spPr bwMode="auto">
            <a:xfrm>
              <a:off x="4851" y="158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8" name="Rectangle 112"/>
            <p:cNvSpPr>
              <a:spLocks noChangeArrowheads="1"/>
            </p:cNvSpPr>
            <p:nvPr/>
          </p:nvSpPr>
          <p:spPr bwMode="auto">
            <a:xfrm>
              <a:off x="4851" y="1570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9" name="Rectangle 113"/>
            <p:cNvSpPr>
              <a:spLocks noChangeArrowheads="1"/>
            </p:cNvSpPr>
            <p:nvPr/>
          </p:nvSpPr>
          <p:spPr bwMode="auto">
            <a:xfrm>
              <a:off x="4851" y="155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0" name="Rectangle 114"/>
            <p:cNvSpPr>
              <a:spLocks noChangeArrowheads="1"/>
            </p:cNvSpPr>
            <p:nvPr/>
          </p:nvSpPr>
          <p:spPr bwMode="auto">
            <a:xfrm>
              <a:off x="4851" y="1540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1" name="Rectangle 115"/>
            <p:cNvSpPr>
              <a:spLocks noChangeArrowheads="1"/>
            </p:cNvSpPr>
            <p:nvPr/>
          </p:nvSpPr>
          <p:spPr bwMode="auto">
            <a:xfrm>
              <a:off x="4851" y="1525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2" name="Rectangle 116"/>
            <p:cNvSpPr>
              <a:spLocks noChangeArrowheads="1"/>
            </p:cNvSpPr>
            <p:nvPr/>
          </p:nvSpPr>
          <p:spPr bwMode="auto">
            <a:xfrm>
              <a:off x="4851" y="151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3" name="Rectangle 117"/>
            <p:cNvSpPr>
              <a:spLocks noChangeArrowheads="1"/>
            </p:cNvSpPr>
            <p:nvPr/>
          </p:nvSpPr>
          <p:spPr bwMode="auto">
            <a:xfrm>
              <a:off x="4851" y="149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4" name="Rectangle 118"/>
            <p:cNvSpPr>
              <a:spLocks noChangeArrowheads="1"/>
            </p:cNvSpPr>
            <p:nvPr/>
          </p:nvSpPr>
          <p:spPr bwMode="auto">
            <a:xfrm>
              <a:off x="4851" y="148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5" name="Rectangle 119"/>
            <p:cNvSpPr>
              <a:spLocks noChangeArrowheads="1"/>
            </p:cNvSpPr>
            <p:nvPr/>
          </p:nvSpPr>
          <p:spPr bwMode="auto">
            <a:xfrm>
              <a:off x="4851" y="146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6" name="Rectangle 120"/>
            <p:cNvSpPr>
              <a:spLocks noChangeArrowheads="1"/>
            </p:cNvSpPr>
            <p:nvPr/>
          </p:nvSpPr>
          <p:spPr bwMode="auto">
            <a:xfrm>
              <a:off x="4851" y="145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7" name="Rectangle 121"/>
            <p:cNvSpPr>
              <a:spLocks noChangeArrowheads="1"/>
            </p:cNvSpPr>
            <p:nvPr/>
          </p:nvSpPr>
          <p:spPr bwMode="auto">
            <a:xfrm>
              <a:off x="4851" y="143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8" name="Rectangle 122"/>
            <p:cNvSpPr>
              <a:spLocks noChangeArrowheads="1"/>
            </p:cNvSpPr>
            <p:nvPr/>
          </p:nvSpPr>
          <p:spPr bwMode="auto">
            <a:xfrm>
              <a:off x="4851" y="142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9" name="Rectangle 123"/>
            <p:cNvSpPr>
              <a:spLocks noChangeArrowheads="1"/>
            </p:cNvSpPr>
            <p:nvPr/>
          </p:nvSpPr>
          <p:spPr bwMode="auto">
            <a:xfrm>
              <a:off x="4851" y="140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0" name="Rectangle 124"/>
            <p:cNvSpPr>
              <a:spLocks noChangeArrowheads="1"/>
            </p:cNvSpPr>
            <p:nvPr/>
          </p:nvSpPr>
          <p:spPr bwMode="auto">
            <a:xfrm>
              <a:off x="4851" y="139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1" name="Rectangle 125"/>
            <p:cNvSpPr>
              <a:spLocks noChangeArrowheads="1"/>
            </p:cNvSpPr>
            <p:nvPr/>
          </p:nvSpPr>
          <p:spPr bwMode="auto">
            <a:xfrm>
              <a:off x="4851" y="137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2" name="Rectangle 126"/>
            <p:cNvSpPr>
              <a:spLocks noChangeArrowheads="1"/>
            </p:cNvSpPr>
            <p:nvPr/>
          </p:nvSpPr>
          <p:spPr bwMode="auto">
            <a:xfrm>
              <a:off x="4851" y="136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3" name="Freeform 127"/>
            <p:cNvSpPr>
              <a:spLocks/>
            </p:cNvSpPr>
            <p:nvPr/>
          </p:nvSpPr>
          <p:spPr bwMode="auto">
            <a:xfrm>
              <a:off x="4851" y="1349"/>
              <a:ext cx="8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4" name="Rectangle 128"/>
            <p:cNvSpPr>
              <a:spLocks noChangeArrowheads="1"/>
            </p:cNvSpPr>
            <p:nvPr/>
          </p:nvSpPr>
          <p:spPr bwMode="auto">
            <a:xfrm>
              <a:off x="483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5" name="Rectangle 129"/>
            <p:cNvSpPr>
              <a:spLocks noChangeArrowheads="1"/>
            </p:cNvSpPr>
            <p:nvPr/>
          </p:nvSpPr>
          <p:spPr bwMode="auto">
            <a:xfrm>
              <a:off x="481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6" name="Rectangle 130"/>
            <p:cNvSpPr>
              <a:spLocks noChangeArrowheads="1"/>
            </p:cNvSpPr>
            <p:nvPr/>
          </p:nvSpPr>
          <p:spPr bwMode="auto">
            <a:xfrm>
              <a:off x="480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7" name="Rectangle 131"/>
            <p:cNvSpPr>
              <a:spLocks noChangeArrowheads="1"/>
            </p:cNvSpPr>
            <p:nvPr/>
          </p:nvSpPr>
          <p:spPr bwMode="auto">
            <a:xfrm>
              <a:off x="478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8" name="Rectangle 132"/>
            <p:cNvSpPr>
              <a:spLocks noChangeArrowheads="1"/>
            </p:cNvSpPr>
            <p:nvPr/>
          </p:nvSpPr>
          <p:spPr bwMode="auto">
            <a:xfrm>
              <a:off x="477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9" name="Rectangle 133"/>
            <p:cNvSpPr>
              <a:spLocks noChangeArrowheads="1"/>
            </p:cNvSpPr>
            <p:nvPr/>
          </p:nvSpPr>
          <p:spPr bwMode="auto">
            <a:xfrm>
              <a:off x="475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0" name="Rectangle 134"/>
            <p:cNvSpPr>
              <a:spLocks noChangeArrowheads="1"/>
            </p:cNvSpPr>
            <p:nvPr/>
          </p:nvSpPr>
          <p:spPr bwMode="auto">
            <a:xfrm>
              <a:off x="4740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1" name="Rectangle 135"/>
            <p:cNvSpPr>
              <a:spLocks noChangeArrowheads="1"/>
            </p:cNvSpPr>
            <p:nvPr/>
          </p:nvSpPr>
          <p:spPr bwMode="auto">
            <a:xfrm>
              <a:off x="472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2" name="Rectangle 136"/>
            <p:cNvSpPr>
              <a:spLocks noChangeArrowheads="1"/>
            </p:cNvSpPr>
            <p:nvPr/>
          </p:nvSpPr>
          <p:spPr bwMode="auto">
            <a:xfrm>
              <a:off x="470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3" name="Rectangle 137"/>
            <p:cNvSpPr>
              <a:spLocks noChangeArrowheads="1"/>
            </p:cNvSpPr>
            <p:nvPr/>
          </p:nvSpPr>
          <p:spPr bwMode="auto">
            <a:xfrm>
              <a:off x="469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4" name="Rectangle 138"/>
            <p:cNvSpPr>
              <a:spLocks noChangeArrowheads="1"/>
            </p:cNvSpPr>
            <p:nvPr/>
          </p:nvSpPr>
          <p:spPr bwMode="auto">
            <a:xfrm>
              <a:off x="467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5" name="Rectangle 139"/>
            <p:cNvSpPr>
              <a:spLocks noChangeArrowheads="1"/>
            </p:cNvSpPr>
            <p:nvPr/>
          </p:nvSpPr>
          <p:spPr bwMode="auto">
            <a:xfrm>
              <a:off x="4661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6" name="Rectangle 140"/>
            <p:cNvSpPr>
              <a:spLocks noChangeArrowheads="1"/>
            </p:cNvSpPr>
            <p:nvPr/>
          </p:nvSpPr>
          <p:spPr bwMode="auto">
            <a:xfrm>
              <a:off x="464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7" name="Rectangle 141"/>
            <p:cNvSpPr>
              <a:spLocks noChangeArrowheads="1"/>
            </p:cNvSpPr>
            <p:nvPr/>
          </p:nvSpPr>
          <p:spPr bwMode="auto">
            <a:xfrm>
              <a:off x="462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8" name="Rectangle 142"/>
            <p:cNvSpPr>
              <a:spLocks noChangeArrowheads="1"/>
            </p:cNvSpPr>
            <p:nvPr/>
          </p:nvSpPr>
          <p:spPr bwMode="auto">
            <a:xfrm>
              <a:off x="4614" y="134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9" name="Rectangle 143"/>
            <p:cNvSpPr>
              <a:spLocks noChangeArrowheads="1"/>
            </p:cNvSpPr>
            <p:nvPr/>
          </p:nvSpPr>
          <p:spPr bwMode="auto">
            <a:xfrm>
              <a:off x="459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0" name="Rectangle 144"/>
            <p:cNvSpPr>
              <a:spLocks noChangeArrowheads="1"/>
            </p:cNvSpPr>
            <p:nvPr/>
          </p:nvSpPr>
          <p:spPr bwMode="auto">
            <a:xfrm>
              <a:off x="458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1" name="Rectangle 145"/>
            <p:cNvSpPr>
              <a:spLocks noChangeArrowheads="1"/>
            </p:cNvSpPr>
            <p:nvPr/>
          </p:nvSpPr>
          <p:spPr bwMode="auto">
            <a:xfrm>
              <a:off x="456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2" name="Rectangle 146"/>
            <p:cNvSpPr>
              <a:spLocks noChangeArrowheads="1"/>
            </p:cNvSpPr>
            <p:nvPr/>
          </p:nvSpPr>
          <p:spPr bwMode="auto">
            <a:xfrm>
              <a:off x="4550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3" name="Rectangle 147"/>
            <p:cNvSpPr>
              <a:spLocks noChangeArrowheads="1"/>
            </p:cNvSpPr>
            <p:nvPr/>
          </p:nvSpPr>
          <p:spPr bwMode="auto">
            <a:xfrm>
              <a:off x="453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4" name="Rectangle 148"/>
            <p:cNvSpPr>
              <a:spLocks noChangeArrowheads="1"/>
            </p:cNvSpPr>
            <p:nvPr/>
          </p:nvSpPr>
          <p:spPr bwMode="auto">
            <a:xfrm>
              <a:off x="451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5" name="Rectangle 149"/>
            <p:cNvSpPr>
              <a:spLocks noChangeArrowheads="1"/>
            </p:cNvSpPr>
            <p:nvPr/>
          </p:nvSpPr>
          <p:spPr bwMode="auto">
            <a:xfrm>
              <a:off x="450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6" name="Rectangle 150"/>
            <p:cNvSpPr>
              <a:spLocks noChangeArrowheads="1"/>
            </p:cNvSpPr>
            <p:nvPr/>
          </p:nvSpPr>
          <p:spPr bwMode="auto">
            <a:xfrm>
              <a:off x="448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7" name="Rectangle 151"/>
            <p:cNvSpPr>
              <a:spLocks noChangeArrowheads="1"/>
            </p:cNvSpPr>
            <p:nvPr/>
          </p:nvSpPr>
          <p:spPr bwMode="auto">
            <a:xfrm>
              <a:off x="4471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8" name="Rectangle 152"/>
            <p:cNvSpPr>
              <a:spLocks noChangeArrowheads="1"/>
            </p:cNvSpPr>
            <p:nvPr/>
          </p:nvSpPr>
          <p:spPr bwMode="auto">
            <a:xfrm>
              <a:off x="445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9" name="Rectangle 153"/>
            <p:cNvSpPr>
              <a:spLocks noChangeArrowheads="1"/>
            </p:cNvSpPr>
            <p:nvPr/>
          </p:nvSpPr>
          <p:spPr bwMode="auto">
            <a:xfrm>
              <a:off x="4440" y="134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0" name="Rectangle 154"/>
            <p:cNvSpPr>
              <a:spLocks noChangeArrowheads="1"/>
            </p:cNvSpPr>
            <p:nvPr/>
          </p:nvSpPr>
          <p:spPr bwMode="auto">
            <a:xfrm>
              <a:off x="442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1" name="Rectangle 155"/>
            <p:cNvSpPr>
              <a:spLocks noChangeArrowheads="1"/>
            </p:cNvSpPr>
            <p:nvPr/>
          </p:nvSpPr>
          <p:spPr bwMode="auto">
            <a:xfrm>
              <a:off x="440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2" name="Rectangle 156"/>
            <p:cNvSpPr>
              <a:spLocks noChangeArrowheads="1"/>
            </p:cNvSpPr>
            <p:nvPr/>
          </p:nvSpPr>
          <p:spPr bwMode="auto">
            <a:xfrm>
              <a:off x="439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3" name="Rectangle 157"/>
            <p:cNvSpPr>
              <a:spLocks noChangeArrowheads="1"/>
            </p:cNvSpPr>
            <p:nvPr/>
          </p:nvSpPr>
          <p:spPr bwMode="auto">
            <a:xfrm>
              <a:off x="437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4" name="Rectangle 158"/>
            <p:cNvSpPr>
              <a:spLocks noChangeArrowheads="1"/>
            </p:cNvSpPr>
            <p:nvPr/>
          </p:nvSpPr>
          <p:spPr bwMode="auto">
            <a:xfrm>
              <a:off x="4361" y="134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5" name="Rectangle 159"/>
            <p:cNvSpPr>
              <a:spLocks noChangeArrowheads="1"/>
            </p:cNvSpPr>
            <p:nvPr/>
          </p:nvSpPr>
          <p:spPr bwMode="auto">
            <a:xfrm>
              <a:off x="434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6" name="Rectangle 160"/>
            <p:cNvSpPr>
              <a:spLocks noChangeArrowheads="1"/>
            </p:cNvSpPr>
            <p:nvPr/>
          </p:nvSpPr>
          <p:spPr bwMode="auto">
            <a:xfrm>
              <a:off x="432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7" name="Rectangle 161"/>
            <p:cNvSpPr>
              <a:spLocks noChangeArrowheads="1"/>
            </p:cNvSpPr>
            <p:nvPr/>
          </p:nvSpPr>
          <p:spPr bwMode="auto">
            <a:xfrm>
              <a:off x="431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8" name="Rectangle 162"/>
            <p:cNvSpPr>
              <a:spLocks noChangeArrowheads="1"/>
            </p:cNvSpPr>
            <p:nvPr/>
          </p:nvSpPr>
          <p:spPr bwMode="auto">
            <a:xfrm>
              <a:off x="429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9" name="Rectangle 163"/>
            <p:cNvSpPr>
              <a:spLocks noChangeArrowheads="1"/>
            </p:cNvSpPr>
            <p:nvPr/>
          </p:nvSpPr>
          <p:spPr bwMode="auto">
            <a:xfrm>
              <a:off x="4281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0" name="Rectangle 164"/>
            <p:cNvSpPr>
              <a:spLocks noChangeArrowheads="1"/>
            </p:cNvSpPr>
            <p:nvPr/>
          </p:nvSpPr>
          <p:spPr bwMode="auto">
            <a:xfrm>
              <a:off x="426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1" name="Rectangle 165"/>
            <p:cNvSpPr>
              <a:spLocks noChangeArrowheads="1"/>
            </p:cNvSpPr>
            <p:nvPr/>
          </p:nvSpPr>
          <p:spPr bwMode="auto">
            <a:xfrm>
              <a:off x="4250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2" name="Rectangle 166"/>
            <p:cNvSpPr>
              <a:spLocks noChangeArrowheads="1"/>
            </p:cNvSpPr>
            <p:nvPr/>
          </p:nvSpPr>
          <p:spPr bwMode="auto">
            <a:xfrm>
              <a:off x="423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3" name="Rectangle 167"/>
            <p:cNvSpPr>
              <a:spLocks noChangeArrowheads="1"/>
            </p:cNvSpPr>
            <p:nvPr/>
          </p:nvSpPr>
          <p:spPr bwMode="auto">
            <a:xfrm>
              <a:off x="421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4" name="Rectangle 168"/>
            <p:cNvSpPr>
              <a:spLocks noChangeArrowheads="1"/>
            </p:cNvSpPr>
            <p:nvPr/>
          </p:nvSpPr>
          <p:spPr bwMode="auto">
            <a:xfrm>
              <a:off x="420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425" name="Rectangle 169"/>
          <p:cNvSpPr>
            <a:spLocks noChangeArrowheads="1"/>
          </p:cNvSpPr>
          <p:nvPr/>
        </p:nvSpPr>
        <p:spPr bwMode="auto">
          <a:xfrm>
            <a:off x="6743700" y="2170113"/>
            <a:ext cx="9794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26" name="Rectangle 170"/>
          <p:cNvSpPr>
            <a:spLocks noChangeArrowheads="1"/>
          </p:cNvSpPr>
          <p:nvPr/>
        </p:nvSpPr>
        <p:spPr bwMode="auto">
          <a:xfrm>
            <a:off x="6743700" y="2173288"/>
            <a:ext cx="10429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FORECAST</a:t>
            </a:r>
            <a:endParaRPr lang="en-US" sz="2400"/>
          </a:p>
        </p:txBody>
      </p:sp>
      <p:sp>
        <p:nvSpPr>
          <p:cNvPr id="480427" name="Rectangle 171"/>
          <p:cNvSpPr>
            <a:spLocks noChangeArrowheads="1"/>
          </p:cNvSpPr>
          <p:nvPr/>
        </p:nvSpPr>
        <p:spPr bwMode="auto">
          <a:xfrm>
            <a:off x="7639050" y="21875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28" name="Rectangle 172"/>
          <p:cNvSpPr>
            <a:spLocks noChangeArrowheads="1"/>
          </p:cNvSpPr>
          <p:nvPr/>
        </p:nvSpPr>
        <p:spPr bwMode="auto">
          <a:xfrm>
            <a:off x="6851650" y="2344738"/>
            <a:ext cx="750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29" name="Rectangle 173"/>
          <p:cNvSpPr>
            <a:spLocks noChangeArrowheads="1"/>
          </p:cNvSpPr>
          <p:nvPr/>
        </p:nvSpPr>
        <p:spPr bwMode="auto">
          <a:xfrm>
            <a:off x="6851650" y="2346325"/>
            <a:ext cx="796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FUTURE</a:t>
            </a:r>
            <a:endParaRPr lang="en-US" sz="2400"/>
          </a:p>
        </p:txBody>
      </p:sp>
      <p:sp>
        <p:nvSpPr>
          <p:cNvPr id="480430" name="Rectangle 174"/>
          <p:cNvSpPr>
            <a:spLocks noChangeArrowheads="1"/>
          </p:cNvSpPr>
          <p:nvPr/>
        </p:nvSpPr>
        <p:spPr bwMode="auto">
          <a:xfrm>
            <a:off x="7519988" y="23622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31" name="Rectangle 175"/>
          <p:cNvSpPr>
            <a:spLocks noChangeArrowheads="1"/>
          </p:cNvSpPr>
          <p:nvPr/>
        </p:nvSpPr>
        <p:spPr bwMode="auto">
          <a:xfrm>
            <a:off x="3532188" y="3336925"/>
            <a:ext cx="3543300" cy="2322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2" name="Rectangle 176"/>
          <p:cNvSpPr>
            <a:spLocks noChangeArrowheads="1"/>
          </p:cNvSpPr>
          <p:nvPr/>
        </p:nvSpPr>
        <p:spPr bwMode="auto">
          <a:xfrm>
            <a:off x="4714875" y="3336925"/>
            <a:ext cx="1357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3" name="Rectangle 177"/>
          <p:cNvSpPr>
            <a:spLocks noChangeArrowheads="1"/>
          </p:cNvSpPr>
          <p:nvPr/>
        </p:nvSpPr>
        <p:spPr bwMode="auto">
          <a:xfrm>
            <a:off x="4714875" y="3340100"/>
            <a:ext cx="14493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ASSET MARKET</a:t>
            </a:r>
            <a:endParaRPr lang="en-US" sz="2400"/>
          </a:p>
        </p:txBody>
      </p:sp>
      <p:sp>
        <p:nvSpPr>
          <p:cNvPr id="480434" name="Rectangle 178"/>
          <p:cNvSpPr>
            <a:spLocks noChangeArrowheads="1"/>
          </p:cNvSpPr>
          <p:nvPr/>
        </p:nvSpPr>
        <p:spPr bwMode="auto">
          <a:xfrm>
            <a:off x="5984875" y="33559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35" name="Rectangle 179"/>
          <p:cNvSpPr>
            <a:spLocks noChangeArrowheads="1"/>
          </p:cNvSpPr>
          <p:nvPr/>
        </p:nvSpPr>
        <p:spPr bwMode="auto">
          <a:xfrm>
            <a:off x="5899150" y="3638550"/>
            <a:ext cx="865188" cy="703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6" name="Rectangle 180"/>
          <p:cNvSpPr>
            <a:spLocks noChangeArrowheads="1"/>
          </p:cNvSpPr>
          <p:nvPr/>
        </p:nvSpPr>
        <p:spPr bwMode="auto">
          <a:xfrm>
            <a:off x="6005513" y="3638550"/>
            <a:ext cx="7350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7" name="Rectangle 181"/>
          <p:cNvSpPr>
            <a:spLocks noChangeArrowheads="1"/>
          </p:cNvSpPr>
          <p:nvPr/>
        </p:nvSpPr>
        <p:spPr bwMode="auto">
          <a:xfrm>
            <a:off x="6005513" y="3641725"/>
            <a:ext cx="7762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SUPPLY</a:t>
            </a:r>
            <a:endParaRPr lang="en-US" sz="2400"/>
          </a:p>
        </p:txBody>
      </p:sp>
      <p:sp>
        <p:nvSpPr>
          <p:cNvPr id="480438" name="Rectangle 182"/>
          <p:cNvSpPr>
            <a:spLocks noChangeArrowheads="1"/>
          </p:cNvSpPr>
          <p:nvPr/>
        </p:nvSpPr>
        <p:spPr bwMode="auto">
          <a:xfrm>
            <a:off x="6653213" y="365601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39" name="Rectangle 183"/>
          <p:cNvSpPr>
            <a:spLocks noChangeArrowheads="1"/>
          </p:cNvSpPr>
          <p:nvPr/>
        </p:nvSpPr>
        <p:spPr bwMode="auto">
          <a:xfrm>
            <a:off x="6005513" y="3838575"/>
            <a:ext cx="693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0" name="Rectangle 184"/>
          <p:cNvSpPr>
            <a:spLocks noChangeArrowheads="1"/>
          </p:cNvSpPr>
          <p:nvPr/>
        </p:nvSpPr>
        <p:spPr bwMode="auto">
          <a:xfrm>
            <a:off x="6005513" y="3841750"/>
            <a:ext cx="749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(Owners</a:t>
            </a:r>
            <a:endParaRPr lang="en-US" sz="2400"/>
          </a:p>
        </p:txBody>
      </p:sp>
      <p:sp>
        <p:nvSpPr>
          <p:cNvPr id="480441" name="Rectangle 185"/>
          <p:cNvSpPr>
            <a:spLocks noChangeArrowheads="1"/>
          </p:cNvSpPr>
          <p:nvPr/>
        </p:nvSpPr>
        <p:spPr bwMode="auto">
          <a:xfrm>
            <a:off x="6627813" y="38560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42" name="Rectangle 186"/>
          <p:cNvSpPr>
            <a:spLocks noChangeArrowheads="1"/>
          </p:cNvSpPr>
          <p:nvPr/>
        </p:nvSpPr>
        <p:spPr bwMode="auto">
          <a:xfrm>
            <a:off x="6113463" y="4038600"/>
            <a:ext cx="617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3" name="Rectangle 187"/>
          <p:cNvSpPr>
            <a:spLocks noChangeArrowheads="1"/>
          </p:cNvSpPr>
          <p:nvPr/>
        </p:nvSpPr>
        <p:spPr bwMode="auto">
          <a:xfrm>
            <a:off x="6113463" y="4041775"/>
            <a:ext cx="669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charset="0"/>
              </a:rPr>
              <a:t>Selling)</a:t>
            </a:r>
            <a:endParaRPr lang="en-US" sz="2400" dirty="0"/>
          </a:p>
        </p:txBody>
      </p:sp>
      <p:sp>
        <p:nvSpPr>
          <p:cNvPr id="480444" name="Rectangle 188"/>
          <p:cNvSpPr>
            <a:spLocks noChangeArrowheads="1"/>
          </p:cNvSpPr>
          <p:nvPr/>
        </p:nvSpPr>
        <p:spPr bwMode="auto">
          <a:xfrm>
            <a:off x="6662738" y="40576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45" name="Rectangle 189"/>
          <p:cNvSpPr>
            <a:spLocks noChangeArrowheads="1"/>
          </p:cNvSpPr>
          <p:nvPr/>
        </p:nvSpPr>
        <p:spPr bwMode="auto">
          <a:xfrm>
            <a:off x="6005513" y="4740275"/>
            <a:ext cx="866775" cy="603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6" name="Rectangle 190"/>
          <p:cNvSpPr>
            <a:spLocks noChangeArrowheads="1"/>
          </p:cNvSpPr>
          <p:nvPr/>
        </p:nvSpPr>
        <p:spPr bwMode="auto">
          <a:xfrm>
            <a:off x="6113463" y="4740275"/>
            <a:ext cx="798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7" name="Rectangle 191"/>
          <p:cNvSpPr>
            <a:spLocks noChangeArrowheads="1"/>
          </p:cNvSpPr>
          <p:nvPr/>
        </p:nvSpPr>
        <p:spPr bwMode="auto">
          <a:xfrm>
            <a:off x="6113463" y="4743450"/>
            <a:ext cx="2063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</a:t>
            </a:r>
            <a:endParaRPr lang="en-US" sz="2400"/>
          </a:p>
        </p:txBody>
      </p:sp>
      <p:sp>
        <p:nvSpPr>
          <p:cNvPr id="480448" name="Rectangle 192"/>
          <p:cNvSpPr>
            <a:spLocks noChangeArrowheads="1"/>
          </p:cNvSpPr>
          <p:nvPr/>
        </p:nvSpPr>
        <p:spPr bwMode="auto">
          <a:xfrm>
            <a:off x="6232525" y="4743450"/>
            <a:ext cx="715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EMAND</a:t>
            </a:r>
            <a:endParaRPr lang="en-US" sz="2400"/>
          </a:p>
        </p:txBody>
      </p:sp>
      <p:sp>
        <p:nvSpPr>
          <p:cNvPr id="480449" name="Rectangle 193"/>
          <p:cNvSpPr>
            <a:spLocks noChangeArrowheads="1"/>
          </p:cNvSpPr>
          <p:nvPr/>
        </p:nvSpPr>
        <p:spPr bwMode="auto">
          <a:xfrm>
            <a:off x="6821488" y="47593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50" name="Rectangle 194"/>
          <p:cNvSpPr>
            <a:spLocks noChangeArrowheads="1"/>
          </p:cNvSpPr>
          <p:nvPr/>
        </p:nvSpPr>
        <p:spPr bwMode="auto">
          <a:xfrm>
            <a:off x="6113463" y="4940300"/>
            <a:ext cx="796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1" name="Rectangle 195"/>
          <p:cNvSpPr>
            <a:spLocks noChangeArrowheads="1"/>
          </p:cNvSpPr>
          <p:nvPr/>
        </p:nvSpPr>
        <p:spPr bwMode="auto">
          <a:xfrm>
            <a:off x="6113463" y="4943475"/>
            <a:ext cx="860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(Investors</a:t>
            </a:r>
            <a:endParaRPr lang="en-US" sz="2400"/>
          </a:p>
        </p:txBody>
      </p:sp>
      <p:sp>
        <p:nvSpPr>
          <p:cNvPr id="480452" name="Rectangle 196"/>
          <p:cNvSpPr>
            <a:spLocks noChangeArrowheads="1"/>
          </p:cNvSpPr>
          <p:nvPr/>
        </p:nvSpPr>
        <p:spPr bwMode="auto">
          <a:xfrm>
            <a:off x="6837363" y="49593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53" name="Rectangle 197"/>
          <p:cNvSpPr>
            <a:spLocks noChangeArrowheads="1"/>
          </p:cNvSpPr>
          <p:nvPr/>
        </p:nvSpPr>
        <p:spPr bwMode="auto">
          <a:xfrm>
            <a:off x="6113463" y="5141913"/>
            <a:ext cx="6238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4" name="Rectangle 198"/>
          <p:cNvSpPr>
            <a:spLocks noChangeArrowheads="1"/>
          </p:cNvSpPr>
          <p:nvPr/>
        </p:nvSpPr>
        <p:spPr bwMode="auto">
          <a:xfrm>
            <a:off x="6113463" y="5145088"/>
            <a:ext cx="676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charset="0"/>
              </a:rPr>
              <a:t>Buying)</a:t>
            </a:r>
            <a:endParaRPr lang="en-US" sz="2400" dirty="0"/>
          </a:p>
        </p:txBody>
      </p:sp>
      <p:sp>
        <p:nvSpPr>
          <p:cNvPr id="480455" name="Rectangle 199"/>
          <p:cNvSpPr>
            <a:spLocks noChangeArrowheads="1"/>
          </p:cNvSpPr>
          <p:nvPr/>
        </p:nvSpPr>
        <p:spPr bwMode="auto">
          <a:xfrm>
            <a:off x="6670675" y="51593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56" name="Rectangle 200"/>
          <p:cNvSpPr>
            <a:spLocks noChangeArrowheads="1"/>
          </p:cNvSpPr>
          <p:nvPr/>
        </p:nvSpPr>
        <p:spPr bwMode="auto">
          <a:xfrm>
            <a:off x="4176713" y="3738563"/>
            <a:ext cx="962025" cy="450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7" name="Rectangle 201"/>
          <p:cNvSpPr>
            <a:spLocks noChangeArrowheads="1"/>
          </p:cNvSpPr>
          <p:nvPr/>
        </p:nvSpPr>
        <p:spPr bwMode="auto">
          <a:xfrm>
            <a:off x="4392613" y="3738563"/>
            <a:ext cx="5413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8" name="Rectangle 202"/>
          <p:cNvSpPr>
            <a:spLocks noChangeArrowheads="1"/>
          </p:cNvSpPr>
          <p:nvPr/>
        </p:nvSpPr>
        <p:spPr bwMode="auto">
          <a:xfrm>
            <a:off x="4392613" y="3741738"/>
            <a:ext cx="5699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CASH</a:t>
            </a:r>
            <a:endParaRPr lang="en-US" sz="2400"/>
          </a:p>
        </p:txBody>
      </p:sp>
      <p:sp>
        <p:nvSpPr>
          <p:cNvPr id="480459" name="Rectangle 203"/>
          <p:cNvSpPr>
            <a:spLocks noChangeArrowheads="1"/>
          </p:cNvSpPr>
          <p:nvPr/>
        </p:nvSpPr>
        <p:spPr bwMode="auto">
          <a:xfrm>
            <a:off x="4848225" y="37560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60" name="Rectangle 204"/>
          <p:cNvSpPr>
            <a:spLocks noChangeArrowheads="1"/>
          </p:cNvSpPr>
          <p:nvPr/>
        </p:nvSpPr>
        <p:spPr bwMode="auto">
          <a:xfrm>
            <a:off x="4392613" y="3938588"/>
            <a:ext cx="561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1" name="Rectangle 205"/>
          <p:cNvSpPr>
            <a:spLocks noChangeArrowheads="1"/>
          </p:cNvSpPr>
          <p:nvPr/>
        </p:nvSpPr>
        <p:spPr bwMode="auto">
          <a:xfrm>
            <a:off x="4392613" y="3941763"/>
            <a:ext cx="6000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FLOW</a:t>
            </a:r>
            <a:endParaRPr lang="en-US" sz="2400"/>
          </a:p>
        </p:txBody>
      </p:sp>
      <p:sp>
        <p:nvSpPr>
          <p:cNvPr id="480462" name="Rectangle 206"/>
          <p:cNvSpPr>
            <a:spLocks noChangeArrowheads="1"/>
          </p:cNvSpPr>
          <p:nvPr/>
        </p:nvSpPr>
        <p:spPr bwMode="auto">
          <a:xfrm>
            <a:off x="4876800" y="39560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63" name="Rectangle 207"/>
          <p:cNvSpPr>
            <a:spLocks noChangeArrowheads="1"/>
          </p:cNvSpPr>
          <p:nvPr/>
        </p:nvSpPr>
        <p:spPr bwMode="auto">
          <a:xfrm>
            <a:off x="5037138" y="4440238"/>
            <a:ext cx="769937" cy="803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4" name="Rectangle 208"/>
          <p:cNvSpPr>
            <a:spLocks noChangeArrowheads="1"/>
          </p:cNvSpPr>
          <p:nvPr/>
        </p:nvSpPr>
        <p:spPr bwMode="auto">
          <a:xfrm>
            <a:off x="5253038" y="4440238"/>
            <a:ext cx="4318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5" name="Rectangle 209"/>
          <p:cNvSpPr>
            <a:spLocks noChangeArrowheads="1"/>
          </p:cNvSpPr>
          <p:nvPr/>
        </p:nvSpPr>
        <p:spPr bwMode="auto">
          <a:xfrm>
            <a:off x="5253038" y="4443413"/>
            <a:ext cx="4524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MKT</a:t>
            </a:r>
            <a:endParaRPr lang="en-US" sz="2400"/>
          </a:p>
        </p:txBody>
      </p:sp>
      <p:sp>
        <p:nvSpPr>
          <p:cNvPr id="480466" name="Rectangle 210"/>
          <p:cNvSpPr>
            <a:spLocks noChangeArrowheads="1"/>
          </p:cNvSpPr>
          <p:nvPr/>
        </p:nvSpPr>
        <p:spPr bwMode="auto">
          <a:xfrm>
            <a:off x="5599113" y="44577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67" name="Rectangle 211"/>
          <p:cNvSpPr>
            <a:spLocks noChangeArrowheads="1"/>
          </p:cNvSpPr>
          <p:nvPr/>
        </p:nvSpPr>
        <p:spPr bwMode="auto">
          <a:xfrm>
            <a:off x="5145088" y="4640263"/>
            <a:ext cx="595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8" name="Rectangle 212"/>
          <p:cNvSpPr>
            <a:spLocks noChangeArrowheads="1"/>
          </p:cNvSpPr>
          <p:nvPr/>
        </p:nvSpPr>
        <p:spPr bwMode="auto">
          <a:xfrm>
            <a:off x="5145088" y="4643438"/>
            <a:ext cx="628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REQ’D</a:t>
            </a:r>
            <a:endParaRPr lang="en-US" sz="2400"/>
          </a:p>
        </p:txBody>
      </p:sp>
      <p:sp>
        <p:nvSpPr>
          <p:cNvPr id="480469" name="Rectangle 213"/>
          <p:cNvSpPr>
            <a:spLocks noChangeArrowheads="1"/>
          </p:cNvSpPr>
          <p:nvPr/>
        </p:nvSpPr>
        <p:spPr bwMode="auto">
          <a:xfrm>
            <a:off x="5656263" y="465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70" name="Rectangle 214"/>
          <p:cNvSpPr>
            <a:spLocks noChangeArrowheads="1"/>
          </p:cNvSpPr>
          <p:nvPr/>
        </p:nvSpPr>
        <p:spPr bwMode="auto">
          <a:xfrm>
            <a:off x="5253038" y="4840288"/>
            <a:ext cx="3762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1" name="Rectangle 215"/>
          <p:cNvSpPr>
            <a:spLocks noChangeArrowheads="1"/>
          </p:cNvSpPr>
          <p:nvPr/>
        </p:nvSpPr>
        <p:spPr bwMode="auto">
          <a:xfrm>
            <a:off x="5253038" y="4843463"/>
            <a:ext cx="4429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CAP</a:t>
            </a:r>
            <a:endParaRPr lang="en-US" sz="2400"/>
          </a:p>
        </p:txBody>
      </p:sp>
      <p:sp>
        <p:nvSpPr>
          <p:cNvPr id="480472" name="Rectangle 216"/>
          <p:cNvSpPr>
            <a:spLocks noChangeArrowheads="1"/>
          </p:cNvSpPr>
          <p:nvPr/>
        </p:nvSpPr>
        <p:spPr bwMode="auto">
          <a:xfrm>
            <a:off x="5589588" y="48593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73" name="Rectangle 217"/>
          <p:cNvSpPr>
            <a:spLocks noChangeArrowheads="1"/>
          </p:cNvSpPr>
          <p:nvPr/>
        </p:nvSpPr>
        <p:spPr bwMode="auto">
          <a:xfrm>
            <a:off x="5145088" y="5040313"/>
            <a:ext cx="519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4" name="Rectangle 218"/>
          <p:cNvSpPr>
            <a:spLocks noChangeArrowheads="1"/>
          </p:cNvSpPr>
          <p:nvPr/>
        </p:nvSpPr>
        <p:spPr bwMode="auto">
          <a:xfrm>
            <a:off x="5145088" y="5045075"/>
            <a:ext cx="5524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RATE</a:t>
            </a:r>
            <a:endParaRPr lang="en-US" sz="2400"/>
          </a:p>
        </p:txBody>
      </p:sp>
      <p:sp>
        <p:nvSpPr>
          <p:cNvPr id="480475" name="Rectangle 219"/>
          <p:cNvSpPr>
            <a:spLocks noChangeArrowheads="1"/>
          </p:cNvSpPr>
          <p:nvPr/>
        </p:nvSpPr>
        <p:spPr bwMode="auto">
          <a:xfrm>
            <a:off x="5584825" y="505936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76" name="Rectangle 220"/>
          <p:cNvSpPr>
            <a:spLocks noChangeArrowheads="1"/>
          </p:cNvSpPr>
          <p:nvPr/>
        </p:nvSpPr>
        <p:spPr bwMode="auto">
          <a:xfrm>
            <a:off x="3854450" y="4440238"/>
            <a:ext cx="960438" cy="717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7" name="Rectangle 221"/>
          <p:cNvSpPr>
            <a:spLocks noChangeArrowheads="1"/>
          </p:cNvSpPr>
          <p:nvPr/>
        </p:nvSpPr>
        <p:spPr bwMode="auto">
          <a:xfrm>
            <a:off x="3854450" y="4440238"/>
            <a:ext cx="9890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8" name="Rectangle 222"/>
          <p:cNvSpPr>
            <a:spLocks noChangeArrowheads="1"/>
          </p:cNvSpPr>
          <p:nvPr/>
        </p:nvSpPr>
        <p:spPr bwMode="auto">
          <a:xfrm>
            <a:off x="3854450" y="4443413"/>
            <a:ext cx="10525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PROPERTY</a:t>
            </a:r>
            <a:endParaRPr lang="en-US" sz="2400"/>
          </a:p>
        </p:txBody>
      </p:sp>
      <p:sp>
        <p:nvSpPr>
          <p:cNvPr id="480479" name="Rectangle 223"/>
          <p:cNvSpPr>
            <a:spLocks noChangeArrowheads="1"/>
          </p:cNvSpPr>
          <p:nvPr/>
        </p:nvSpPr>
        <p:spPr bwMode="auto">
          <a:xfrm>
            <a:off x="4759325" y="44577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80" name="Rectangle 224"/>
          <p:cNvSpPr>
            <a:spLocks noChangeArrowheads="1"/>
          </p:cNvSpPr>
          <p:nvPr/>
        </p:nvSpPr>
        <p:spPr bwMode="auto">
          <a:xfrm>
            <a:off x="3962400" y="4640263"/>
            <a:ext cx="766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1" name="Rectangle 225"/>
          <p:cNvSpPr>
            <a:spLocks noChangeArrowheads="1"/>
          </p:cNvSpPr>
          <p:nvPr/>
        </p:nvSpPr>
        <p:spPr bwMode="auto">
          <a:xfrm>
            <a:off x="3962400" y="4643438"/>
            <a:ext cx="8159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MARKET</a:t>
            </a:r>
            <a:endParaRPr lang="en-US" sz="2400"/>
          </a:p>
        </p:txBody>
      </p:sp>
      <p:sp>
        <p:nvSpPr>
          <p:cNvPr id="480482" name="Rectangle 226"/>
          <p:cNvSpPr>
            <a:spLocks noChangeArrowheads="1"/>
          </p:cNvSpPr>
          <p:nvPr/>
        </p:nvSpPr>
        <p:spPr bwMode="auto">
          <a:xfrm>
            <a:off x="4645025" y="465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83" name="Rectangle 227"/>
          <p:cNvSpPr>
            <a:spLocks noChangeArrowheads="1"/>
          </p:cNvSpPr>
          <p:nvPr/>
        </p:nvSpPr>
        <p:spPr bwMode="auto">
          <a:xfrm>
            <a:off x="3962400" y="4840288"/>
            <a:ext cx="623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4" name="Rectangle 228"/>
          <p:cNvSpPr>
            <a:spLocks noChangeArrowheads="1"/>
          </p:cNvSpPr>
          <p:nvPr/>
        </p:nvSpPr>
        <p:spPr bwMode="auto">
          <a:xfrm>
            <a:off x="3962400" y="4843463"/>
            <a:ext cx="6604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VALUE</a:t>
            </a:r>
            <a:endParaRPr lang="en-US" sz="2400"/>
          </a:p>
        </p:txBody>
      </p:sp>
      <p:sp>
        <p:nvSpPr>
          <p:cNvPr id="480485" name="Rectangle 229"/>
          <p:cNvSpPr>
            <a:spLocks noChangeArrowheads="1"/>
          </p:cNvSpPr>
          <p:nvPr/>
        </p:nvSpPr>
        <p:spPr bwMode="auto">
          <a:xfrm>
            <a:off x="4498975" y="48593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86" name="Rectangle 230"/>
          <p:cNvSpPr>
            <a:spLocks noChangeArrowheads="1"/>
          </p:cNvSpPr>
          <p:nvPr/>
        </p:nvSpPr>
        <p:spPr bwMode="auto">
          <a:xfrm>
            <a:off x="1296988" y="2859088"/>
            <a:ext cx="2014537" cy="276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7" name="Rectangle 231"/>
          <p:cNvSpPr>
            <a:spLocks noChangeArrowheads="1"/>
          </p:cNvSpPr>
          <p:nvPr/>
        </p:nvSpPr>
        <p:spPr bwMode="auto">
          <a:xfrm>
            <a:off x="1701800" y="2882900"/>
            <a:ext cx="1331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8" name="Rectangle 232"/>
          <p:cNvSpPr>
            <a:spLocks noChangeArrowheads="1"/>
          </p:cNvSpPr>
          <p:nvPr/>
        </p:nvSpPr>
        <p:spPr bwMode="auto">
          <a:xfrm>
            <a:off x="1701800" y="2884488"/>
            <a:ext cx="14160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DEVELOPMENT</a:t>
            </a:r>
            <a:endParaRPr lang="en-US" sz="2400"/>
          </a:p>
        </p:txBody>
      </p:sp>
      <p:sp>
        <p:nvSpPr>
          <p:cNvPr id="480489" name="Rectangle 233"/>
          <p:cNvSpPr>
            <a:spLocks noChangeArrowheads="1"/>
          </p:cNvSpPr>
          <p:nvPr/>
        </p:nvSpPr>
        <p:spPr bwMode="auto">
          <a:xfrm>
            <a:off x="2943225" y="28987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90" name="Rectangle 234"/>
          <p:cNvSpPr>
            <a:spLocks noChangeArrowheads="1"/>
          </p:cNvSpPr>
          <p:nvPr/>
        </p:nvSpPr>
        <p:spPr bwMode="auto">
          <a:xfrm>
            <a:off x="1892300" y="3055938"/>
            <a:ext cx="923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91" name="Rectangle 235"/>
          <p:cNvSpPr>
            <a:spLocks noChangeArrowheads="1"/>
          </p:cNvSpPr>
          <p:nvPr/>
        </p:nvSpPr>
        <p:spPr bwMode="auto">
          <a:xfrm>
            <a:off x="1892300" y="3059113"/>
            <a:ext cx="9826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INDUSTRY</a:t>
            </a:r>
            <a:endParaRPr lang="en-US" sz="2400"/>
          </a:p>
        </p:txBody>
      </p:sp>
      <p:sp>
        <p:nvSpPr>
          <p:cNvPr id="480492" name="Rectangle 236"/>
          <p:cNvSpPr>
            <a:spLocks noChangeArrowheads="1"/>
          </p:cNvSpPr>
          <p:nvPr/>
        </p:nvSpPr>
        <p:spPr bwMode="auto">
          <a:xfrm>
            <a:off x="2733675" y="307498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grpSp>
        <p:nvGrpSpPr>
          <p:cNvPr id="3" name="Group 237"/>
          <p:cNvGrpSpPr>
            <a:grpSpLocks/>
          </p:cNvGrpSpPr>
          <p:nvPr/>
        </p:nvGrpSpPr>
        <p:grpSpPr bwMode="auto">
          <a:xfrm>
            <a:off x="2152650" y="3565525"/>
            <a:ext cx="1066800" cy="817563"/>
            <a:chOff x="1356" y="2246"/>
            <a:chExt cx="672" cy="515"/>
          </a:xfrm>
        </p:grpSpPr>
        <p:sp>
          <p:nvSpPr>
            <p:cNvPr id="480494" name="Rectangle 238"/>
            <p:cNvSpPr>
              <a:spLocks noChangeArrowheads="1"/>
            </p:cNvSpPr>
            <p:nvPr/>
          </p:nvSpPr>
          <p:spPr bwMode="auto">
            <a:xfrm>
              <a:off x="1356" y="224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5" name="Rectangle 239"/>
            <p:cNvSpPr>
              <a:spLocks noChangeArrowheads="1"/>
            </p:cNvSpPr>
            <p:nvPr/>
          </p:nvSpPr>
          <p:spPr bwMode="auto">
            <a:xfrm>
              <a:off x="1356" y="226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6" name="Rectangle 240"/>
            <p:cNvSpPr>
              <a:spLocks noChangeArrowheads="1"/>
            </p:cNvSpPr>
            <p:nvPr/>
          </p:nvSpPr>
          <p:spPr bwMode="auto">
            <a:xfrm>
              <a:off x="1356" y="227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7" name="Rectangle 241"/>
            <p:cNvSpPr>
              <a:spLocks noChangeArrowheads="1"/>
            </p:cNvSpPr>
            <p:nvPr/>
          </p:nvSpPr>
          <p:spPr bwMode="auto">
            <a:xfrm>
              <a:off x="1356" y="229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8" name="Rectangle 242"/>
            <p:cNvSpPr>
              <a:spLocks noChangeArrowheads="1"/>
            </p:cNvSpPr>
            <p:nvPr/>
          </p:nvSpPr>
          <p:spPr bwMode="auto">
            <a:xfrm>
              <a:off x="1356" y="230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9" name="Rectangle 243"/>
            <p:cNvSpPr>
              <a:spLocks noChangeArrowheads="1"/>
            </p:cNvSpPr>
            <p:nvPr/>
          </p:nvSpPr>
          <p:spPr bwMode="auto">
            <a:xfrm>
              <a:off x="1356" y="232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0" name="Rectangle 244"/>
            <p:cNvSpPr>
              <a:spLocks noChangeArrowheads="1"/>
            </p:cNvSpPr>
            <p:nvPr/>
          </p:nvSpPr>
          <p:spPr bwMode="auto">
            <a:xfrm>
              <a:off x="1356" y="233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1" name="Rectangle 245"/>
            <p:cNvSpPr>
              <a:spLocks noChangeArrowheads="1"/>
            </p:cNvSpPr>
            <p:nvPr/>
          </p:nvSpPr>
          <p:spPr bwMode="auto">
            <a:xfrm>
              <a:off x="1356" y="235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2" name="Rectangle 246"/>
            <p:cNvSpPr>
              <a:spLocks noChangeArrowheads="1"/>
            </p:cNvSpPr>
            <p:nvPr/>
          </p:nvSpPr>
          <p:spPr bwMode="auto">
            <a:xfrm>
              <a:off x="1356" y="236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3" name="Rectangle 247"/>
            <p:cNvSpPr>
              <a:spLocks noChangeArrowheads="1"/>
            </p:cNvSpPr>
            <p:nvPr/>
          </p:nvSpPr>
          <p:spPr bwMode="auto">
            <a:xfrm>
              <a:off x="1356" y="238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4" name="Rectangle 248"/>
            <p:cNvSpPr>
              <a:spLocks noChangeArrowheads="1"/>
            </p:cNvSpPr>
            <p:nvPr/>
          </p:nvSpPr>
          <p:spPr bwMode="auto">
            <a:xfrm>
              <a:off x="1356" y="239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5" name="Rectangle 249"/>
            <p:cNvSpPr>
              <a:spLocks noChangeArrowheads="1"/>
            </p:cNvSpPr>
            <p:nvPr/>
          </p:nvSpPr>
          <p:spPr bwMode="auto">
            <a:xfrm>
              <a:off x="1356" y="241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6" name="Rectangle 250"/>
            <p:cNvSpPr>
              <a:spLocks noChangeArrowheads="1"/>
            </p:cNvSpPr>
            <p:nvPr/>
          </p:nvSpPr>
          <p:spPr bwMode="auto">
            <a:xfrm>
              <a:off x="1356" y="242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7" name="Rectangle 251"/>
            <p:cNvSpPr>
              <a:spLocks noChangeArrowheads="1"/>
            </p:cNvSpPr>
            <p:nvPr/>
          </p:nvSpPr>
          <p:spPr bwMode="auto">
            <a:xfrm>
              <a:off x="1356" y="244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8" name="Rectangle 252"/>
            <p:cNvSpPr>
              <a:spLocks noChangeArrowheads="1"/>
            </p:cNvSpPr>
            <p:nvPr/>
          </p:nvSpPr>
          <p:spPr bwMode="auto">
            <a:xfrm>
              <a:off x="1356" y="245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9" name="Rectangle 253"/>
            <p:cNvSpPr>
              <a:spLocks noChangeArrowheads="1"/>
            </p:cNvSpPr>
            <p:nvPr/>
          </p:nvSpPr>
          <p:spPr bwMode="auto">
            <a:xfrm>
              <a:off x="1356" y="2470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0" name="Rectangle 254"/>
            <p:cNvSpPr>
              <a:spLocks noChangeArrowheads="1"/>
            </p:cNvSpPr>
            <p:nvPr/>
          </p:nvSpPr>
          <p:spPr bwMode="auto">
            <a:xfrm>
              <a:off x="1356" y="248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1" name="Rectangle 255"/>
            <p:cNvSpPr>
              <a:spLocks noChangeArrowheads="1"/>
            </p:cNvSpPr>
            <p:nvPr/>
          </p:nvSpPr>
          <p:spPr bwMode="auto">
            <a:xfrm>
              <a:off x="1356" y="2500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2" name="Rectangle 256"/>
            <p:cNvSpPr>
              <a:spLocks noChangeArrowheads="1"/>
            </p:cNvSpPr>
            <p:nvPr/>
          </p:nvSpPr>
          <p:spPr bwMode="auto">
            <a:xfrm>
              <a:off x="1356" y="251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3" name="Rectangle 257"/>
            <p:cNvSpPr>
              <a:spLocks noChangeArrowheads="1"/>
            </p:cNvSpPr>
            <p:nvPr/>
          </p:nvSpPr>
          <p:spPr bwMode="auto">
            <a:xfrm>
              <a:off x="1356" y="252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4" name="Rectangle 258"/>
            <p:cNvSpPr>
              <a:spLocks noChangeArrowheads="1"/>
            </p:cNvSpPr>
            <p:nvPr/>
          </p:nvSpPr>
          <p:spPr bwMode="auto">
            <a:xfrm>
              <a:off x="1356" y="254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5" name="Rectangle 259"/>
            <p:cNvSpPr>
              <a:spLocks noChangeArrowheads="1"/>
            </p:cNvSpPr>
            <p:nvPr/>
          </p:nvSpPr>
          <p:spPr bwMode="auto">
            <a:xfrm>
              <a:off x="1356" y="255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6" name="Rectangle 260"/>
            <p:cNvSpPr>
              <a:spLocks noChangeArrowheads="1"/>
            </p:cNvSpPr>
            <p:nvPr/>
          </p:nvSpPr>
          <p:spPr bwMode="auto">
            <a:xfrm>
              <a:off x="1356" y="257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7" name="Rectangle 261"/>
            <p:cNvSpPr>
              <a:spLocks noChangeArrowheads="1"/>
            </p:cNvSpPr>
            <p:nvPr/>
          </p:nvSpPr>
          <p:spPr bwMode="auto">
            <a:xfrm>
              <a:off x="1356" y="258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8" name="Rectangle 262"/>
            <p:cNvSpPr>
              <a:spLocks noChangeArrowheads="1"/>
            </p:cNvSpPr>
            <p:nvPr/>
          </p:nvSpPr>
          <p:spPr bwMode="auto">
            <a:xfrm>
              <a:off x="1356" y="260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9" name="Rectangle 263"/>
            <p:cNvSpPr>
              <a:spLocks noChangeArrowheads="1"/>
            </p:cNvSpPr>
            <p:nvPr/>
          </p:nvSpPr>
          <p:spPr bwMode="auto">
            <a:xfrm>
              <a:off x="1356" y="261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0" name="Rectangle 264"/>
            <p:cNvSpPr>
              <a:spLocks noChangeArrowheads="1"/>
            </p:cNvSpPr>
            <p:nvPr/>
          </p:nvSpPr>
          <p:spPr bwMode="auto">
            <a:xfrm>
              <a:off x="1356" y="263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1" name="Rectangle 265"/>
            <p:cNvSpPr>
              <a:spLocks noChangeArrowheads="1"/>
            </p:cNvSpPr>
            <p:nvPr/>
          </p:nvSpPr>
          <p:spPr bwMode="auto">
            <a:xfrm>
              <a:off x="1356" y="264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2" name="Rectangle 266"/>
            <p:cNvSpPr>
              <a:spLocks noChangeArrowheads="1"/>
            </p:cNvSpPr>
            <p:nvPr/>
          </p:nvSpPr>
          <p:spPr bwMode="auto">
            <a:xfrm>
              <a:off x="1356" y="266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3" name="Rectangle 267"/>
            <p:cNvSpPr>
              <a:spLocks noChangeArrowheads="1"/>
            </p:cNvSpPr>
            <p:nvPr/>
          </p:nvSpPr>
          <p:spPr bwMode="auto">
            <a:xfrm>
              <a:off x="1356" y="267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4" name="Rectangle 268"/>
            <p:cNvSpPr>
              <a:spLocks noChangeArrowheads="1"/>
            </p:cNvSpPr>
            <p:nvPr/>
          </p:nvSpPr>
          <p:spPr bwMode="auto">
            <a:xfrm>
              <a:off x="1356" y="269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5" name="Rectangle 269"/>
            <p:cNvSpPr>
              <a:spLocks noChangeArrowheads="1"/>
            </p:cNvSpPr>
            <p:nvPr/>
          </p:nvSpPr>
          <p:spPr bwMode="auto">
            <a:xfrm>
              <a:off x="1356" y="270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6" name="Rectangle 270"/>
            <p:cNvSpPr>
              <a:spLocks noChangeArrowheads="1"/>
            </p:cNvSpPr>
            <p:nvPr/>
          </p:nvSpPr>
          <p:spPr bwMode="auto">
            <a:xfrm>
              <a:off x="1356" y="272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7" name="Rectangle 271"/>
            <p:cNvSpPr>
              <a:spLocks noChangeArrowheads="1"/>
            </p:cNvSpPr>
            <p:nvPr/>
          </p:nvSpPr>
          <p:spPr bwMode="auto">
            <a:xfrm>
              <a:off x="1356" y="273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8" name="Freeform 272"/>
            <p:cNvSpPr>
              <a:spLocks/>
            </p:cNvSpPr>
            <p:nvPr/>
          </p:nvSpPr>
          <p:spPr bwMode="auto">
            <a:xfrm>
              <a:off x="1356" y="2750"/>
              <a:ext cx="8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9" name="Rectangle 273"/>
            <p:cNvSpPr>
              <a:spLocks noChangeArrowheads="1"/>
            </p:cNvSpPr>
            <p:nvPr/>
          </p:nvSpPr>
          <p:spPr bwMode="auto">
            <a:xfrm>
              <a:off x="136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0" name="Rectangle 274"/>
            <p:cNvSpPr>
              <a:spLocks noChangeArrowheads="1"/>
            </p:cNvSpPr>
            <p:nvPr/>
          </p:nvSpPr>
          <p:spPr bwMode="auto">
            <a:xfrm>
              <a:off x="138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1" name="Rectangle 275"/>
            <p:cNvSpPr>
              <a:spLocks noChangeArrowheads="1"/>
            </p:cNvSpPr>
            <p:nvPr/>
          </p:nvSpPr>
          <p:spPr bwMode="auto">
            <a:xfrm>
              <a:off x="140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2" name="Rectangle 276"/>
            <p:cNvSpPr>
              <a:spLocks noChangeArrowheads="1"/>
            </p:cNvSpPr>
            <p:nvPr/>
          </p:nvSpPr>
          <p:spPr bwMode="auto">
            <a:xfrm>
              <a:off x="141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3" name="Rectangle 277"/>
            <p:cNvSpPr>
              <a:spLocks noChangeArrowheads="1"/>
            </p:cNvSpPr>
            <p:nvPr/>
          </p:nvSpPr>
          <p:spPr bwMode="auto">
            <a:xfrm>
              <a:off x="143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4" name="Rectangle 278"/>
            <p:cNvSpPr>
              <a:spLocks noChangeArrowheads="1"/>
            </p:cNvSpPr>
            <p:nvPr/>
          </p:nvSpPr>
          <p:spPr bwMode="auto">
            <a:xfrm>
              <a:off x="1447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5" name="Rectangle 279"/>
            <p:cNvSpPr>
              <a:spLocks noChangeArrowheads="1"/>
            </p:cNvSpPr>
            <p:nvPr/>
          </p:nvSpPr>
          <p:spPr bwMode="auto">
            <a:xfrm>
              <a:off x="146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6" name="Rectangle 280"/>
            <p:cNvSpPr>
              <a:spLocks noChangeArrowheads="1"/>
            </p:cNvSpPr>
            <p:nvPr/>
          </p:nvSpPr>
          <p:spPr bwMode="auto">
            <a:xfrm>
              <a:off x="1479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7" name="Rectangle 281"/>
            <p:cNvSpPr>
              <a:spLocks noChangeArrowheads="1"/>
            </p:cNvSpPr>
            <p:nvPr/>
          </p:nvSpPr>
          <p:spPr bwMode="auto">
            <a:xfrm>
              <a:off x="149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8" name="Rectangle 282"/>
            <p:cNvSpPr>
              <a:spLocks noChangeArrowheads="1"/>
            </p:cNvSpPr>
            <p:nvPr/>
          </p:nvSpPr>
          <p:spPr bwMode="auto">
            <a:xfrm>
              <a:off x="151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9" name="Rectangle 283"/>
            <p:cNvSpPr>
              <a:spLocks noChangeArrowheads="1"/>
            </p:cNvSpPr>
            <p:nvPr/>
          </p:nvSpPr>
          <p:spPr bwMode="auto">
            <a:xfrm>
              <a:off x="152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0" name="Rectangle 284"/>
            <p:cNvSpPr>
              <a:spLocks noChangeArrowheads="1"/>
            </p:cNvSpPr>
            <p:nvPr/>
          </p:nvSpPr>
          <p:spPr bwMode="auto">
            <a:xfrm>
              <a:off x="154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1" name="Rectangle 285"/>
            <p:cNvSpPr>
              <a:spLocks noChangeArrowheads="1"/>
            </p:cNvSpPr>
            <p:nvPr/>
          </p:nvSpPr>
          <p:spPr bwMode="auto">
            <a:xfrm>
              <a:off x="155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2" name="Rectangle 286"/>
            <p:cNvSpPr>
              <a:spLocks noChangeArrowheads="1"/>
            </p:cNvSpPr>
            <p:nvPr/>
          </p:nvSpPr>
          <p:spPr bwMode="auto">
            <a:xfrm>
              <a:off x="157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3" name="Rectangle 287"/>
            <p:cNvSpPr>
              <a:spLocks noChangeArrowheads="1"/>
            </p:cNvSpPr>
            <p:nvPr/>
          </p:nvSpPr>
          <p:spPr bwMode="auto">
            <a:xfrm>
              <a:off x="159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4" name="Rectangle 288"/>
            <p:cNvSpPr>
              <a:spLocks noChangeArrowheads="1"/>
            </p:cNvSpPr>
            <p:nvPr/>
          </p:nvSpPr>
          <p:spPr bwMode="auto">
            <a:xfrm>
              <a:off x="1606" y="275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5" name="Rectangle 289"/>
            <p:cNvSpPr>
              <a:spLocks noChangeArrowheads="1"/>
            </p:cNvSpPr>
            <p:nvPr/>
          </p:nvSpPr>
          <p:spPr bwMode="auto">
            <a:xfrm>
              <a:off x="162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6" name="Rectangle 290"/>
            <p:cNvSpPr>
              <a:spLocks noChangeArrowheads="1"/>
            </p:cNvSpPr>
            <p:nvPr/>
          </p:nvSpPr>
          <p:spPr bwMode="auto">
            <a:xfrm>
              <a:off x="1637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7" name="Rectangle 291"/>
            <p:cNvSpPr>
              <a:spLocks noChangeArrowheads="1"/>
            </p:cNvSpPr>
            <p:nvPr/>
          </p:nvSpPr>
          <p:spPr bwMode="auto">
            <a:xfrm>
              <a:off x="165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8" name="Rectangle 292"/>
            <p:cNvSpPr>
              <a:spLocks noChangeArrowheads="1"/>
            </p:cNvSpPr>
            <p:nvPr/>
          </p:nvSpPr>
          <p:spPr bwMode="auto">
            <a:xfrm>
              <a:off x="1669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9" name="Rectangle 293"/>
            <p:cNvSpPr>
              <a:spLocks noChangeArrowheads="1"/>
            </p:cNvSpPr>
            <p:nvPr/>
          </p:nvSpPr>
          <p:spPr bwMode="auto">
            <a:xfrm>
              <a:off x="168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0" name="Rectangle 294"/>
            <p:cNvSpPr>
              <a:spLocks noChangeArrowheads="1"/>
            </p:cNvSpPr>
            <p:nvPr/>
          </p:nvSpPr>
          <p:spPr bwMode="auto">
            <a:xfrm>
              <a:off x="170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1" name="Rectangle 295"/>
            <p:cNvSpPr>
              <a:spLocks noChangeArrowheads="1"/>
            </p:cNvSpPr>
            <p:nvPr/>
          </p:nvSpPr>
          <p:spPr bwMode="auto">
            <a:xfrm>
              <a:off x="171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2" name="Rectangle 296"/>
            <p:cNvSpPr>
              <a:spLocks noChangeArrowheads="1"/>
            </p:cNvSpPr>
            <p:nvPr/>
          </p:nvSpPr>
          <p:spPr bwMode="auto">
            <a:xfrm>
              <a:off x="173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3" name="Rectangle 297"/>
            <p:cNvSpPr>
              <a:spLocks noChangeArrowheads="1"/>
            </p:cNvSpPr>
            <p:nvPr/>
          </p:nvSpPr>
          <p:spPr bwMode="auto">
            <a:xfrm>
              <a:off x="174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4" name="Rectangle 298"/>
            <p:cNvSpPr>
              <a:spLocks noChangeArrowheads="1"/>
            </p:cNvSpPr>
            <p:nvPr/>
          </p:nvSpPr>
          <p:spPr bwMode="auto">
            <a:xfrm>
              <a:off x="176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5" name="Rectangle 299"/>
            <p:cNvSpPr>
              <a:spLocks noChangeArrowheads="1"/>
            </p:cNvSpPr>
            <p:nvPr/>
          </p:nvSpPr>
          <p:spPr bwMode="auto">
            <a:xfrm>
              <a:off x="1780" y="275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6" name="Rectangle 300"/>
            <p:cNvSpPr>
              <a:spLocks noChangeArrowheads="1"/>
            </p:cNvSpPr>
            <p:nvPr/>
          </p:nvSpPr>
          <p:spPr bwMode="auto">
            <a:xfrm>
              <a:off x="179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7" name="Rectangle 301"/>
            <p:cNvSpPr>
              <a:spLocks noChangeArrowheads="1"/>
            </p:cNvSpPr>
            <p:nvPr/>
          </p:nvSpPr>
          <p:spPr bwMode="auto">
            <a:xfrm>
              <a:off x="181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8" name="Rectangle 302"/>
            <p:cNvSpPr>
              <a:spLocks noChangeArrowheads="1"/>
            </p:cNvSpPr>
            <p:nvPr/>
          </p:nvSpPr>
          <p:spPr bwMode="auto">
            <a:xfrm>
              <a:off x="1827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9" name="Rectangle 303"/>
            <p:cNvSpPr>
              <a:spLocks noChangeArrowheads="1"/>
            </p:cNvSpPr>
            <p:nvPr/>
          </p:nvSpPr>
          <p:spPr bwMode="auto">
            <a:xfrm>
              <a:off x="184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0" name="Rectangle 304"/>
            <p:cNvSpPr>
              <a:spLocks noChangeArrowheads="1"/>
            </p:cNvSpPr>
            <p:nvPr/>
          </p:nvSpPr>
          <p:spPr bwMode="auto">
            <a:xfrm>
              <a:off x="1859" y="275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1" name="Rectangle 305"/>
            <p:cNvSpPr>
              <a:spLocks noChangeArrowheads="1"/>
            </p:cNvSpPr>
            <p:nvPr/>
          </p:nvSpPr>
          <p:spPr bwMode="auto">
            <a:xfrm>
              <a:off x="187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2" name="Rectangle 306"/>
            <p:cNvSpPr>
              <a:spLocks noChangeArrowheads="1"/>
            </p:cNvSpPr>
            <p:nvPr/>
          </p:nvSpPr>
          <p:spPr bwMode="auto">
            <a:xfrm>
              <a:off x="189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3" name="Rectangle 307"/>
            <p:cNvSpPr>
              <a:spLocks noChangeArrowheads="1"/>
            </p:cNvSpPr>
            <p:nvPr/>
          </p:nvSpPr>
          <p:spPr bwMode="auto">
            <a:xfrm>
              <a:off x="190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4" name="Rectangle 308"/>
            <p:cNvSpPr>
              <a:spLocks noChangeArrowheads="1"/>
            </p:cNvSpPr>
            <p:nvPr/>
          </p:nvSpPr>
          <p:spPr bwMode="auto">
            <a:xfrm>
              <a:off x="192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5" name="Rectangle 309"/>
            <p:cNvSpPr>
              <a:spLocks noChangeArrowheads="1"/>
            </p:cNvSpPr>
            <p:nvPr/>
          </p:nvSpPr>
          <p:spPr bwMode="auto">
            <a:xfrm>
              <a:off x="193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6" name="Rectangle 310"/>
            <p:cNvSpPr>
              <a:spLocks noChangeArrowheads="1"/>
            </p:cNvSpPr>
            <p:nvPr/>
          </p:nvSpPr>
          <p:spPr bwMode="auto">
            <a:xfrm>
              <a:off x="195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7" name="Rectangle 311"/>
            <p:cNvSpPr>
              <a:spLocks noChangeArrowheads="1"/>
            </p:cNvSpPr>
            <p:nvPr/>
          </p:nvSpPr>
          <p:spPr bwMode="auto">
            <a:xfrm>
              <a:off x="1969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8" name="Rectangle 312"/>
            <p:cNvSpPr>
              <a:spLocks noChangeArrowheads="1"/>
            </p:cNvSpPr>
            <p:nvPr/>
          </p:nvSpPr>
          <p:spPr bwMode="auto">
            <a:xfrm>
              <a:off x="198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9" name="Rectangle 313"/>
            <p:cNvSpPr>
              <a:spLocks noChangeArrowheads="1"/>
            </p:cNvSpPr>
            <p:nvPr/>
          </p:nvSpPr>
          <p:spPr bwMode="auto">
            <a:xfrm>
              <a:off x="200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0" name="Freeform 314"/>
            <p:cNvSpPr>
              <a:spLocks/>
            </p:cNvSpPr>
            <p:nvPr/>
          </p:nvSpPr>
          <p:spPr bwMode="auto">
            <a:xfrm>
              <a:off x="2017" y="2753"/>
              <a:ext cx="1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1" name="Rectangle 315"/>
            <p:cNvSpPr>
              <a:spLocks noChangeArrowheads="1"/>
            </p:cNvSpPr>
            <p:nvPr/>
          </p:nvSpPr>
          <p:spPr bwMode="auto">
            <a:xfrm>
              <a:off x="2020" y="274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2" name="Rectangle 316"/>
            <p:cNvSpPr>
              <a:spLocks noChangeArrowheads="1"/>
            </p:cNvSpPr>
            <p:nvPr/>
          </p:nvSpPr>
          <p:spPr bwMode="auto">
            <a:xfrm>
              <a:off x="2020" y="272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3" name="Rectangle 317"/>
            <p:cNvSpPr>
              <a:spLocks noChangeArrowheads="1"/>
            </p:cNvSpPr>
            <p:nvPr/>
          </p:nvSpPr>
          <p:spPr bwMode="auto">
            <a:xfrm>
              <a:off x="2020" y="271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4" name="Rectangle 318"/>
            <p:cNvSpPr>
              <a:spLocks noChangeArrowheads="1"/>
            </p:cNvSpPr>
            <p:nvPr/>
          </p:nvSpPr>
          <p:spPr bwMode="auto">
            <a:xfrm>
              <a:off x="2020" y="269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5" name="Rectangle 319"/>
            <p:cNvSpPr>
              <a:spLocks noChangeArrowheads="1"/>
            </p:cNvSpPr>
            <p:nvPr/>
          </p:nvSpPr>
          <p:spPr bwMode="auto">
            <a:xfrm>
              <a:off x="2020" y="268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6" name="Rectangle 320"/>
            <p:cNvSpPr>
              <a:spLocks noChangeArrowheads="1"/>
            </p:cNvSpPr>
            <p:nvPr/>
          </p:nvSpPr>
          <p:spPr bwMode="auto">
            <a:xfrm>
              <a:off x="2020" y="266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7" name="Rectangle 321"/>
            <p:cNvSpPr>
              <a:spLocks noChangeArrowheads="1"/>
            </p:cNvSpPr>
            <p:nvPr/>
          </p:nvSpPr>
          <p:spPr bwMode="auto">
            <a:xfrm>
              <a:off x="2020" y="265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8" name="Rectangle 322"/>
            <p:cNvSpPr>
              <a:spLocks noChangeArrowheads="1"/>
            </p:cNvSpPr>
            <p:nvPr/>
          </p:nvSpPr>
          <p:spPr bwMode="auto">
            <a:xfrm>
              <a:off x="2020" y="263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9" name="Rectangle 323"/>
            <p:cNvSpPr>
              <a:spLocks noChangeArrowheads="1"/>
            </p:cNvSpPr>
            <p:nvPr/>
          </p:nvSpPr>
          <p:spPr bwMode="auto">
            <a:xfrm>
              <a:off x="2020" y="262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0" name="Rectangle 324"/>
            <p:cNvSpPr>
              <a:spLocks noChangeArrowheads="1"/>
            </p:cNvSpPr>
            <p:nvPr/>
          </p:nvSpPr>
          <p:spPr bwMode="auto">
            <a:xfrm>
              <a:off x="2020" y="260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1" name="Rectangle 325"/>
            <p:cNvSpPr>
              <a:spLocks noChangeArrowheads="1"/>
            </p:cNvSpPr>
            <p:nvPr/>
          </p:nvSpPr>
          <p:spPr bwMode="auto">
            <a:xfrm>
              <a:off x="2020" y="259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2" name="Rectangle 326"/>
            <p:cNvSpPr>
              <a:spLocks noChangeArrowheads="1"/>
            </p:cNvSpPr>
            <p:nvPr/>
          </p:nvSpPr>
          <p:spPr bwMode="auto">
            <a:xfrm>
              <a:off x="2020" y="257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3" name="Rectangle 327"/>
            <p:cNvSpPr>
              <a:spLocks noChangeArrowheads="1"/>
            </p:cNvSpPr>
            <p:nvPr/>
          </p:nvSpPr>
          <p:spPr bwMode="auto">
            <a:xfrm>
              <a:off x="2020" y="256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4" name="Rectangle 328"/>
            <p:cNvSpPr>
              <a:spLocks noChangeArrowheads="1"/>
            </p:cNvSpPr>
            <p:nvPr/>
          </p:nvSpPr>
          <p:spPr bwMode="auto">
            <a:xfrm>
              <a:off x="2020" y="254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5" name="Rectangle 329"/>
            <p:cNvSpPr>
              <a:spLocks noChangeArrowheads="1"/>
            </p:cNvSpPr>
            <p:nvPr/>
          </p:nvSpPr>
          <p:spPr bwMode="auto">
            <a:xfrm>
              <a:off x="2020" y="253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6" name="Rectangle 330"/>
            <p:cNvSpPr>
              <a:spLocks noChangeArrowheads="1"/>
            </p:cNvSpPr>
            <p:nvPr/>
          </p:nvSpPr>
          <p:spPr bwMode="auto">
            <a:xfrm>
              <a:off x="2020" y="2520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7" name="Rectangle 331"/>
            <p:cNvSpPr>
              <a:spLocks noChangeArrowheads="1"/>
            </p:cNvSpPr>
            <p:nvPr/>
          </p:nvSpPr>
          <p:spPr bwMode="auto">
            <a:xfrm>
              <a:off x="2020" y="250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8" name="Rectangle 332"/>
            <p:cNvSpPr>
              <a:spLocks noChangeArrowheads="1"/>
            </p:cNvSpPr>
            <p:nvPr/>
          </p:nvSpPr>
          <p:spPr bwMode="auto">
            <a:xfrm>
              <a:off x="2020" y="2490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9" name="Rectangle 333"/>
            <p:cNvSpPr>
              <a:spLocks noChangeArrowheads="1"/>
            </p:cNvSpPr>
            <p:nvPr/>
          </p:nvSpPr>
          <p:spPr bwMode="auto">
            <a:xfrm>
              <a:off x="2020" y="247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0" name="Rectangle 334"/>
            <p:cNvSpPr>
              <a:spLocks noChangeArrowheads="1"/>
            </p:cNvSpPr>
            <p:nvPr/>
          </p:nvSpPr>
          <p:spPr bwMode="auto">
            <a:xfrm>
              <a:off x="2020" y="246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1" name="Rectangle 335"/>
            <p:cNvSpPr>
              <a:spLocks noChangeArrowheads="1"/>
            </p:cNvSpPr>
            <p:nvPr/>
          </p:nvSpPr>
          <p:spPr bwMode="auto">
            <a:xfrm>
              <a:off x="2020" y="24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2" name="Rectangle 336"/>
            <p:cNvSpPr>
              <a:spLocks noChangeArrowheads="1"/>
            </p:cNvSpPr>
            <p:nvPr/>
          </p:nvSpPr>
          <p:spPr bwMode="auto">
            <a:xfrm>
              <a:off x="2020" y="243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3" name="Rectangle 337"/>
            <p:cNvSpPr>
              <a:spLocks noChangeArrowheads="1"/>
            </p:cNvSpPr>
            <p:nvPr/>
          </p:nvSpPr>
          <p:spPr bwMode="auto">
            <a:xfrm>
              <a:off x="2020" y="241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4" name="Rectangle 338"/>
            <p:cNvSpPr>
              <a:spLocks noChangeArrowheads="1"/>
            </p:cNvSpPr>
            <p:nvPr/>
          </p:nvSpPr>
          <p:spPr bwMode="auto">
            <a:xfrm>
              <a:off x="2020" y="240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5" name="Rectangle 339"/>
            <p:cNvSpPr>
              <a:spLocks noChangeArrowheads="1"/>
            </p:cNvSpPr>
            <p:nvPr/>
          </p:nvSpPr>
          <p:spPr bwMode="auto">
            <a:xfrm>
              <a:off x="2020" y="238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6" name="Rectangle 340"/>
            <p:cNvSpPr>
              <a:spLocks noChangeArrowheads="1"/>
            </p:cNvSpPr>
            <p:nvPr/>
          </p:nvSpPr>
          <p:spPr bwMode="auto">
            <a:xfrm>
              <a:off x="2020" y="237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7" name="Rectangle 341"/>
            <p:cNvSpPr>
              <a:spLocks noChangeArrowheads="1"/>
            </p:cNvSpPr>
            <p:nvPr/>
          </p:nvSpPr>
          <p:spPr bwMode="auto">
            <a:xfrm>
              <a:off x="2020" y="235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8" name="Rectangle 342"/>
            <p:cNvSpPr>
              <a:spLocks noChangeArrowheads="1"/>
            </p:cNvSpPr>
            <p:nvPr/>
          </p:nvSpPr>
          <p:spPr bwMode="auto">
            <a:xfrm>
              <a:off x="2020" y="234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9" name="Rectangle 343"/>
            <p:cNvSpPr>
              <a:spLocks noChangeArrowheads="1"/>
            </p:cNvSpPr>
            <p:nvPr/>
          </p:nvSpPr>
          <p:spPr bwMode="auto">
            <a:xfrm>
              <a:off x="2020" y="232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0" name="Rectangle 344"/>
            <p:cNvSpPr>
              <a:spLocks noChangeArrowheads="1"/>
            </p:cNvSpPr>
            <p:nvPr/>
          </p:nvSpPr>
          <p:spPr bwMode="auto">
            <a:xfrm>
              <a:off x="2020" y="231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1" name="Rectangle 345"/>
            <p:cNvSpPr>
              <a:spLocks noChangeArrowheads="1"/>
            </p:cNvSpPr>
            <p:nvPr/>
          </p:nvSpPr>
          <p:spPr bwMode="auto">
            <a:xfrm>
              <a:off x="2020" y="229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2" name="Rectangle 346"/>
            <p:cNvSpPr>
              <a:spLocks noChangeArrowheads="1"/>
            </p:cNvSpPr>
            <p:nvPr/>
          </p:nvSpPr>
          <p:spPr bwMode="auto">
            <a:xfrm>
              <a:off x="2020" y="228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3" name="Rectangle 347"/>
            <p:cNvSpPr>
              <a:spLocks noChangeArrowheads="1"/>
            </p:cNvSpPr>
            <p:nvPr/>
          </p:nvSpPr>
          <p:spPr bwMode="auto">
            <a:xfrm>
              <a:off x="2020" y="226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4" name="Rectangle 348"/>
            <p:cNvSpPr>
              <a:spLocks noChangeArrowheads="1"/>
            </p:cNvSpPr>
            <p:nvPr/>
          </p:nvSpPr>
          <p:spPr bwMode="auto">
            <a:xfrm>
              <a:off x="2020" y="225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5" name="Rectangle 349"/>
            <p:cNvSpPr>
              <a:spLocks noChangeArrowheads="1"/>
            </p:cNvSpPr>
            <p:nvPr/>
          </p:nvSpPr>
          <p:spPr bwMode="auto">
            <a:xfrm>
              <a:off x="201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6" name="Rectangle 350"/>
            <p:cNvSpPr>
              <a:spLocks noChangeArrowheads="1"/>
            </p:cNvSpPr>
            <p:nvPr/>
          </p:nvSpPr>
          <p:spPr bwMode="auto">
            <a:xfrm>
              <a:off x="1998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7" name="Rectangle 351"/>
            <p:cNvSpPr>
              <a:spLocks noChangeArrowheads="1"/>
            </p:cNvSpPr>
            <p:nvPr/>
          </p:nvSpPr>
          <p:spPr bwMode="auto">
            <a:xfrm>
              <a:off x="198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8" name="Rectangle 352"/>
            <p:cNvSpPr>
              <a:spLocks noChangeArrowheads="1"/>
            </p:cNvSpPr>
            <p:nvPr/>
          </p:nvSpPr>
          <p:spPr bwMode="auto">
            <a:xfrm>
              <a:off x="196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9" name="Rectangle 353"/>
            <p:cNvSpPr>
              <a:spLocks noChangeArrowheads="1"/>
            </p:cNvSpPr>
            <p:nvPr/>
          </p:nvSpPr>
          <p:spPr bwMode="auto">
            <a:xfrm>
              <a:off x="195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0" name="Rectangle 354"/>
            <p:cNvSpPr>
              <a:spLocks noChangeArrowheads="1"/>
            </p:cNvSpPr>
            <p:nvPr/>
          </p:nvSpPr>
          <p:spPr bwMode="auto">
            <a:xfrm>
              <a:off x="193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1" name="Rectangle 355"/>
            <p:cNvSpPr>
              <a:spLocks noChangeArrowheads="1"/>
            </p:cNvSpPr>
            <p:nvPr/>
          </p:nvSpPr>
          <p:spPr bwMode="auto">
            <a:xfrm>
              <a:off x="191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2" name="Rectangle 356"/>
            <p:cNvSpPr>
              <a:spLocks noChangeArrowheads="1"/>
            </p:cNvSpPr>
            <p:nvPr/>
          </p:nvSpPr>
          <p:spPr bwMode="auto">
            <a:xfrm>
              <a:off x="190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3" name="Rectangle 357"/>
            <p:cNvSpPr>
              <a:spLocks noChangeArrowheads="1"/>
            </p:cNvSpPr>
            <p:nvPr/>
          </p:nvSpPr>
          <p:spPr bwMode="auto">
            <a:xfrm>
              <a:off x="1887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4" name="Rectangle 358"/>
            <p:cNvSpPr>
              <a:spLocks noChangeArrowheads="1"/>
            </p:cNvSpPr>
            <p:nvPr/>
          </p:nvSpPr>
          <p:spPr bwMode="auto">
            <a:xfrm>
              <a:off x="187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5" name="Rectangle 359"/>
            <p:cNvSpPr>
              <a:spLocks noChangeArrowheads="1"/>
            </p:cNvSpPr>
            <p:nvPr/>
          </p:nvSpPr>
          <p:spPr bwMode="auto">
            <a:xfrm>
              <a:off x="185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6" name="Rectangle 360"/>
            <p:cNvSpPr>
              <a:spLocks noChangeArrowheads="1"/>
            </p:cNvSpPr>
            <p:nvPr/>
          </p:nvSpPr>
          <p:spPr bwMode="auto">
            <a:xfrm>
              <a:off x="1839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7" name="Rectangle 361"/>
            <p:cNvSpPr>
              <a:spLocks noChangeArrowheads="1"/>
            </p:cNvSpPr>
            <p:nvPr/>
          </p:nvSpPr>
          <p:spPr bwMode="auto">
            <a:xfrm>
              <a:off x="1824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8" name="Rectangle 362"/>
            <p:cNvSpPr>
              <a:spLocks noChangeArrowheads="1"/>
            </p:cNvSpPr>
            <p:nvPr/>
          </p:nvSpPr>
          <p:spPr bwMode="auto">
            <a:xfrm>
              <a:off x="180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9" name="Rectangle 363"/>
            <p:cNvSpPr>
              <a:spLocks noChangeArrowheads="1"/>
            </p:cNvSpPr>
            <p:nvPr/>
          </p:nvSpPr>
          <p:spPr bwMode="auto">
            <a:xfrm>
              <a:off x="179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0" name="Rectangle 364"/>
            <p:cNvSpPr>
              <a:spLocks noChangeArrowheads="1"/>
            </p:cNvSpPr>
            <p:nvPr/>
          </p:nvSpPr>
          <p:spPr bwMode="auto">
            <a:xfrm>
              <a:off x="177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1" name="Rectangle 365"/>
            <p:cNvSpPr>
              <a:spLocks noChangeArrowheads="1"/>
            </p:cNvSpPr>
            <p:nvPr/>
          </p:nvSpPr>
          <p:spPr bwMode="auto">
            <a:xfrm>
              <a:off x="176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2" name="Rectangle 366"/>
            <p:cNvSpPr>
              <a:spLocks noChangeArrowheads="1"/>
            </p:cNvSpPr>
            <p:nvPr/>
          </p:nvSpPr>
          <p:spPr bwMode="auto">
            <a:xfrm>
              <a:off x="174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3" name="Rectangle 367"/>
            <p:cNvSpPr>
              <a:spLocks noChangeArrowheads="1"/>
            </p:cNvSpPr>
            <p:nvPr/>
          </p:nvSpPr>
          <p:spPr bwMode="auto">
            <a:xfrm>
              <a:off x="1729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4" name="Rectangle 368"/>
            <p:cNvSpPr>
              <a:spLocks noChangeArrowheads="1"/>
            </p:cNvSpPr>
            <p:nvPr/>
          </p:nvSpPr>
          <p:spPr bwMode="auto">
            <a:xfrm>
              <a:off x="171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5" name="Rectangle 369"/>
            <p:cNvSpPr>
              <a:spLocks noChangeArrowheads="1"/>
            </p:cNvSpPr>
            <p:nvPr/>
          </p:nvSpPr>
          <p:spPr bwMode="auto">
            <a:xfrm>
              <a:off x="1697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6" name="Rectangle 370"/>
            <p:cNvSpPr>
              <a:spLocks noChangeArrowheads="1"/>
            </p:cNvSpPr>
            <p:nvPr/>
          </p:nvSpPr>
          <p:spPr bwMode="auto">
            <a:xfrm>
              <a:off x="168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7" name="Rectangle 371"/>
            <p:cNvSpPr>
              <a:spLocks noChangeArrowheads="1"/>
            </p:cNvSpPr>
            <p:nvPr/>
          </p:nvSpPr>
          <p:spPr bwMode="auto">
            <a:xfrm>
              <a:off x="166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8" name="Rectangle 372"/>
            <p:cNvSpPr>
              <a:spLocks noChangeArrowheads="1"/>
            </p:cNvSpPr>
            <p:nvPr/>
          </p:nvSpPr>
          <p:spPr bwMode="auto">
            <a:xfrm>
              <a:off x="165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9" name="Rectangle 373"/>
            <p:cNvSpPr>
              <a:spLocks noChangeArrowheads="1"/>
            </p:cNvSpPr>
            <p:nvPr/>
          </p:nvSpPr>
          <p:spPr bwMode="auto">
            <a:xfrm>
              <a:off x="163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0" name="Rectangle 374"/>
            <p:cNvSpPr>
              <a:spLocks noChangeArrowheads="1"/>
            </p:cNvSpPr>
            <p:nvPr/>
          </p:nvSpPr>
          <p:spPr bwMode="auto">
            <a:xfrm>
              <a:off x="161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1" name="Rectangle 375"/>
            <p:cNvSpPr>
              <a:spLocks noChangeArrowheads="1"/>
            </p:cNvSpPr>
            <p:nvPr/>
          </p:nvSpPr>
          <p:spPr bwMode="auto">
            <a:xfrm>
              <a:off x="160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2" name="Rectangle 376"/>
            <p:cNvSpPr>
              <a:spLocks noChangeArrowheads="1"/>
            </p:cNvSpPr>
            <p:nvPr/>
          </p:nvSpPr>
          <p:spPr bwMode="auto">
            <a:xfrm>
              <a:off x="158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3" name="Rectangle 377"/>
            <p:cNvSpPr>
              <a:spLocks noChangeArrowheads="1"/>
            </p:cNvSpPr>
            <p:nvPr/>
          </p:nvSpPr>
          <p:spPr bwMode="auto">
            <a:xfrm>
              <a:off x="1571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4" name="Rectangle 378"/>
            <p:cNvSpPr>
              <a:spLocks noChangeArrowheads="1"/>
            </p:cNvSpPr>
            <p:nvPr/>
          </p:nvSpPr>
          <p:spPr bwMode="auto">
            <a:xfrm>
              <a:off x="155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5" name="Rectangle 379"/>
            <p:cNvSpPr>
              <a:spLocks noChangeArrowheads="1"/>
            </p:cNvSpPr>
            <p:nvPr/>
          </p:nvSpPr>
          <p:spPr bwMode="auto">
            <a:xfrm>
              <a:off x="1539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6" name="Rectangle 380"/>
            <p:cNvSpPr>
              <a:spLocks noChangeArrowheads="1"/>
            </p:cNvSpPr>
            <p:nvPr/>
          </p:nvSpPr>
          <p:spPr bwMode="auto">
            <a:xfrm>
              <a:off x="152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7" name="Rectangle 381"/>
            <p:cNvSpPr>
              <a:spLocks noChangeArrowheads="1"/>
            </p:cNvSpPr>
            <p:nvPr/>
          </p:nvSpPr>
          <p:spPr bwMode="auto">
            <a:xfrm>
              <a:off x="1507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8" name="Rectangle 382"/>
            <p:cNvSpPr>
              <a:spLocks noChangeArrowheads="1"/>
            </p:cNvSpPr>
            <p:nvPr/>
          </p:nvSpPr>
          <p:spPr bwMode="auto">
            <a:xfrm>
              <a:off x="149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9" name="Rectangle 383"/>
            <p:cNvSpPr>
              <a:spLocks noChangeArrowheads="1"/>
            </p:cNvSpPr>
            <p:nvPr/>
          </p:nvSpPr>
          <p:spPr bwMode="auto">
            <a:xfrm>
              <a:off x="147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0" name="Rectangle 384"/>
            <p:cNvSpPr>
              <a:spLocks noChangeArrowheads="1"/>
            </p:cNvSpPr>
            <p:nvPr/>
          </p:nvSpPr>
          <p:spPr bwMode="auto">
            <a:xfrm>
              <a:off x="146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1" name="Rectangle 385"/>
            <p:cNvSpPr>
              <a:spLocks noChangeArrowheads="1"/>
            </p:cNvSpPr>
            <p:nvPr/>
          </p:nvSpPr>
          <p:spPr bwMode="auto">
            <a:xfrm>
              <a:off x="144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2" name="Rectangle 386"/>
            <p:cNvSpPr>
              <a:spLocks noChangeArrowheads="1"/>
            </p:cNvSpPr>
            <p:nvPr/>
          </p:nvSpPr>
          <p:spPr bwMode="auto">
            <a:xfrm>
              <a:off x="142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3" name="Rectangle 387"/>
            <p:cNvSpPr>
              <a:spLocks noChangeArrowheads="1"/>
            </p:cNvSpPr>
            <p:nvPr/>
          </p:nvSpPr>
          <p:spPr bwMode="auto">
            <a:xfrm>
              <a:off x="141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4" name="Rectangle 388"/>
            <p:cNvSpPr>
              <a:spLocks noChangeArrowheads="1"/>
            </p:cNvSpPr>
            <p:nvPr/>
          </p:nvSpPr>
          <p:spPr bwMode="auto">
            <a:xfrm>
              <a:off x="1397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5" name="Rectangle 389"/>
            <p:cNvSpPr>
              <a:spLocks noChangeArrowheads="1"/>
            </p:cNvSpPr>
            <p:nvPr/>
          </p:nvSpPr>
          <p:spPr bwMode="auto">
            <a:xfrm>
              <a:off x="138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6" name="Rectangle 390"/>
            <p:cNvSpPr>
              <a:spLocks noChangeArrowheads="1"/>
            </p:cNvSpPr>
            <p:nvPr/>
          </p:nvSpPr>
          <p:spPr bwMode="auto">
            <a:xfrm>
              <a:off x="136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647" name="Rectangle 391"/>
          <p:cNvSpPr>
            <a:spLocks noChangeArrowheads="1"/>
          </p:cNvSpPr>
          <p:nvPr/>
        </p:nvSpPr>
        <p:spPr bwMode="auto">
          <a:xfrm>
            <a:off x="2608263" y="3594100"/>
            <a:ext cx="227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48" name="Rectangle 392"/>
          <p:cNvSpPr>
            <a:spLocks noChangeArrowheads="1"/>
          </p:cNvSpPr>
          <p:nvPr/>
        </p:nvSpPr>
        <p:spPr bwMode="auto">
          <a:xfrm>
            <a:off x="2608263" y="3597275"/>
            <a:ext cx="247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IS</a:t>
            </a:r>
            <a:endParaRPr lang="en-US" sz="2400"/>
          </a:p>
        </p:txBody>
      </p:sp>
      <p:sp>
        <p:nvSpPr>
          <p:cNvPr id="480649" name="Rectangle 393"/>
          <p:cNvSpPr>
            <a:spLocks noChangeArrowheads="1"/>
          </p:cNvSpPr>
          <p:nvPr/>
        </p:nvSpPr>
        <p:spPr bwMode="auto">
          <a:xfrm>
            <a:off x="2763838" y="36131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0" name="Rectangle 394"/>
          <p:cNvSpPr>
            <a:spLocks noChangeArrowheads="1"/>
          </p:cNvSpPr>
          <p:nvPr/>
        </p:nvSpPr>
        <p:spPr bwMode="auto">
          <a:xfrm>
            <a:off x="2320925" y="3770313"/>
            <a:ext cx="8318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51" name="Rectangle 395"/>
          <p:cNvSpPr>
            <a:spLocks noChangeArrowheads="1"/>
          </p:cNvSpPr>
          <p:nvPr/>
        </p:nvSpPr>
        <p:spPr bwMode="auto">
          <a:xfrm>
            <a:off x="2320925" y="3773488"/>
            <a:ext cx="8874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DEVELPT</a:t>
            </a:r>
            <a:endParaRPr lang="en-US" sz="2400"/>
          </a:p>
        </p:txBody>
      </p:sp>
      <p:sp>
        <p:nvSpPr>
          <p:cNvPr id="480652" name="Rectangle 396"/>
          <p:cNvSpPr>
            <a:spLocks noChangeArrowheads="1"/>
          </p:cNvSpPr>
          <p:nvPr/>
        </p:nvSpPr>
        <p:spPr bwMode="auto">
          <a:xfrm>
            <a:off x="3070225" y="37877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3" name="Rectangle 397"/>
          <p:cNvSpPr>
            <a:spLocks noChangeArrowheads="1"/>
          </p:cNvSpPr>
          <p:nvPr/>
        </p:nvSpPr>
        <p:spPr bwMode="auto">
          <a:xfrm>
            <a:off x="2185988" y="3944938"/>
            <a:ext cx="110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54" name="Rectangle 398"/>
          <p:cNvSpPr>
            <a:spLocks noChangeArrowheads="1"/>
          </p:cNvSpPr>
          <p:nvPr/>
        </p:nvSpPr>
        <p:spPr bwMode="auto">
          <a:xfrm>
            <a:off x="2185988" y="3948113"/>
            <a:ext cx="11826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PROFITABLE</a:t>
            </a:r>
            <a:endParaRPr lang="en-US" sz="2400"/>
          </a:p>
        </p:txBody>
      </p:sp>
      <p:sp>
        <p:nvSpPr>
          <p:cNvPr id="480655" name="Rectangle 399"/>
          <p:cNvSpPr>
            <a:spLocks noChangeArrowheads="1"/>
          </p:cNvSpPr>
          <p:nvPr/>
        </p:nvSpPr>
        <p:spPr bwMode="auto">
          <a:xfrm>
            <a:off x="3211513" y="396398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6" name="Rectangle 400"/>
          <p:cNvSpPr>
            <a:spLocks noChangeArrowheads="1"/>
          </p:cNvSpPr>
          <p:nvPr/>
        </p:nvSpPr>
        <p:spPr bwMode="auto">
          <a:xfrm>
            <a:off x="2638425" y="4121150"/>
            <a:ext cx="168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57" name="Rectangle 401"/>
          <p:cNvSpPr>
            <a:spLocks noChangeArrowheads="1"/>
          </p:cNvSpPr>
          <p:nvPr/>
        </p:nvSpPr>
        <p:spPr bwMode="auto">
          <a:xfrm>
            <a:off x="2638425" y="4124325"/>
            <a:ext cx="177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?</a:t>
            </a:r>
            <a:endParaRPr lang="en-US" sz="2400"/>
          </a:p>
        </p:txBody>
      </p:sp>
      <p:sp>
        <p:nvSpPr>
          <p:cNvPr id="480658" name="Rectangle 402"/>
          <p:cNvSpPr>
            <a:spLocks noChangeArrowheads="1"/>
          </p:cNvSpPr>
          <p:nvPr/>
        </p:nvSpPr>
        <p:spPr bwMode="auto">
          <a:xfrm>
            <a:off x="2730500" y="413861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9" name="Rectangle 403"/>
          <p:cNvSpPr>
            <a:spLocks noChangeArrowheads="1"/>
          </p:cNvSpPr>
          <p:nvPr/>
        </p:nvSpPr>
        <p:spPr bwMode="auto">
          <a:xfrm>
            <a:off x="2025650" y="4640263"/>
            <a:ext cx="1077913" cy="9032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60" name="Rectangle 404"/>
          <p:cNvSpPr>
            <a:spLocks noChangeArrowheads="1"/>
          </p:cNvSpPr>
          <p:nvPr/>
        </p:nvSpPr>
        <p:spPr bwMode="auto">
          <a:xfrm>
            <a:off x="2132013" y="4640263"/>
            <a:ext cx="971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61" name="Rectangle 405"/>
          <p:cNvSpPr>
            <a:spLocks noChangeArrowheads="1"/>
          </p:cNvSpPr>
          <p:nvPr/>
        </p:nvSpPr>
        <p:spPr bwMode="auto">
          <a:xfrm>
            <a:off x="2268538" y="4643438"/>
            <a:ext cx="8270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CONSTR</a:t>
            </a:r>
            <a:endParaRPr lang="en-US" sz="2400"/>
          </a:p>
        </p:txBody>
      </p:sp>
      <p:sp>
        <p:nvSpPr>
          <p:cNvPr id="480662" name="Rectangle 406"/>
          <p:cNvSpPr>
            <a:spLocks noChangeArrowheads="1"/>
          </p:cNvSpPr>
          <p:nvPr/>
        </p:nvSpPr>
        <p:spPr bwMode="auto">
          <a:xfrm>
            <a:off x="2965450" y="465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63" name="Rectangle 407"/>
          <p:cNvSpPr>
            <a:spLocks noChangeArrowheads="1"/>
          </p:cNvSpPr>
          <p:nvPr/>
        </p:nvSpPr>
        <p:spPr bwMode="auto">
          <a:xfrm>
            <a:off x="2132013" y="4840288"/>
            <a:ext cx="7508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64" name="Rectangle 408"/>
          <p:cNvSpPr>
            <a:spLocks noChangeArrowheads="1"/>
          </p:cNvSpPr>
          <p:nvPr/>
        </p:nvSpPr>
        <p:spPr bwMode="auto">
          <a:xfrm>
            <a:off x="2276475" y="4843463"/>
            <a:ext cx="5715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COST</a:t>
            </a:r>
            <a:endParaRPr lang="en-US" sz="2400"/>
          </a:p>
        </p:txBody>
      </p:sp>
      <p:sp>
        <p:nvSpPr>
          <p:cNvPr id="480665" name="Rectangle 409"/>
          <p:cNvSpPr>
            <a:spLocks noChangeArrowheads="1"/>
          </p:cNvSpPr>
          <p:nvPr/>
        </p:nvSpPr>
        <p:spPr bwMode="auto">
          <a:xfrm>
            <a:off x="2735263" y="4843463"/>
            <a:ext cx="128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666" name="Rectangle 410"/>
          <p:cNvSpPr>
            <a:spLocks noChangeArrowheads="1"/>
          </p:cNvSpPr>
          <p:nvPr/>
        </p:nvSpPr>
        <p:spPr bwMode="auto">
          <a:xfrm>
            <a:off x="2236788" y="5019675"/>
            <a:ext cx="65563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INCLU</a:t>
            </a:r>
            <a:endParaRPr lang="en-US" sz="2400"/>
          </a:p>
        </p:txBody>
      </p:sp>
      <p:sp>
        <p:nvSpPr>
          <p:cNvPr id="480667" name="Rectangle 411"/>
          <p:cNvSpPr>
            <a:spLocks noChangeArrowheads="1"/>
          </p:cNvSpPr>
          <p:nvPr/>
        </p:nvSpPr>
        <p:spPr bwMode="auto">
          <a:xfrm>
            <a:off x="2774950" y="5019675"/>
            <a:ext cx="1365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668" name="Rectangle 412"/>
          <p:cNvSpPr>
            <a:spLocks noChangeArrowheads="1"/>
          </p:cNvSpPr>
          <p:nvPr/>
        </p:nvSpPr>
        <p:spPr bwMode="auto">
          <a:xfrm>
            <a:off x="2266950" y="5211763"/>
            <a:ext cx="593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LAND</a:t>
            </a:r>
            <a:endParaRPr lang="en-US" sz="2400"/>
          </a:p>
        </p:txBody>
      </p:sp>
      <p:sp>
        <p:nvSpPr>
          <p:cNvPr id="480669" name="Rectangle 413"/>
          <p:cNvSpPr>
            <a:spLocks noChangeArrowheads="1"/>
          </p:cNvSpPr>
          <p:nvPr/>
        </p:nvSpPr>
        <p:spPr bwMode="auto">
          <a:xfrm>
            <a:off x="2746375" y="5211763"/>
            <a:ext cx="1365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670" name="Rectangle 414"/>
          <p:cNvSpPr>
            <a:spLocks noChangeArrowheads="1"/>
          </p:cNvSpPr>
          <p:nvPr/>
        </p:nvSpPr>
        <p:spPr bwMode="auto">
          <a:xfrm>
            <a:off x="1392238" y="3570288"/>
            <a:ext cx="579437" cy="452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1" name="Rectangle 415"/>
          <p:cNvSpPr>
            <a:spLocks noChangeArrowheads="1"/>
          </p:cNvSpPr>
          <p:nvPr/>
        </p:nvSpPr>
        <p:spPr bwMode="auto">
          <a:xfrm>
            <a:off x="1604963" y="3594100"/>
            <a:ext cx="219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2" name="Rectangle 416"/>
          <p:cNvSpPr>
            <a:spLocks noChangeArrowheads="1"/>
          </p:cNvSpPr>
          <p:nvPr/>
        </p:nvSpPr>
        <p:spPr bwMode="auto">
          <a:xfrm>
            <a:off x="1604963" y="3597275"/>
            <a:ext cx="2365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IF</a:t>
            </a:r>
            <a:endParaRPr lang="en-US" sz="2400"/>
          </a:p>
        </p:txBody>
      </p:sp>
      <p:sp>
        <p:nvSpPr>
          <p:cNvPr id="480673" name="Rectangle 417"/>
          <p:cNvSpPr>
            <a:spLocks noChangeArrowheads="1"/>
          </p:cNvSpPr>
          <p:nvPr/>
        </p:nvSpPr>
        <p:spPr bwMode="auto">
          <a:xfrm>
            <a:off x="1752600" y="36131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74" name="Rectangle 418"/>
          <p:cNvSpPr>
            <a:spLocks noChangeArrowheads="1"/>
          </p:cNvSpPr>
          <p:nvPr/>
        </p:nvSpPr>
        <p:spPr bwMode="auto">
          <a:xfrm>
            <a:off x="1519238" y="3770313"/>
            <a:ext cx="4111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5" name="Rectangle 419"/>
          <p:cNvSpPr>
            <a:spLocks noChangeArrowheads="1"/>
          </p:cNvSpPr>
          <p:nvPr/>
        </p:nvSpPr>
        <p:spPr bwMode="auto">
          <a:xfrm>
            <a:off x="1519238" y="3773488"/>
            <a:ext cx="431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YES</a:t>
            </a:r>
            <a:endParaRPr lang="en-US" sz="2400"/>
          </a:p>
        </p:txBody>
      </p:sp>
      <p:sp>
        <p:nvSpPr>
          <p:cNvPr id="480676" name="Rectangle 420"/>
          <p:cNvSpPr>
            <a:spLocks noChangeArrowheads="1"/>
          </p:cNvSpPr>
          <p:nvPr/>
        </p:nvSpPr>
        <p:spPr bwMode="auto">
          <a:xfrm>
            <a:off x="1847850" y="37877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77" name="Rectangle 421"/>
          <p:cNvSpPr>
            <a:spLocks noChangeArrowheads="1"/>
          </p:cNvSpPr>
          <p:nvPr/>
        </p:nvSpPr>
        <p:spPr bwMode="auto">
          <a:xfrm>
            <a:off x="1489075" y="989013"/>
            <a:ext cx="577850" cy="449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8" name="Rectangle 422"/>
          <p:cNvSpPr>
            <a:spLocks noChangeArrowheads="1"/>
          </p:cNvSpPr>
          <p:nvPr/>
        </p:nvSpPr>
        <p:spPr bwMode="auto">
          <a:xfrm>
            <a:off x="1555750" y="1011238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9" name="Rectangle 423"/>
          <p:cNvSpPr>
            <a:spLocks noChangeArrowheads="1"/>
          </p:cNvSpPr>
          <p:nvPr/>
        </p:nvSpPr>
        <p:spPr bwMode="auto">
          <a:xfrm>
            <a:off x="1555750" y="1014413"/>
            <a:ext cx="5699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ADDS</a:t>
            </a:r>
            <a:endParaRPr lang="en-US" sz="2400"/>
          </a:p>
        </p:txBody>
      </p:sp>
      <p:sp>
        <p:nvSpPr>
          <p:cNvPr id="480680" name="Rectangle 424"/>
          <p:cNvSpPr>
            <a:spLocks noChangeArrowheads="1"/>
          </p:cNvSpPr>
          <p:nvPr/>
        </p:nvSpPr>
        <p:spPr bwMode="auto">
          <a:xfrm>
            <a:off x="2011363" y="103028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81" name="Rectangle 425"/>
          <p:cNvSpPr>
            <a:spLocks noChangeArrowheads="1"/>
          </p:cNvSpPr>
          <p:nvPr/>
        </p:nvSpPr>
        <p:spPr bwMode="auto">
          <a:xfrm>
            <a:off x="1584325" y="1185863"/>
            <a:ext cx="473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2" name="Rectangle 426"/>
          <p:cNvSpPr>
            <a:spLocks noChangeArrowheads="1"/>
          </p:cNvSpPr>
          <p:nvPr/>
        </p:nvSpPr>
        <p:spPr bwMode="auto">
          <a:xfrm>
            <a:off x="1584325" y="1189038"/>
            <a:ext cx="501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NEW</a:t>
            </a:r>
            <a:endParaRPr lang="en-US" sz="2400"/>
          </a:p>
        </p:txBody>
      </p:sp>
      <p:sp>
        <p:nvSpPr>
          <p:cNvPr id="480683" name="Rectangle 427"/>
          <p:cNvSpPr>
            <a:spLocks noChangeArrowheads="1"/>
          </p:cNvSpPr>
          <p:nvPr/>
        </p:nvSpPr>
        <p:spPr bwMode="auto">
          <a:xfrm>
            <a:off x="1974850" y="12033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84" name="Line 428"/>
          <p:cNvSpPr>
            <a:spLocks noChangeShapeType="1"/>
          </p:cNvSpPr>
          <p:nvPr/>
        </p:nvSpPr>
        <p:spPr bwMode="auto">
          <a:xfrm flipH="1">
            <a:off x="5921375" y="1076325"/>
            <a:ext cx="4429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5" name="Freeform 429"/>
          <p:cNvSpPr>
            <a:spLocks/>
          </p:cNvSpPr>
          <p:nvPr/>
        </p:nvSpPr>
        <p:spPr bwMode="auto">
          <a:xfrm>
            <a:off x="5886450" y="1046163"/>
            <a:ext cx="47625" cy="58737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30" y="0"/>
              </a:cxn>
              <a:cxn ang="0">
                <a:pos x="0" y="19"/>
              </a:cxn>
              <a:cxn ang="0">
                <a:pos x="30" y="37"/>
              </a:cxn>
            </a:cxnLst>
            <a:rect l="0" t="0" r="r" b="b"/>
            <a:pathLst>
              <a:path w="30" h="37">
                <a:moveTo>
                  <a:pt x="30" y="37"/>
                </a:moveTo>
                <a:lnTo>
                  <a:pt x="30" y="0"/>
                </a:lnTo>
                <a:lnTo>
                  <a:pt x="0" y="19"/>
                </a:lnTo>
                <a:lnTo>
                  <a:pt x="30" y="3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6" name="Line 430"/>
          <p:cNvSpPr>
            <a:spLocks noChangeShapeType="1"/>
          </p:cNvSpPr>
          <p:nvPr/>
        </p:nvSpPr>
        <p:spPr bwMode="auto">
          <a:xfrm>
            <a:off x="2060575" y="1165225"/>
            <a:ext cx="1114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7" name="Freeform 431"/>
          <p:cNvSpPr>
            <a:spLocks/>
          </p:cNvSpPr>
          <p:nvPr/>
        </p:nvSpPr>
        <p:spPr bwMode="auto">
          <a:xfrm>
            <a:off x="3162300" y="1135063"/>
            <a:ext cx="46038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"/>
              </a:cxn>
              <a:cxn ang="0">
                <a:pos x="29" y="19"/>
              </a:cxn>
              <a:cxn ang="0">
                <a:pos x="0" y="0"/>
              </a:cxn>
            </a:cxnLst>
            <a:rect l="0" t="0" r="r" b="b"/>
            <a:pathLst>
              <a:path w="29" h="38">
                <a:moveTo>
                  <a:pt x="0" y="0"/>
                </a:moveTo>
                <a:lnTo>
                  <a:pt x="0" y="38"/>
                </a:lnTo>
                <a:lnTo>
                  <a:pt x="29" y="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8" name="Line 432"/>
          <p:cNvSpPr>
            <a:spLocks noChangeShapeType="1"/>
          </p:cNvSpPr>
          <p:nvPr/>
        </p:nvSpPr>
        <p:spPr bwMode="auto">
          <a:xfrm>
            <a:off x="5121275" y="1433513"/>
            <a:ext cx="1588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9" name="Freeform 433"/>
          <p:cNvSpPr>
            <a:spLocks/>
          </p:cNvSpPr>
          <p:nvPr/>
        </p:nvSpPr>
        <p:spPr bwMode="auto">
          <a:xfrm>
            <a:off x="5089525" y="1744663"/>
            <a:ext cx="63500" cy="444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0"/>
              </a:cxn>
              <a:cxn ang="0">
                <a:pos x="20" y="28"/>
              </a:cxn>
              <a:cxn ang="0">
                <a:pos x="40" y="0"/>
              </a:cxn>
            </a:cxnLst>
            <a:rect l="0" t="0" r="r" b="b"/>
            <a:pathLst>
              <a:path w="40" h="28">
                <a:moveTo>
                  <a:pt x="40" y="0"/>
                </a:moveTo>
                <a:lnTo>
                  <a:pt x="0" y="0"/>
                </a:lnTo>
                <a:lnTo>
                  <a:pt x="20" y="28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0" name="Line 434"/>
          <p:cNvSpPr>
            <a:spLocks noChangeShapeType="1"/>
          </p:cNvSpPr>
          <p:nvPr/>
        </p:nvSpPr>
        <p:spPr bwMode="auto">
          <a:xfrm>
            <a:off x="4068763" y="1433513"/>
            <a:ext cx="1587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1" name="Freeform 435"/>
          <p:cNvSpPr>
            <a:spLocks/>
          </p:cNvSpPr>
          <p:nvPr/>
        </p:nvSpPr>
        <p:spPr bwMode="auto">
          <a:xfrm>
            <a:off x="4038600" y="1744663"/>
            <a:ext cx="63500" cy="444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0"/>
              </a:cxn>
              <a:cxn ang="0">
                <a:pos x="19" y="28"/>
              </a:cxn>
              <a:cxn ang="0">
                <a:pos x="40" y="0"/>
              </a:cxn>
            </a:cxnLst>
            <a:rect l="0" t="0" r="r" b="b"/>
            <a:pathLst>
              <a:path w="40" h="28">
                <a:moveTo>
                  <a:pt x="40" y="0"/>
                </a:moveTo>
                <a:lnTo>
                  <a:pt x="0" y="0"/>
                </a:lnTo>
                <a:lnTo>
                  <a:pt x="19" y="28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2" name="Line 436"/>
          <p:cNvSpPr>
            <a:spLocks noChangeShapeType="1"/>
          </p:cNvSpPr>
          <p:nvPr/>
        </p:nvSpPr>
        <p:spPr bwMode="auto">
          <a:xfrm flipV="1">
            <a:off x="1584325" y="1465263"/>
            <a:ext cx="1588" cy="2105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3" name="Freeform 437"/>
          <p:cNvSpPr>
            <a:spLocks/>
          </p:cNvSpPr>
          <p:nvPr/>
        </p:nvSpPr>
        <p:spPr bwMode="auto">
          <a:xfrm>
            <a:off x="1552575" y="1433513"/>
            <a:ext cx="63500" cy="444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0" y="28"/>
              </a:cxn>
              <a:cxn ang="0">
                <a:pos x="20" y="0"/>
              </a:cxn>
              <a:cxn ang="0">
                <a:pos x="0" y="28"/>
              </a:cxn>
            </a:cxnLst>
            <a:rect l="0" t="0" r="r" b="b"/>
            <a:pathLst>
              <a:path w="40" h="28">
                <a:moveTo>
                  <a:pt x="0" y="28"/>
                </a:moveTo>
                <a:lnTo>
                  <a:pt x="40" y="28"/>
                </a:lnTo>
                <a:lnTo>
                  <a:pt x="20" y="0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4" name="Line 438"/>
          <p:cNvSpPr>
            <a:spLocks noChangeShapeType="1"/>
          </p:cNvSpPr>
          <p:nvPr/>
        </p:nvSpPr>
        <p:spPr bwMode="auto">
          <a:xfrm>
            <a:off x="4643438" y="2501900"/>
            <a:ext cx="1587" cy="1214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5" name="Freeform 439"/>
          <p:cNvSpPr>
            <a:spLocks/>
          </p:cNvSpPr>
          <p:nvPr/>
        </p:nvSpPr>
        <p:spPr bwMode="auto">
          <a:xfrm>
            <a:off x="4611688" y="3705225"/>
            <a:ext cx="63500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0"/>
              </a:cxn>
              <a:cxn ang="0">
                <a:pos x="20" y="27"/>
              </a:cxn>
              <a:cxn ang="0">
                <a:pos x="40" y="0"/>
              </a:cxn>
            </a:cxnLst>
            <a:rect l="0" t="0" r="r" b="b"/>
            <a:pathLst>
              <a:path w="40" h="27">
                <a:moveTo>
                  <a:pt x="40" y="0"/>
                </a:moveTo>
                <a:lnTo>
                  <a:pt x="0" y="0"/>
                </a:lnTo>
                <a:lnTo>
                  <a:pt x="20" y="27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40"/>
          <p:cNvGrpSpPr>
            <a:grpSpLocks/>
          </p:cNvGrpSpPr>
          <p:nvPr/>
        </p:nvGrpSpPr>
        <p:grpSpPr bwMode="auto">
          <a:xfrm>
            <a:off x="4824413" y="4789488"/>
            <a:ext cx="249237" cy="107950"/>
            <a:chOff x="3039" y="3017"/>
            <a:chExt cx="157" cy="68"/>
          </a:xfrm>
        </p:grpSpPr>
        <p:sp>
          <p:nvSpPr>
            <p:cNvPr id="480697" name="Line 441"/>
            <p:cNvSpPr>
              <a:spLocks noChangeShapeType="1"/>
            </p:cNvSpPr>
            <p:nvPr/>
          </p:nvSpPr>
          <p:spPr bwMode="auto">
            <a:xfrm flipH="1">
              <a:off x="3109" y="3049"/>
              <a:ext cx="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98" name="Freeform 442"/>
            <p:cNvSpPr>
              <a:spLocks/>
            </p:cNvSpPr>
            <p:nvPr/>
          </p:nvSpPr>
          <p:spPr bwMode="auto">
            <a:xfrm>
              <a:off x="3039" y="3017"/>
              <a:ext cx="73" cy="6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34"/>
                </a:cxn>
                <a:cxn ang="0">
                  <a:pos x="73" y="68"/>
                </a:cxn>
                <a:cxn ang="0">
                  <a:pos x="73" y="0"/>
                </a:cxn>
              </a:cxnLst>
              <a:rect l="0" t="0" r="r" b="b"/>
              <a:pathLst>
                <a:path w="73" h="68">
                  <a:moveTo>
                    <a:pt x="73" y="0"/>
                  </a:moveTo>
                  <a:lnTo>
                    <a:pt x="0" y="34"/>
                  </a:lnTo>
                  <a:lnTo>
                    <a:pt x="73" y="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43"/>
          <p:cNvGrpSpPr>
            <a:grpSpLocks/>
          </p:cNvGrpSpPr>
          <p:nvPr/>
        </p:nvGrpSpPr>
        <p:grpSpPr bwMode="auto">
          <a:xfrm>
            <a:off x="3246438" y="4376738"/>
            <a:ext cx="611187" cy="366712"/>
            <a:chOff x="2045" y="2757"/>
            <a:chExt cx="385" cy="231"/>
          </a:xfrm>
        </p:grpSpPr>
        <p:sp>
          <p:nvSpPr>
            <p:cNvPr id="480700" name="Freeform 444"/>
            <p:cNvSpPr>
              <a:spLocks/>
            </p:cNvSpPr>
            <p:nvPr/>
          </p:nvSpPr>
          <p:spPr bwMode="auto">
            <a:xfrm>
              <a:off x="2424" y="2983"/>
              <a:ext cx="6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1" name="Freeform 445"/>
            <p:cNvSpPr>
              <a:spLocks/>
            </p:cNvSpPr>
            <p:nvPr/>
          </p:nvSpPr>
          <p:spPr bwMode="auto">
            <a:xfrm>
              <a:off x="2415" y="2978"/>
              <a:ext cx="6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5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2" name="Freeform 446"/>
            <p:cNvSpPr>
              <a:spLocks/>
            </p:cNvSpPr>
            <p:nvPr/>
          </p:nvSpPr>
          <p:spPr bwMode="auto">
            <a:xfrm>
              <a:off x="2406" y="2972"/>
              <a:ext cx="6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3" name="Freeform 447"/>
            <p:cNvSpPr>
              <a:spLocks/>
            </p:cNvSpPr>
            <p:nvPr/>
          </p:nvSpPr>
          <p:spPr bwMode="auto">
            <a:xfrm>
              <a:off x="2396" y="2966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4" name="Freeform 448"/>
            <p:cNvSpPr>
              <a:spLocks/>
            </p:cNvSpPr>
            <p:nvPr/>
          </p:nvSpPr>
          <p:spPr bwMode="auto">
            <a:xfrm>
              <a:off x="2387" y="2961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5" name="Freeform 449"/>
            <p:cNvSpPr>
              <a:spLocks/>
            </p:cNvSpPr>
            <p:nvPr/>
          </p:nvSpPr>
          <p:spPr bwMode="auto">
            <a:xfrm>
              <a:off x="2377" y="2955"/>
              <a:ext cx="6" cy="6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6" name="Freeform 450"/>
            <p:cNvSpPr>
              <a:spLocks/>
            </p:cNvSpPr>
            <p:nvPr/>
          </p:nvSpPr>
          <p:spPr bwMode="auto">
            <a:xfrm>
              <a:off x="2368" y="2949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7" name="Freeform 451"/>
            <p:cNvSpPr>
              <a:spLocks/>
            </p:cNvSpPr>
            <p:nvPr/>
          </p:nvSpPr>
          <p:spPr bwMode="auto">
            <a:xfrm>
              <a:off x="2359" y="2944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8" name="Freeform 452"/>
            <p:cNvSpPr>
              <a:spLocks/>
            </p:cNvSpPr>
            <p:nvPr/>
          </p:nvSpPr>
          <p:spPr bwMode="auto">
            <a:xfrm>
              <a:off x="2349" y="2938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9" name="Freeform 453"/>
            <p:cNvSpPr>
              <a:spLocks/>
            </p:cNvSpPr>
            <p:nvPr/>
          </p:nvSpPr>
          <p:spPr bwMode="auto">
            <a:xfrm>
              <a:off x="2340" y="2932"/>
              <a:ext cx="5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0" name="Freeform 454"/>
            <p:cNvSpPr>
              <a:spLocks/>
            </p:cNvSpPr>
            <p:nvPr/>
          </p:nvSpPr>
          <p:spPr bwMode="auto">
            <a:xfrm>
              <a:off x="2330" y="2927"/>
              <a:ext cx="5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1" name="Freeform 455"/>
            <p:cNvSpPr>
              <a:spLocks/>
            </p:cNvSpPr>
            <p:nvPr/>
          </p:nvSpPr>
          <p:spPr bwMode="auto">
            <a:xfrm>
              <a:off x="2321" y="2921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2" name="Freeform 456"/>
            <p:cNvSpPr>
              <a:spLocks/>
            </p:cNvSpPr>
            <p:nvPr/>
          </p:nvSpPr>
          <p:spPr bwMode="auto">
            <a:xfrm>
              <a:off x="2310" y="2915"/>
              <a:ext cx="6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3" name="Freeform 457"/>
            <p:cNvSpPr>
              <a:spLocks/>
            </p:cNvSpPr>
            <p:nvPr/>
          </p:nvSpPr>
          <p:spPr bwMode="auto">
            <a:xfrm>
              <a:off x="2301" y="2909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4" name="Freeform 458"/>
            <p:cNvSpPr>
              <a:spLocks/>
            </p:cNvSpPr>
            <p:nvPr/>
          </p:nvSpPr>
          <p:spPr bwMode="auto">
            <a:xfrm>
              <a:off x="2292" y="2904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5" name="Freeform 459"/>
            <p:cNvSpPr>
              <a:spLocks/>
            </p:cNvSpPr>
            <p:nvPr/>
          </p:nvSpPr>
          <p:spPr bwMode="auto">
            <a:xfrm>
              <a:off x="2282" y="2899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6" name="Freeform 460"/>
            <p:cNvSpPr>
              <a:spLocks/>
            </p:cNvSpPr>
            <p:nvPr/>
          </p:nvSpPr>
          <p:spPr bwMode="auto">
            <a:xfrm>
              <a:off x="2273" y="2892"/>
              <a:ext cx="6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7" name="Freeform 461"/>
            <p:cNvSpPr>
              <a:spLocks/>
            </p:cNvSpPr>
            <p:nvPr/>
          </p:nvSpPr>
          <p:spPr bwMode="auto">
            <a:xfrm>
              <a:off x="2263" y="2887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8" name="Freeform 462"/>
            <p:cNvSpPr>
              <a:spLocks/>
            </p:cNvSpPr>
            <p:nvPr/>
          </p:nvSpPr>
          <p:spPr bwMode="auto">
            <a:xfrm>
              <a:off x="2254" y="2882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9" name="Freeform 463"/>
            <p:cNvSpPr>
              <a:spLocks/>
            </p:cNvSpPr>
            <p:nvPr/>
          </p:nvSpPr>
          <p:spPr bwMode="auto">
            <a:xfrm>
              <a:off x="2244" y="2876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0" name="Freeform 464"/>
            <p:cNvSpPr>
              <a:spLocks/>
            </p:cNvSpPr>
            <p:nvPr/>
          </p:nvSpPr>
          <p:spPr bwMode="auto">
            <a:xfrm>
              <a:off x="2235" y="2870"/>
              <a:ext cx="5" cy="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1" name="Freeform 465"/>
            <p:cNvSpPr>
              <a:spLocks/>
            </p:cNvSpPr>
            <p:nvPr/>
          </p:nvSpPr>
          <p:spPr bwMode="auto">
            <a:xfrm>
              <a:off x="2226" y="2864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2" name="Freeform 466"/>
            <p:cNvSpPr>
              <a:spLocks/>
            </p:cNvSpPr>
            <p:nvPr/>
          </p:nvSpPr>
          <p:spPr bwMode="auto">
            <a:xfrm>
              <a:off x="2216" y="2859"/>
              <a:ext cx="5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3" name="Freeform 467"/>
            <p:cNvSpPr>
              <a:spLocks/>
            </p:cNvSpPr>
            <p:nvPr/>
          </p:nvSpPr>
          <p:spPr bwMode="auto">
            <a:xfrm>
              <a:off x="2206" y="2853"/>
              <a:ext cx="6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4" name="Freeform 468"/>
            <p:cNvSpPr>
              <a:spLocks/>
            </p:cNvSpPr>
            <p:nvPr/>
          </p:nvSpPr>
          <p:spPr bwMode="auto">
            <a:xfrm>
              <a:off x="2196" y="2847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5" name="Freeform 469"/>
            <p:cNvSpPr>
              <a:spLocks/>
            </p:cNvSpPr>
            <p:nvPr/>
          </p:nvSpPr>
          <p:spPr bwMode="auto">
            <a:xfrm>
              <a:off x="2187" y="2842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6" name="Freeform 470"/>
            <p:cNvSpPr>
              <a:spLocks/>
            </p:cNvSpPr>
            <p:nvPr/>
          </p:nvSpPr>
          <p:spPr bwMode="auto">
            <a:xfrm>
              <a:off x="2177" y="2836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7" name="Freeform 471"/>
            <p:cNvSpPr>
              <a:spLocks/>
            </p:cNvSpPr>
            <p:nvPr/>
          </p:nvSpPr>
          <p:spPr bwMode="auto">
            <a:xfrm>
              <a:off x="2168" y="2830"/>
              <a:ext cx="6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8" name="Freeform 472"/>
            <p:cNvSpPr>
              <a:spLocks/>
            </p:cNvSpPr>
            <p:nvPr/>
          </p:nvSpPr>
          <p:spPr bwMode="auto">
            <a:xfrm>
              <a:off x="2159" y="2825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9" name="Freeform 473"/>
            <p:cNvSpPr>
              <a:spLocks/>
            </p:cNvSpPr>
            <p:nvPr/>
          </p:nvSpPr>
          <p:spPr bwMode="auto">
            <a:xfrm>
              <a:off x="2149" y="2819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0" name="Freeform 474"/>
            <p:cNvSpPr>
              <a:spLocks/>
            </p:cNvSpPr>
            <p:nvPr/>
          </p:nvSpPr>
          <p:spPr bwMode="auto">
            <a:xfrm>
              <a:off x="2140" y="2813"/>
              <a:ext cx="5" cy="6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1" name="Freeform 475"/>
            <p:cNvSpPr>
              <a:spLocks/>
            </p:cNvSpPr>
            <p:nvPr/>
          </p:nvSpPr>
          <p:spPr bwMode="auto">
            <a:xfrm>
              <a:off x="2130" y="2807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2" name="Freeform 476"/>
            <p:cNvSpPr>
              <a:spLocks/>
            </p:cNvSpPr>
            <p:nvPr/>
          </p:nvSpPr>
          <p:spPr bwMode="auto">
            <a:xfrm>
              <a:off x="2121" y="2802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3" name="Freeform 477"/>
            <p:cNvSpPr>
              <a:spLocks/>
            </p:cNvSpPr>
            <p:nvPr/>
          </p:nvSpPr>
          <p:spPr bwMode="auto">
            <a:xfrm>
              <a:off x="2110" y="2797"/>
              <a:ext cx="6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4" name="Freeform 478"/>
            <p:cNvSpPr>
              <a:spLocks/>
            </p:cNvSpPr>
            <p:nvPr/>
          </p:nvSpPr>
          <p:spPr bwMode="auto">
            <a:xfrm>
              <a:off x="2101" y="2790"/>
              <a:ext cx="6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5" name="Freeform 479"/>
            <p:cNvSpPr>
              <a:spLocks/>
            </p:cNvSpPr>
            <p:nvPr/>
          </p:nvSpPr>
          <p:spPr bwMode="auto">
            <a:xfrm>
              <a:off x="2092" y="2785"/>
              <a:ext cx="6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6" name="Freeform 480"/>
            <p:cNvSpPr>
              <a:spLocks/>
            </p:cNvSpPr>
            <p:nvPr/>
          </p:nvSpPr>
          <p:spPr bwMode="auto">
            <a:xfrm>
              <a:off x="2082" y="2780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7" name="Freeform 481"/>
            <p:cNvSpPr>
              <a:spLocks/>
            </p:cNvSpPr>
            <p:nvPr/>
          </p:nvSpPr>
          <p:spPr bwMode="auto">
            <a:xfrm>
              <a:off x="2073" y="2773"/>
              <a:ext cx="6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8" name="Freeform 482"/>
            <p:cNvSpPr>
              <a:spLocks/>
            </p:cNvSpPr>
            <p:nvPr/>
          </p:nvSpPr>
          <p:spPr bwMode="auto">
            <a:xfrm>
              <a:off x="2063" y="2768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9" name="Freeform 483"/>
            <p:cNvSpPr>
              <a:spLocks/>
            </p:cNvSpPr>
            <p:nvPr/>
          </p:nvSpPr>
          <p:spPr bwMode="auto">
            <a:xfrm>
              <a:off x="2054" y="2762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0" name="Freeform 484"/>
            <p:cNvSpPr>
              <a:spLocks/>
            </p:cNvSpPr>
            <p:nvPr/>
          </p:nvSpPr>
          <p:spPr bwMode="auto">
            <a:xfrm>
              <a:off x="2045" y="2757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41" name="Freeform 485"/>
          <p:cNvSpPr>
            <a:spLocks/>
          </p:cNvSpPr>
          <p:nvPr/>
        </p:nvSpPr>
        <p:spPr bwMode="auto">
          <a:xfrm>
            <a:off x="3208338" y="4352925"/>
            <a:ext cx="57150" cy="49213"/>
          </a:xfrm>
          <a:custGeom>
            <a:avLst/>
            <a:gdLst/>
            <a:ahLst/>
            <a:cxnLst>
              <a:cxn ang="0">
                <a:pos x="17" y="31"/>
              </a:cxn>
              <a:cxn ang="0">
                <a:pos x="36" y="0"/>
              </a:cxn>
              <a:cxn ang="0">
                <a:pos x="0" y="1"/>
              </a:cxn>
              <a:cxn ang="0">
                <a:pos x="17" y="31"/>
              </a:cxn>
            </a:cxnLst>
            <a:rect l="0" t="0" r="r" b="b"/>
            <a:pathLst>
              <a:path w="36" h="31">
                <a:moveTo>
                  <a:pt x="17" y="31"/>
                </a:moveTo>
                <a:lnTo>
                  <a:pt x="36" y="0"/>
                </a:lnTo>
                <a:lnTo>
                  <a:pt x="0" y="1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742" name="Line 486"/>
          <p:cNvSpPr>
            <a:spLocks noChangeShapeType="1"/>
          </p:cNvSpPr>
          <p:nvPr/>
        </p:nvSpPr>
        <p:spPr bwMode="auto">
          <a:xfrm flipH="1" flipV="1">
            <a:off x="2541588" y="4403725"/>
            <a:ext cx="22225" cy="236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743" name="Freeform 487"/>
          <p:cNvSpPr>
            <a:spLocks/>
          </p:cNvSpPr>
          <p:nvPr/>
        </p:nvSpPr>
        <p:spPr bwMode="auto">
          <a:xfrm>
            <a:off x="2508250" y="4371975"/>
            <a:ext cx="63500" cy="444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0" y="28"/>
              </a:cxn>
              <a:cxn ang="0">
                <a:pos x="20" y="0"/>
              </a:cxn>
              <a:cxn ang="0">
                <a:pos x="0" y="28"/>
              </a:cxn>
            </a:cxnLst>
            <a:rect l="0" t="0" r="r" b="b"/>
            <a:pathLst>
              <a:path w="40" h="28">
                <a:moveTo>
                  <a:pt x="0" y="28"/>
                </a:moveTo>
                <a:lnTo>
                  <a:pt x="40" y="28"/>
                </a:lnTo>
                <a:lnTo>
                  <a:pt x="20" y="0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88"/>
          <p:cNvGrpSpPr>
            <a:grpSpLocks/>
          </p:cNvGrpSpPr>
          <p:nvPr/>
        </p:nvGrpSpPr>
        <p:grpSpPr bwMode="auto">
          <a:xfrm>
            <a:off x="2009775" y="3835400"/>
            <a:ext cx="152400" cy="7938"/>
            <a:chOff x="1266" y="2416"/>
            <a:chExt cx="96" cy="5"/>
          </a:xfrm>
        </p:grpSpPr>
        <p:sp>
          <p:nvSpPr>
            <p:cNvPr id="480745" name="Freeform 489"/>
            <p:cNvSpPr>
              <a:spLocks/>
            </p:cNvSpPr>
            <p:nvPr/>
          </p:nvSpPr>
          <p:spPr bwMode="auto">
            <a:xfrm>
              <a:off x="1356" y="2416"/>
              <a:ext cx="6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6" name="Freeform 490"/>
            <p:cNvSpPr>
              <a:spLocks/>
            </p:cNvSpPr>
            <p:nvPr/>
          </p:nvSpPr>
          <p:spPr bwMode="auto">
            <a:xfrm>
              <a:off x="1345" y="24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7" name="Freeform 491"/>
            <p:cNvSpPr>
              <a:spLocks/>
            </p:cNvSpPr>
            <p:nvPr/>
          </p:nvSpPr>
          <p:spPr bwMode="auto">
            <a:xfrm>
              <a:off x="1333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8" name="Freeform 492"/>
            <p:cNvSpPr>
              <a:spLocks/>
            </p:cNvSpPr>
            <p:nvPr/>
          </p:nvSpPr>
          <p:spPr bwMode="auto">
            <a:xfrm>
              <a:off x="1322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9" name="Freeform 493"/>
            <p:cNvSpPr>
              <a:spLocks/>
            </p:cNvSpPr>
            <p:nvPr/>
          </p:nvSpPr>
          <p:spPr bwMode="auto">
            <a:xfrm>
              <a:off x="1311" y="24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0" name="Freeform 494"/>
            <p:cNvSpPr>
              <a:spLocks/>
            </p:cNvSpPr>
            <p:nvPr/>
          </p:nvSpPr>
          <p:spPr bwMode="auto">
            <a:xfrm>
              <a:off x="1299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1" name="Freeform 495"/>
            <p:cNvSpPr>
              <a:spLocks/>
            </p:cNvSpPr>
            <p:nvPr/>
          </p:nvSpPr>
          <p:spPr bwMode="auto">
            <a:xfrm>
              <a:off x="1288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2" name="Freeform 496"/>
            <p:cNvSpPr>
              <a:spLocks/>
            </p:cNvSpPr>
            <p:nvPr/>
          </p:nvSpPr>
          <p:spPr bwMode="auto">
            <a:xfrm>
              <a:off x="1277" y="2416"/>
              <a:ext cx="6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3" name="Freeform 497"/>
            <p:cNvSpPr>
              <a:spLocks/>
            </p:cNvSpPr>
            <p:nvPr/>
          </p:nvSpPr>
          <p:spPr bwMode="auto">
            <a:xfrm>
              <a:off x="1266" y="24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54" name="Freeform 498"/>
          <p:cNvSpPr>
            <a:spLocks/>
          </p:cNvSpPr>
          <p:nvPr/>
        </p:nvSpPr>
        <p:spPr bwMode="auto">
          <a:xfrm>
            <a:off x="1965325" y="3808413"/>
            <a:ext cx="49213" cy="60325"/>
          </a:xfrm>
          <a:custGeom>
            <a:avLst/>
            <a:gdLst/>
            <a:ahLst/>
            <a:cxnLst>
              <a:cxn ang="0">
                <a:pos x="31" y="38"/>
              </a:cxn>
              <a:cxn ang="0">
                <a:pos x="31" y="0"/>
              </a:cxn>
              <a:cxn ang="0">
                <a:pos x="0" y="19"/>
              </a:cxn>
              <a:cxn ang="0">
                <a:pos x="31" y="38"/>
              </a:cxn>
            </a:cxnLst>
            <a:rect l="0" t="0" r="r" b="b"/>
            <a:pathLst>
              <a:path w="31" h="38">
                <a:moveTo>
                  <a:pt x="31" y="38"/>
                </a:moveTo>
                <a:lnTo>
                  <a:pt x="31" y="0"/>
                </a:lnTo>
                <a:lnTo>
                  <a:pt x="0" y="19"/>
                </a:lnTo>
                <a:lnTo>
                  <a:pt x="31" y="3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99"/>
          <p:cNvGrpSpPr>
            <a:grpSpLocks/>
          </p:cNvGrpSpPr>
          <p:nvPr/>
        </p:nvGrpSpPr>
        <p:grpSpPr bwMode="auto">
          <a:xfrm>
            <a:off x="6108700" y="2319338"/>
            <a:ext cx="546100" cy="9525"/>
            <a:chOff x="3848" y="1461"/>
            <a:chExt cx="344" cy="6"/>
          </a:xfrm>
        </p:grpSpPr>
        <p:sp>
          <p:nvSpPr>
            <p:cNvPr id="480756" name="Freeform 500"/>
            <p:cNvSpPr>
              <a:spLocks/>
            </p:cNvSpPr>
            <p:nvPr/>
          </p:nvSpPr>
          <p:spPr bwMode="auto">
            <a:xfrm>
              <a:off x="4187" y="1461"/>
              <a:ext cx="5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7" name="Freeform 501"/>
            <p:cNvSpPr>
              <a:spLocks/>
            </p:cNvSpPr>
            <p:nvPr/>
          </p:nvSpPr>
          <p:spPr bwMode="auto">
            <a:xfrm>
              <a:off x="4175" y="1461"/>
              <a:ext cx="6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8" name="Freeform 502"/>
            <p:cNvSpPr>
              <a:spLocks/>
            </p:cNvSpPr>
            <p:nvPr/>
          </p:nvSpPr>
          <p:spPr bwMode="auto">
            <a:xfrm>
              <a:off x="4164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9" name="Freeform 503"/>
            <p:cNvSpPr>
              <a:spLocks/>
            </p:cNvSpPr>
            <p:nvPr/>
          </p:nvSpPr>
          <p:spPr bwMode="auto">
            <a:xfrm>
              <a:off x="4153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0" name="Freeform 504"/>
            <p:cNvSpPr>
              <a:spLocks/>
            </p:cNvSpPr>
            <p:nvPr/>
          </p:nvSpPr>
          <p:spPr bwMode="auto">
            <a:xfrm>
              <a:off x="4141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1" name="Freeform 505"/>
            <p:cNvSpPr>
              <a:spLocks/>
            </p:cNvSpPr>
            <p:nvPr/>
          </p:nvSpPr>
          <p:spPr bwMode="auto">
            <a:xfrm>
              <a:off x="4130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2" name="Freeform 506"/>
            <p:cNvSpPr>
              <a:spLocks/>
            </p:cNvSpPr>
            <p:nvPr/>
          </p:nvSpPr>
          <p:spPr bwMode="auto">
            <a:xfrm>
              <a:off x="4119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3" name="Freeform 507"/>
            <p:cNvSpPr>
              <a:spLocks/>
            </p:cNvSpPr>
            <p:nvPr/>
          </p:nvSpPr>
          <p:spPr bwMode="auto">
            <a:xfrm>
              <a:off x="4107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4" name="Freeform 508"/>
            <p:cNvSpPr>
              <a:spLocks/>
            </p:cNvSpPr>
            <p:nvPr/>
          </p:nvSpPr>
          <p:spPr bwMode="auto">
            <a:xfrm>
              <a:off x="4096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5" name="Freeform 509"/>
            <p:cNvSpPr>
              <a:spLocks/>
            </p:cNvSpPr>
            <p:nvPr/>
          </p:nvSpPr>
          <p:spPr bwMode="auto">
            <a:xfrm>
              <a:off x="4085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6" name="Freeform 510"/>
            <p:cNvSpPr>
              <a:spLocks/>
            </p:cNvSpPr>
            <p:nvPr/>
          </p:nvSpPr>
          <p:spPr bwMode="auto">
            <a:xfrm>
              <a:off x="4074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7" name="Freeform 511"/>
            <p:cNvSpPr>
              <a:spLocks/>
            </p:cNvSpPr>
            <p:nvPr/>
          </p:nvSpPr>
          <p:spPr bwMode="auto">
            <a:xfrm>
              <a:off x="4062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8" name="Freeform 512"/>
            <p:cNvSpPr>
              <a:spLocks/>
            </p:cNvSpPr>
            <p:nvPr/>
          </p:nvSpPr>
          <p:spPr bwMode="auto">
            <a:xfrm>
              <a:off x="4051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9" name="Freeform 513"/>
            <p:cNvSpPr>
              <a:spLocks/>
            </p:cNvSpPr>
            <p:nvPr/>
          </p:nvSpPr>
          <p:spPr bwMode="auto">
            <a:xfrm>
              <a:off x="4040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0" name="Freeform 514"/>
            <p:cNvSpPr>
              <a:spLocks/>
            </p:cNvSpPr>
            <p:nvPr/>
          </p:nvSpPr>
          <p:spPr bwMode="auto">
            <a:xfrm>
              <a:off x="4028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1" name="Freeform 515"/>
            <p:cNvSpPr>
              <a:spLocks/>
            </p:cNvSpPr>
            <p:nvPr/>
          </p:nvSpPr>
          <p:spPr bwMode="auto">
            <a:xfrm>
              <a:off x="4017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2" name="Freeform 516"/>
            <p:cNvSpPr>
              <a:spLocks/>
            </p:cNvSpPr>
            <p:nvPr/>
          </p:nvSpPr>
          <p:spPr bwMode="auto">
            <a:xfrm>
              <a:off x="4006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3" name="Freeform 517"/>
            <p:cNvSpPr>
              <a:spLocks/>
            </p:cNvSpPr>
            <p:nvPr/>
          </p:nvSpPr>
          <p:spPr bwMode="auto">
            <a:xfrm>
              <a:off x="3995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4" name="Freeform 518"/>
            <p:cNvSpPr>
              <a:spLocks/>
            </p:cNvSpPr>
            <p:nvPr/>
          </p:nvSpPr>
          <p:spPr bwMode="auto">
            <a:xfrm>
              <a:off x="3983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5" name="Freeform 519"/>
            <p:cNvSpPr>
              <a:spLocks/>
            </p:cNvSpPr>
            <p:nvPr/>
          </p:nvSpPr>
          <p:spPr bwMode="auto">
            <a:xfrm>
              <a:off x="3972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6" name="Freeform 520"/>
            <p:cNvSpPr>
              <a:spLocks/>
            </p:cNvSpPr>
            <p:nvPr/>
          </p:nvSpPr>
          <p:spPr bwMode="auto">
            <a:xfrm>
              <a:off x="3961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7" name="Freeform 521"/>
            <p:cNvSpPr>
              <a:spLocks/>
            </p:cNvSpPr>
            <p:nvPr/>
          </p:nvSpPr>
          <p:spPr bwMode="auto">
            <a:xfrm>
              <a:off x="3949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8" name="Freeform 522"/>
            <p:cNvSpPr>
              <a:spLocks/>
            </p:cNvSpPr>
            <p:nvPr/>
          </p:nvSpPr>
          <p:spPr bwMode="auto">
            <a:xfrm>
              <a:off x="3938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9" name="Freeform 523"/>
            <p:cNvSpPr>
              <a:spLocks/>
            </p:cNvSpPr>
            <p:nvPr/>
          </p:nvSpPr>
          <p:spPr bwMode="auto">
            <a:xfrm>
              <a:off x="3927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0" name="Freeform 524"/>
            <p:cNvSpPr>
              <a:spLocks/>
            </p:cNvSpPr>
            <p:nvPr/>
          </p:nvSpPr>
          <p:spPr bwMode="auto">
            <a:xfrm>
              <a:off x="3915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1" name="Freeform 525"/>
            <p:cNvSpPr>
              <a:spLocks/>
            </p:cNvSpPr>
            <p:nvPr/>
          </p:nvSpPr>
          <p:spPr bwMode="auto">
            <a:xfrm>
              <a:off x="3904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2" name="Freeform 526"/>
            <p:cNvSpPr>
              <a:spLocks/>
            </p:cNvSpPr>
            <p:nvPr/>
          </p:nvSpPr>
          <p:spPr bwMode="auto">
            <a:xfrm>
              <a:off x="3893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3" name="Freeform 527"/>
            <p:cNvSpPr>
              <a:spLocks/>
            </p:cNvSpPr>
            <p:nvPr/>
          </p:nvSpPr>
          <p:spPr bwMode="auto">
            <a:xfrm>
              <a:off x="3882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4" name="Freeform 528"/>
            <p:cNvSpPr>
              <a:spLocks/>
            </p:cNvSpPr>
            <p:nvPr/>
          </p:nvSpPr>
          <p:spPr bwMode="auto">
            <a:xfrm>
              <a:off x="3870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5" name="Freeform 529"/>
            <p:cNvSpPr>
              <a:spLocks/>
            </p:cNvSpPr>
            <p:nvPr/>
          </p:nvSpPr>
          <p:spPr bwMode="auto">
            <a:xfrm>
              <a:off x="3859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6" name="Freeform 530"/>
            <p:cNvSpPr>
              <a:spLocks/>
            </p:cNvSpPr>
            <p:nvPr/>
          </p:nvSpPr>
          <p:spPr bwMode="auto">
            <a:xfrm>
              <a:off x="3848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87" name="Freeform 531"/>
          <p:cNvSpPr>
            <a:spLocks/>
          </p:cNvSpPr>
          <p:nvPr/>
        </p:nvSpPr>
        <p:spPr bwMode="auto">
          <a:xfrm>
            <a:off x="6076950" y="2293938"/>
            <a:ext cx="47625" cy="58737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30" y="0"/>
              </a:cxn>
              <a:cxn ang="0">
                <a:pos x="0" y="18"/>
              </a:cxn>
              <a:cxn ang="0">
                <a:pos x="30" y="37"/>
              </a:cxn>
            </a:cxnLst>
            <a:rect l="0" t="0" r="r" b="b"/>
            <a:pathLst>
              <a:path w="30" h="37">
                <a:moveTo>
                  <a:pt x="30" y="37"/>
                </a:moveTo>
                <a:lnTo>
                  <a:pt x="30" y="0"/>
                </a:lnTo>
                <a:lnTo>
                  <a:pt x="0" y="18"/>
                </a:lnTo>
                <a:lnTo>
                  <a:pt x="30" y="3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532"/>
          <p:cNvGrpSpPr>
            <a:grpSpLocks/>
          </p:cNvGrpSpPr>
          <p:nvPr/>
        </p:nvGrpSpPr>
        <p:grpSpPr bwMode="auto">
          <a:xfrm>
            <a:off x="4441825" y="4238625"/>
            <a:ext cx="117475" cy="201613"/>
            <a:chOff x="2798" y="2670"/>
            <a:chExt cx="74" cy="127"/>
          </a:xfrm>
        </p:grpSpPr>
        <p:sp>
          <p:nvSpPr>
            <p:cNvPr id="480789" name="Line 533"/>
            <p:cNvSpPr>
              <a:spLocks noChangeShapeType="1"/>
            </p:cNvSpPr>
            <p:nvPr/>
          </p:nvSpPr>
          <p:spPr bwMode="auto">
            <a:xfrm>
              <a:off x="2834" y="2670"/>
              <a:ext cx="1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90" name="Freeform 534"/>
            <p:cNvSpPr>
              <a:spLocks/>
            </p:cNvSpPr>
            <p:nvPr/>
          </p:nvSpPr>
          <p:spPr bwMode="auto">
            <a:xfrm>
              <a:off x="2798" y="2728"/>
              <a:ext cx="7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69"/>
                </a:cxn>
                <a:cxn ang="0">
                  <a:pos x="74" y="0"/>
                </a:cxn>
                <a:cxn ang="0">
                  <a:pos x="0" y="0"/>
                </a:cxn>
              </a:cxnLst>
              <a:rect l="0" t="0" r="r" b="b"/>
              <a:pathLst>
                <a:path w="74" h="69">
                  <a:moveTo>
                    <a:pt x="0" y="0"/>
                  </a:moveTo>
                  <a:lnTo>
                    <a:pt x="38" y="69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35"/>
          <p:cNvGrpSpPr>
            <a:grpSpLocks/>
          </p:cNvGrpSpPr>
          <p:nvPr/>
        </p:nvGrpSpPr>
        <p:grpSpPr bwMode="auto">
          <a:xfrm>
            <a:off x="5792788" y="4338638"/>
            <a:ext cx="428625" cy="201612"/>
            <a:chOff x="3649" y="2733"/>
            <a:chExt cx="270" cy="127"/>
          </a:xfrm>
        </p:grpSpPr>
        <p:sp>
          <p:nvSpPr>
            <p:cNvPr id="480792" name="Line 536"/>
            <p:cNvSpPr>
              <a:spLocks noChangeShapeType="1"/>
            </p:cNvSpPr>
            <p:nvPr/>
          </p:nvSpPr>
          <p:spPr bwMode="auto">
            <a:xfrm flipH="1">
              <a:off x="3711" y="2733"/>
              <a:ext cx="208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93" name="Freeform 537"/>
            <p:cNvSpPr>
              <a:spLocks/>
            </p:cNvSpPr>
            <p:nvPr/>
          </p:nvSpPr>
          <p:spPr bwMode="auto">
            <a:xfrm>
              <a:off x="3649" y="2799"/>
              <a:ext cx="82" cy="6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61"/>
                </a:cxn>
                <a:cxn ang="0">
                  <a:pos x="82" y="61"/>
                </a:cxn>
                <a:cxn ang="0">
                  <a:pos x="50" y="0"/>
                </a:cxn>
              </a:cxnLst>
              <a:rect l="0" t="0" r="r" b="b"/>
              <a:pathLst>
                <a:path w="82" h="61">
                  <a:moveTo>
                    <a:pt x="50" y="0"/>
                  </a:moveTo>
                  <a:lnTo>
                    <a:pt x="0" y="61"/>
                  </a:lnTo>
                  <a:lnTo>
                    <a:pt x="82" y="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38"/>
          <p:cNvGrpSpPr>
            <a:grpSpLocks/>
          </p:cNvGrpSpPr>
          <p:nvPr/>
        </p:nvGrpSpPr>
        <p:grpSpPr bwMode="auto">
          <a:xfrm>
            <a:off x="5792788" y="4605338"/>
            <a:ext cx="642937" cy="134937"/>
            <a:chOff x="3649" y="2901"/>
            <a:chExt cx="405" cy="85"/>
          </a:xfrm>
        </p:grpSpPr>
        <p:sp>
          <p:nvSpPr>
            <p:cNvPr id="480795" name="Line 539"/>
            <p:cNvSpPr>
              <a:spLocks noChangeShapeType="1"/>
            </p:cNvSpPr>
            <p:nvPr/>
          </p:nvSpPr>
          <p:spPr bwMode="auto">
            <a:xfrm flipH="1" flipV="1">
              <a:off x="3718" y="2934"/>
              <a:ext cx="336" cy="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96" name="Freeform 540"/>
            <p:cNvSpPr>
              <a:spLocks/>
            </p:cNvSpPr>
            <p:nvPr/>
          </p:nvSpPr>
          <p:spPr bwMode="auto">
            <a:xfrm>
              <a:off x="3649" y="2901"/>
              <a:ext cx="79" cy="68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22"/>
                </a:cxn>
                <a:cxn ang="0">
                  <a:pos x="67" y="68"/>
                </a:cxn>
                <a:cxn ang="0">
                  <a:pos x="79" y="0"/>
                </a:cxn>
              </a:cxnLst>
              <a:rect l="0" t="0" r="r" b="b"/>
              <a:pathLst>
                <a:path w="79" h="68">
                  <a:moveTo>
                    <a:pt x="79" y="0"/>
                  </a:moveTo>
                  <a:lnTo>
                    <a:pt x="0" y="22"/>
                  </a:lnTo>
                  <a:lnTo>
                    <a:pt x="67" y="6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97" name="Rectangle 541"/>
          <p:cNvSpPr>
            <a:spLocks noChangeArrowheads="1"/>
          </p:cNvSpPr>
          <p:nvPr/>
        </p:nvSpPr>
        <p:spPr bwMode="auto">
          <a:xfrm>
            <a:off x="7189788" y="3838575"/>
            <a:ext cx="754062" cy="110331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798" name="Rectangle 542"/>
          <p:cNvSpPr>
            <a:spLocks noChangeArrowheads="1"/>
          </p:cNvSpPr>
          <p:nvPr/>
        </p:nvSpPr>
        <p:spPr bwMode="auto">
          <a:xfrm>
            <a:off x="7302500" y="3897313"/>
            <a:ext cx="1365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799" name="Rectangle 543"/>
          <p:cNvSpPr>
            <a:spLocks noChangeArrowheads="1"/>
          </p:cNvSpPr>
          <p:nvPr/>
        </p:nvSpPr>
        <p:spPr bwMode="auto">
          <a:xfrm>
            <a:off x="7302500" y="4089400"/>
            <a:ext cx="5286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CAPI</a:t>
            </a:r>
            <a:endParaRPr lang="en-US" sz="2400"/>
          </a:p>
        </p:txBody>
      </p:sp>
      <p:sp>
        <p:nvSpPr>
          <p:cNvPr id="480800" name="Rectangle 544"/>
          <p:cNvSpPr>
            <a:spLocks noChangeArrowheads="1"/>
          </p:cNvSpPr>
          <p:nvPr/>
        </p:nvSpPr>
        <p:spPr bwMode="auto">
          <a:xfrm>
            <a:off x="7302500" y="4281488"/>
            <a:ext cx="4841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TAL </a:t>
            </a:r>
            <a:endParaRPr lang="en-US" sz="2400"/>
          </a:p>
        </p:txBody>
      </p:sp>
      <p:sp>
        <p:nvSpPr>
          <p:cNvPr id="480801" name="Rectangle 545"/>
          <p:cNvSpPr>
            <a:spLocks noChangeArrowheads="1"/>
          </p:cNvSpPr>
          <p:nvPr/>
        </p:nvSpPr>
        <p:spPr bwMode="auto">
          <a:xfrm>
            <a:off x="7302500" y="4473575"/>
            <a:ext cx="609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MKTS</a:t>
            </a:r>
            <a:endParaRPr lang="en-US" sz="2400"/>
          </a:p>
        </p:txBody>
      </p:sp>
      <p:sp>
        <p:nvSpPr>
          <p:cNvPr id="480802" name="Rectangle 546"/>
          <p:cNvSpPr>
            <a:spLocks noChangeArrowheads="1"/>
          </p:cNvSpPr>
          <p:nvPr/>
        </p:nvSpPr>
        <p:spPr bwMode="auto">
          <a:xfrm>
            <a:off x="7802563" y="4473575"/>
            <a:ext cx="1365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grpSp>
        <p:nvGrpSpPr>
          <p:cNvPr id="11" name="Group 547"/>
          <p:cNvGrpSpPr>
            <a:grpSpLocks/>
          </p:cNvGrpSpPr>
          <p:nvPr/>
        </p:nvGrpSpPr>
        <p:grpSpPr bwMode="auto">
          <a:xfrm>
            <a:off x="7346950" y="2635250"/>
            <a:ext cx="117475" cy="1203325"/>
            <a:chOff x="4628" y="1660"/>
            <a:chExt cx="74" cy="758"/>
          </a:xfrm>
        </p:grpSpPr>
        <p:sp>
          <p:nvSpPr>
            <p:cNvPr id="480804" name="Freeform 548"/>
            <p:cNvSpPr>
              <a:spLocks/>
            </p:cNvSpPr>
            <p:nvPr/>
          </p:nvSpPr>
          <p:spPr bwMode="auto">
            <a:xfrm>
              <a:off x="4661" y="2348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5" name="Freeform 549"/>
            <p:cNvSpPr>
              <a:spLocks/>
            </p:cNvSpPr>
            <p:nvPr/>
          </p:nvSpPr>
          <p:spPr bwMode="auto">
            <a:xfrm>
              <a:off x="4661" y="233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6" name="Freeform 550"/>
            <p:cNvSpPr>
              <a:spLocks/>
            </p:cNvSpPr>
            <p:nvPr/>
          </p:nvSpPr>
          <p:spPr bwMode="auto">
            <a:xfrm>
              <a:off x="4661" y="232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7" name="Freeform 551"/>
            <p:cNvSpPr>
              <a:spLocks/>
            </p:cNvSpPr>
            <p:nvPr/>
          </p:nvSpPr>
          <p:spPr bwMode="auto">
            <a:xfrm>
              <a:off x="4661" y="2310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8" name="Freeform 552"/>
            <p:cNvSpPr>
              <a:spLocks/>
            </p:cNvSpPr>
            <p:nvPr/>
          </p:nvSpPr>
          <p:spPr bwMode="auto">
            <a:xfrm>
              <a:off x="4661" y="229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9" name="Freeform 553"/>
            <p:cNvSpPr>
              <a:spLocks/>
            </p:cNvSpPr>
            <p:nvPr/>
          </p:nvSpPr>
          <p:spPr bwMode="auto">
            <a:xfrm>
              <a:off x="4661" y="2285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0" name="Freeform 554"/>
            <p:cNvSpPr>
              <a:spLocks/>
            </p:cNvSpPr>
            <p:nvPr/>
          </p:nvSpPr>
          <p:spPr bwMode="auto">
            <a:xfrm>
              <a:off x="4661" y="227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1" name="Freeform 555"/>
            <p:cNvSpPr>
              <a:spLocks/>
            </p:cNvSpPr>
            <p:nvPr/>
          </p:nvSpPr>
          <p:spPr bwMode="auto">
            <a:xfrm>
              <a:off x="4661" y="226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2" name="Freeform 556"/>
            <p:cNvSpPr>
              <a:spLocks/>
            </p:cNvSpPr>
            <p:nvPr/>
          </p:nvSpPr>
          <p:spPr bwMode="auto">
            <a:xfrm>
              <a:off x="4661" y="2247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3" name="Freeform 557"/>
            <p:cNvSpPr>
              <a:spLocks/>
            </p:cNvSpPr>
            <p:nvPr/>
          </p:nvSpPr>
          <p:spPr bwMode="auto">
            <a:xfrm>
              <a:off x="4661" y="223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4" name="Freeform 558"/>
            <p:cNvSpPr>
              <a:spLocks/>
            </p:cNvSpPr>
            <p:nvPr/>
          </p:nvSpPr>
          <p:spPr bwMode="auto">
            <a:xfrm>
              <a:off x="4661" y="222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5" name="Freeform 559"/>
            <p:cNvSpPr>
              <a:spLocks/>
            </p:cNvSpPr>
            <p:nvPr/>
          </p:nvSpPr>
          <p:spPr bwMode="auto">
            <a:xfrm>
              <a:off x="4661" y="2209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6" name="Freeform 560"/>
            <p:cNvSpPr>
              <a:spLocks/>
            </p:cNvSpPr>
            <p:nvPr/>
          </p:nvSpPr>
          <p:spPr bwMode="auto">
            <a:xfrm>
              <a:off x="4661" y="219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7" name="Freeform 561"/>
            <p:cNvSpPr>
              <a:spLocks/>
            </p:cNvSpPr>
            <p:nvPr/>
          </p:nvSpPr>
          <p:spPr bwMode="auto">
            <a:xfrm>
              <a:off x="4661" y="218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8" name="Freeform 562"/>
            <p:cNvSpPr>
              <a:spLocks/>
            </p:cNvSpPr>
            <p:nvPr/>
          </p:nvSpPr>
          <p:spPr bwMode="auto">
            <a:xfrm>
              <a:off x="4661" y="217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9" name="Freeform 563"/>
            <p:cNvSpPr>
              <a:spLocks/>
            </p:cNvSpPr>
            <p:nvPr/>
          </p:nvSpPr>
          <p:spPr bwMode="auto">
            <a:xfrm>
              <a:off x="4661" y="215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0" name="Freeform 564"/>
            <p:cNvSpPr>
              <a:spLocks/>
            </p:cNvSpPr>
            <p:nvPr/>
          </p:nvSpPr>
          <p:spPr bwMode="auto">
            <a:xfrm>
              <a:off x="4661" y="214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1" name="Freeform 565"/>
            <p:cNvSpPr>
              <a:spLocks/>
            </p:cNvSpPr>
            <p:nvPr/>
          </p:nvSpPr>
          <p:spPr bwMode="auto">
            <a:xfrm>
              <a:off x="4661" y="213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2" name="Freeform 566"/>
            <p:cNvSpPr>
              <a:spLocks/>
            </p:cNvSpPr>
            <p:nvPr/>
          </p:nvSpPr>
          <p:spPr bwMode="auto">
            <a:xfrm>
              <a:off x="4661" y="212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3" name="Freeform 567"/>
            <p:cNvSpPr>
              <a:spLocks/>
            </p:cNvSpPr>
            <p:nvPr/>
          </p:nvSpPr>
          <p:spPr bwMode="auto">
            <a:xfrm>
              <a:off x="4661" y="2108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4" name="Freeform 568"/>
            <p:cNvSpPr>
              <a:spLocks/>
            </p:cNvSpPr>
            <p:nvPr/>
          </p:nvSpPr>
          <p:spPr bwMode="auto">
            <a:xfrm>
              <a:off x="4661" y="209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5" name="Freeform 569"/>
            <p:cNvSpPr>
              <a:spLocks/>
            </p:cNvSpPr>
            <p:nvPr/>
          </p:nvSpPr>
          <p:spPr bwMode="auto">
            <a:xfrm>
              <a:off x="4661" y="208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6" name="Freeform 570"/>
            <p:cNvSpPr>
              <a:spLocks/>
            </p:cNvSpPr>
            <p:nvPr/>
          </p:nvSpPr>
          <p:spPr bwMode="auto">
            <a:xfrm>
              <a:off x="4661" y="207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7" name="Freeform 571"/>
            <p:cNvSpPr>
              <a:spLocks/>
            </p:cNvSpPr>
            <p:nvPr/>
          </p:nvSpPr>
          <p:spPr bwMode="auto">
            <a:xfrm>
              <a:off x="4661" y="205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8" name="Freeform 572"/>
            <p:cNvSpPr>
              <a:spLocks/>
            </p:cNvSpPr>
            <p:nvPr/>
          </p:nvSpPr>
          <p:spPr bwMode="auto">
            <a:xfrm>
              <a:off x="4661" y="2045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9" name="Freeform 573"/>
            <p:cNvSpPr>
              <a:spLocks/>
            </p:cNvSpPr>
            <p:nvPr/>
          </p:nvSpPr>
          <p:spPr bwMode="auto">
            <a:xfrm>
              <a:off x="4661" y="203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0" name="Freeform 574"/>
            <p:cNvSpPr>
              <a:spLocks/>
            </p:cNvSpPr>
            <p:nvPr/>
          </p:nvSpPr>
          <p:spPr bwMode="auto">
            <a:xfrm>
              <a:off x="4661" y="202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1" name="Freeform 575"/>
            <p:cNvSpPr>
              <a:spLocks/>
            </p:cNvSpPr>
            <p:nvPr/>
          </p:nvSpPr>
          <p:spPr bwMode="auto">
            <a:xfrm>
              <a:off x="4661" y="2007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2" name="Freeform 576"/>
            <p:cNvSpPr>
              <a:spLocks/>
            </p:cNvSpPr>
            <p:nvPr/>
          </p:nvSpPr>
          <p:spPr bwMode="auto">
            <a:xfrm>
              <a:off x="4661" y="199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3" name="Freeform 577"/>
            <p:cNvSpPr>
              <a:spLocks/>
            </p:cNvSpPr>
            <p:nvPr/>
          </p:nvSpPr>
          <p:spPr bwMode="auto">
            <a:xfrm>
              <a:off x="4661" y="198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4" name="Freeform 578"/>
            <p:cNvSpPr>
              <a:spLocks/>
            </p:cNvSpPr>
            <p:nvPr/>
          </p:nvSpPr>
          <p:spPr bwMode="auto">
            <a:xfrm>
              <a:off x="4661" y="197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5" name="Freeform 579"/>
            <p:cNvSpPr>
              <a:spLocks/>
            </p:cNvSpPr>
            <p:nvPr/>
          </p:nvSpPr>
          <p:spPr bwMode="auto">
            <a:xfrm>
              <a:off x="4661" y="195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6" name="Freeform 580"/>
            <p:cNvSpPr>
              <a:spLocks/>
            </p:cNvSpPr>
            <p:nvPr/>
          </p:nvSpPr>
          <p:spPr bwMode="auto">
            <a:xfrm>
              <a:off x="4661" y="1944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7" name="Freeform 581"/>
            <p:cNvSpPr>
              <a:spLocks/>
            </p:cNvSpPr>
            <p:nvPr/>
          </p:nvSpPr>
          <p:spPr bwMode="auto">
            <a:xfrm>
              <a:off x="4661" y="193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8" name="Freeform 582"/>
            <p:cNvSpPr>
              <a:spLocks/>
            </p:cNvSpPr>
            <p:nvPr/>
          </p:nvSpPr>
          <p:spPr bwMode="auto">
            <a:xfrm>
              <a:off x="4661" y="191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9" name="Freeform 583"/>
            <p:cNvSpPr>
              <a:spLocks/>
            </p:cNvSpPr>
            <p:nvPr/>
          </p:nvSpPr>
          <p:spPr bwMode="auto">
            <a:xfrm>
              <a:off x="4661" y="190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0" name="Freeform 584"/>
            <p:cNvSpPr>
              <a:spLocks/>
            </p:cNvSpPr>
            <p:nvPr/>
          </p:nvSpPr>
          <p:spPr bwMode="auto">
            <a:xfrm>
              <a:off x="4661" y="189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1" name="Freeform 585"/>
            <p:cNvSpPr>
              <a:spLocks/>
            </p:cNvSpPr>
            <p:nvPr/>
          </p:nvSpPr>
          <p:spPr bwMode="auto">
            <a:xfrm>
              <a:off x="4661" y="188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2" name="Freeform 586"/>
            <p:cNvSpPr>
              <a:spLocks/>
            </p:cNvSpPr>
            <p:nvPr/>
          </p:nvSpPr>
          <p:spPr bwMode="auto">
            <a:xfrm>
              <a:off x="4661" y="1868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3" name="Freeform 587"/>
            <p:cNvSpPr>
              <a:spLocks/>
            </p:cNvSpPr>
            <p:nvPr/>
          </p:nvSpPr>
          <p:spPr bwMode="auto">
            <a:xfrm>
              <a:off x="4661" y="185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4" name="Freeform 588"/>
            <p:cNvSpPr>
              <a:spLocks/>
            </p:cNvSpPr>
            <p:nvPr/>
          </p:nvSpPr>
          <p:spPr bwMode="auto">
            <a:xfrm>
              <a:off x="4661" y="1843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5" name="Freeform 589"/>
            <p:cNvSpPr>
              <a:spLocks/>
            </p:cNvSpPr>
            <p:nvPr/>
          </p:nvSpPr>
          <p:spPr bwMode="auto">
            <a:xfrm>
              <a:off x="4661" y="183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6" name="Freeform 590"/>
            <p:cNvSpPr>
              <a:spLocks/>
            </p:cNvSpPr>
            <p:nvPr/>
          </p:nvSpPr>
          <p:spPr bwMode="auto">
            <a:xfrm>
              <a:off x="4661" y="181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7" name="Freeform 591"/>
            <p:cNvSpPr>
              <a:spLocks/>
            </p:cNvSpPr>
            <p:nvPr/>
          </p:nvSpPr>
          <p:spPr bwMode="auto">
            <a:xfrm>
              <a:off x="4661" y="1805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8" name="Freeform 592"/>
            <p:cNvSpPr>
              <a:spLocks/>
            </p:cNvSpPr>
            <p:nvPr/>
          </p:nvSpPr>
          <p:spPr bwMode="auto">
            <a:xfrm>
              <a:off x="4661" y="179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9" name="Freeform 593"/>
            <p:cNvSpPr>
              <a:spLocks/>
            </p:cNvSpPr>
            <p:nvPr/>
          </p:nvSpPr>
          <p:spPr bwMode="auto">
            <a:xfrm>
              <a:off x="4661" y="178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0" name="Freeform 594"/>
            <p:cNvSpPr>
              <a:spLocks/>
            </p:cNvSpPr>
            <p:nvPr/>
          </p:nvSpPr>
          <p:spPr bwMode="auto">
            <a:xfrm>
              <a:off x="4661" y="1767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1" name="Freeform 595"/>
            <p:cNvSpPr>
              <a:spLocks/>
            </p:cNvSpPr>
            <p:nvPr/>
          </p:nvSpPr>
          <p:spPr bwMode="auto">
            <a:xfrm>
              <a:off x="4661" y="175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2" name="Freeform 596"/>
            <p:cNvSpPr>
              <a:spLocks/>
            </p:cNvSpPr>
            <p:nvPr/>
          </p:nvSpPr>
          <p:spPr bwMode="auto">
            <a:xfrm>
              <a:off x="4661" y="1742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3" name="Freeform 597"/>
            <p:cNvSpPr>
              <a:spLocks/>
            </p:cNvSpPr>
            <p:nvPr/>
          </p:nvSpPr>
          <p:spPr bwMode="auto">
            <a:xfrm>
              <a:off x="4661" y="173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4" name="Freeform 598"/>
            <p:cNvSpPr>
              <a:spLocks/>
            </p:cNvSpPr>
            <p:nvPr/>
          </p:nvSpPr>
          <p:spPr bwMode="auto">
            <a:xfrm>
              <a:off x="4628" y="2349"/>
              <a:ext cx="7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74" y="0"/>
                </a:cxn>
                <a:cxn ang="0">
                  <a:pos x="0" y="0"/>
                </a:cxn>
              </a:cxnLst>
              <a:rect l="0" t="0" r="r" b="b"/>
              <a:pathLst>
                <a:path w="74" h="69">
                  <a:moveTo>
                    <a:pt x="0" y="0"/>
                  </a:moveTo>
                  <a:lnTo>
                    <a:pt x="37" y="69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5" name="Freeform 599"/>
            <p:cNvSpPr>
              <a:spLocks/>
            </p:cNvSpPr>
            <p:nvPr/>
          </p:nvSpPr>
          <p:spPr bwMode="auto">
            <a:xfrm>
              <a:off x="4628" y="1660"/>
              <a:ext cx="74" cy="70"/>
            </a:xfrm>
            <a:custGeom>
              <a:avLst/>
              <a:gdLst/>
              <a:ahLst/>
              <a:cxnLst>
                <a:cxn ang="0">
                  <a:pos x="74" y="70"/>
                </a:cxn>
                <a:cxn ang="0">
                  <a:pos x="37" y="0"/>
                </a:cxn>
                <a:cxn ang="0">
                  <a:pos x="0" y="70"/>
                </a:cxn>
                <a:cxn ang="0">
                  <a:pos x="74" y="70"/>
                </a:cxn>
              </a:cxnLst>
              <a:rect l="0" t="0" r="r" b="b"/>
              <a:pathLst>
                <a:path w="74" h="70">
                  <a:moveTo>
                    <a:pt x="74" y="70"/>
                  </a:moveTo>
                  <a:lnTo>
                    <a:pt x="37" y="0"/>
                  </a:lnTo>
                  <a:lnTo>
                    <a:pt x="0" y="7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00"/>
          <p:cNvGrpSpPr>
            <a:grpSpLocks/>
          </p:cNvGrpSpPr>
          <p:nvPr/>
        </p:nvGrpSpPr>
        <p:grpSpPr bwMode="auto">
          <a:xfrm>
            <a:off x="6761163" y="4086225"/>
            <a:ext cx="428625" cy="107950"/>
            <a:chOff x="4259" y="2574"/>
            <a:chExt cx="270" cy="68"/>
          </a:xfrm>
        </p:grpSpPr>
        <p:sp>
          <p:nvSpPr>
            <p:cNvPr id="480857" name="Line 601"/>
            <p:cNvSpPr>
              <a:spLocks noChangeShapeType="1"/>
            </p:cNvSpPr>
            <p:nvPr/>
          </p:nvSpPr>
          <p:spPr bwMode="auto">
            <a:xfrm flipH="1">
              <a:off x="4329" y="2607"/>
              <a:ext cx="2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8" name="Freeform 602"/>
            <p:cNvSpPr>
              <a:spLocks/>
            </p:cNvSpPr>
            <p:nvPr/>
          </p:nvSpPr>
          <p:spPr bwMode="auto">
            <a:xfrm>
              <a:off x="4259" y="2574"/>
              <a:ext cx="73" cy="6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33"/>
                </a:cxn>
                <a:cxn ang="0">
                  <a:pos x="73" y="68"/>
                </a:cxn>
                <a:cxn ang="0">
                  <a:pos x="73" y="0"/>
                </a:cxn>
              </a:cxnLst>
              <a:rect l="0" t="0" r="r" b="b"/>
              <a:pathLst>
                <a:path w="73" h="68">
                  <a:moveTo>
                    <a:pt x="73" y="0"/>
                  </a:moveTo>
                  <a:lnTo>
                    <a:pt x="0" y="33"/>
                  </a:lnTo>
                  <a:lnTo>
                    <a:pt x="73" y="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3"/>
          <p:cNvGrpSpPr>
            <a:grpSpLocks/>
          </p:cNvGrpSpPr>
          <p:nvPr/>
        </p:nvGrpSpPr>
        <p:grpSpPr bwMode="auto">
          <a:xfrm>
            <a:off x="6869113" y="4786313"/>
            <a:ext cx="320675" cy="109537"/>
            <a:chOff x="4327" y="3015"/>
            <a:chExt cx="202" cy="69"/>
          </a:xfrm>
        </p:grpSpPr>
        <p:sp>
          <p:nvSpPr>
            <p:cNvPr id="480860" name="Line 604"/>
            <p:cNvSpPr>
              <a:spLocks noChangeShapeType="1"/>
            </p:cNvSpPr>
            <p:nvPr/>
          </p:nvSpPr>
          <p:spPr bwMode="auto">
            <a:xfrm flipH="1">
              <a:off x="4397" y="3049"/>
              <a:ext cx="13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1" name="Freeform 605"/>
            <p:cNvSpPr>
              <a:spLocks/>
            </p:cNvSpPr>
            <p:nvPr/>
          </p:nvSpPr>
          <p:spPr bwMode="auto">
            <a:xfrm>
              <a:off x="4327" y="3015"/>
              <a:ext cx="73" cy="6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34"/>
                </a:cxn>
                <a:cxn ang="0">
                  <a:pos x="73" y="69"/>
                </a:cxn>
                <a:cxn ang="0">
                  <a:pos x="73" y="0"/>
                </a:cxn>
              </a:cxnLst>
              <a:rect l="0" t="0" r="r" b="b"/>
              <a:pathLst>
                <a:path w="73" h="69">
                  <a:moveTo>
                    <a:pt x="73" y="0"/>
                  </a:moveTo>
                  <a:lnTo>
                    <a:pt x="0" y="34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06"/>
          <p:cNvGrpSpPr>
            <a:grpSpLocks/>
          </p:cNvGrpSpPr>
          <p:nvPr/>
        </p:nvGrpSpPr>
        <p:grpSpPr bwMode="auto">
          <a:xfrm>
            <a:off x="7346950" y="1533525"/>
            <a:ext cx="117475" cy="606425"/>
            <a:chOff x="4628" y="966"/>
            <a:chExt cx="74" cy="382"/>
          </a:xfrm>
        </p:grpSpPr>
        <p:sp>
          <p:nvSpPr>
            <p:cNvPr id="480863" name="Freeform 607"/>
            <p:cNvSpPr>
              <a:spLocks/>
            </p:cNvSpPr>
            <p:nvPr/>
          </p:nvSpPr>
          <p:spPr bwMode="auto">
            <a:xfrm>
              <a:off x="4661" y="1341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4" name="Freeform 608"/>
            <p:cNvSpPr>
              <a:spLocks/>
            </p:cNvSpPr>
            <p:nvPr/>
          </p:nvSpPr>
          <p:spPr bwMode="auto">
            <a:xfrm>
              <a:off x="4661" y="132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5" name="Freeform 609"/>
            <p:cNvSpPr>
              <a:spLocks/>
            </p:cNvSpPr>
            <p:nvPr/>
          </p:nvSpPr>
          <p:spPr bwMode="auto">
            <a:xfrm>
              <a:off x="4661" y="131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6" name="Freeform 610"/>
            <p:cNvSpPr>
              <a:spLocks/>
            </p:cNvSpPr>
            <p:nvPr/>
          </p:nvSpPr>
          <p:spPr bwMode="auto">
            <a:xfrm>
              <a:off x="4661" y="1303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7" name="Freeform 611"/>
            <p:cNvSpPr>
              <a:spLocks/>
            </p:cNvSpPr>
            <p:nvPr/>
          </p:nvSpPr>
          <p:spPr bwMode="auto">
            <a:xfrm>
              <a:off x="4661" y="129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8" name="Freeform 612"/>
            <p:cNvSpPr>
              <a:spLocks/>
            </p:cNvSpPr>
            <p:nvPr/>
          </p:nvSpPr>
          <p:spPr bwMode="auto">
            <a:xfrm>
              <a:off x="4661" y="127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9" name="Freeform 613"/>
            <p:cNvSpPr>
              <a:spLocks/>
            </p:cNvSpPr>
            <p:nvPr/>
          </p:nvSpPr>
          <p:spPr bwMode="auto">
            <a:xfrm>
              <a:off x="4661" y="126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0" name="Freeform 614"/>
            <p:cNvSpPr>
              <a:spLocks/>
            </p:cNvSpPr>
            <p:nvPr/>
          </p:nvSpPr>
          <p:spPr bwMode="auto">
            <a:xfrm>
              <a:off x="4661" y="125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1" name="Freeform 615"/>
            <p:cNvSpPr>
              <a:spLocks/>
            </p:cNvSpPr>
            <p:nvPr/>
          </p:nvSpPr>
          <p:spPr bwMode="auto">
            <a:xfrm>
              <a:off x="4661" y="1240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2" name="Freeform 616"/>
            <p:cNvSpPr>
              <a:spLocks/>
            </p:cNvSpPr>
            <p:nvPr/>
          </p:nvSpPr>
          <p:spPr bwMode="auto">
            <a:xfrm>
              <a:off x="4661" y="122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3" name="Freeform 617"/>
            <p:cNvSpPr>
              <a:spLocks/>
            </p:cNvSpPr>
            <p:nvPr/>
          </p:nvSpPr>
          <p:spPr bwMode="auto">
            <a:xfrm>
              <a:off x="4661" y="121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4" name="Freeform 618"/>
            <p:cNvSpPr>
              <a:spLocks/>
            </p:cNvSpPr>
            <p:nvPr/>
          </p:nvSpPr>
          <p:spPr bwMode="auto">
            <a:xfrm>
              <a:off x="4661" y="1202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5" name="Freeform 619"/>
            <p:cNvSpPr>
              <a:spLocks/>
            </p:cNvSpPr>
            <p:nvPr/>
          </p:nvSpPr>
          <p:spPr bwMode="auto">
            <a:xfrm>
              <a:off x="4661" y="119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6" name="Freeform 620"/>
            <p:cNvSpPr>
              <a:spLocks/>
            </p:cNvSpPr>
            <p:nvPr/>
          </p:nvSpPr>
          <p:spPr bwMode="auto">
            <a:xfrm>
              <a:off x="4661" y="117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7" name="Freeform 621"/>
            <p:cNvSpPr>
              <a:spLocks/>
            </p:cNvSpPr>
            <p:nvPr/>
          </p:nvSpPr>
          <p:spPr bwMode="auto">
            <a:xfrm>
              <a:off x="4661" y="116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8" name="Freeform 622"/>
            <p:cNvSpPr>
              <a:spLocks/>
            </p:cNvSpPr>
            <p:nvPr/>
          </p:nvSpPr>
          <p:spPr bwMode="auto">
            <a:xfrm>
              <a:off x="4661" y="115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9" name="Freeform 623"/>
            <p:cNvSpPr>
              <a:spLocks/>
            </p:cNvSpPr>
            <p:nvPr/>
          </p:nvSpPr>
          <p:spPr bwMode="auto">
            <a:xfrm>
              <a:off x="4661" y="1139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0" name="Freeform 624"/>
            <p:cNvSpPr>
              <a:spLocks/>
            </p:cNvSpPr>
            <p:nvPr/>
          </p:nvSpPr>
          <p:spPr bwMode="auto">
            <a:xfrm>
              <a:off x="4661" y="112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1" name="Freeform 625"/>
            <p:cNvSpPr>
              <a:spLocks/>
            </p:cNvSpPr>
            <p:nvPr/>
          </p:nvSpPr>
          <p:spPr bwMode="auto">
            <a:xfrm>
              <a:off x="4661" y="111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2" name="Freeform 626"/>
            <p:cNvSpPr>
              <a:spLocks/>
            </p:cNvSpPr>
            <p:nvPr/>
          </p:nvSpPr>
          <p:spPr bwMode="auto">
            <a:xfrm>
              <a:off x="4661" y="1101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3" name="Freeform 627"/>
            <p:cNvSpPr>
              <a:spLocks/>
            </p:cNvSpPr>
            <p:nvPr/>
          </p:nvSpPr>
          <p:spPr bwMode="auto">
            <a:xfrm>
              <a:off x="4661" y="108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4" name="Freeform 628"/>
            <p:cNvSpPr>
              <a:spLocks/>
            </p:cNvSpPr>
            <p:nvPr/>
          </p:nvSpPr>
          <p:spPr bwMode="auto">
            <a:xfrm>
              <a:off x="4661" y="107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5" name="Freeform 629"/>
            <p:cNvSpPr>
              <a:spLocks/>
            </p:cNvSpPr>
            <p:nvPr/>
          </p:nvSpPr>
          <p:spPr bwMode="auto">
            <a:xfrm>
              <a:off x="4661" y="106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6" name="Freeform 630"/>
            <p:cNvSpPr>
              <a:spLocks/>
            </p:cNvSpPr>
            <p:nvPr/>
          </p:nvSpPr>
          <p:spPr bwMode="auto">
            <a:xfrm>
              <a:off x="4661" y="105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7" name="Freeform 631"/>
            <p:cNvSpPr>
              <a:spLocks/>
            </p:cNvSpPr>
            <p:nvPr/>
          </p:nvSpPr>
          <p:spPr bwMode="auto">
            <a:xfrm>
              <a:off x="4661" y="1038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8" name="Freeform 632"/>
            <p:cNvSpPr>
              <a:spLocks/>
            </p:cNvSpPr>
            <p:nvPr/>
          </p:nvSpPr>
          <p:spPr bwMode="auto">
            <a:xfrm>
              <a:off x="4628" y="966"/>
              <a:ext cx="74" cy="69"/>
            </a:xfrm>
            <a:custGeom>
              <a:avLst/>
              <a:gdLst/>
              <a:ahLst/>
              <a:cxnLst>
                <a:cxn ang="0">
                  <a:pos x="74" y="69"/>
                </a:cxn>
                <a:cxn ang="0">
                  <a:pos x="37" y="0"/>
                </a:cxn>
                <a:cxn ang="0">
                  <a:pos x="0" y="69"/>
                </a:cxn>
                <a:cxn ang="0">
                  <a:pos x="74" y="69"/>
                </a:cxn>
              </a:cxnLst>
              <a:rect l="0" t="0" r="r" b="b"/>
              <a:pathLst>
                <a:path w="74" h="69">
                  <a:moveTo>
                    <a:pt x="74" y="69"/>
                  </a:moveTo>
                  <a:lnTo>
                    <a:pt x="37" y="0"/>
                  </a:lnTo>
                  <a:lnTo>
                    <a:pt x="0" y="69"/>
                  </a:lnTo>
                  <a:lnTo>
                    <a:pt x="74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633"/>
          <p:cNvGrpSpPr>
            <a:grpSpLocks/>
          </p:cNvGrpSpPr>
          <p:nvPr/>
        </p:nvGrpSpPr>
        <p:grpSpPr bwMode="auto">
          <a:xfrm>
            <a:off x="3317875" y="2630488"/>
            <a:ext cx="3338513" cy="544512"/>
            <a:chOff x="2090" y="1657"/>
            <a:chExt cx="2103" cy="343"/>
          </a:xfrm>
        </p:grpSpPr>
        <p:sp>
          <p:nvSpPr>
            <p:cNvPr id="480890" name="Freeform 634"/>
            <p:cNvSpPr>
              <a:spLocks/>
            </p:cNvSpPr>
            <p:nvPr/>
          </p:nvSpPr>
          <p:spPr bwMode="auto">
            <a:xfrm>
              <a:off x="4187" y="1657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1" name="Freeform 635"/>
            <p:cNvSpPr>
              <a:spLocks/>
            </p:cNvSpPr>
            <p:nvPr/>
          </p:nvSpPr>
          <p:spPr bwMode="auto">
            <a:xfrm>
              <a:off x="4173" y="1659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2" name="Freeform 636"/>
            <p:cNvSpPr>
              <a:spLocks/>
            </p:cNvSpPr>
            <p:nvPr/>
          </p:nvSpPr>
          <p:spPr bwMode="auto">
            <a:xfrm>
              <a:off x="4159" y="1661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3" name="Freeform 637"/>
            <p:cNvSpPr>
              <a:spLocks/>
            </p:cNvSpPr>
            <p:nvPr/>
          </p:nvSpPr>
          <p:spPr bwMode="auto">
            <a:xfrm>
              <a:off x="4146" y="1663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4" name="Freeform 638"/>
            <p:cNvSpPr>
              <a:spLocks/>
            </p:cNvSpPr>
            <p:nvPr/>
          </p:nvSpPr>
          <p:spPr bwMode="auto">
            <a:xfrm>
              <a:off x="4133" y="1665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5" name="Freeform 639"/>
            <p:cNvSpPr>
              <a:spLocks/>
            </p:cNvSpPr>
            <p:nvPr/>
          </p:nvSpPr>
          <p:spPr bwMode="auto">
            <a:xfrm>
              <a:off x="4120" y="166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6" name="Freeform 640"/>
            <p:cNvSpPr>
              <a:spLocks/>
            </p:cNvSpPr>
            <p:nvPr/>
          </p:nvSpPr>
          <p:spPr bwMode="auto">
            <a:xfrm>
              <a:off x="4106" y="1669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7" name="Freeform 641"/>
            <p:cNvSpPr>
              <a:spLocks/>
            </p:cNvSpPr>
            <p:nvPr/>
          </p:nvSpPr>
          <p:spPr bwMode="auto">
            <a:xfrm>
              <a:off x="4093" y="167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8" name="Freeform 642"/>
            <p:cNvSpPr>
              <a:spLocks/>
            </p:cNvSpPr>
            <p:nvPr/>
          </p:nvSpPr>
          <p:spPr bwMode="auto">
            <a:xfrm>
              <a:off x="4079" y="1673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9" name="Freeform 643"/>
            <p:cNvSpPr>
              <a:spLocks/>
            </p:cNvSpPr>
            <p:nvPr/>
          </p:nvSpPr>
          <p:spPr bwMode="auto">
            <a:xfrm>
              <a:off x="4066" y="1675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0" name="Freeform 644"/>
            <p:cNvSpPr>
              <a:spLocks/>
            </p:cNvSpPr>
            <p:nvPr/>
          </p:nvSpPr>
          <p:spPr bwMode="auto">
            <a:xfrm>
              <a:off x="4053" y="1677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1" name="Freeform 645"/>
            <p:cNvSpPr>
              <a:spLocks/>
            </p:cNvSpPr>
            <p:nvPr/>
          </p:nvSpPr>
          <p:spPr bwMode="auto">
            <a:xfrm>
              <a:off x="4040" y="1679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2" name="Freeform 646"/>
            <p:cNvSpPr>
              <a:spLocks/>
            </p:cNvSpPr>
            <p:nvPr/>
          </p:nvSpPr>
          <p:spPr bwMode="auto">
            <a:xfrm>
              <a:off x="4026" y="1681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3" name="Freeform 647"/>
            <p:cNvSpPr>
              <a:spLocks/>
            </p:cNvSpPr>
            <p:nvPr/>
          </p:nvSpPr>
          <p:spPr bwMode="auto">
            <a:xfrm>
              <a:off x="4013" y="1683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4" name="Freeform 648"/>
            <p:cNvSpPr>
              <a:spLocks/>
            </p:cNvSpPr>
            <p:nvPr/>
          </p:nvSpPr>
          <p:spPr bwMode="auto">
            <a:xfrm>
              <a:off x="3999" y="1685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5" name="Freeform 649"/>
            <p:cNvSpPr>
              <a:spLocks/>
            </p:cNvSpPr>
            <p:nvPr/>
          </p:nvSpPr>
          <p:spPr bwMode="auto">
            <a:xfrm>
              <a:off x="3986" y="1688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6" name="Freeform 650"/>
            <p:cNvSpPr>
              <a:spLocks/>
            </p:cNvSpPr>
            <p:nvPr/>
          </p:nvSpPr>
          <p:spPr bwMode="auto">
            <a:xfrm>
              <a:off x="3972" y="169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7" name="Freeform 651"/>
            <p:cNvSpPr>
              <a:spLocks/>
            </p:cNvSpPr>
            <p:nvPr/>
          </p:nvSpPr>
          <p:spPr bwMode="auto">
            <a:xfrm>
              <a:off x="3960" y="1691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8" name="Freeform 652"/>
            <p:cNvSpPr>
              <a:spLocks/>
            </p:cNvSpPr>
            <p:nvPr/>
          </p:nvSpPr>
          <p:spPr bwMode="auto">
            <a:xfrm>
              <a:off x="3946" y="169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9" name="Freeform 653"/>
            <p:cNvSpPr>
              <a:spLocks/>
            </p:cNvSpPr>
            <p:nvPr/>
          </p:nvSpPr>
          <p:spPr bwMode="auto">
            <a:xfrm>
              <a:off x="3932" y="169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0" name="Freeform 654"/>
            <p:cNvSpPr>
              <a:spLocks/>
            </p:cNvSpPr>
            <p:nvPr/>
          </p:nvSpPr>
          <p:spPr bwMode="auto">
            <a:xfrm>
              <a:off x="3919" y="1697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1" name="Freeform 655"/>
            <p:cNvSpPr>
              <a:spLocks/>
            </p:cNvSpPr>
            <p:nvPr/>
          </p:nvSpPr>
          <p:spPr bwMode="auto">
            <a:xfrm>
              <a:off x="3905" y="1699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2" name="Freeform 656"/>
            <p:cNvSpPr>
              <a:spLocks/>
            </p:cNvSpPr>
            <p:nvPr/>
          </p:nvSpPr>
          <p:spPr bwMode="auto">
            <a:xfrm>
              <a:off x="3892" y="170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3" name="Freeform 657"/>
            <p:cNvSpPr>
              <a:spLocks/>
            </p:cNvSpPr>
            <p:nvPr/>
          </p:nvSpPr>
          <p:spPr bwMode="auto">
            <a:xfrm>
              <a:off x="3879" y="1703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4" name="Freeform 658"/>
            <p:cNvSpPr>
              <a:spLocks/>
            </p:cNvSpPr>
            <p:nvPr/>
          </p:nvSpPr>
          <p:spPr bwMode="auto">
            <a:xfrm>
              <a:off x="3866" y="1705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5" name="Freeform 659"/>
            <p:cNvSpPr>
              <a:spLocks/>
            </p:cNvSpPr>
            <p:nvPr/>
          </p:nvSpPr>
          <p:spPr bwMode="auto">
            <a:xfrm>
              <a:off x="3852" y="1707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6" name="Freeform 660"/>
            <p:cNvSpPr>
              <a:spLocks/>
            </p:cNvSpPr>
            <p:nvPr/>
          </p:nvSpPr>
          <p:spPr bwMode="auto">
            <a:xfrm>
              <a:off x="3839" y="1710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7" name="Freeform 661"/>
            <p:cNvSpPr>
              <a:spLocks/>
            </p:cNvSpPr>
            <p:nvPr/>
          </p:nvSpPr>
          <p:spPr bwMode="auto">
            <a:xfrm>
              <a:off x="3825" y="171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8" name="Freeform 662"/>
            <p:cNvSpPr>
              <a:spLocks/>
            </p:cNvSpPr>
            <p:nvPr/>
          </p:nvSpPr>
          <p:spPr bwMode="auto">
            <a:xfrm>
              <a:off x="3812" y="1714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9" name="Freeform 663"/>
            <p:cNvSpPr>
              <a:spLocks/>
            </p:cNvSpPr>
            <p:nvPr/>
          </p:nvSpPr>
          <p:spPr bwMode="auto">
            <a:xfrm>
              <a:off x="3798" y="1715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0" name="Freeform 664"/>
            <p:cNvSpPr>
              <a:spLocks/>
            </p:cNvSpPr>
            <p:nvPr/>
          </p:nvSpPr>
          <p:spPr bwMode="auto">
            <a:xfrm>
              <a:off x="3786" y="1717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1" name="Freeform 665"/>
            <p:cNvSpPr>
              <a:spLocks/>
            </p:cNvSpPr>
            <p:nvPr/>
          </p:nvSpPr>
          <p:spPr bwMode="auto">
            <a:xfrm>
              <a:off x="3772" y="1719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2" name="Freeform 666"/>
            <p:cNvSpPr>
              <a:spLocks/>
            </p:cNvSpPr>
            <p:nvPr/>
          </p:nvSpPr>
          <p:spPr bwMode="auto">
            <a:xfrm>
              <a:off x="3758" y="172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3" name="Freeform 667"/>
            <p:cNvSpPr>
              <a:spLocks/>
            </p:cNvSpPr>
            <p:nvPr/>
          </p:nvSpPr>
          <p:spPr bwMode="auto">
            <a:xfrm>
              <a:off x="3745" y="1723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4" name="Freeform 668"/>
            <p:cNvSpPr>
              <a:spLocks/>
            </p:cNvSpPr>
            <p:nvPr/>
          </p:nvSpPr>
          <p:spPr bwMode="auto">
            <a:xfrm>
              <a:off x="3731" y="1725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5" name="Freeform 669"/>
            <p:cNvSpPr>
              <a:spLocks/>
            </p:cNvSpPr>
            <p:nvPr/>
          </p:nvSpPr>
          <p:spPr bwMode="auto">
            <a:xfrm>
              <a:off x="3718" y="1727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6" name="Freeform 670"/>
            <p:cNvSpPr>
              <a:spLocks/>
            </p:cNvSpPr>
            <p:nvPr/>
          </p:nvSpPr>
          <p:spPr bwMode="auto">
            <a:xfrm>
              <a:off x="3705" y="173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7" name="Freeform 671"/>
            <p:cNvSpPr>
              <a:spLocks/>
            </p:cNvSpPr>
            <p:nvPr/>
          </p:nvSpPr>
          <p:spPr bwMode="auto">
            <a:xfrm>
              <a:off x="3692" y="173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8" name="Freeform 672"/>
            <p:cNvSpPr>
              <a:spLocks/>
            </p:cNvSpPr>
            <p:nvPr/>
          </p:nvSpPr>
          <p:spPr bwMode="auto">
            <a:xfrm>
              <a:off x="3678" y="1734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9" name="Freeform 673"/>
            <p:cNvSpPr>
              <a:spLocks/>
            </p:cNvSpPr>
            <p:nvPr/>
          </p:nvSpPr>
          <p:spPr bwMode="auto">
            <a:xfrm>
              <a:off x="3665" y="1736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0" name="Freeform 674"/>
            <p:cNvSpPr>
              <a:spLocks/>
            </p:cNvSpPr>
            <p:nvPr/>
          </p:nvSpPr>
          <p:spPr bwMode="auto">
            <a:xfrm>
              <a:off x="3651" y="1737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1" name="Freeform 675"/>
            <p:cNvSpPr>
              <a:spLocks/>
            </p:cNvSpPr>
            <p:nvPr/>
          </p:nvSpPr>
          <p:spPr bwMode="auto">
            <a:xfrm>
              <a:off x="3638" y="1739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2" name="Freeform 676"/>
            <p:cNvSpPr>
              <a:spLocks/>
            </p:cNvSpPr>
            <p:nvPr/>
          </p:nvSpPr>
          <p:spPr bwMode="auto">
            <a:xfrm>
              <a:off x="3624" y="174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3" name="Freeform 677"/>
            <p:cNvSpPr>
              <a:spLocks/>
            </p:cNvSpPr>
            <p:nvPr/>
          </p:nvSpPr>
          <p:spPr bwMode="auto">
            <a:xfrm>
              <a:off x="3612" y="1743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4" name="Freeform 678"/>
            <p:cNvSpPr>
              <a:spLocks/>
            </p:cNvSpPr>
            <p:nvPr/>
          </p:nvSpPr>
          <p:spPr bwMode="auto">
            <a:xfrm>
              <a:off x="3598" y="1745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5" name="Freeform 679"/>
            <p:cNvSpPr>
              <a:spLocks/>
            </p:cNvSpPr>
            <p:nvPr/>
          </p:nvSpPr>
          <p:spPr bwMode="auto">
            <a:xfrm>
              <a:off x="3585" y="1747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6" name="Freeform 680"/>
            <p:cNvSpPr>
              <a:spLocks/>
            </p:cNvSpPr>
            <p:nvPr/>
          </p:nvSpPr>
          <p:spPr bwMode="auto">
            <a:xfrm>
              <a:off x="3571" y="175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7" name="Freeform 681"/>
            <p:cNvSpPr>
              <a:spLocks/>
            </p:cNvSpPr>
            <p:nvPr/>
          </p:nvSpPr>
          <p:spPr bwMode="auto">
            <a:xfrm>
              <a:off x="3557" y="175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8" name="Freeform 682"/>
            <p:cNvSpPr>
              <a:spLocks/>
            </p:cNvSpPr>
            <p:nvPr/>
          </p:nvSpPr>
          <p:spPr bwMode="auto">
            <a:xfrm>
              <a:off x="3544" y="1754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9" name="Freeform 683"/>
            <p:cNvSpPr>
              <a:spLocks/>
            </p:cNvSpPr>
            <p:nvPr/>
          </p:nvSpPr>
          <p:spPr bwMode="auto">
            <a:xfrm>
              <a:off x="3530" y="1756"/>
              <a:ext cx="8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8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0" name="Freeform 684"/>
            <p:cNvSpPr>
              <a:spLocks/>
            </p:cNvSpPr>
            <p:nvPr/>
          </p:nvSpPr>
          <p:spPr bwMode="auto">
            <a:xfrm>
              <a:off x="3518" y="175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1" name="Freeform 685"/>
            <p:cNvSpPr>
              <a:spLocks/>
            </p:cNvSpPr>
            <p:nvPr/>
          </p:nvSpPr>
          <p:spPr bwMode="auto">
            <a:xfrm>
              <a:off x="3504" y="1759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2" name="Freeform 686"/>
            <p:cNvSpPr>
              <a:spLocks/>
            </p:cNvSpPr>
            <p:nvPr/>
          </p:nvSpPr>
          <p:spPr bwMode="auto">
            <a:xfrm>
              <a:off x="3491" y="1761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3" name="Freeform 687"/>
            <p:cNvSpPr>
              <a:spLocks/>
            </p:cNvSpPr>
            <p:nvPr/>
          </p:nvSpPr>
          <p:spPr bwMode="auto">
            <a:xfrm>
              <a:off x="3477" y="1763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4" name="Freeform 688"/>
            <p:cNvSpPr>
              <a:spLocks/>
            </p:cNvSpPr>
            <p:nvPr/>
          </p:nvSpPr>
          <p:spPr bwMode="auto">
            <a:xfrm>
              <a:off x="3464" y="1765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5" name="Freeform 689"/>
            <p:cNvSpPr>
              <a:spLocks/>
            </p:cNvSpPr>
            <p:nvPr/>
          </p:nvSpPr>
          <p:spPr bwMode="auto">
            <a:xfrm>
              <a:off x="3450" y="1767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6" name="Freeform 690"/>
            <p:cNvSpPr>
              <a:spLocks/>
            </p:cNvSpPr>
            <p:nvPr/>
          </p:nvSpPr>
          <p:spPr bwMode="auto">
            <a:xfrm>
              <a:off x="3438" y="1770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7" name="Freeform 691"/>
            <p:cNvSpPr>
              <a:spLocks/>
            </p:cNvSpPr>
            <p:nvPr/>
          </p:nvSpPr>
          <p:spPr bwMode="auto">
            <a:xfrm>
              <a:off x="3424" y="177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8" name="Freeform 692"/>
            <p:cNvSpPr>
              <a:spLocks/>
            </p:cNvSpPr>
            <p:nvPr/>
          </p:nvSpPr>
          <p:spPr bwMode="auto">
            <a:xfrm>
              <a:off x="3411" y="1774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9" name="Freeform 693"/>
            <p:cNvSpPr>
              <a:spLocks/>
            </p:cNvSpPr>
            <p:nvPr/>
          </p:nvSpPr>
          <p:spPr bwMode="auto">
            <a:xfrm>
              <a:off x="3397" y="1776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0" name="Freeform 694"/>
            <p:cNvSpPr>
              <a:spLocks/>
            </p:cNvSpPr>
            <p:nvPr/>
          </p:nvSpPr>
          <p:spPr bwMode="auto">
            <a:xfrm>
              <a:off x="3383" y="1778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1" name="Freeform 695"/>
            <p:cNvSpPr>
              <a:spLocks/>
            </p:cNvSpPr>
            <p:nvPr/>
          </p:nvSpPr>
          <p:spPr bwMode="auto">
            <a:xfrm>
              <a:off x="3370" y="178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2" name="Freeform 696"/>
            <p:cNvSpPr>
              <a:spLocks/>
            </p:cNvSpPr>
            <p:nvPr/>
          </p:nvSpPr>
          <p:spPr bwMode="auto">
            <a:xfrm>
              <a:off x="3356" y="178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3" name="Freeform 697"/>
            <p:cNvSpPr>
              <a:spLocks/>
            </p:cNvSpPr>
            <p:nvPr/>
          </p:nvSpPr>
          <p:spPr bwMode="auto">
            <a:xfrm>
              <a:off x="3344" y="1783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4" name="Freeform 698"/>
            <p:cNvSpPr>
              <a:spLocks/>
            </p:cNvSpPr>
            <p:nvPr/>
          </p:nvSpPr>
          <p:spPr bwMode="auto">
            <a:xfrm>
              <a:off x="3330" y="1785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5" name="Freeform 699"/>
            <p:cNvSpPr>
              <a:spLocks/>
            </p:cNvSpPr>
            <p:nvPr/>
          </p:nvSpPr>
          <p:spPr bwMode="auto">
            <a:xfrm>
              <a:off x="3317" y="1787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6" name="Freeform 700"/>
            <p:cNvSpPr>
              <a:spLocks/>
            </p:cNvSpPr>
            <p:nvPr/>
          </p:nvSpPr>
          <p:spPr bwMode="auto">
            <a:xfrm>
              <a:off x="3303" y="1790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7" name="Freeform 701"/>
            <p:cNvSpPr>
              <a:spLocks/>
            </p:cNvSpPr>
            <p:nvPr/>
          </p:nvSpPr>
          <p:spPr bwMode="auto">
            <a:xfrm>
              <a:off x="3290" y="1792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8" name="Freeform 702"/>
            <p:cNvSpPr>
              <a:spLocks/>
            </p:cNvSpPr>
            <p:nvPr/>
          </p:nvSpPr>
          <p:spPr bwMode="auto">
            <a:xfrm>
              <a:off x="3276" y="179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9" name="Freeform 703"/>
            <p:cNvSpPr>
              <a:spLocks/>
            </p:cNvSpPr>
            <p:nvPr/>
          </p:nvSpPr>
          <p:spPr bwMode="auto">
            <a:xfrm>
              <a:off x="3264" y="1796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0" name="Freeform 704"/>
            <p:cNvSpPr>
              <a:spLocks/>
            </p:cNvSpPr>
            <p:nvPr/>
          </p:nvSpPr>
          <p:spPr bwMode="auto">
            <a:xfrm>
              <a:off x="3250" y="1798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1" name="Freeform 705"/>
            <p:cNvSpPr>
              <a:spLocks/>
            </p:cNvSpPr>
            <p:nvPr/>
          </p:nvSpPr>
          <p:spPr bwMode="auto">
            <a:xfrm>
              <a:off x="3237" y="1800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2" name="Freeform 706"/>
            <p:cNvSpPr>
              <a:spLocks/>
            </p:cNvSpPr>
            <p:nvPr/>
          </p:nvSpPr>
          <p:spPr bwMode="auto">
            <a:xfrm>
              <a:off x="3223" y="1802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3" name="Freeform 707"/>
            <p:cNvSpPr>
              <a:spLocks/>
            </p:cNvSpPr>
            <p:nvPr/>
          </p:nvSpPr>
          <p:spPr bwMode="auto">
            <a:xfrm>
              <a:off x="3210" y="1803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4" name="Freeform 708"/>
            <p:cNvSpPr>
              <a:spLocks/>
            </p:cNvSpPr>
            <p:nvPr/>
          </p:nvSpPr>
          <p:spPr bwMode="auto">
            <a:xfrm>
              <a:off x="3196" y="1805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5" name="Freeform 709"/>
            <p:cNvSpPr>
              <a:spLocks/>
            </p:cNvSpPr>
            <p:nvPr/>
          </p:nvSpPr>
          <p:spPr bwMode="auto">
            <a:xfrm>
              <a:off x="3182" y="1807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6" name="Freeform 710"/>
            <p:cNvSpPr>
              <a:spLocks/>
            </p:cNvSpPr>
            <p:nvPr/>
          </p:nvSpPr>
          <p:spPr bwMode="auto">
            <a:xfrm>
              <a:off x="3170" y="1810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7" name="Freeform 711"/>
            <p:cNvSpPr>
              <a:spLocks/>
            </p:cNvSpPr>
            <p:nvPr/>
          </p:nvSpPr>
          <p:spPr bwMode="auto">
            <a:xfrm>
              <a:off x="3156" y="181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8" name="Freeform 712"/>
            <p:cNvSpPr>
              <a:spLocks/>
            </p:cNvSpPr>
            <p:nvPr/>
          </p:nvSpPr>
          <p:spPr bwMode="auto">
            <a:xfrm>
              <a:off x="3143" y="1814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9" name="Freeform 713"/>
            <p:cNvSpPr>
              <a:spLocks/>
            </p:cNvSpPr>
            <p:nvPr/>
          </p:nvSpPr>
          <p:spPr bwMode="auto">
            <a:xfrm>
              <a:off x="3129" y="1816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0" name="Freeform 714"/>
            <p:cNvSpPr>
              <a:spLocks/>
            </p:cNvSpPr>
            <p:nvPr/>
          </p:nvSpPr>
          <p:spPr bwMode="auto">
            <a:xfrm>
              <a:off x="3116" y="1818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1" name="Freeform 715"/>
            <p:cNvSpPr>
              <a:spLocks/>
            </p:cNvSpPr>
            <p:nvPr/>
          </p:nvSpPr>
          <p:spPr bwMode="auto">
            <a:xfrm>
              <a:off x="3102" y="1820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2" name="Freeform 716"/>
            <p:cNvSpPr>
              <a:spLocks/>
            </p:cNvSpPr>
            <p:nvPr/>
          </p:nvSpPr>
          <p:spPr bwMode="auto">
            <a:xfrm>
              <a:off x="3090" y="1822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3" name="Freeform 717"/>
            <p:cNvSpPr>
              <a:spLocks/>
            </p:cNvSpPr>
            <p:nvPr/>
          </p:nvSpPr>
          <p:spPr bwMode="auto">
            <a:xfrm>
              <a:off x="3076" y="1824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4" name="Freeform 718"/>
            <p:cNvSpPr>
              <a:spLocks/>
            </p:cNvSpPr>
            <p:nvPr/>
          </p:nvSpPr>
          <p:spPr bwMode="auto">
            <a:xfrm>
              <a:off x="3063" y="1826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5" name="Freeform 719"/>
            <p:cNvSpPr>
              <a:spLocks/>
            </p:cNvSpPr>
            <p:nvPr/>
          </p:nvSpPr>
          <p:spPr bwMode="auto">
            <a:xfrm>
              <a:off x="3049" y="1827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6" name="Freeform 720"/>
            <p:cNvSpPr>
              <a:spLocks/>
            </p:cNvSpPr>
            <p:nvPr/>
          </p:nvSpPr>
          <p:spPr bwMode="auto">
            <a:xfrm>
              <a:off x="3036" y="1830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7" name="Freeform 721"/>
            <p:cNvSpPr>
              <a:spLocks/>
            </p:cNvSpPr>
            <p:nvPr/>
          </p:nvSpPr>
          <p:spPr bwMode="auto">
            <a:xfrm>
              <a:off x="3022" y="183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8" name="Freeform 722"/>
            <p:cNvSpPr>
              <a:spLocks/>
            </p:cNvSpPr>
            <p:nvPr/>
          </p:nvSpPr>
          <p:spPr bwMode="auto">
            <a:xfrm>
              <a:off x="3008" y="183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9" name="Freeform 723"/>
            <p:cNvSpPr>
              <a:spLocks/>
            </p:cNvSpPr>
            <p:nvPr/>
          </p:nvSpPr>
          <p:spPr bwMode="auto">
            <a:xfrm>
              <a:off x="2996" y="1836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0" name="Freeform 724"/>
            <p:cNvSpPr>
              <a:spLocks/>
            </p:cNvSpPr>
            <p:nvPr/>
          </p:nvSpPr>
          <p:spPr bwMode="auto">
            <a:xfrm>
              <a:off x="2982" y="1838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1" name="Freeform 725"/>
            <p:cNvSpPr>
              <a:spLocks/>
            </p:cNvSpPr>
            <p:nvPr/>
          </p:nvSpPr>
          <p:spPr bwMode="auto">
            <a:xfrm>
              <a:off x="2969" y="1840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2" name="Freeform 726"/>
            <p:cNvSpPr>
              <a:spLocks/>
            </p:cNvSpPr>
            <p:nvPr/>
          </p:nvSpPr>
          <p:spPr bwMode="auto">
            <a:xfrm>
              <a:off x="2955" y="1842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3" name="Freeform 727"/>
            <p:cNvSpPr>
              <a:spLocks/>
            </p:cNvSpPr>
            <p:nvPr/>
          </p:nvSpPr>
          <p:spPr bwMode="auto">
            <a:xfrm>
              <a:off x="2942" y="1844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4" name="Freeform 728"/>
            <p:cNvSpPr>
              <a:spLocks/>
            </p:cNvSpPr>
            <p:nvPr/>
          </p:nvSpPr>
          <p:spPr bwMode="auto">
            <a:xfrm>
              <a:off x="2928" y="1846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5" name="Freeform 729"/>
            <p:cNvSpPr>
              <a:spLocks/>
            </p:cNvSpPr>
            <p:nvPr/>
          </p:nvSpPr>
          <p:spPr bwMode="auto">
            <a:xfrm>
              <a:off x="2916" y="1849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6" name="Freeform 730"/>
            <p:cNvSpPr>
              <a:spLocks/>
            </p:cNvSpPr>
            <p:nvPr/>
          </p:nvSpPr>
          <p:spPr bwMode="auto">
            <a:xfrm>
              <a:off x="2902" y="185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7" name="Freeform 731"/>
            <p:cNvSpPr>
              <a:spLocks/>
            </p:cNvSpPr>
            <p:nvPr/>
          </p:nvSpPr>
          <p:spPr bwMode="auto">
            <a:xfrm>
              <a:off x="2889" y="1852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8" name="Freeform 732"/>
            <p:cNvSpPr>
              <a:spLocks/>
            </p:cNvSpPr>
            <p:nvPr/>
          </p:nvSpPr>
          <p:spPr bwMode="auto">
            <a:xfrm>
              <a:off x="2875" y="185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9" name="Freeform 733"/>
            <p:cNvSpPr>
              <a:spLocks/>
            </p:cNvSpPr>
            <p:nvPr/>
          </p:nvSpPr>
          <p:spPr bwMode="auto">
            <a:xfrm>
              <a:off x="2862" y="1856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0" name="Freeform 734"/>
            <p:cNvSpPr>
              <a:spLocks/>
            </p:cNvSpPr>
            <p:nvPr/>
          </p:nvSpPr>
          <p:spPr bwMode="auto">
            <a:xfrm>
              <a:off x="2848" y="1858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1" name="Freeform 735"/>
            <p:cNvSpPr>
              <a:spLocks/>
            </p:cNvSpPr>
            <p:nvPr/>
          </p:nvSpPr>
          <p:spPr bwMode="auto">
            <a:xfrm>
              <a:off x="2834" y="1860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2" name="Freeform 736"/>
            <p:cNvSpPr>
              <a:spLocks/>
            </p:cNvSpPr>
            <p:nvPr/>
          </p:nvSpPr>
          <p:spPr bwMode="auto">
            <a:xfrm>
              <a:off x="2822" y="186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3" name="Freeform 737"/>
            <p:cNvSpPr>
              <a:spLocks/>
            </p:cNvSpPr>
            <p:nvPr/>
          </p:nvSpPr>
          <p:spPr bwMode="auto">
            <a:xfrm>
              <a:off x="2809" y="1864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4" name="Freeform 738"/>
            <p:cNvSpPr>
              <a:spLocks/>
            </p:cNvSpPr>
            <p:nvPr/>
          </p:nvSpPr>
          <p:spPr bwMode="auto">
            <a:xfrm>
              <a:off x="2795" y="1866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5" name="Freeform 739"/>
            <p:cNvSpPr>
              <a:spLocks/>
            </p:cNvSpPr>
            <p:nvPr/>
          </p:nvSpPr>
          <p:spPr bwMode="auto">
            <a:xfrm>
              <a:off x="2781" y="1868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6" name="Freeform 740"/>
            <p:cNvSpPr>
              <a:spLocks/>
            </p:cNvSpPr>
            <p:nvPr/>
          </p:nvSpPr>
          <p:spPr bwMode="auto">
            <a:xfrm>
              <a:off x="2768" y="187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7" name="Freeform 741"/>
            <p:cNvSpPr>
              <a:spLocks/>
            </p:cNvSpPr>
            <p:nvPr/>
          </p:nvSpPr>
          <p:spPr bwMode="auto">
            <a:xfrm>
              <a:off x="2754" y="187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8" name="Freeform 742"/>
            <p:cNvSpPr>
              <a:spLocks/>
            </p:cNvSpPr>
            <p:nvPr/>
          </p:nvSpPr>
          <p:spPr bwMode="auto">
            <a:xfrm>
              <a:off x="2742" y="1874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9" name="Freeform 743"/>
            <p:cNvSpPr>
              <a:spLocks/>
            </p:cNvSpPr>
            <p:nvPr/>
          </p:nvSpPr>
          <p:spPr bwMode="auto">
            <a:xfrm>
              <a:off x="2728" y="1876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0" name="Freeform 744"/>
            <p:cNvSpPr>
              <a:spLocks/>
            </p:cNvSpPr>
            <p:nvPr/>
          </p:nvSpPr>
          <p:spPr bwMode="auto">
            <a:xfrm>
              <a:off x="2715" y="187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1" name="Freeform 745"/>
            <p:cNvSpPr>
              <a:spLocks/>
            </p:cNvSpPr>
            <p:nvPr/>
          </p:nvSpPr>
          <p:spPr bwMode="auto">
            <a:xfrm>
              <a:off x="2701" y="188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2" name="Freeform 746"/>
            <p:cNvSpPr>
              <a:spLocks/>
            </p:cNvSpPr>
            <p:nvPr/>
          </p:nvSpPr>
          <p:spPr bwMode="auto">
            <a:xfrm>
              <a:off x="2688" y="1882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3" name="Freeform 747"/>
            <p:cNvSpPr>
              <a:spLocks/>
            </p:cNvSpPr>
            <p:nvPr/>
          </p:nvSpPr>
          <p:spPr bwMode="auto">
            <a:xfrm>
              <a:off x="2674" y="1884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4" name="Freeform 748"/>
            <p:cNvSpPr>
              <a:spLocks/>
            </p:cNvSpPr>
            <p:nvPr/>
          </p:nvSpPr>
          <p:spPr bwMode="auto">
            <a:xfrm>
              <a:off x="2661" y="1886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5" name="Freeform 749"/>
            <p:cNvSpPr>
              <a:spLocks/>
            </p:cNvSpPr>
            <p:nvPr/>
          </p:nvSpPr>
          <p:spPr bwMode="auto">
            <a:xfrm>
              <a:off x="2648" y="1888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6" name="Freeform 750"/>
            <p:cNvSpPr>
              <a:spLocks/>
            </p:cNvSpPr>
            <p:nvPr/>
          </p:nvSpPr>
          <p:spPr bwMode="auto">
            <a:xfrm>
              <a:off x="2635" y="1891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7" name="Freeform 751"/>
            <p:cNvSpPr>
              <a:spLocks/>
            </p:cNvSpPr>
            <p:nvPr/>
          </p:nvSpPr>
          <p:spPr bwMode="auto">
            <a:xfrm>
              <a:off x="2621" y="189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8" name="Freeform 752"/>
            <p:cNvSpPr>
              <a:spLocks/>
            </p:cNvSpPr>
            <p:nvPr/>
          </p:nvSpPr>
          <p:spPr bwMode="auto">
            <a:xfrm>
              <a:off x="2607" y="189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9" name="Freeform 753"/>
            <p:cNvSpPr>
              <a:spLocks/>
            </p:cNvSpPr>
            <p:nvPr/>
          </p:nvSpPr>
          <p:spPr bwMode="auto">
            <a:xfrm>
              <a:off x="2594" y="1896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0" name="Freeform 754"/>
            <p:cNvSpPr>
              <a:spLocks/>
            </p:cNvSpPr>
            <p:nvPr/>
          </p:nvSpPr>
          <p:spPr bwMode="auto">
            <a:xfrm>
              <a:off x="2580" y="1898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1" name="Freeform 755"/>
            <p:cNvSpPr>
              <a:spLocks/>
            </p:cNvSpPr>
            <p:nvPr/>
          </p:nvSpPr>
          <p:spPr bwMode="auto">
            <a:xfrm>
              <a:off x="2568" y="1900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2" name="Freeform 756"/>
            <p:cNvSpPr>
              <a:spLocks/>
            </p:cNvSpPr>
            <p:nvPr/>
          </p:nvSpPr>
          <p:spPr bwMode="auto">
            <a:xfrm>
              <a:off x="2554" y="190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3" name="Freeform 757"/>
            <p:cNvSpPr>
              <a:spLocks/>
            </p:cNvSpPr>
            <p:nvPr/>
          </p:nvSpPr>
          <p:spPr bwMode="auto">
            <a:xfrm>
              <a:off x="2541" y="1904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4" name="Freeform 758"/>
            <p:cNvSpPr>
              <a:spLocks/>
            </p:cNvSpPr>
            <p:nvPr/>
          </p:nvSpPr>
          <p:spPr bwMode="auto">
            <a:xfrm>
              <a:off x="2527" y="1906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5" name="Freeform 759"/>
            <p:cNvSpPr>
              <a:spLocks/>
            </p:cNvSpPr>
            <p:nvPr/>
          </p:nvSpPr>
          <p:spPr bwMode="auto">
            <a:xfrm>
              <a:off x="2514" y="1908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6" name="Freeform 760"/>
            <p:cNvSpPr>
              <a:spLocks/>
            </p:cNvSpPr>
            <p:nvPr/>
          </p:nvSpPr>
          <p:spPr bwMode="auto">
            <a:xfrm>
              <a:off x="2500" y="191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7" name="Freeform 761"/>
            <p:cNvSpPr>
              <a:spLocks/>
            </p:cNvSpPr>
            <p:nvPr/>
          </p:nvSpPr>
          <p:spPr bwMode="auto">
            <a:xfrm>
              <a:off x="2487" y="1913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8" name="Freeform 762"/>
            <p:cNvSpPr>
              <a:spLocks/>
            </p:cNvSpPr>
            <p:nvPr/>
          </p:nvSpPr>
          <p:spPr bwMode="auto">
            <a:xfrm>
              <a:off x="2474" y="191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9" name="Freeform 763"/>
            <p:cNvSpPr>
              <a:spLocks/>
            </p:cNvSpPr>
            <p:nvPr/>
          </p:nvSpPr>
          <p:spPr bwMode="auto">
            <a:xfrm>
              <a:off x="2461" y="1916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0" name="Freeform 764"/>
            <p:cNvSpPr>
              <a:spLocks/>
            </p:cNvSpPr>
            <p:nvPr/>
          </p:nvSpPr>
          <p:spPr bwMode="auto">
            <a:xfrm>
              <a:off x="2447" y="191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1" name="Freeform 765"/>
            <p:cNvSpPr>
              <a:spLocks/>
            </p:cNvSpPr>
            <p:nvPr/>
          </p:nvSpPr>
          <p:spPr bwMode="auto">
            <a:xfrm>
              <a:off x="2434" y="1920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2" name="Freeform 766"/>
            <p:cNvSpPr>
              <a:spLocks/>
            </p:cNvSpPr>
            <p:nvPr/>
          </p:nvSpPr>
          <p:spPr bwMode="auto">
            <a:xfrm>
              <a:off x="2420" y="192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3" name="Freeform 767"/>
            <p:cNvSpPr>
              <a:spLocks/>
            </p:cNvSpPr>
            <p:nvPr/>
          </p:nvSpPr>
          <p:spPr bwMode="auto">
            <a:xfrm>
              <a:off x="2406" y="1924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4" name="Freeform 768"/>
            <p:cNvSpPr>
              <a:spLocks/>
            </p:cNvSpPr>
            <p:nvPr/>
          </p:nvSpPr>
          <p:spPr bwMode="auto">
            <a:xfrm>
              <a:off x="2394" y="1926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5" name="Freeform 769"/>
            <p:cNvSpPr>
              <a:spLocks/>
            </p:cNvSpPr>
            <p:nvPr/>
          </p:nvSpPr>
          <p:spPr bwMode="auto">
            <a:xfrm>
              <a:off x="2380" y="1928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6" name="Freeform 770"/>
            <p:cNvSpPr>
              <a:spLocks/>
            </p:cNvSpPr>
            <p:nvPr/>
          </p:nvSpPr>
          <p:spPr bwMode="auto">
            <a:xfrm>
              <a:off x="2367" y="1931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7" name="Freeform 771"/>
            <p:cNvSpPr>
              <a:spLocks/>
            </p:cNvSpPr>
            <p:nvPr/>
          </p:nvSpPr>
          <p:spPr bwMode="auto">
            <a:xfrm>
              <a:off x="2353" y="1933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8" name="Freeform 772"/>
            <p:cNvSpPr>
              <a:spLocks/>
            </p:cNvSpPr>
            <p:nvPr/>
          </p:nvSpPr>
          <p:spPr bwMode="auto">
            <a:xfrm>
              <a:off x="2340" y="193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9" name="Freeform 773"/>
            <p:cNvSpPr>
              <a:spLocks/>
            </p:cNvSpPr>
            <p:nvPr/>
          </p:nvSpPr>
          <p:spPr bwMode="auto">
            <a:xfrm>
              <a:off x="2326" y="1937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0" name="Freeform 774"/>
            <p:cNvSpPr>
              <a:spLocks/>
            </p:cNvSpPr>
            <p:nvPr/>
          </p:nvSpPr>
          <p:spPr bwMode="auto">
            <a:xfrm>
              <a:off x="2313" y="1939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1" name="Freeform 775"/>
            <p:cNvSpPr>
              <a:spLocks/>
            </p:cNvSpPr>
            <p:nvPr/>
          </p:nvSpPr>
          <p:spPr bwMode="auto">
            <a:xfrm>
              <a:off x="2300" y="194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2" name="Freeform 776"/>
            <p:cNvSpPr>
              <a:spLocks/>
            </p:cNvSpPr>
            <p:nvPr/>
          </p:nvSpPr>
          <p:spPr bwMode="auto">
            <a:xfrm>
              <a:off x="2287" y="1942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3" name="Freeform 777"/>
            <p:cNvSpPr>
              <a:spLocks/>
            </p:cNvSpPr>
            <p:nvPr/>
          </p:nvSpPr>
          <p:spPr bwMode="auto">
            <a:xfrm>
              <a:off x="2273" y="1944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4" name="Freeform 778"/>
            <p:cNvSpPr>
              <a:spLocks/>
            </p:cNvSpPr>
            <p:nvPr/>
          </p:nvSpPr>
          <p:spPr bwMode="auto">
            <a:xfrm>
              <a:off x="2260" y="1946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5" name="Freeform 779"/>
            <p:cNvSpPr>
              <a:spLocks/>
            </p:cNvSpPr>
            <p:nvPr/>
          </p:nvSpPr>
          <p:spPr bwMode="auto">
            <a:xfrm>
              <a:off x="2246" y="1948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6" name="Freeform 780"/>
            <p:cNvSpPr>
              <a:spLocks/>
            </p:cNvSpPr>
            <p:nvPr/>
          </p:nvSpPr>
          <p:spPr bwMode="auto">
            <a:xfrm>
              <a:off x="2232" y="195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7" name="Freeform 781"/>
            <p:cNvSpPr>
              <a:spLocks/>
            </p:cNvSpPr>
            <p:nvPr/>
          </p:nvSpPr>
          <p:spPr bwMode="auto">
            <a:xfrm>
              <a:off x="2220" y="195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8" name="Freeform 782"/>
            <p:cNvSpPr>
              <a:spLocks/>
            </p:cNvSpPr>
            <p:nvPr/>
          </p:nvSpPr>
          <p:spPr bwMode="auto">
            <a:xfrm>
              <a:off x="2206" y="195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9" name="Freeform 783"/>
            <p:cNvSpPr>
              <a:spLocks/>
            </p:cNvSpPr>
            <p:nvPr/>
          </p:nvSpPr>
          <p:spPr bwMode="auto">
            <a:xfrm>
              <a:off x="2193" y="1957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0" name="Freeform 784"/>
            <p:cNvSpPr>
              <a:spLocks/>
            </p:cNvSpPr>
            <p:nvPr/>
          </p:nvSpPr>
          <p:spPr bwMode="auto">
            <a:xfrm>
              <a:off x="2179" y="1959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1" name="Freeform 785"/>
            <p:cNvSpPr>
              <a:spLocks/>
            </p:cNvSpPr>
            <p:nvPr/>
          </p:nvSpPr>
          <p:spPr bwMode="auto">
            <a:xfrm>
              <a:off x="2166" y="19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2" name="Freeform 786"/>
            <p:cNvSpPr>
              <a:spLocks/>
            </p:cNvSpPr>
            <p:nvPr/>
          </p:nvSpPr>
          <p:spPr bwMode="auto">
            <a:xfrm>
              <a:off x="2090" y="1932"/>
              <a:ext cx="78" cy="6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44"/>
                </a:cxn>
                <a:cxn ang="0">
                  <a:pos x="78" y="68"/>
                </a:cxn>
                <a:cxn ang="0">
                  <a:pos x="67" y="0"/>
                </a:cxn>
              </a:cxnLst>
              <a:rect l="0" t="0" r="r" b="b"/>
              <a:pathLst>
                <a:path w="78" h="68">
                  <a:moveTo>
                    <a:pt x="67" y="0"/>
                  </a:moveTo>
                  <a:lnTo>
                    <a:pt x="0" y="44"/>
                  </a:lnTo>
                  <a:lnTo>
                    <a:pt x="78" y="6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87"/>
          <p:cNvGrpSpPr>
            <a:grpSpLocks/>
          </p:cNvGrpSpPr>
          <p:nvPr/>
        </p:nvGrpSpPr>
        <p:grpSpPr bwMode="auto">
          <a:xfrm>
            <a:off x="3103563" y="4940300"/>
            <a:ext cx="750887" cy="223838"/>
            <a:chOff x="1955" y="3112"/>
            <a:chExt cx="473" cy="141"/>
          </a:xfrm>
        </p:grpSpPr>
        <p:sp>
          <p:nvSpPr>
            <p:cNvPr id="481044" name="Line 788"/>
            <p:cNvSpPr>
              <a:spLocks noChangeShapeType="1"/>
            </p:cNvSpPr>
            <p:nvPr/>
          </p:nvSpPr>
          <p:spPr bwMode="auto">
            <a:xfrm flipH="1">
              <a:off x="2021" y="3112"/>
              <a:ext cx="407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5" name="Freeform 789"/>
            <p:cNvSpPr>
              <a:spLocks/>
            </p:cNvSpPr>
            <p:nvPr/>
          </p:nvSpPr>
          <p:spPr bwMode="auto">
            <a:xfrm>
              <a:off x="1955" y="3187"/>
              <a:ext cx="81" cy="6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52"/>
                </a:cxn>
                <a:cxn ang="0">
                  <a:pos x="81" y="66"/>
                </a:cxn>
                <a:cxn ang="0">
                  <a:pos x="59" y="0"/>
                </a:cxn>
              </a:cxnLst>
              <a:rect l="0" t="0" r="r" b="b"/>
              <a:pathLst>
                <a:path w="81" h="66">
                  <a:moveTo>
                    <a:pt x="59" y="0"/>
                  </a:moveTo>
                  <a:lnTo>
                    <a:pt x="0" y="52"/>
                  </a:lnTo>
                  <a:lnTo>
                    <a:pt x="81" y="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046" name="Line 790"/>
          <p:cNvSpPr>
            <a:spLocks noChangeShapeType="1"/>
          </p:cNvSpPr>
          <p:nvPr/>
        </p:nvSpPr>
        <p:spPr bwMode="auto">
          <a:xfrm>
            <a:off x="2079625" y="5867400"/>
            <a:ext cx="17732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047" name="Text Box 791"/>
          <p:cNvSpPr txBox="1">
            <a:spLocks noChangeArrowheads="1"/>
          </p:cNvSpPr>
          <p:nvPr/>
        </p:nvSpPr>
        <p:spPr bwMode="auto">
          <a:xfrm>
            <a:off x="4125913" y="5737225"/>
            <a:ext cx="13922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/>
              <a:t>= Causal flows.</a:t>
            </a:r>
          </a:p>
        </p:txBody>
      </p:sp>
      <p:grpSp>
        <p:nvGrpSpPr>
          <p:cNvPr id="17" name="Group 792"/>
          <p:cNvGrpSpPr>
            <a:grpSpLocks/>
          </p:cNvGrpSpPr>
          <p:nvPr/>
        </p:nvGrpSpPr>
        <p:grpSpPr bwMode="auto">
          <a:xfrm>
            <a:off x="2057400" y="6172200"/>
            <a:ext cx="4516438" cy="293688"/>
            <a:chOff x="1296" y="4135"/>
            <a:chExt cx="2845" cy="185"/>
          </a:xfrm>
        </p:grpSpPr>
        <p:sp>
          <p:nvSpPr>
            <p:cNvPr id="481049" name="Line 793"/>
            <p:cNvSpPr>
              <a:spLocks noChangeShapeType="1"/>
            </p:cNvSpPr>
            <p:nvPr/>
          </p:nvSpPr>
          <p:spPr bwMode="auto">
            <a:xfrm>
              <a:off x="1296" y="4196"/>
              <a:ext cx="11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50" name="Text Box 794"/>
            <p:cNvSpPr txBox="1">
              <a:spLocks noChangeArrowheads="1"/>
            </p:cNvSpPr>
            <p:nvPr/>
          </p:nvSpPr>
          <p:spPr bwMode="auto">
            <a:xfrm>
              <a:off x="2626" y="4135"/>
              <a:ext cx="151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= Information gathering &amp; use.</a:t>
              </a:r>
            </a:p>
          </p:txBody>
        </p:sp>
      </p:grpSp>
      <p:sp>
        <p:nvSpPr>
          <p:cNvPr id="481051" name="Text Box 795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805" name="Text Box 5"/>
          <p:cNvSpPr txBox="1">
            <a:spLocks noChangeArrowheads="1"/>
          </p:cNvSpPr>
          <p:nvPr/>
        </p:nvSpPr>
        <p:spPr bwMode="auto">
          <a:xfrm>
            <a:off x="1600200" y="1600200"/>
            <a:ext cx="1371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Rising supply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 Falling cash flow Falling asset prices  Less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dvlpt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…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0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Forward-looking decisions &amp; negative feedback equilibrates the system…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807" name="Group 806"/>
          <p:cNvGrpSpPr/>
          <p:nvPr/>
        </p:nvGrpSpPr>
        <p:grpSpPr>
          <a:xfrm>
            <a:off x="2514600" y="2590800"/>
            <a:ext cx="2514600" cy="1752600"/>
            <a:chOff x="1600200" y="1752600"/>
            <a:chExt cx="2514600" cy="1752600"/>
          </a:xfrm>
        </p:grpSpPr>
        <p:sp>
          <p:nvSpPr>
            <p:cNvPr id="801" name="Curved Left Arrow 800"/>
            <p:cNvSpPr/>
            <p:nvPr/>
          </p:nvSpPr>
          <p:spPr bwMode="auto">
            <a:xfrm rot="10800000">
              <a:off x="1600200" y="1828800"/>
              <a:ext cx="1219200" cy="1676400"/>
            </a:xfrm>
            <a:prstGeom prst="curvedLeftArrow">
              <a:avLst/>
            </a:prstGeom>
            <a:solidFill>
              <a:schemeClr val="accent1">
                <a:alpha val="49000"/>
              </a:schemeClr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6" name="Curved Up Arrow 805"/>
            <p:cNvSpPr/>
            <p:nvPr/>
          </p:nvSpPr>
          <p:spPr bwMode="auto">
            <a:xfrm rot="16200000">
              <a:off x="2667000" y="2057400"/>
              <a:ext cx="1752600" cy="1143000"/>
            </a:xfrm>
            <a:prstGeom prst="curvedUpArrow">
              <a:avLst>
                <a:gd name="adj1" fmla="val 25000"/>
                <a:gd name="adj2" fmla="val 62685"/>
                <a:gd name="adj3" fmla="val 24101"/>
              </a:avLst>
            </a:prstGeom>
            <a:solidFill>
              <a:schemeClr val="accent1">
                <a:alpha val="48000"/>
              </a:schemeClr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10" name="Group 809"/>
          <p:cNvGrpSpPr/>
          <p:nvPr/>
        </p:nvGrpSpPr>
        <p:grpSpPr>
          <a:xfrm>
            <a:off x="7772400" y="1524000"/>
            <a:ext cx="1371600" cy="1752600"/>
            <a:chOff x="7772400" y="1447800"/>
            <a:chExt cx="1371600" cy="1752600"/>
          </a:xfrm>
        </p:grpSpPr>
        <p:sp>
          <p:nvSpPr>
            <p:cNvPr id="808" name="Text Box 5"/>
            <p:cNvSpPr txBox="1">
              <a:spLocks noChangeArrowheads="1"/>
            </p:cNvSpPr>
            <p:nvPr/>
          </p:nvSpPr>
          <p:spPr bwMode="auto">
            <a:xfrm>
              <a:off x="8001000" y="1676400"/>
              <a:ext cx="11430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charset="0"/>
                </a:rPr>
                <a:t>Consider </a:t>
              </a:r>
              <a:r>
                <a:rPr lang="en-US" dirty="0" err="1" smtClean="0">
                  <a:solidFill>
                    <a:srgbClr val="0000FF"/>
                  </a:solidFill>
                  <a:latin typeface="Arial" charset="0"/>
                </a:rPr>
                <a:t>constr</a:t>
              </a:r>
              <a:r>
                <a:rPr lang="en-US" dirty="0" smtClean="0">
                  <a:solidFill>
                    <a:srgbClr val="0000FF"/>
                  </a:solidFill>
                  <a:latin typeface="Arial" charset="0"/>
                </a:rPr>
                <a:t> pipeline, </a:t>
              </a:r>
              <a:r>
                <a:rPr lang="en-US" dirty="0" err="1" smtClean="0">
                  <a:solidFill>
                    <a:srgbClr val="0000FF"/>
                  </a:solidFill>
                  <a:latin typeface="Arial" charset="0"/>
                </a:rPr>
                <a:t>underl</a:t>
              </a:r>
              <a:r>
                <a:rPr lang="en-US" dirty="0" smtClean="0">
                  <a:solidFill>
                    <a:srgbClr val="0000FF"/>
                  </a:solidFill>
                  <a:latin typeface="Arial" charset="0"/>
                </a:rPr>
                <a:t> demand evolution…</a:t>
              </a:r>
              <a:endParaRPr lang="en-US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809" name="Left Brace 808"/>
            <p:cNvSpPr/>
            <p:nvPr/>
          </p:nvSpPr>
          <p:spPr bwMode="auto">
            <a:xfrm>
              <a:off x="7772400" y="1447800"/>
              <a:ext cx="533400" cy="1752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11" name="Text Box 795"/>
          <p:cNvSpPr txBox="1">
            <a:spLocks noChangeArrowheads="1"/>
          </p:cNvSpPr>
          <p:nvPr/>
        </p:nvSpPr>
        <p:spPr bwMode="auto">
          <a:xfrm>
            <a:off x="228600" y="45720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Arial" charset="0"/>
              </a:rPr>
              <a:t>Exhibit 2-2</a:t>
            </a:r>
            <a:endParaRPr lang="en-US" sz="1200" dirty="0">
              <a:latin typeface="Arial" charset="0"/>
            </a:endParaRPr>
          </a:p>
        </p:txBody>
      </p:sp>
      <p:sp>
        <p:nvSpPr>
          <p:cNvPr id="804" name="Footer Placeholder 80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2DB7-69CE-4386-9749-BFB57372EB65}" type="slidenum">
              <a:rPr lang="en-US"/>
              <a:pPr/>
              <a:t>43</a:t>
            </a:fld>
            <a:endParaRPr 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357313" y="8239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3017838" y="452438"/>
            <a:ext cx="3065462" cy="2143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3925888" y="477838"/>
            <a:ext cx="13795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3925888" y="481013"/>
            <a:ext cx="1466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SPACE MARKET</a:t>
            </a:r>
            <a:endParaRPr lang="en-US" sz="2400"/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5211763" y="4953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65" name="Rectangle 9"/>
          <p:cNvSpPr>
            <a:spLocks noChangeArrowheads="1"/>
          </p:cNvSpPr>
          <p:nvPr/>
        </p:nvSpPr>
        <p:spPr bwMode="auto">
          <a:xfrm>
            <a:off x="3209925" y="809625"/>
            <a:ext cx="960438" cy="628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6" name="Rectangle 10"/>
          <p:cNvSpPr>
            <a:spLocks noChangeArrowheads="1"/>
          </p:cNvSpPr>
          <p:nvPr/>
        </p:nvSpPr>
        <p:spPr bwMode="auto">
          <a:xfrm>
            <a:off x="3375025" y="833438"/>
            <a:ext cx="733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7" name="Rectangle 11"/>
          <p:cNvSpPr>
            <a:spLocks noChangeArrowheads="1"/>
          </p:cNvSpPr>
          <p:nvPr/>
        </p:nvSpPr>
        <p:spPr bwMode="auto">
          <a:xfrm>
            <a:off x="3373438" y="836613"/>
            <a:ext cx="7762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SUPPLY</a:t>
            </a:r>
            <a:endParaRPr lang="en-US" sz="2400"/>
          </a:p>
        </p:txBody>
      </p:sp>
      <p:sp>
        <p:nvSpPr>
          <p:cNvPr id="480268" name="Rectangle 12"/>
          <p:cNvSpPr>
            <a:spLocks noChangeArrowheads="1"/>
          </p:cNvSpPr>
          <p:nvPr/>
        </p:nvSpPr>
        <p:spPr bwMode="auto">
          <a:xfrm>
            <a:off x="4021138" y="8509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69" name="Rectangle 13"/>
          <p:cNvSpPr>
            <a:spLocks noChangeArrowheads="1"/>
          </p:cNvSpPr>
          <p:nvPr/>
        </p:nvSpPr>
        <p:spPr bwMode="auto">
          <a:xfrm>
            <a:off x="3278188" y="1008063"/>
            <a:ext cx="908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0" name="Rectangle 14"/>
          <p:cNvSpPr>
            <a:spLocks noChangeArrowheads="1"/>
          </p:cNvSpPr>
          <p:nvPr/>
        </p:nvSpPr>
        <p:spPr bwMode="auto">
          <a:xfrm>
            <a:off x="3278188" y="1009650"/>
            <a:ext cx="9779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(Landlords)</a:t>
            </a:r>
            <a:endParaRPr lang="en-US" sz="2400"/>
          </a:p>
        </p:txBody>
      </p:sp>
      <p:sp>
        <p:nvSpPr>
          <p:cNvPr id="480271" name="Rectangle 15"/>
          <p:cNvSpPr>
            <a:spLocks noChangeArrowheads="1"/>
          </p:cNvSpPr>
          <p:nvPr/>
        </p:nvSpPr>
        <p:spPr bwMode="auto">
          <a:xfrm>
            <a:off x="4113213" y="10255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72" name="Rectangle 16"/>
          <p:cNvSpPr>
            <a:spLocks noChangeArrowheads="1"/>
          </p:cNvSpPr>
          <p:nvPr/>
        </p:nvSpPr>
        <p:spPr bwMode="auto">
          <a:xfrm>
            <a:off x="4930775" y="809625"/>
            <a:ext cx="960438" cy="628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3" name="Rectangle 17"/>
          <p:cNvSpPr>
            <a:spLocks noChangeArrowheads="1"/>
          </p:cNvSpPr>
          <p:nvPr/>
        </p:nvSpPr>
        <p:spPr bwMode="auto">
          <a:xfrm>
            <a:off x="5064125" y="833438"/>
            <a:ext cx="798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4" name="Rectangle 18"/>
          <p:cNvSpPr>
            <a:spLocks noChangeArrowheads="1"/>
          </p:cNvSpPr>
          <p:nvPr/>
        </p:nvSpPr>
        <p:spPr bwMode="auto">
          <a:xfrm>
            <a:off x="5064125" y="836613"/>
            <a:ext cx="842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DEMAND</a:t>
            </a:r>
            <a:endParaRPr lang="en-US" sz="2400"/>
          </a:p>
        </p:txBody>
      </p:sp>
      <p:sp>
        <p:nvSpPr>
          <p:cNvPr id="480275" name="Rectangle 19"/>
          <p:cNvSpPr>
            <a:spLocks noChangeArrowheads="1"/>
          </p:cNvSpPr>
          <p:nvPr/>
        </p:nvSpPr>
        <p:spPr bwMode="auto">
          <a:xfrm>
            <a:off x="5772150" y="8509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76" name="Rectangle 20"/>
          <p:cNvSpPr>
            <a:spLocks noChangeArrowheads="1"/>
          </p:cNvSpPr>
          <p:nvPr/>
        </p:nvSpPr>
        <p:spPr bwMode="auto">
          <a:xfrm>
            <a:off x="5064125" y="1008063"/>
            <a:ext cx="773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7" name="Rectangle 21"/>
          <p:cNvSpPr>
            <a:spLocks noChangeArrowheads="1"/>
          </p:cNvSpPr>
          <p:nvPr/>
        </p:nvSpPr>
        <p:spPr bwMode="auto">
          <a:xfrm>
            <a:off x="5064125" y="1009650"/>
            <a:ext cx="8413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(Tenants)</a:t>
            </a:r>
            <a:endParaRPr lang="en-US" sz="2400"/>
          </a:p>
        </p:txBody>
      </p:sp>
      <p:sp>
        <p:nvSpPr>
          <p:cNvPr id="480278" name="Rectangle 22"/>
          <p:cNvSpPr>
            <a:spLocks noChangeArrowheads="1"/>
          </p:cNvSpPr>
          <p:nvPr/>
        </p:nvSpPr>
        <p:spPr bwMode="auto">
          <a:xfrm>
            <a:off x="5772150" y="10255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79" name="Rectangle 23"/>
          <p:cNvSpPr>
            <a:spLocks noChangeArrowheads="1"/>
          </p:cNvSpPr>
          <p:nvPr/>
        </p:nvSpPr>
        <p:spPr bwMode="auto">
          <a:xfrm>
            <a:off x="3975100" y="1790700"/>
            <a:ext cx="1247775" cy="7159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0" name="Rectangle 24"/>
          <p:cNvSpPr>
            <a:spLocks noChangeArrowheads="1"/>
          </p:cNvSpPr>
          <p:nvPr/>
        </p:nvSpPr>
        <p:spPr bwMode="auto">
          <a:xfrm>
            <a:off x="4324350" y="1812925"/>
            <a:ext cx="639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1" name="Rectangle 25"/>
          <p:cNvSpPr>
            <a:spLocks noChangeArrowheads="1"/>
          </p:cNvSpPr>
          <p:nvPr/>
        </p:nvSpPr>
        <p:spPr bwMode="auto">
          <a:xfrm>
            <a:off x="4324350" y="1817688"/>
            <a:ext cx="6794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RENTS</a:t>
            </a:r>
            <a:endParaRPr lang="en-US" sz="2400"/>
          </a:p>
        </p:txBody>
      </p:sp>
      <p:sp>
        <p:nvSpPr>
          <p:cNvPr id="480282" name="Rectangle 26"/>
          <p:cNvSpPr>
            <a:spLocks noChangeArrowheads="1"/>
          </p:cNvSpPr>
          <p:nvPr/>
        </p:nvSpPr>
        <p:spPr bwMode="auto">
          <a:xfrm>
            <a:off x="4881563" y="18319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83" name="Rectangle 27"/>
          <p:cNvSpPr>
            <a:spLocks noChangeArrowheads="1"/>
          </p:cNvSpPr>
          <p:nvPr/>
        </p:nvSpPr>
        <p:spPr bwMode="auto">
          <a:xfrm>
            <a:off x="4540250" y="1987550"/>
            <a:ext cx="187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4" name="Rectangle 28"/>
          <p:cNvSpPr>
            <a:spLocks noChangeArrowheads="1"/>
          </p:cNvSpPr>
          <p:nvPr/>
        </p:nvSpPr>
        <p:spPr bwMode="auto">
          <a:xfrm>
            <a:off x="4540250" y="1990725"/>
            <a:ext cx="196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&amp;</a:t>
            </a:r>
            <a:endParaRPr lang="en-US" sz="2400"/>
          </a:p>
        </p:txBody>
      </p:sp>
      <p:sp>
        <p:nvSpPr>
          <p:cNvPr id="480285" name="Rectangle 29"/>
          <p:cNvSpPr>
            <a:spLocks noChangeArrowheads="1"/>
          </p:cNvSpPr>
          <p:nvPr/>
        </p:nvSpPr>
        <p:spPr bwMode="auto">
          <a:xfrm>
            <a:off x="4649788" y="200501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86" name="Rectangle 30"/>
          <p:cNvSpPr>
            <a:spLocks noChangeArrowheads="1"/>
          </p:cNvSpPr>
          <p:nvPr/>
        </p:nvSpPr>
        <p:spPr bwMode="auto">
          <a:xfrm>
            <a:off x="4068763" y="2162175"/>
            <a:ext cx="10779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7" name="Rectangle 31"/>
          <p:cNvSpPr>
            <a:spLocks noChangeArrowheads="1"/>
          </p:cNvSpPr>
          <p:nvPr/>
        </p:nvSpPr>
        <p:spPr bwMode="auto">
          <a:xfrm>
            <a:off x="4068763" y="2165350"/>
            <a:ext cx="12065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OCCUPANCY</a:t>
            </a:r>
            <a:endParaRPr lang="en-US" sz="2400"/>
          </a:p>
        </p:txBody>
      </p:sp>
      <p:sp>
        <p:nvSpPr>
          <p:cNvPr id="480288" name="Rectangle 32"/>
          <p:cNvSpPr>
            <a:spLocks noChangeArrowheads="1"/>
          </p:cNvSpPr>
          <p:nvPr/>
        </p:nvSpPr>
        <p:spPr bwMode="auto">
          <a:xfrm>
            <a:off x="5118100" y="21812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89" name="Rectangle 33"/>
          <p:cNvSpPr>
            <a:spLocks noChangeArrowheads="1"/>
          </p:cNvSpPr>
          <p:nvPr/>
        </p:nvSpPr>
        <p:spPr bwMode="auto">
          <a:xfrm>
            <a:off x="6364288" y="630238"/>
            <a:ext cx="1247775" cy="895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0" name="Rectangle 34"/>
          <p:cNvSpPr>
            <a:spLocks noChangeArrowheads="1"/>
          </p:cNvSpPr>
          <p:nvPr/>
        </p:nvSpPr>
        <p:spPr bwMode="auto">
          <a:xfrm>
            <a:off x="6724650" y="654050"/>
            <a:ext cx="619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1" name="Rectangle 35"/>
          <p:cNvSpPr>
            <a:spLocks noChangeArrowheads="1"/>
          </p:cNvSpPr>
          <p:nvPr/>
        </p:nvSpPr>
        <p:spPr bwMode="auto">
          <a:xfrm>
            <a:off x="6723063" y="657225"/>
            <a:ext cx="6604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LOCAL</a:t>
            </a:r>
            <a:endParaRPr lang="en-US" sz="2400"/>
          </a:p>
        </p:txBody>
      </p:sp>
      <p:sp>
        <p:nvSpPr>
          <p:cNvPr id="480292" name="Rectangle 36"/>
          <p:cNvSpPr>
            <a:spLocks noChangeArrowheads="1"/>
          </p:cNvSpPr>
          <p:nvPr/>
        </p:nvSpPr>
        <p:spPr bwMode="auto">
          <a:xfrm>
            <a:off x="7262813" y="6731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93" name="Rectangle 37"/>
          <p:cNvSpPr>
            <a:spLocks noChangeArrowheads="1"/>
          </p:cNvSpPr>
          <p:nvPr/>
        </p:nvSpPr>
        <p:spPr bwMode="auto">
          <a:xfrm>
            <a:off x="6931025" y="830263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4" name="Rectangle 38"/>
          <p:cNvSpPr>
            <a:spLocks noChangeArrowheads="1"/>
          </p:cNvSpPr>
          <p:nvPr/>
        </p:nvSpPr>
        <p:spPr bwMode="auto">
          <a:xfrm>
            <a:off x="6931025" y="833438"/>
            <a:ext cx="196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&amp;</a:t>
            </a:r>
            <a:endParaRPr lang="en-US" sz="2400"/>
          </a:p>
        </p:txBody>
      </p:sp>
      <p:sp>
        <p:nvSpPr>
          <p:cNvPr id="480295" name="Rectangle 39"/>
          <p:cNvSpPr>
            <a:spLocks noChangeArrowheads="1"/>
          </p:cNvSpPr>
          <p:nvPr/>
        </p:nvSpPr>
        <p:spPr bwMode="auto">
          <a:xfrm>
            <a:off x="7040563" y="84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96" name="Rectangle 40"/>
          <p:cNvSpPr>
            <a:spLocks noChangeArrowheads="1"/>
          </p:cNvSpPr>
          <p:nvPr/>
        </p:nvSpPr>
        <p:spPr bwMode="auto">
          <a:xfrm>
            <a:off x="6586538" y="1004888"/>
            <a:ext cx="901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7" name="Rectangle 41"/>
          <p:cNvSpPr>
            <a:spLocks noChangeArrowheads="1"/>
          </p:cNvSpPr>
          <p:nvPr/>
        </p:nvSpPr>
        <p:spPr bwMode="auto">
          <a:xfrm>
            <a:off x="6586538" y="1008063"/>
            <a:ext cx="9667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NATIONAL</a:t>
            </a:r>
            <a:endParaRPr lang="en-US" sz="2400"/>
          </a:p>
        </p:txBody>
      </p:sp>
      <p:sp>
        <p:nvSpPr>
          <p:cNvPr id="480298" name="Rectangle 42"/>
          <p:cNvSpPr>
            <a:spLocks noChangeArrowheads="1"/>
          </p:cNvSpPr>
          <p:nvPr/>
        </p:nvSpPr>
        <p:spPr bwMode="auto">
          <a:xfrm>
            <a:off x="7412038" y="10239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99" name="Rectangle 43"/>
          <p:cNvSpPr>
            <a:spLocks noChangeArrowheads="1"/>
          </p:cNvSpPr>
          <p:nvPr/>
        </p:nvSpPr>
        <p:spPr bwMode="auto">
          <a:xfrm>
            <a:off x="6573838" y="1181100"/>
            <a:ext cx="933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300" name="Rectangle 44"/>
          <p:cNvSpPr>
            <a:spLocks noChangeArrowheads="1"/>
          </p:cNvSpPr>
          <p:nvPr/>
        </p:nvSpPr>
        <p:spPr bwMode="auto">
          <a:xfrm>
            <a:off x="6573838" y="1184275"/>
            <a:ext cx="990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ECONOMY</a:t>
            </a:r>
            <a:endParaRPr lang="en-US" sz="2400"/>
          </a:p>
        </p:txBody>
      </p:sp>
      <p:sp>
        <p:nvSpPr>
          <p:cNvPr id="480301" name="Rectangle 45"/>
          <p:cNvSpPr>
            <a:spLocks noChangeArrowheads="1"/>
          </p:cNvSpPr>
          <p:nvPr/>
        </p:nvSpPr>
        <p:spPr bwMode="auto">
          <a:xfrm>
            <a:off x="7423150" y="119856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646863" y="2141538"/>
            <a:ext cx="1066800" cy="458787"/>
            <a:chOff x="4187" y="1349"/>
            <a:chExt cx="672" cy="289"/>
          </a:xfrm>
        </p:grpSpPr>
        <p:sp>
          <p:nvSpPr>
            <p:cNvPr id="480303" name="Freeform 47"/>
            <p:cNvSpPr>
              <a:spLocks/>
            </p:cNvSpPr>
            <p:nvPr/>
          </p:nvSpPr>
          <p:spPr bwMode="auto">
            <a:xfrm>
              <a:off x="4187" y="1349"/>
              <a:ext cx="7" cy="1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7" y="3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4" name="Rectangle 48"/>
            <p:cNvSpPr>
              <a:spLocks noChangeArrowheads="1"/>
            </p:cNvSpPr>
            <p:nvPr/>
          </p:nvSpPr>
          <p:spPr bwMode="auto">
            <a:xfrm>
              <a:off x="4187" y="1367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5" name="Rectangle 49"/>
            <p:cNvSpPr>
              <a:spLocks noChangeArrowheads="1"/>
            </p:cNvSpPr>
            <p:nvPr/>
          </p:nvSpPr>
          <p:spPr bwMode="auto">
            <a:xfrm>
              <a:off x="4187" y="1381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6" name="Rectangle 50"/>
            <p:cNvSpPr>
              <a:spLocks noChangeArrowheads="1"/>
            </p:cNvSpPr>
            <p:nvPr/>
          </p:nvSpPr>
          <p:spPr bwMode="auto">
            <a:xfrm>
              <a:off x="4187" y="1396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7" name="Rectangle 51"/>
            <p:cNvSpPr>
              <a:spLocks noChangeArrowheads="1"/>
            </p:cNvSpPr>
            <p:nvPr/>
          </p:nvSpPr>
          <p:spPr bwMode="auto">
            <a:xfrm>
              <a:off x="4187" y="141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8" name="Rectangle 52"/>
            <p:cNvSpPr>
              <a:spLocks noChangeArrowheads="1"/>
            </p:cNvSpPr>
            <p:nvPr/>
          </p:nvSpPr>
          <p:spPr bwMode="auto">
            <a:xfrm>
              <a:off x="4187" y="1425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9" name="Rectangle 53"/>
            <p:cNvSpPr>
              <a:spLocks noChangeArrowheads="1"/>
            </p:cNvSpPr>
            <p:nvPr/>
          </p:nvSpPr>
          <p:spPr bwMode="auto">
            <a:xfrm>
              <a:off x="4187" y="1440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0" name="Rectangle 54"/>
            <p:cNvSpPr>
              <a:spLocks noChangeArrowheads="1"/>
            </p:cNvSpPr>
            <p:nvPr/>
          </p:nvSpPr>
          <p:spPr bwMode="auto">
            <a:xfrm>
              <a:off x="4187" y="1455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1" name="Rectangle 55"/>
            <p:cNvSpPr>
              <a:spLocks noChangeArrowheads="1"/>
            </p:cNvSpPr>
            <p:nvPr/>
          </p:nvSpPr>
          <p:spPr bwMode="auto">
            <a:xfrm>
              <a:off x="4187" y="1470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2" name="Rectangle 56"/>
            <p:cNvSpPr>
              <a:spLocks noChangeArrowheads="1"/>
            </p:cNvSpPr>
            <p:nvPr/>
          </p:nvSpPr>
          <p:spPr bwMode="auto">
            <a:xfrm>
              <a:off x="4187" y="1484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3" name="Rectangle 57"/>
            <p:cNvSpPr>
              <a:spLocks noChangeArrowheads="1"/>
            </p:cNvSpPr>
            <p:nvPr/>
          </p:nvSpPr>
          <p:spPr bwMode="auto">
            <a:xfrm>
              <a:off x="4187" y="1499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4" name="Rectangle 58"/>
            <p:cNvSpPr>
              <a:spLocks noChangeArrowheads="1"/>
            </p:cNvSpPr>
            <p:nvPr/>
          </p:nvSpPr>
          <p:spPr bwMode="auto">
            <a:xfrm>
              <a:off x="4187" y="1514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5" name="Rectangle 59"/>
            <p:cNvSpPr>
              <a:spLocks noChangeArrowheads="1"/>
            </p:cNvSpPr>
            <p:nvPr/>
          </p:nvSpPr>
          <p:spPr bwMode="auto">
            <a:xfrm>
              <a:off x="4187" y="152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6" name="Rectangle 60"/>
            <p:cNvSpPr>
              <a:spLocks noChangeArrowheads="1"/>
            </p:cNvSpPr>
            <p:nvPr/>
          </p:nvSpPr>
          <p:spPr bwMode="auto">
            <a:xfrm>
              <a:off x="4187" y="154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7" name="Rectangle 61"/>
            <p:cNvSpPr>
              <a:spLocks noChangeArrowheads="1"/>
            </p:cNvSpPr>
            <p:nvPr/>
          </p:nvSpPr>
          <p:spPr bwMode="auto">
            <a:xfrm>
              <a:off x="4187" y="1558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8" name="Rectangle 62"/>
            <p:cNvSpPr>
              <a:spLocks noChangeArrowheads="1"/>
            </p:cNvSpPr>
            <p:nvPr/>
          </p:nvSpPr>
          <p:spPr bwMode="auto">
            <a:xfrm>
              <a:off x="4187" y="1573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9" name="Rectangle 63"/>
            <p:cNvSpPr>
              <a:spLocks noChangeArrowheads="1"/>
            </p:cNvSpPr>
            <p:nvPr/>
          </p:nvSpPr>
          <p:spPr bwMode="auto">
            <a:xfrm>
              <a:off x="4187" y="1588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0" name="Rectangle 64"/>
            <p:cNvSpPr>
              <a:spLocks noChangeArrowheads="1"/>
            </p:cNvSpPr>
            <p:nvPr/>
          </p:nvSpPr>
          <p:spPr bwMode="auto">
            <a:xfrm>
              <a:off x="4187" y="1602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1" name="Rectangle 65"/>
            <p:cNvSpPr>
              <a:spLocks noChangeArrowheads="1"/>
            </p:cNvSpPr>
            <p:nvPr/>
          </p:nvSpPr>
          <p:spPr bwMode="auto">
            <a:xfrm>
              <a:off x="4187" y="1617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2" name="Freeform 66"/>
            <p:cNvSpPr>
              <a:spLocks/>
            </p:cNvSpPr>
            <p:nvPr/>
          </p:nvSpPr>
          <p:spPr bwMode="auto">
            <a:xfrm>
              <a:off x="4187" y="1631"/>
              <a:ext cx="9" cy="7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7"/>
                </a:cxn>
                <a:cxn ang="0">
                  <a:pos x="9" y="7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7" y="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7"/>
                  </a:lnTo>
                  <a:lnTo>
                    <a:pt x="9" y="7"/>
                  </a:lnTo>
                  <a:lnTo>
                    <a:pt x="9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3" name="Rectangle 67"/>
            <p:cNvSpPr>
              <a:spLocks noChangeArrowheads="1"/>
            </p:cNvSpPr>
            <p:nvPr/>
          </p:nvSpPr>
          <p:spPr bwMode="auto">
            <a:xfrm>
              <a:off x="4204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4" name="Rectangle 68"/>
            <p:cNvSpPr>
              <a:spLocks noChangeArrowheads="1"/>
            </p:cNvSpPr>
            <p:nvPr/>
          </p:nvSpPr>
          <p:spPr bwMode="auto">
            <a:xfrm>
              <a:off x="421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5" name="Rectangle 69"/>
            <p:cNvSpPr>
              <a:spLocks noChangeArrowheads="1"/>
            </p:cNvSpPr>
            <p:nvPr/>
          </p:nvSpPr>
          <p:spPr bwMode="auto">
            <a:xfrm>
              <a:off x="423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6" name="Rectangle 70"/>
            <p:cNvSpPr>
              <a:spLocks noChangeArrowheads="1"/>
            </p:cNvSpPr>
            <p:nvPr/>
          </p:nvSpPr>
          <p:spPr bwMode="auto">
            <a:xfrm>
              <a:off x="425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7" name="Rectangle 71"/>
            <p:cNvSpPr>
              <a:spLocks noChangeArrowheads="1"/>
            </p:cNvSpPr>
            <p:nvPr/>
          </p:nvSpPr>
          <p:spPr bwMode="auto">
            <a:xfrm>
              <a:off x="426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8" name="Rectangle 72"/>
            <p:cNvSpPr>
              <a:spLocks noChangeArrowheads="1"/>
            </p:cNvSpPr>
            <p:nvPr/>
          </p:nvSpPr>
          <p:spPr bwMode="auto">
            <a:xfrm>
              <a:off x="4283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9" name="Rectangle 73"/>
            <p:cNvSpPr>
              <a:spLocks noChangeArrowheads="1"/>
            </p:cNvSpPr>
            <p:nvPr/>
          </p:nvSpPr>
          <p:spPr bwMode="auto">
            <a:xfrm>
              <a:off x="4298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0" name="Rectangle 74"/>
            <p:cNvSpPr>
              <a:spLocks noChangeArrowheads="1"/>
            </p:cNvSpPr>
            <p:nvPr/>
          </p:nvSpPr>
          <p:spPr bwMode="auto">
            <a:xfrm>
              <a:off x="431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1" name="Rectangle 75"/>
            <p:cNvSpPr>
              <a:spLocks noChangeArrowheads="1"/>
            </p:cNvSpPr>
            <p:nvPr/>
          </p:nvSpPr>
          <p:spPr bwMode="auto">
            <a:xfrm>
              <a:off x="433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2" name="Rectangle 76"/>
            <p:cNvSpPr>
              <a:spLocks noChangeArrowheads="1"/>
            </p:cNvSpPr>
            <p:nvPr/>
          </p:nvSpPr>
          <p:spPr bwMode="auto">
            <a:xfrm>
              <a:off x="4346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3" name="Rectangle 77"/>
            <p:cNvSpPr>
              <a:spLocks noChangeArrowheads="1"/>
            </p:cNvSpPr>
            <p:nvPr/>
          </p:nvSpPr>
          <p:spPr bwMode="auto">
            <a:xfrm>
              <a:off x="4362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4" name="Rectangle 78"/>
            <p:cNvSpPr>
              <a:spLocks noChangeArrowheads="1"/>
            </p:cNvSpPr>
            <p:nvPr/>
          </p:nvSpPr>
          <p:spPr bwMode="auto">
            <a:xfrm>
              <a:off x="437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5" name="Rectangle 79"/>
            <p:cNvSpPr>
              <a:spLocks noChangeArrowheads="1"/>
            </p:cNvSpPr>
            <p:nvPr/>
          </p:nvSpPr>
          <p:spPr bwMode="auto">
            <a:xfrm>
              <a:off x="4393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6" name="Rectangle 80"/>
            <p:cNvSpPr>
              <a:spLocks noChangeArrowheads="1"/>
            </p:cNvSpPr>
            <p:nvPr/>
          </p:nvSpPr>
          <p:spPr bwMode="auto">
            <a:xfrm>
              <a:off x="440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7" name="Rectangle 81"/>
            <p:cNvSpPr>
              <a:spLocks noChangeArrowheads="1"/>
            </p:cNvSpPr>
            <p:nvPr/>
          </p:nvSpPr>
          <p:spPr bwMode="auto">
            <a:xfrm>
              <a:off x="442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8" name="Rectangle 82"/>
            <p:cNvSpPr>
              <a:spLocks noChangeArrowheads="1"/>
            </p:cNvSpPr>
            <p:nvPr/>
          </p:nvSpPr>
          <p:spPr bwMode="auto">
            <a:xfrm>
              <a:off x="444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9" name="Rectangle 83"/>
            <p:cNvSpPr>
              <a:spLocks noChangeArrowheads="1"/>
            </p:cNvSpPr>
            <p:nvPr/>
          </p:nvSpPr>
          <p:spPr bwMode="auto">
            <a:xfrm>
              <a:off x="4457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0" name="Rectangle 84"/>
            <p:cNvSpPr>
              <a:spLocks noChangeArrowheads="1"/>
            </p:cNvSpPr>
            <p:nvPr/>
          </p:nvSpPr>
          <p:spPr bwMode="auto">
            <a:xfrm>
              <a:off x="4472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1" name="Rectangle 85"/>
            <p:cNvSpPr>
              <a:spLocks noChangeArrowheads="1"/>
            </p:cNvSpPr>
            <p:nvPr/>
          </p:nvSpPr>
          <p:spPr bwMode="auto">
            <a:xfrm>
              <a:off x="4488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2" name="Rectangle 86"/>
            <p:cNvSpPr>
              <a:spLocks noChangeArrowheads="1"/>
            </p:cNvSpPr>
            <p:nvPr/>
          </p:nvSpPr>
          <p:spPr bwMode="auto">
            <a:xfrm>
              <a:off x="450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3" name="Rectangle 87"/>
            <p:cNvSpPr>
              <a:spLocks noChangeArrowheads="1"/>
            </p:cNvSpPr>
            <p:nvPr/>
          </p:nvSpPr>
          <p:spPr bwMode="auto">
            <a:xfrm>
              <a:off x="452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4" name="Rectangle 88"/>
            <p:cNvSpPr>
              <a:spLocks noChangeArrowheads="1"/>
            </p:cNvSpPr>
            <p:nvPr/>
          </p:nvSpPr>
          <p:spPr bwMode="auto">
            <a:xfrm>
              <a:off x="4536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5" name="Rectangle 89"/>
            <p:cNvSpPr>
              <a:spLocks noChangeArrowheads="1"/>
            </p:cNvSpPr>
            <p:nvPr/>
          </p:nvSpPr>
          <p:spPr bwMode="auto">
            <a:xfrm>
              <a:off x="455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6" name="Rectangle 90"/>
            <p:cNvSpPr>
              <a:spLocks noChangeArrowheads="1"/>
            </p:cNvSpPr>
            <p:nvPr/>
          </p:nvSpPr>
          <p:spPr bwMode="auto">
            <a:xfrm>
              <a:off x="456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7" name="Rectangle 91"/>
            <p:cNvSpPr>
              <a:spLocks noChangeArrowheads="1"/>
            </p:cNvSpPr>
            <p:nvPr/>
          </p:nvSpPr>
          <p:spPr bwMode="auto">
            <a:xfrm>
              <a:off x="4583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8" name="Rectangle 92"/>
            <p:cNvSpPr>
              <a:spLocks noChangeArrowheads="1"/>
            </p:cNvSpPr>
            <p:nvPr/>
          </p:nvSpPr>
          <p:spPr bwMode="auto">
            <a:xfrm>
              <a:off x="459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9" name="Rectangle 93"/>
            <p:cNvSpPr>
              <a:spLocks noChangeArrowheads="1"/>
            </p:cNvSpPr>
            <p:nvPr/>
          </p:nvSpPr>
          <p:spPr bwMode="auto">
            <a:xfrm>
              <a:off x="461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0" name="Rectangle 94"/>
            <p:cNvSpPr>
              <a:spLocks noChangeArrowheads="1"/>
            </p:cNvSpPr>
            <p:nvPr/>
          </p:nvSpPr>
          <p:spPr bwMode="auto">
            <a:xfrm>
              <a:off x="463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1" name="Rectangle 95"/>
            <p:cNvSpPr>
              <a:spLocks noChangeArrowheads="1"/>
            </p:cNvSpPr>
            <p:nvPr/>
          </p:nvSpPr>
          <p:spPr bwMode="auto">
            <a:xfrm>
              <a:off x="4646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2" name="Rectangle 96"/>
            <p:cNvSpPr>
              <a:spLocks noChangeArrowheads="1"/>
            </p:cNvSpPr>
            <p:nvPr/>
          </p:nvSpPr>
          <p:spPr bwMode="auto">
            <a:xfrm>
              <a:off x="4662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3" name="Rectangle 97"/>
            <p:cNvSpPr>
              <a:spLocks noChangeArrowheads="1"/>
            </p:cNvSpPr>
            <p:nvPr/>
          </p:nvSpPr>
          <p:spPr bwMode="auto">
            <a:xfrm>
              <a:off x="4678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4" name="Rectangle 98"/>
            <p:cNvSpPr>
              <a:spLocks noChangeArrowheads="1"/>
            </p:cNvSpPr>
            <p:nvPr/>
          </p:nvSpPr>
          <p:spPr bwMode="auto">
            <a:xfrm>
              <a:off x="469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5" name="Rectangle 99"/>
            <p:cNvSpPr>
              <a:spLocks noChangeArrowheads="1"/>
            </p:cNvSpPr>
            <p:nvPr/>
          </p:nvSpPr>
          <p:spPr bwMode="auto">
            <a:xfrm>
              <a:off x="4710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6" name="Rectangle 100"/>
            <p:cNvSpPr>
              <a:spLocks noChangeArrowheads="1"/>
            </p:cNvSpPr>
            <p:nvPr/>
          </p:nvSpPr>
          <p:spPr bwMode="auto">
            <a:xfrm>
              <a:off x="472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7" name="Rectangle 101"/>
            <p:cNvSpPr>
              <a:spLocks noChangeArrowheads="1"/>
            </p:cNvSpPr>
            <p:nvPr/>
          </p:nvSpPr>
          <p:spPr bwMode="auto">
            <a:xfrm>
              <a:off x="474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8" name="Rectangle 102"/>
            <p:cNvSpPr>
              <a:spLocks noChangeArrowheads="1"/>
            </p:cNvSpPr>
            <p:nvPr/>
          </p:nvSpPr>
          <p:spPr bwMode="auto">
            <a:xfrm>
              <a:off x="475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9" name="Rectangle 103"/>
            <p:cNvSpPr>
              <a:spLocks noChangeArrowheads="1"/>
            </p:cNvSpPr>
            <p:nvPr/>
          </p:nvSpPr>
          <p:spPr bwMode="auto">
            <a:xfrm>
              <a:off x="4773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0" name="Rectangle 104"/>
            <p:cNvSpPr>
              <a:spLocks noChangeArrowheads="1"/>
            </p:cNvSpPr>
            <p:nvPr/>
          </p:nvSpPr>
          <p:spPr bwMode="auto">
            <a:xfrm>
              <a:off x="478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1" name="Rectangle 105"/>
            <p:cNvSpPr>
              <a:spLocks noChangeArrowheads="1"/>
            </p:cNvSpPr>
            <p:nvPr/>
          </p:nvSpPr>
          <p:spPr bwMode="auto">
            <a:xfrm>
              <a:off x="480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2" name="Rectangle 106"/>
            <p:cNvSpPr>
              <a:spLocks noChangeArrowheads="1"/>
            </p:cNvSpPr>
            <p:nvPr/>
          </p:nvSpPr>
          <p:spPr bwMode="auto">
            <a:xfrm>
              <a:off x="482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3" name="Rectangle 107"/>
            <p:cNvSpPr>
              <a:spLocks noChangeArrowheads="1"/>
            </p:cNvSpPr>
            <p:nvPr/>
          </p:nvSpPr>
          <p:spPr bwMode="auto">
            <a:xfrm>
              <a:off x="4836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4" name="Freeform 108"/>
            <p:cNvSpPr>
              <a:spLocks/>
            </p:cNvSpPr>
            <p:nvPr/>
          </p:nvSpPr>
          <p:spPr bwMode="auto">
            <a:xfrm>
              <a:off x="4851" y="1629"/>
              <a:ext cx="8" cy="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7" y="9"/>
                </a:cxn>
                <a:cxn ang="0">
                  <a:pos x="8" y="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1" y="2"/>
                </a:cxn>
              </a:cxnLst>
              <a:rect l="0" t="0" r="r" b="b"/>
              <a:pathLst>
                <a:path w="8" h="9">
                  <a:moveTo>
                    <a:pt x="1" y="2"/>
                  </a:moveTo>
                  <a:lnTo>
                    <a:pt x="1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5" name="Rectangle 109"/>
            <p:cNvSpPr>
              <a:spLocks noChangeArrowheads="1"/>
            </p:cNvSpPr>
            <p:nvPr/>
          </p:nvSpPr>
          <p:spPr bwMode="auto">
            <a:xfrm>
              <a:off x="4851" y="161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6" name="Rectangle 110"/>
            <p:cNvSpPr>
              <a:spLocks noChangeArrowheads="1"/>
            </p:cNvSpPr>
            <p:nvPr/>
          </p:nvSpPr>
          <p:spPr bwMode="auto">
            <a:xfrm>
              <a:off x="4851" y="159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7" name="Rectangle 111"/>
            <p:cNvSpPr>
              <a:spLocks noChangeArrowheads="1"/>
            </p:cNvSpPr>
            <p:nvPr/>
          </p:nvSpPr>
          <p:spPr bwMode="auto">
            <a:xfrm>
              <a:off x="4851" y="158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8" name="Rectangle 112"/>
            <p:cNvSpPr>
              <a:spLocks noChangeArrowheads="1"/>
            </p:cNvSpPr>
            <p:nvPr/>
          </p:nvSpPr>
          <p:spPr bwMode="auto">
            <a:xfrm>
              <a:off x="4851" y="1570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9" name="Rectangle 113"/>
            <p:cNvSpPr>
              <a:spLocks noChangeArrowheads="1"/>
            </p:cNvSpPr>
            <p:nvPr/>
          </p:nvSpPr>
          <p:spPr bwMode="auto">
            <a:xfrm>
              <a:off x="4851" y="155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0" name="Rectangle 114"/>
            <p:cNvSpPr>
              <a:spLocks noChangeArrowheads="1"/>
            </p:cNvSpPr>
            <p:nvPr/>
          </p:nvSpPr>
          <p:spPr bwMode="auto">
            <a:xfrm>
              <a:off x="4851" y="1540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1" name="Rectangle 115"/>
            <p:cNvSpPr>
              <a:spLocks noChangeArrowheads="1"/>
            </p:cNvSpPr>
            <p:nvPr/>
          </p:nvSpPr>
          <p:spPr bwMode="auto">
            <a:xfrm>
              <a:off x="4851" y="1525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2" name="Rectangle 116"/>
            <p:cNvSpPr>
              <a:spLocks noChangeArrowheads="1"/>
            </p:cNvSpPr>
            <p:nvPr/>
          </p:nvSpPr>
          <p:spPr bwMode="auto">
            <a:xfrm>
              <a:off x="4851" y="151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3" name="Rectangle 117"/>
            <p:cNvSpPr>
              <a:spLocks noChangeArrowheads="1"/>
            </p:cNvSpPr>
            <p:nvPr/>
          </p:nvSpPr>
          <p:spPr bwMode="auto">
            <a:xfrm>
              <a:off x="4851" y="149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4" name="Rectangle 118"/>
            <p:cNvSpPr>
              <a:spLocks noChangeArrowheads="1"/>
            </p:cNvSpPr>
            <p:nvPr/>
          </p:nvSpPr>
          <p:spPr bwMode="auto">
            <a:xfrm>
              <a:off x="4851" y="148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5" name="Rectangle 119"/>
            <p:cNvSpPr>
              <a:spLocks noChangeArrowheads="1"/>
            </p:cNvSpPr>
            <p:nvPr/>
          </p:nvSpPr>
          <p:spPr bwMode="auto">
            <a:xfrm>
              <a:off x="4851" y="146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6" name="Rectangle 120"/>
            <p:cNvSpPr>
              <a:spLocks noChangeArrowheads="1"/>
            </p:cNvSpPr>
            <p:nvPr/>
          </p:nvSpPr>
          <p:spPr bwMode="auto">
            <a:xfrm>
              <a:off x="4851" y="145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7" name="Rectangle 121"/>
            <p:cNvSpPr>
              <a:spLocks noChangeArrowheads="1"/>
            </p:cNvSpPr>
            <p:nvPr/>
          </p:nvSpPr>
          <p:spPr bwMode="auto">
            <a:xfrm>
              <a:off x="4851" y="143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8" name="Rectangle 122"/>
            <p:cNvSpPr>
              <a:spLocks noChangeArrowheads="1"/>
            </p:cNvSpPr>
            <p:nvPr/>
          </p:nvSpPr>
          <p:spPr bwMode="auto">
            <a:xfrm>
              <a:off x="4851" y="142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9" name="Rectangle 123"/>
            <p:cNvSpPr>
              <a:spLocks noChangeArrowheads="1"/>
            </p:cNvSpPr>
            <p:nvPr/>
          </p:nvSpPr>
          <p:spPr bwMode="auto">
            <a:xfrm>
              <a:off x="4851" y="140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0" name="Rectangle 124"/>
            <p:cNvSpPr>
              <a:spLocks noChangeArrowheads="1"/>
            </p:cNvSpPr>
            <p:nvPr/>
          </p:nvSpPr>
          <p:spPr bwMode="auto">
            <a:xfrm>
              <a:off x="4851" y="139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1" name="Rectangle 125"/>
            <p:cNvSpPr>
              <a:spLocks noChangeArrowheads="1"/>
            </p:cNvSpPr>
            <p:nvPr/>
          </p:nvSpPr>
          <p:spPr bwMode="auto">
            <a:xfrm>
              <a:off x="4851" y="137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2" name="Rectangle 126"/>
            <p:cNvSpPr>
              <a:spLocks noChangeArrowheads="1"/>
            </p:cNvSpPr>
            <p:nvPr/>
          </p:nvSpPr>
          <p:spPr bwMode="auto">
            <a:xfrm>
              <a:off x="4851" y="136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3" name="Freeform 127"/>
            <p:cNvSpPr>
              <a:spLocks/>
            </p:cNvSpPr>
            <p:nvPr/>
          </p:nvSpPr>
          <p:spPr bwMode="auto">
            <a:xfrm>
              <a:off x="4851" y="1349"/>
              <a:ext cx="8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4" name="Rectangle 128"/>
            <p:cNvSpPr>
              <a:spLocks noChangeArrowheads="1"/>
            </p:cNvSpPr>
            <p:nvPr/>
          </p:nvSpPr>
          <p:spPr bwMode="auto">
            <a:xfrm>
              <a:off x="483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5" name="Rectangle 129"/>
            <p:cNvSpPr>
              <a:spLocks noChangeArrowheads="1"/>
            </p:cNvSpPr>
            <p:nvPr/>
          </p:nvSpPr>
          <p:spPr bwMode="auto">
            <a:xfrm>
              <a:off x="481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6" name="Rectangle 130"/>
            <p:cNvSpPr>
              <a:spLocks noChangeArrowheads="1"/>
            </p:cNvSpPr>
            <p:nvPr/>
          </p:nvSpPr>
          <p:spPr bwMode="auto">
            <a:xfrm>
              <a:off x="480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7" name="Rectangle 131"/>
            <p:cNvSpPr>
              <a:spLocks noChangeArrowheads="1"/>
            </p:cNvSpPr>
            <p:nvPr/>
          </p:nvSpPr>
          <p:spPr bwMode="auto">
            <a:xfrm>
              <a:off x="478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8" name="Rectangle 132"/>
            <p:cNvSpPr>
              <a:spLocks noChangeArrowheads="1"/>
            </p:cNvSpPr>
            <p:nvPr/>
          </p:nvSpPr>
          <p:spPr bwMode="auto">
            <a:xfrm>
              <a:off x="477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9" name="Rectangle 133"/>
            <p:cNvSpPr>
              <a:spLocks noChangeArrowheads="1"/>
            </p:cNvSpPr>
            <p:nvPr/>
          </p:nvSpPr>
          <p:spPr bwMode="auto">
            <a:xfrm>
              <a:off x="475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0" name="Rectangle 134"/>
            <p:cNvSpPr>
              <a:spLocks noChangeArrowheads="1"/>
            </p:cNvSpPr>
            <p:nvPr/>
          </p:nvSpPr>
          <p:spPr bwMode="auto">
            <a:xfrm>
              <a:off x="4740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1" name="Rectangle 135"/>
            <p:cNvSpPr>
              <a:spLocks noChangeArrowheads="1"/>
            </p:cNvSpPr>
            <p:nvPr/>
          </p:nvSpPr>
          <p:spPr bwMode="auto">
            <a:xfrm>
              <a:off x="472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2" name="Rectangle 136"/>
            <p:cNvSpPr>
              <a:spLocks noChangeArrowheads="1"/>
            </p:cNvSpPr>
            <p:nvPr/>
          </p:nvSpPr>
          <p:spPr bwMode="auto">
            <a:xfrm>
              <a:off x="470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3" name="Rectangle 137"/>
            <p:cNvSpPr>
              <a:spLocks noChangeArrowheads="1"/>
            </p:cNvSpPr>
            <p:nvPr/>
          </p:nvSpPr>
          <p:spPr bwMode="auto">
            <a:xfrm>
              <a:off x="469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4" name="Rectangle 138"/>
            <p:cNvSpPr>
              <a:spLocks noChangeArrowheads="1"/>
            </p:cNvSpPr>
            <p:nvPr/>
          </p:nvSpPr>
          <p:spPr bwMode="auto">
            <a:xfrm>
              <a:off x="467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5" name="Rectangle 139"/>
            <p:cNvSpPr>
              <a:spLocks noChangeArrowheads="1"/>
            </p:cNvSpPr>
            <p:nvPr/>
          </p:nvSpPr>
          <p:spPr bwMode="auto">
            <a:xfrm>
              <a:off x="4661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6" name="Rectangle 140"/>
            <p:cNvSpPr>
              <a:spLocks noChangeArrowheads="1"/>
            </p:cNvSpPr>
            <p:nvPr/>
          </p:nvSpPr>
          <p:spPr bwMode="auto">
            <a:xfrm>
              <a:off x="464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7" name="Rectangle 141"/>
            <p:cNvSpPr>
              <a:spLocks noChangeArrowheads="1"/>
            </p:cNvSpPr>
            <p:nvPr/>
          </p:nvSpPr>
          <p:spPr bwMode="auto">
            <a:xfrm>
              <a:off x="462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8" name="Rectangle 142"/>
            <p:cNvSpPr>
              <a:spLocks noChangeArrowheads="1"/>
            </p:cNvSpPr>
            <p:nvPr/>
          </p:nvSpPr>
          <p:spPr bwMode="auto">
            <a:xfrm>
              <a:off x="4614" y="134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9" name="Rectangle 143"/>
            <p:cNvSpPr>
              <a:spLocks noChangeArrowheads="1"/>
            </p:cNvSpPr>
            <p:nvPr/>
          </p:nvSpPr>
          <p:spPr bwMode="auto">
            <a:xfrm>
              <a:off x="459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0" name="Rectangle 144"/>
            <p:cNvSpPr>
              <a:spLocks noChangeArrowheads="1"/>
            </p:cNvSpPr>
            <p:nvPr/>
          </p:nvSpPr>
          <p:spPr bwMode="auto">
            <a:xfrm>
              <a:off x="458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1" name="Rectangle 145"/>
            <p:cNvSpPr>
              <a:spLocks noChangeArrowheads="1"/>
            </p:cNvSpPr>
            <p:nvPr/>
          </p:nvSpPr>
          <p:spPr bwMode="auto">
            <a:xfrm>
              <a:off x="456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2" name="Rectangle 146"/>
            <p:cNvSpPr>
              <a:spLocks noChangeArrowheads="1"/>
            </p:cNvSpPr>
            <p:nvPr/>
          </p:nvSpPr>
          <p:spPr bwMode="auto">
            <a:xfrm>
              <a:off x="4550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3" name="Rectangle 147"/>
            <p:cNvSpPr>
              <a:spLocks noChangeArrowheads="1"/>
            </p:cNvSpPr>
            <p:nvPr/>
          </p:nvSpPr>
          <p:spPr bwMode="auto">
            <a:xfrm>
              <a:off x="453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4" name="Rectangle 148"/>
            <p:cNvSpPr>
              <a:spLocks noChangeArrowheads="1"/>
            </p:cNvSpPr>
            <p:nvPr/>
          </p:nvSpPr>
          <p:spPr bwMode="auto">
            <a:xfrm>
              <a:off x="451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5" name="Rectangle 149"/>
            <p:cNvSpPr>
              <a:spLocks noChangeArrowheads="1"/>
            </p:cNvSpPr>
            <p:nvPr/>
          </p:nvSpPr>
          <p:spPr bwMode="auto">
            <a:xfrm>
              <a:off x="450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6" name="Rectangle 150"/>
            <p:cNvSpPr>
              <a:spLocks noChangeArrowheads="1"/>
            </p:cNvSpPr>
            <p:nvPr/>
          </p:nvSpPr>
          <p:spPr bwMode="auto">
            <a:xfrm>
              <a:off x="448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7" name="Rectangle 151"/>
            <p:cNvSpPr>
              <a:spLocks noChangeArrowheads="1"/>
            </p:cNvSpPr>
            <p:nvPr/>
          </p:nvSpPr>
          <p:spPr bwMode="auto">
            <a:xfrm>
              <a:off x="4471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8" name="Rectangle 152"/>
            <p:cNvSpPr>
              <a:spLocks noChangeArrowheads="1"/>
            </p:cNvSpPr>
            <p:nvPr/>
          </p:nvSpPr>
          <p:spPr bwMode="auto">
            <a:xfrm>
              <a:off x="445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9" name="Rectangle 153"/>
            <p:cNvSpPr>
              <a:spLocks noChangeArrowheads="1"/>
            </p:cNvSpPr>
            <p:nvPr/>
          </p:nvSpPr>
          <p:spPr bwMode="auto">
            <a:xfrm>
              <a:off x="4440" y="134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0" name="Rectangle 154"/>
            <p:cNvSpPr>
              <a:spLocks noChangeArrowheads="1"/>
            </p:cNvSpPr>
            <p:nvPr/>
          </p:nvSpPr>
          <p:spPr bwMode="auto">
            <a:xfrm>
              <a:off x="442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1" name="Rectangle 155"/>
            <p:cNvSpPr>
              <a:spLocks noChangeArrowheads="1"/>
            </p:cNvSpPr>
            <p:nvPr/>
          </p:nvSpPr>
          <p:spPr bwMode="auto">
            <a:xfrm>
              <a:off x="440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2" name="Rectangle 156"/>
            <p:cNvSpPr>
              <a:spLocks noChangeArrowheads="1"/>
            </p:cNvSpPr>
            <p:nvPr/>
          </p:nvSpPr>
          <p:spPr bwMode="auto">
            <a:xfrm>
              <a:off x="439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3" name="Rectangle 157"/>
            <p:cNvSpPr>
              <a:spLocks noChangeArrowheads="1"/>
            </p:cNvSpPr>
            <p:nvPr/>
          </p:nvSpPr>
          <p:spPr bwMode="auto">
            <a:xfrm>
              <a:off x="437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4" name="Rectangle 158"/>
            <p:cNvSpPr>
              <a:spLocks noChangeArrowheads="1"/>
            </p:cNvSpPr>
            <p:nvPr/>
          </p:nvSpPr>
          <p:spPr bwMode="auto">
            <a:xfrm>
              <a:off x="4361" y="134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5" name="Rectangle 159"/>
            <p:cNvSpPr>
              <a:spLocks noChangeArrowheads="1"/>
            </p:cNvSpPr>
            <p:nvPr/>
          </p:nvSpPr>
          <p:spPr bwMode="auto">
            <a:xfrm>
              <a:off x="434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6" name="Rectangle 160"/>
            <p:cNvSpPr>
              <a:spLocks noChangeArrowheads="1"/>
            </p:cNvSpPr>
            <p:nvPr/>
          </p:nvSpPr>
          <p:spPr bwMode="auto">
            <a:xfrm>
              <a:off x="432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7" name="Rectangle 161"/>
            <p:cNvSpPr>
              <a:spLocks noChangeArrowheads="1"/>
            </p:cNvSpPr>
            <p:nvPr/>
          </p:nvSpPr>
          <p:spPr bwMode="auto">
            <a:xfrm>
              <a:off x="431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8" name="Rectangle 162"/>
            <p:cNvSpPr>
              <a:spLocks noChangeArrowheads="1"/>
            </p:cNvSpPr>
            <p:nvPr/>
          </p:nvSpPr>
          <p:spPr bwMode="auto">
            <a:xfrm>
              <a:off x="429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9" name="Rectangle 163"/>
            <p:cNvSpPr>
              <a:spLocks noChangeArrowheads="1"/>
            </p:cNvSpPr>
            <p:nvPr/>
          </p:nvSpPr>
          <p:spPr bwMode="auto">
            <a:xfrm>
              <a:off x="4281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0" name="Rectangle 164"/>
            <p:cNvSpPr>
              <a:spLocks noChangeArrowheads="1"/>
            </p:cNvSpPr>
            <p:nvPr/>
          </p:nvSpPr>
          <p:spPr bwMode="auto">
            <a:xfrm>
              <a:off x="426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1" name="Rectangle 165"/>
            <p:cNvSpPr>
              <a:spLocks noChangeArrowheads="1"/>
            </p:cNvSpPr>
            <p:nvPr/>
          </p:nvSpPr>
          <p:spPr bwMode="auto">
            <a:xfrm>
              <a:off x="4250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2" name="Rectangle 166"/>
            <p:cNvSpPr>
              <a:spLocks noChangeArrowheads="1"/>
            </p:cNvSpPr>
            <p:nvPr/>
          </p:nvSpPr>
          <p:spPr bwMode="auto">
            <a:xfrm>
              <a:off x="423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3" name="Rectangle 167"/>
            <p:cNvSpPr>
              <a:spLocks noChangeArrowheads="1"/>
            </p:cNvSpPr>
            <p:nvPr/>
          </p:nvSpPr>
          <p:spPr bwMode="auto">
            <a:xfrm>
              <a:off x="421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4" name="Rectangle 168"/>
            <p:cNvSpPr>
              <a:spLocks noChangeArrowheads="1"/>
            </p:cNvSpPr>
            <p:nvPr/>
          </p:nvSpPr>
          <p:spPr bwMode="auto">
            <a:xfrm>
              <a:off x="420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425" name="Rectangle 169"/>
          <p:cNvSpPr>
            <a:spLocks noChangeArrowheads="1"/>
          </p:cNvSpPr>
          <p:nvPr/>
        </p:nvSpPr>
        <p:spPr bwMode="auto">
          <a:xfrm>
            <a:off x="6743700" y="2170113"/>
            <a:ext cx="9794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26" name="Rectangle 170"/>
          <p:cNvSpPr>
            <a:spLocks noChangeArrowheads="1"/>
          </p:cNvSpPr>
          <p:nvPr/>
        </p:nvSpPr>
        <p:spPr bwMode="auto">
          <a:xfrm>
            <a:off x="6743700" y="2173288"/>
            <a:ext cx="10429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FORECAST</a:t>
            </a:r>
            <a:endParaRPr lang="en-US" sz="2400"/>
          </a:p>
        </p:txBody>
      </p:sp>
      <p:sp>
        <p:nvSpPr>
          <p:cNvPr id="480427" name="Rectangle 171"/>
          <p:cNvSpPr>
            <a:spLocks noChangeArrowheads="1"/>
          </p:cNvSpPr>
          <p:nvPr/>
        </p:nvSpPr>
        <p:spPr bwMode="auto">
          <a:xfrm>
            <a:off x="7639050" y="21875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28" name="Rectangle 172"/>
          <p:cNvSpPr>
            <a:spLocks noChangeArrowheads="1"/>
          </p:cNvSpPr>
          <p:nvPr/>
        </p:nvSpPr>
        <p:spPr bwMode="auto">
          <a:xfrm>
            <a:off x="6851650" y="2344738"/>
            <a:ext cx="750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29" name="Rectangle 173"/>
          <p:cNvSpPr>
            <a:spLocks noChangeArrowheads="1"/>
          </p:cNvSpPr>
          <p:nvPr/>
        </p:nvSpPr>
        <p:spPr bwMode="auto">
          <a:xfrm>
            <a:off x="6851650" y="2346325"/>
            <a:ext cx="796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FUTURE</a:t>
            </a:r>
            <a:endParaRPr lang="en-US" sz="2400"/>
          </a:p>
        </p:txBody>
      </p:sp>
      <p:sp>
        <p:nvSpPr>
          <p:cNvPr id="480430" name="Rectangle 174"/>
          <p:cNvSpPr>
            <a:spLocks noChangeArrowheads="1"/>
          </p:cNvSpPr>
          <p:nvPr/>
        </p:nvSpPr>
        <p:spPr bwMode="auto">
          <a:xfrm>
            <a:off x="7519988" y="23622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31" name="Rectangle 175"/>
          <p:cNvSpPr>
            <a:spLocks noChangeArrowheads="1"/>
          </p:cNvSpPr>
          <p:nvPr/>
        </p:nvSpPr>
        <p:spPr bwMode="auto">
          <a:xfrm>
            <a:off x="3532188" y="3336925"/>
            <a:ext cx="3543300" cy="2322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2" name="Rectangle 176"/>
          <p:cNvSpPr>
            <a:spLocks noChangeArrowheads="1"/>
          </p:cNvSpPr>
          <p:nvPr/>
        </p:nvSpPr>
        <p:spPr bwMode="auto">
          <a:xfrm>
            <a:off x="4714875" y="3336925"/>
            <a:ext cx="1357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3" name="Rectangle 177"/>
          <p:cNvSpPr>
            <a:spLocks noChangeArrowheads="1"/>
          </p:cNvSpPr>
          <p:nvPr/>
        </p:nvSpPr>
        <p:spPr bwMode="auto">
          <a:xfrm>
            <a:off x="4714875" y="3340100"/>
            <a:ext cx="14493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ASSET MARKET</a:t>
            </a:r>
            <a:endParaRPr lang="en-US" sz="2400"/>
          </a:p>
        </p:txBody>
      </p:sp>
      <p:sp>
        <p:nvSpPr>
          <p:cNvPr id="480434" name="Rectangle 178"/>
          <p:cNvSpPr>
            <a:spLocks noChangeArrowheads="1"/>
          </p:cNvSpPr>
          <p:nvPr/>
        </p:nvSpPr>
        <p:spPr bwMode="auto">
          <a:xfrm>
            <a:off x="5984875" y="33559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35" name="Rectangle 179"/>
          <p:cNvSpPr>
            <a:spLocks noChangeArrowheads="1"/>
          </p:cNvSpPr>
          <p:nvPr/>
        </p:nvSpPr>
        <p:spPr bwMode="auto">
          <a:xfrm>
            <a:off x="5899150" y="3638550"/>
            <a:ext cx="865188" cy="703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6" name="Rectangle 180"/>
          <p:cNvSpPr>
            <a:spLocks noChangeArrowheads="1"/>
          </p:cNvSpPr>
          <p:nvPr/>
        </p:nvSpPr>
        <p:spPr bwMode="auto">
          <a:xfrm>
            <a:off x="6005513" y="3638550"/>
            <a:ext cx="7350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7" name="Rectangle 181"/>
          <p:cNvSpPr>
            <a:spLocks noChangeArrowheads="1"/>
          </p:cNvSpPr>
          <p:nvPr/>
        </p:nvSpPr>
        <p:spPr bwMode="auto">
          <a:xfrm>
            <a:off x="6005513" y="3641725"/>
            <a:ext cx="7762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SUPPLY</a:t>
            </a:r>
            <a:endParaRPr lang="en-US" sz="2400"/>
          </a:p>
        </p:txBody>
      </p:sp>
      <p:sp>
        <p:nvSpPr>
          <p:cNvPr id="480438" name="Rectangle 182"/>
          <p:cNvSpPr>
            <a:spLocks noChangeArrowheads="1"/>
          </p:cNvSpPr>
          <p:nvPr/>
        </p:nvSpPr>
        <p:spPr bwMode="auto">
          <a:xfrm>
            <a:off x="6653213" y="365601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39" name="Rectangle 183"/>
          <p:cNvSpPr>
            <a:spLocks noChangeArrowheads="1"/>
          </p:cNvSpPr>
          <p:nvPr/>
        </p:nvSpPr>
        <p:spPr bwMode="auto">
          <a:xfrm>
            <a:off x="6005513" y="3838575"/>
            <a:ext cx="693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0" name="Rectangle 184"/>
          <p:cNvSpPr>
            <a:spLocks noChangeArrowheads="1"/>
          </p:cNvSpPr>
          <p:nvPr/>
        </p:nvSpPr>
        <p:spPr bwMode="auto">
          <a:xfrm>
            <a:off x="6005513" y="3841750"/>
            <a:ext cx="749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(Owners</a:t>
            </a:r>
            <a:endParaRPr lang="en-US" sz="2400"/>
          </a:p>
        </p:txBody>
      </p:sp>
      <p:sp>
        <p:nvSpPr>
          <p:cNvPr id="480441" name="Rectangle 185"/>
          <p:cNvSpPr>
            <a:spLocks noChangeArrowheads="1"/>
          </p:cNvSpPr>
          <p:nvPr/>
        </p:nvSpPr>
        <p:spPr bwMode="auto">
          <a:xfrm>
            <a:off x="6627813" y="38560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42" name="Rectangle 186"/>
          <p:cNvSpPr>
            <a:spLocks noChangeArrowheads="1"/>
          </p:cNvSpPr>
          <p:nvPr/>
        </p:nvSpPr>
        <p:spPr bwMode="auto">
          <a:xfrm>
            <a:off x="6113463" y="4038600"/>
            <a:ext cx="617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3" name="Rectangle 187"/>
          <p:cNvSpPr>
            <a:spLocks noChangeArrowheads="1"/>
          </p:cNvSpPr>
          <p:nvPr/>
        </p:nvSpPr>
        <p:spPr bwMode="auto">
          <a:xfrm>
            <a:off x="6113463" y="4041775"/>
            <a:ext cx="669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charset="0"/>
              </a:rPr>
              <a:t>Selling)</a:t>
            </a:r>
            <a:endParaRPr lang="en-US" sz="2400" dirty="0"/>
          </a:p>
        </p:txBody>
      </p:sp>
      <p:sp>
        <p:nvSpPr>
          <p:cNvPr id="480444" name="Rectangle 188"/>
          <p:cNvSpPr>
            <a:spLocks noChangeArrowheads="1"/>
          </p:cNvSpPr>
          <p:nvPr/>
        </p:nvSpPr>
        <p:spPr bwMode="auto">
          <a:xfrm>
            <a:off x="6662738" y="40576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45" name="Rectangle 189"/>
          <p:cNvSpPr>
            <a:spLocks noChangeArrowheads="1"/>
          </p:cNvSpPr>
          <p:nvPr/>
        </p:nvSpPr>
        <p:spPr bwMode="auto">
          <a:xfrm>
            <a:off x="6005513" y="4740275"/>
            <a:ext cx="866775" cy="603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6" name="Rectangle 190"/>
          <p:cNvSpPr>
            <a:spLocks noChangeArrowheads="1"/>
          </p:cNvSpPr>
          <p:nvPr/>
        </p:nvSpPr>
        <p:spPr bwMode="auto">
          <a:xfrm>
            <a:off x="6113463" y="4740275"/>
            <a:ext cx="798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7" name="Rectangle 191"/>
          <p:cNvSpPr>
            <a:spLocks noChangeArrowheads="1"/>
          </p:cNvSpPr>
          <p:nvPr/>
        </p:nvSpPr>
        <p:spPr bwMode="auto">
          <a:xfrm>
            <a:off x="6113463" y="4743450"/>
            <a:ext cx="2063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</a:t>
            </a:r>
            <a:endParaRPr lang="en-US" sz="2400"/>
          </a:p>
        </p:txBody>
      </p:sp>
      <p:sp>
        <p:nvSpPr>
          <p:cNvPr id="480448" name="Rectangle 192"/>
          <p:cNvSpPr>
            <a:spLocks noChangeArrowheads="1"/>
          </p:cNvSpPr>
          <p:nvPr/>
        </p:nvSpPr>
        <p:spPr bwMode="auto">
          <a:xfrm>
            <a:off x="6232525" y="4743450"/>
            <a:ext cx="715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EMAND</a:t>
            </a:r>
            <a:endParaRPr lang="en-US" sz="2400"/>
          </a:p>
        </p:txBody>
      </p:sp>
      <p:sp>
        <p:nvSpPr>
          <p:cNvPr id="480449" name="Rectangle 193"/>
          <p:cNvSpPr>
            <a:spLocks noChangeArrowheads="1"/>
          </p:cNvSpPr>
          <p:nvPr/>
        </p:nvSpPr>
        <p:spPr bwMode="auto">
          <a:xfrm>
            <a:off x="6821488" y="47593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50" name="Rectangle 194"/>
          <p:cNvSpPr>
            <a:spLocks noChangeArrowheads="1"/>
          </p:cNvSpPr>
          <p:nvPr/>
        </p:nvSpPr>
        <p:spPr bwMode="auto">
          <a:xfrm>
            <a:off x="6113463" y="4940300"/>
            <a:ext cx="796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1" name="Rectangle 195"/>
          <p:cNvSpPr>
            <a:spLocks noChangeArrowheads="1"/>
          </p:cNvSpPr>
          <p:nvPr/>
        </p:nvSpPr>
        <p:spPr bwMode="auto">
          <a:xfrm>
            <a:off x="6113463" y="4943475"/>
            <a:ext cx="860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(Investors</a:t>
            </a:r>
            <a:endParaRPr lang="en-US" sz="2400"/>
          </a:p>
        </p:txBody>
      </p:sp>
      <p:sp>
        <p:nvSpPr>
          <p:cNvPr id="480452" name="Rectangle 196"/>
          <p:cNvSpPr>
            <a:spLocks noChangeArrowheads="1"/>
          </p:cNvSpPr>
          <p:nvPr/>
        </p:nvSpPr>
        <p:spPr bwMode="auto">
          <a:xfrm>
            <a:off x="6837363" y="49593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53" name="Rectangle 197"/>
          <p:cNvSpPr>
            <a:spLocks noChangeArrowheads="1"/>
          </p:cNvSpPr>
          <p:nvPr/>
        </p:nvSpPr>
        <p:spPr bwMode="auto">
          <a:xfrm>
            <a:off x="6113463" y="5141913"/>
            <a:ext cx="6238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4" name="Rectangle 198"/>
          <p:cNvSpPr>
            <a:spLocks noChangeArrowheads="1"/>
          </p:cNvSpPr>
          <p:nvPr/>
        </p:nvSpPr>
        <p:spPr bwMode="auto">
          <a:xfrm>
            <a:off x="6113463" y="5145088"/>
            <a:ext cx="676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charset="0"/>
              </a:rPr>
              <a:t>Buying)</a:t>
            </a:r>
            <a:endParaRPr lang="en-US" sz="2400" dirty="0"/>
          </a:p>
        </p:txBody>
      </p:sp>
      <p:sp>
        <p:nvSpPr>
          <p:cNvPr id="480455" name="Rectangle 199"/>
          <p:cNvSpPr>
            <a:spLocks noChangeArrowheads="1"/>
          </p:cNvSpPr>
          <p:nvPr/>
        </p:nvSpPr>
        <p:spPr bwMode="auto">
          <a:xfrm>
            <a:off x="6670675" y="51593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56" name="Rectangle 200"/>
          <p:cNvSpPr>
            <a:spLocks noChangeArrowheads="1"/>
          </p:cNvSpPr>
          <p:nvPr/>
        </p:nvSpPr>
        <p:spPr bwMode="auto">
          <a:xfrm>
            <a:off x="4176713" y="3738563"/>
            <a:ext cx="962025" cy="450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7" name="Rectangle 201"/>
          <p:cNvSpPr>
            <a:spLocks noChangeArrowheads="1"/>
          </p:cNvSpPr>
          <p:nvPr/>
        </p:nvSpPr>
        <p:spPr bwMode="auto">
          <a:xfrm>
            <a:off x="4392613" y="3738563"/>
            <a:ext cx="5413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8" name="Rectangle 202"/>
          <p:cNvSpPr>
            <a:spLocks noChangeArrowheads="1"/>
          </p:cNvSpPr>
          <p:nvPr/>
        </p:nvSpPr>
        <p:spPr bwMode="auto">
          <a:xfrm>
            <a:off x="4392613" y="3741738"/>
            <a:ext cx="5699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CASH</a:t>
            </a:r>
            <a:endParaRPr lang="en-US" sz="2400"/>
          </a:p>
        </p:txBody>
      </p:sp>
      <p:sp>
        <p:nvSpPr>
          <p:cNvPr id="480459" name="Rectangle 203"/>
          <p:cNvSpPr>
            <a:spLocks noChangeArrowheads="1"/>
          </p:cNvSpPr>
          <p:nvPr/>
        </p:nvSpPr>
        <p:spPr bwMode="auto">
          <a:xfrm>
            <a:off x="4848225" y="37560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60" name="Rectangle 204"/>
          <p:cNvSpPr>
            <a:spLocks noChangeArrowheads="1"/>
          </p:cNvSpPr>
          <p:nvPr/>
        </p:nvSpPr>
        <p:spPr bwMode="auto">
          <a:xfrm>
            <a:off x="4392613" y="3938588"/>
            <a:ext cx="561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1" name="Rectangle 205"/>
          <p:cNvSpPr>
            <a:spLocks noChangeArrowheads="1"/>
          </p:cNvSpPr>
          <p:nvPr/>
        </p:nvSpPr>
        <p:spPr bwMode="auto">
          <a:xfrm>
            <a:off x="4392613" y="3941763"/>
            <a:ext cx="6000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FLOW</a:t>
            </a:r>
            <a:endParaRPr lang="en-US" sz="2400"/>
          </a:p>
        </p:txBody>
      </p:sp>
      <p:sp>
        <p:nvSpPr>
          <p:cNvPr id="480462" name="Rectangle 206"/>
          <p:cNvSpPr>
            <a:spLocks noChangeArrowheads="1"/>
          </p:cNvSpPr>
          <p:nvPr/>
        </p:nvSpPr>
        <p:spPr bwMode="auto">
          <a:xfrm>
            <a:off x="4876800" y="39560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63" name="Rectangle 207"/>
          <p:cNvSpPr>
            <a:spLocks noChangeArrowheads="1"/>
          </p:cNvSpPr>
          <p:nvPr/>
        </p:nvSpPr>
        <p:spPr bwMode="auto">
          <a:xfrm>
            <a:off x="5037138" y="4440238"/>
            <a:ext cx="769937" cy="803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4" name="Rectangle 208"/>
          <p:cNvSpPr>
            <a:spLocks noChangeArrowheads="1"/>
          </p:cNvSpPr>
          <p:nvPr/>
        </p:nvSpPr>
        <p:spPr bwMode="auto">
          <a:xfrm>
            <a:off x="5253038" y="4440238"/>
            <a:ext cx="4318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5" name="Rectangle 209"/>
          <p:cNvSpPr>
            <a:spLocks noChangeArrowheads="1"/>
          </p:cNvSpPr>
          <p:nvPr/>
        </p:nvSpPr>
        <p:spPr bwMode="auto">
          <a:xfrm>
            <a:off x="5253038" y="4443413"/>
            <a:ext cx="4524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MKT</a:t>
            </a:r>
            <a:endParaRPr lang="en-US" sz="2400"/>
          </a:p>
        </p:txBody>
      </p:sp>
      <p:sp>
        <p:nvSpPr>
          <p:cNvPr id="480466" name="Rectangle 210"/>
          <p:cNvSpPr>
            <a:spLocks noChangeArrowheads="1"/>
          </p:cNvSpPr>
          <p:nvPr/>
        </p:nvSpPr>
        <p:spPr bwMode="auto">
          <a:xfrm>
            <a:off x="5599113" y="44577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67" name="Rectangle 211"/>
          <p:cNvSpPr>
            <a:spLocks noChangeArrowheads="1"/>
          </p:cNvSpPr>
          <p:nvPr/>
        </p:nvSpPr>
        <p:spPr bwMode="auto">
          <a:xfrm>
            <a:off x="5145088" y="4640263"/>
            <a:ext cx="595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8" name="Rectangle 212"/>
          <p:cNvSpPr>
            <a:spLocks noChangeArrowheads="1"/>
          </p:cNvSpPr>
          <p:nvPr/>
        </p:nvSpPr>
        <p:spPr bwMode="auto">
          <a:xfrm>
            <a:off x="5145088" y="4643438"/>
            <a:ext cx="628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REQ’D</a:t>
            </a:r>
            <a:endParaRPr lang="en-US" sz="2400"/>
          </a:p>
        </p:txBody>
      </p:sp>
      <p:sp>
        <p:nvSpPr>
          <p:cNvPr id="480469" name="Rectangle 213"/>
          <p:cNvSpPr>
            <a:spLocks noChangeArrowheads="1"/>
          </p:cNvSpPr>
          <p:nvPr/>
        </p:nvSpPr>
        <p:spPr bwMode="auto">
          <a:xfrm>
            <a:off x="5656263" y="465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70" name="Rectangle 214"/>
          <p:cNvSpPr>
            <a:spLocks noChangeArrowheads="1"/>
          </p:cNvSpPr>
          <p:nvPr/>
        </p:nvSpPr>
        <p:spPr bwMode="auto">
          <a:xfrm>
            <a:off x="5253038" y="4840288"/>
            <a:ext cx="3762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1" name="Rectangle 215"/>
          <p:cNvSpPr>
            <a:spLocks noChangeArrowheads="1"/>
          </p:cNvSpPr>
          <p:nvPr/>
        </p:nvSpPr>
        <p:spPr bwMode="auto">
          <a:xfrm>
            <a:off x="5253038" y="4843463"/>
            <a:ext cx="4429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CAP</a:t>
            </a:r>
            <a:endParaRPr lang="en-US" sz="2400"/>
          </a:p>
        </p:txBody>
      </p:sp>
      <p:sp>
        <p:nvSpPr>
          <p:cNvPr id="480472" name="Rectangle 216"/>
          <p:cNvSpPr>
            <a:spLocks noChangeArrowheads="1"/>
          </p:cNvSpPr>
          <p:nvPr/>
        </p:nvSpPr>
        <p:spPr bwMode="auto">
          <a:xfrm>
            <a:off x="5589588" y="48593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73" name="Rectangle 217"/>
          <p:cNvSpPr>
            <a:spLocks noChangeArrowheads="1"/>
          </p:cNvSpPr>
          <p:nvPr/>
        </p:nvSpPr>
        <p:spPr bwMode="auto">
          <a:xfrm>
            <a:off x="5145088" y="5040313"/>
            <a:ext cx="519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4" name="Rectangle 218"/>
          <p:cNvSpPr>
            <a:spLocks noChangeArrowheads="1"/>
          </p:cNvSpPr>
          <p:nvPr/>
        </p:nvSpPr>
        <p:spPr bwMode="auto">
          <a:xfrm>
            <a:off x="5145088" y="5045075"/>
            <a:ext cx="5524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RATE</a:t>
            </a:r>
            <a:endParaRPr lang="en-US" sz="2400"/>
          </a:p>
        </p:txBody>
      </p:sp>
      <p:sp>
        <p:nvSpPr>
          <p:cNvPr id="480475" name="Rectangle 219"/>
          <p:cNvSpPr>
            <a:spLocks noChangeArrowheads="1"/>
          </p:cNvSpPr>
          <p:nvPr/>
        </p:nvSpPr>
        <p:spPr bwMode="auto">
          <a:xfrm>
            <a:off x="5584825" y="505936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76" name="Rectangle 220"/>
          <p:cNvSpPr>
            <a:spLocks noChangeArrowheads="1"/>
          </p:cNvSpPr>
          <p:nvPr/>
        </p:nvSpPr>
        <p:spPr bwMode="auto">
          <a:xfrm>
            <a:off x="3854450" y="4440238"/>
            <a:ext cx="960438" cy="717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7" name="Rectangle 221"/>
          <p:cNvSpPr>
            <a:spLocks noChangeArrowheads="1"/>
          </p:cNvSpPr>
          <p:nvPr/>
        </p:nvSpPr>
        <p:spPr bwMode="auto">
          <a:xfrm>
            <a:off x="3854450" y="4440238"/>
            <a:ext cx="9890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8" name="Rectangle 222"/>
          <p:cNvSpPr>
            <a:spLocks noChangeArrowheads="1"/>
          </p:cNvSpPr>
          <p:nvPr/>
        </p:nvSpPr>
        <p:spPr bwMode="auto">
          <a:xfrm>
            <a:off x="3854450" y="4443413"/>
            <a:ext cx="10525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PROPERTY</a:t>
            </a:r>
            <a:endParaRPr lang="en-US" sz="2400"/>
          </a:p>
        </p:txBody>
      </p:sp>
      <p:sp>
        <p:nvSpPr>
          <p:cNvPr id="480479" name="Rectangle 223"/>
          <p:cNvSpPr>
            <a:spLocks noChangeArrowheads="1"/>
          </p:cNvSpPr>
          <p:nvPr/>
        </p:nvSpPr>
        <p:spPr bwMode="auto">
          <a:xfrm>
            <a:off x="4759325" y="44577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80" name="Rectangle 224"/>
          <p:cNvSpPr>
            <a:spLocks noChangeArrowheads="1"/>
          </p:cNvSpPr>
          <p:nvPr/>
        </p:nvSpPr>
        <p:spPr bwMode="auto">
          <a:xfrm>
            <a:off x="3962400" y="4640263"/>
            <a:ext cx="766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1" name="Rectangle 225"/>
          <p:cNvSpPr>
            <a:spLocks noChangeArrowheads="1"/>
          </p:cNvSpPr>
          <p:nvPr/>
        </p:nvSpPr>
        <p:spPr bwMode="auto">
          <a:xfrm>
            <a:off x="3962400" y="4643438"/>
            <a:ext cx="8159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MARKET</a:t>
            </a:r>
            <a:endParaRPr lang="en-US" sz="2400"/>
          </a:p>
        </p:txBody>
      </p:sp>
      <p:sp>
        <p:nvSpPr>
          <p:cNvPr id="480482" name="Rectangle 226"/>
          <p:cNvSpPr>
            <a:spLocks noChangeArrowheads="1"/>
          </p:cNvSpPr>
          <p:nvPr/>
        </p:nvSpPr>
        <p:spPr bwMode="auto">
          <a:xfrm>
            <a:off x="4645025" y="465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83" name="Rectangle 227"/>
          <p:cNvSpPr>
            <a:spLocks noChangeArrowheads="1"/>
          </p:cNvSpPr>
          <p:nvPr/>
        </p:nvSpPr>
        <p:spPr bwMode="auto">
          <a:xfrm>
            <a:off x="3962400" y="4840288"/>
            <a:ext cx="623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4" name="Rectangle 228"/>
          <p:cNvSpPr>
            <a:spLocks noChangeArrowheads="1"/>
          </p:cNvSpPr>
          <p:nvPr/>
        </p:nvSpPr>
        <p:spPr bwMode="auto">
          <a:xfrm>
            <a:off x="3962400" y="4843463"/>
            <a:ext cx="6604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VALUE</a:t>
            </a:r>
            <a:endParaRPr lang="en-US" sz="2400"/>
          </a:p>
        </p:txBody>
      </p:sp>
      <p:sp>
        <p:nvSpPr>
          <p:cNvPr id="480485" name="Rectangle 229"/>
          <p:cNvSpPr>
            <a:spLocks noChangeArrowheads="1"/>
          </p:cNvSpPr>
          <p:nvPr/>
        </p:nvSpPr>
        <p:spPr bwMode="auto">
          <a:xfrm>
            <a:off x="4498975" y="48593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86" name="Rectangle 230"/>
          <p:cNvSpPr>
            <a:spLocks noChangeArrowheads="1"/>
          </p:cNvSpPr>
          <p:nvPr/>
        </p:nvSpPr>
        <p:spPr bwMode="auto">
          <a:xfrm>
            <a:off x="1296988" y="2859088"/>
            <a:ext cx="2014537" cy="276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7" name="Rectangle 231"/>
          <p:cNvSpPr>
            <a:spLocks noChangeArrowheads="1"/>
          </p:cNvSpPr>
          <p:nvPr/>
        </p:nvSpPr>
        <p:spPr bwMode="auto">
          <a:xfrm>
            <a:off x="1701800" y="2882900"/>
            <a:ext cx="1331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8" name="Rectangle 232"/>
          <p:cNvSpPr>
            <a:spLocks noChangeArrowheads="1"/>
          </p:cNvSpPr>
          <p:nvPr/>
        </p:nvSpPr>
        <p:spPr bwMode="auto">
          <a:xfrm>
            <a:off x="1701800" y="2884488"/>
            <a:ext cx="14160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DEVELOPMENT</a:t>
            </a:r>
            <a:endParaRPr lang="en-US" sz="2400"/>
          </a:p>
        </p:txBody>
      </p:sp>
      <p:sp>
        <p:nvSpPr>
          <p:cNvPr id="480489" name="Rectangle 233"/>
          <p:cNvSpPr>
            <a:spLocks noChangeArrowheads="1"/>
          </p:cNvSpPr>
          <p:nvPr/>
        </p:nvSpPr>
        <p:spPr bwMode="auto">
          <a:xfrm>
            <a:off x="2943225" y="28987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90" name="Rectangle 234"/>
          <p:cNvSpPr>
            <a:spLocks noChangeArrowheads="1"/>
          </p:cNvSpPr>
          <p:nvPr/>
        </p:nvSpPr>
        <p:spPr bwMode="auto">
          <a:xfrm>
            <a:off x="1892300" y="3055938"/>
            <a:ext cx="923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91" name="Rectangle 235"/>
          <p:cNvSpPr>
            <a:spLocks noChangeArrowheads="1"/>
          </p:cNvSpPr>
          <p:nvPr/>
        </p:nvSpPr>
        <p:spPr bwMode="auto">
          <a:xfrm>
            <a:off x="1892300" y="3059113"/>
            <a:ext cx="9826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INDUSTRY</a:t>
            </a:r>
            <a:endParaRPr lang="en-US" sz="2400"/>
          </a:p>
        </p:txBody>
      </p:sp>
      <p:sp>
        <p:nvSpPr>
          <p:cNvPr id="480492" name="Rectangle 236"/>
          <p:cNvSpPr>
            <a:spLocks noChangeArrowheads="1"/>
          </p:cNvSpPr>
          <p:nvPr/>
        </p:nvSpPr>
        <p:spPr bwMode="auto">
          <a:xfrm>
            <a:off x="2733675" y="307498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grpSp>
        <p:nvGrpSpPr>
          <p:cNvPr id="3" name="Group 237"/>
          <p:cNvGrpSpPr>
            <a:grpSpLocks/>
          </p:cNvGrpSpPr>
          <p:nvPr/>
        </p:nvGrpSpPr>
        <p:grpSpPr bwMode="auto">
          <a:xfrm>
            <a:off x="2152650" y="3565525"/>
            <a:ext cx="1066800" cy="817563"/>
            <a:chOff x="1356" y="2246"/>
            <a:chExt cx="672" cy="515"/>
          </a:xfrm>
        </p:grpSpPr>
        <p:sp>
          <p:nvSpPr>
            <p:cNvPr id="480494" name="Rectangle 238"/>
            <p:cNvSpPr>
              <a:spLocks noChangeArrowheads="1"/>
            </p:cNvSpPr>
            <p:nvPr/>
          </p:nvSpPr>
          <p:spPr bwMode="auto">
            <a:xfrm>
              <a:off x="1356" y="224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5" name="Rectangle 239"/>
            <p:cNvSpPr>
              <a:spLocks noChangeArrowheads="1"/>
            </p:cNvSpPr>
            <p:nvPr/>
          </p:nvSpPr>
          <p:spPr bwMode="auto">
            <a:xfrm>
              <a:off x="1356" y="226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6" name="Rectangle 240"/>
            <p:cNvSpPr>
              <a:spLocks noChangeArrowheads="1"/>
            </p:cNvSpPr>
            <p:nvPr/>
          </p:nvSpPr>
          <p:spPr bwMode="auto">
            <a:xfrm>
              <a:off x="1356" y="227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7" name="Rectangle 241"/>
            <p:cNvSpPr>
              <a:spLocks noChangeArrowheads="1"/>
            </p:cNvSpPr>
            <p:nvPr/>
          </p:nvSpPr>
          <p:spPr bwMode="auto">
            <a:xfrm>
              <a:off x="1356" y="229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8" name="Rectangle 242"/>
            <p:cNvSpPr>
              <a:spLocks noChangeArrowheads="1"/>
            </p:cNvSpPr>
            <p:nvPr/>
          </p:nvSpPr>
          <p:spPr bwMode="auto">
            <a:xfrm>
              <a:off x="1356" y="230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9" name="Rectangle 243"/>
            <p:cNvSpPr>
              <a:spLocks noChangeArrowheads="1"/>
            </p:cNvSpPr>
            <p:nvPr/>
          </p:nvSpPr>
          <p:spPr bwMode="auto">
            <a:xfrm>
              <a:off x="1356" y="232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0" name="Rectangle 244"/>
            <p:cNvSpPr>
              <a:spLocks noChangeArrowheads="1"/>
            </p:cNvSpPr>
            <p:nvPr/>
          </p:nvSpPr>
          <p:spPr bwMode="auto">
            <a:xfrm>
              <a:off x="1356" y="233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1" name="Rectangle 245"/>
            <p:cNvSpPr>
              <a:spLocks noChangeArrowheads="1"/>
            </p:cNvSpPr>
            <p:nvPr/>
          </p:nvSpPr>
          <p:spPr bwMode="auto">
            <a:xfrm>
              <a:off x="1356" y="235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2" name="Rectangle 246"/>
            <p:cNvSpPr>
              <a:spLocks noChangeArrowheads="1"/>
            </p:cNvSpPr>
            <p:nvPr/>
          </p:nvSpPr>
          <p:spPr bwMode="auto">
            <a:xfrm>
              <a:off x="1356" y="236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3" name="Rectangle 247"/>
            <p:cNvSpPr>
              <a:spLocks noChangeArrowheads="1"/>
            </p:cNvSpPr>
            <p:nvPr/>
          </p:nvSpPr>
          <p:spPr bwMode="auto">
            <a:xfrm>
              <a:off x="1356" y="238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4" name="Rectangle 248"/>
            <p:cNvSpPr>
              <a:spLocks noChangeArrowheads="1"/>
            </p:cNvSpPr>
            <p:nvPr/>
          </p:nvSpPr>
          <p:spPr bwMode="auto">
            <a:xfrm>
              <a:off x="1356" y="239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5" name="Rectangle 249"/>
            <p:cNvSpPr>
              <a:spLocks noChangeArrowheads="1"/>
            </p:cNvSpPr>
            <p:nvPr/>
          </p:nvSpPr>
          <p:spPr bwMode="auto">
            <a:xfrm>
              <a:off x="1356" y="241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6" name="Rectangle 250"/>
            <p:cNvSpPr>
              <a:spLocks noChangeArrowheads="1"/>
            </p:cNvSpPr>
            <p:nvPr/>
          </p:nvSpPr>
          <p:spPr bwMode="auto">
            <a:xfrm>
              <a:off x="1356" y="242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7" name="Rectangle 251"/>
            <p:cNvSpPr>
              <a:spLocks noChangeArrowheads="1"/>
            </p:cNvSpPr>
            <p:nvPr/>
          </p:nvSpPr>
          <p:spPr bwMode="auto">
            <a:xfrm>
              <a:off x="1356" y="244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8" name="Rectangle 252"/>
            <p:cNvSpPr>
              <a:spLocks noChangeArrowheads="1"/>
            </p:cNvSpPr>
            <p:nvPr/>
          </p:nvSpPr>
          <p:spPr bwMode="auto">
            <a:xfrm>
              <a:off x="1356" y="245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9" name="Rectangle 253"/>
            <p:cNvSpPr>
              <a:spLocks noChangeArrowheads="1"/>
            </p:cNvSpPr>
            <p:nvPr/>
          </p:nvSpPr>
          <p:spPr bwMode="auto">
            <a:xfrm>
              <a:off x="1356" y="2470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0" name="Rectangle 254"/>
            <p:cNvSpPr>
              <a:spLocks noChangeArrowheads="1"/>
            </p:cNvSpPr>
            <p:nvPr/>
          </p:nvSpPr>
          <p:spPr bwMode="auto">
            <a:xfrm>
              <a:off x="1356" y="248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1" name="Rectangle 255"/>
            <p:cNvSpPr>
              <a:spLocks noChangeArrowheads="1"/>
            </p:cNvSpPr>
            <p:nvPr/>
          </p:nvSpPr>
          <p:spPr bwMode="auto">
            <a:xfrm>
              <a:off x="1356" y="2500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2" name="Rectangle 256"/>
            <p:cNvSpPr>
              <a:spLocks noChangeArrowheads="1"/>
            </p:cNvSpPr>
            <p:nvPr/>
          </p:nvSpPr>
          <p:spPr bwMode="auto">
            <a:xfrm>
              <a:off x="1356" y="251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3" name="Rectangle 257"/>
            <p:cNvSpPr>
              <a:spLocks noChangeArrowheads="1"/>
            </p:cNvSpPr>
            <p:nvPr/>
          </p:nvSpPr>
          <p:spPr bwMode="auto">
            <a:xfrm>
              <a:off x="1356" y="252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4" name="Rectangle 258"/>
            <p:cNvSpPr>
              <a:spLocks noChangeArrowheads="1"/>
            </p:cNvSpPr>
            <p:nvPr/>
          </p:nvSpPr>
          <p:spPr bwMode="auto">
            <a:xfrm>
              <a:off x="1356" y="254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5" name="Rectangle 259"/>
            <p:cNvSpPr>
              <a:spLocks noChangeArrowheads="1"/>
            </p:cNvSpPr>
            <p:nvPr/>
          </p:nvSpPr>
          <p:spPr bwMode="auto">
            <a:xfrm>
              <a:off x="1356" y="255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6" name="Rectangle 260"/>
            <p:cNvSpPr>
              <a:spLocks noChangeArrowheads="1"/>
            </p:cNvSpPr>
            <p:nvPr/>
          </p:nvSpPr>
          <p:spPr bwMode="auto">
            <a:xfrm>
              <a:off x="1356" y="257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7" name="Rectangle 261"/>
            <p:cNvSpPr>
              <a:spLocks noChangeArrowheads="1"/>
            </p:cNvSpPr>
            <p:nvPr/>
          </p:nvSpPr>
          <p:spPr bwMode="auto">
            <a:xfrm>
              <a:off x="1356" y="258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8" name="Rectangle 262"/>
            <p:cNvSpPr>
              <a:spLocks noChangeArrowheads="1"/>
            </p:cNvSpPr>
            <p:nvPr/>
          </p:nvSpPr>
          <p:spPr bwMode="auto">
            <a:xfrm>
              <a:off x="1356" y="260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9" name="Rectangle 263"/>
            <p:cNvSpPr>
              <a:spLocks noChangeArrowheads="1"/>
            </p:cNvSpPr>
            <p:nvPr/>
          </p:nvSpPr>
          <p:spPr bwMode="auto">
            <a:xfrm>
              <a:off x="1356" y="261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0" name="Rectangle 264"/>
            <p:cNvSpPr>
              <a:spLocks noChangeArrowheads="1"/>
            </p:cNvSpPr>
            <p:nvPr/>
          </p:nvSpPr>
          <p:spPr bwMode="auto">
            <a:xfrm>
              <a:off x="1356" y="263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1" name="Rectangle 265"/>
            <p:cNvSpPr>
              <a:spLocks noChangeArrowheads="1"/>
            </p:cNvSpPr>
            <p:nvPr/>
          </p:nvSpPr>
          <p:spPr bwMode="auto">
            <a:xfrm>
              <a:off x="1356" y="264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2" name="Rectangle 266"/>
            <p:cNvSpPr>
              <a:spLocks noChangeArrowheads="1"/>
            </p:cNvSpPr>
            <p:nvPr/>
          </p:nvSpPr>
          <p:spPr bwMode="auto">
            <a:xfrm>
              <a:off x="1356" y="266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3" name="Rectangle 267"/>
            <p:cNvSpPr>
              <a:spLocks noChangeArrowheads="1"/>
            </p:cNvSpPr>
            <p:nvPr/>
          </p:nvSpPr>
          <p:spPr bwMode="auto">
            <a:xfrm>
              <a:off x="1356" y="267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4" name="Rectangle 268"/>
            <p:cNvSpPr>
              <a:spLocks noChangeArrowheads="1"/>
            </p:cNvSpPr>
            <p:nvPr/>
          </p:nvSpPr>
          <p:spPr bwMode="auto">
            <a:xfrm>
              <a:off x="1356" y="269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5" name="Rectangle 269"/>
            <p:cNvSpPr>
              <a:spLocks noChangeArrowheads="1"/>
            </p:cNvSpPr>
            <p:nvPr/>
          </p:nvSpPr>
          <p:spPr bwMode="auto">
            <a:xfrm>
              <a:off x="1356" y="270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6" name="Rectangle 270"/>
            <p:cNvSpPr>
              <a:spLocks noChangeArrowheads="1"/>
            </p:cNvSpPr>
            <p:nvPr/>
          </p:nvSpPr>
          <p:spPr bwMode="auto">
            <a:xfrm>
              <a:off x="1356" y="272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7" name="Rectangle 271"/>
            <p:cNvSpPr>
              <a:spLocks noChangeArrowheads="1"/>
            </p:cNvSpPr>
            <p:nvPr/>
          </p:nvSpPr>
          <p:spPr bwMode="auto">
            <a:xfrm>
              <a:off x="1356" y="273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8" name="Freeform 272"/>
            <p:cNvSpPr>
              <a:spLocks/>
            </p:cNvSpPr>
            <p:nvPr/>
          </p:nvSpPr>
          <p:spPr bwMode="auto">
            <a:xfrm>
              <a:off x="1356" y="2750"/>
              <a:ext cx="8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9" name="Rectangle 273"/>
            <p:cNvSpPr>
              <a:spLocks noChangeArrowheads="1"/>
            </p:cNvSpPr>
            <p:nvPr/>
          </p:nvSpPr>
          <p:spPr bwMode="auto">
            <a:xfrm>
              <a:off x="136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0" name="Rectangle 274"/>
            <p:cNvSpPr>
              <a:spLocks noChangeArrowheads="1"/>
            </p:cNvSpPr>
            <p:nvPr/>
          </p:nvSpPr>
          <p:spPr bwMode="auto">
            <a:xfrm>
              <a:off x="138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1" name="Rectangle 275"/>
            <p:cNvSpPr>
              <a:spLocks noChangeArrowheads="1"/>
            </p:cNvSpPr>
            <p:nvPr/>
          </p:nvSpPr>
          <p:spPr bwMode="auto">
            <a:xfrm>
              <a:off x="140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2" name="Rectangle 276"/>
            <p:cNvSpPr>
              <a:spLocks noChangeArrowheads="1"/>
            </p:cNvSpPr>
            <p:nvPr/>
          </p:nvSpPr>
          <p:spPr bwMode="auto">
            <a:xfrm>
              <a:off x="141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3" name="Rectangle 277"/>
            <p:cNvSpPr>
              <a:spLocks noChangeArrowheads="1"/>
            </p:cNvSpPr>
            <p:nvPr/>
          </p:nvSpPr>
          <p:spPr bwMode="auto">
            <a:xfrm>
              <a:off x="143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4" name="Rectangle 278"/>
            <p:cNvSpPr>
              <a:spLocks noChangeArrowheads="1"/>
            </p:cNvSpPr>
            <p:nvPr/>
          </p:nvSpPr>
          <p:spPr bwMode="auto">
            <a:xfrm>
              <a:off x="1447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5" name="Rectangle 279"/>
            <p:cNvSpPr>
              <a:spLocks noChangeArrowheads="1"/>
            </p:cNvSpPr>
            <p:nvPr/>
          </p:nvSpPr>
          <p:spPr bwMode="auto">
            <a:xfrm>
              <a:off x="146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6" name="Rectangle 280"/>
            <p:cNvSpPr>
              <a:spLocks noChangeArrowheads="1"/>
            </p:cNvSpPr>
            <p:nvPr/>
          </p:nvSpPr>
          <p:spPr bwMode="auto">
            <a:xfrm>
              <a:off x="1479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7" name="Rectangle 281"/>
            <p:cNvSpPr>
              <a:spLocks noChangeArrowheads="1"/>
            </p:cNvSpPr>
            <p:nvPr/>
          </p:nvSpPr>
          <p:spPr bwMode="auto">
            <a:xfrm>
              <a:off x="149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8" name="Rectangle 282"/>
            <p:cNvSpPr>
              <a:spLocks noChangeArrowheads="1"/>
            </p:cNvSpPr>
            <p:nvPr/>
          </p:nvSpPr>
          <p:spPr bwMode="auto">
            <a:xfrm>
              <a:off x="151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9" name="Rectangle 283"/>
            <p:cNvSpPr>
              <a:spLocks noChangeArrowheads="1"/>
            </p:cNvSpPr>
            <p:nvPr/>
          </p:nvSpPr>
          <p:spPr bwMode="auto">
            <a:xfrm>
              <a:off x="152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0" name="Rectangle 284"/>
            <p:cNvSpPr>
              <a:spLocks noChangeArrowheads="1"/>
            </p:cNvSpPr>
            <p:nvPr/>
          </p:nvSpPr>
          <p:spPr bwMode="auto">
            <a:xfrm>
              <a:off x="154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1" name="Rectangle 285"/>
            <p:cNvSpPr>
              <a:spLocks noChangeArrowheads="1"/>
            </p:cNvSpPr>
            <p:nvPr/>
          </p:nvSpPr>
          <p:spPr bwMode="auto">
            <a:xfrm>
              <a:off x="155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2" name="Rectangle 286"/>
            <p:cNvSpPr>
              <a:spLocks noChangeArrowheads="1"/>
            </p:cNvSpPr>
            <p:nvPr/>
          </p:nvSpPr>
          <p:spPr bwMode="auto">
            <a:xfrm>
              <a:off x="157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3" name="Rectangle 287"/>
            <p:cNvSpPr>
              <a:spLocks noChangeArrowheads="1"/>
            </p:cNvSpPr>
            <p:nvPr/>
          </p:nvSpPr>
          <p:spPr bwMode="auto">
            <a:xfrm>
              <a:off x="159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4" name="Rectangle 288"/>
            <p:cNvSpPr>
              <a:spLocks noChangeArrowheads="1"/>
            </p:cNvSpPr>
            <p:nvPr/>
          </p:nvSpPr>
          <p:spPr bwMode="auto">
            <a:xfrm>
              <a:off x="1606" y="275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5" name="Rectangle 289"/>
            <p:cNvSpPr>
              <a:spLocks noChangeArrowheads="1"/>
            </p:cNvSpPr>
            <p:nvPr/>
          </p:nvSpPr>
          <p:spPr bwMode="auto">
            <a:xfrm>
              <a:off x="162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6" name="Rectangle 290"/>
            <p:cNvSpPr>
              <a:spLocks noChangeArrowheads="1"/>
            </p:cNvSpPr>
            <p:nvPr/>
          </p:nvSpPr>
          <p:spPr bwMode="auto">
            <a:xfrm>
              <a:off x="1637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7" name="Rectangle 291"/>
            <p:cNvSpPr>
              <a:spLocks noChangeArrowheads="1"/>
            </p:cNvSpPr>
            <p:nvPr/>
          </p:nvSpPr>
          <p:spPr bwMode="auto">
            <a:xfrm>
              <a:off x="165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8" name="Rectangle 292"/>
            <p:cNvSpPr>
              <a:spLocks noChangeArrowheads="1"/>
            </p:cNvSpPr>
            <p:nvPr/>
          </p:nvSpPr>
          <p:spPr bwMode="auto">
            <a:xfrm>
              <a:off x="1669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9" name="Rectangle 293"/>
            <p:cNvSpPr>
              <a:spLocks noChangeArrowheads="1"/>
            </p:cNvSpPr>
            <p:nvPr/>
          </p:nvSpPr>
          <p:spPr bwMode="auto">
            <a:xfrm>
              <a:off x="168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0" name="Rectangle 294"/>
            <p:cNvSpPr>
              <a:spLocks noChangeArrowheads="1"/>
            </p:cNvSpPr>
            <p:nvPr/>
          </p:nvSpPr>
          <p:spPr bwMode="auto">
            <a:xfrm>
              <a:off x="170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1" name="Rectangle 295"/>
            <p:cNvSpPr>
              <a:spLocks noChangeArrowheads="1"/>
            </p:cNvSpPr>
            <p:nvPr/>
          </p:nvSpPr>
          <p:spPr bwMode="auto">
            <a:xfrm>
              <a:off x="171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2" name="Rectangle 296"/>
            <p:cNvSpPr>
              <a:spLocks noChangeArrowheads="1"/>
            </p:cNvSpPr>
            <p:nvPr/>
          </p:nvSpPr>
          <p:spPr bwMode="auto">
            <a:xfrm>
              <a:off x="173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3" name="Rectangle 297"/>
            <p:cNvSpPr>
              <a:spLocks noChangeArrowheads="1"/>
            </p:cNvSpPr>
            <p:nvPr/>
          </p:nvSpPr>
          <p:spPr bwMode="auto">
            <a:xfrm>
              <a:off x="174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4" name="Rectangle 298"/>
            <p:cNvSpPr>
              <a:spLocks noChangeArrowheads="1"/>
            </p:cNvSpPr>
            <p:nvPr/>
          </p:nvSpPr>
          <p:spPr bwMode="auto">
            <a:xfrm>
              <a:off x="176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5" name="Rectangle 299"/>
            <p:cNvSpPr>
              <a:spLocks noChangeArrowheads="1"/>
            </p:cNvSpPr>
            <p:nvPr/>
          </p:nvSpPr>
          <p:spPr bwMode="auto">
            <a:xfrm>
              <a:off x="1780" y="275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6" name="Rectangle 300"/>
            <p:cNvSpPr>
              <a:spLocks noChangeArrowheads="1"/>
            </p:cNvSpPr>
            <p:nvPr/>
          </p:nvSpPr>
          <p:spPr bwMode="auto">
            <a:xfrm>
              <a:off x="179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7" name="Rectangle 301"/>
            <p:cNvSpPr>
              <a:spLocks noChangeArrowheads="1"/>
            </p:cNvSpPr>
            <p:nvPr/>
          </p:nvSpPr>
          <p:spPr bwMode="auto">
            <a:xfrm>
              <a:off x="181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8" name="Rectangle 302"/>
            <p:cNvSpPr>
              <a:spLocks noChangeArrowheads="1"/>
            </p:cNvSpPr>
            <p:nvPr/>
          </p:nvSpPr>
          <p:spPr bwMode="auto">
            <a:xfrm>
              <a:off x="1827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9" name="Rectangle 303"/>
            <p:cNvSpPr>
              <a:spLocks noChangeArrowheads="1"/>
            </p:cNvSpPr>
            <p:nvPr/>
          </p:nvSpPr>
          <p:spPr bwMode="auto">
            <a:xfrm>
              <a:off x="184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0" name="Rectangle 304"/>
            <p:cNvSpPr>
              <a:spLocks noChangeArrowheads="1"/>
            </p:cNvSpPr>
            <p:nvPr/>
          </p:nvSpPr>
          <p:spPr bwMode="auto">
            <a:xfrm>
              <a:off x="1859" y="275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1" name="Rectangle 305"/>
            <p:cNvSpPr>
              <a:spLocks noChangeArrowheads="1"/>
            </p:cNvSpPr>
            <p:nvPr/>
          </p:nvSpPr>
          <p:spPr bwMode="auto">
            <a:xfrm>
              <a:off x="187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2" name="Rectangle 306"/>
            <p:cNvSpPr>
              <a:spLocks noChangeArrowheads="1"/>
            </p:cNvSpPr>
            <p:nvPr/>
          </p:nvSpPr>
          <p:spPr bwMode="auto">
            <a:xfrm>
              <a:off x="189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3" name="Rectangle 307"/>
            <p:cNvSpPr>
              <a:spLocks noChangeArrowheads="1"/>
            </p:cNvSpPr>
            <p:nvPr/>
          </p:nvSpPr>
          <p:spPr bwMode="auto">
            <a:xfrm>
              <a:off x="190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4" name="Rectangle 308"/>
            <p:cNvSpPr>
              <a:spLocks noChangeArrowheads="1"/>
            </p:cNvSpPr>
            <p:nvPr/>
          </p:nvSpPr>
          <p:spPr bwMode="auto">
            <a:xfrm>
              <a:off x="192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5" name="Rectangle 309"/>
            <p:cNvSpPr>
              <a:spLocks noChangeArrowheads="1"/>
            </p:cNvSpPr>
            <p:nvPr/>
          </p:nvSpPr>
          <p:spPr bwMode="auto">
            <a:xfrm>
              <a:off x="193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6" name="Rectangle 310"/>
            <p:cNvSpPr>
              <a:spLocks noChangeArrowheads="1"/>
            </p:cNvSpPr>
            <p:nvPr/>
          </p:nvSpPr>
          <p:spPr bwMode="auto">
            <a:xfrm>
              <a:off x="195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7" name="Rectangle 311"/>
            <p:cNvSpPr>
              <a:spLocks noChangeArrowheads="1"/>
            </p:cNvSpPr>
            <p:nvPr/>
          </p:nvSpPr>
          <p:spPr bwMode="auto">
            <a:xfrm>
              <a:off x="1969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8" name="Rectangle 312"/>
            <p:cNvSpPr>
              <a:spLocks noChangeArrowheads="1"/>
            </p:cNvSpPr>
            <p:nvPr/>
          </p:nvSpPr>
          <p:spPr bwMode="auto">
            <a:xfrm>
              <a:off x="198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9" name="Rectangle 313"/>
            <p:cNvSpPr>
              <a:spLocks noChangeArrowheads="1"/>
            </p:cNvSpPr>
            <p:nvPr/>
          </p:nvSpPr>
          <p:spPr bwMode="auto">
            <a:xfrm>
              <a:off x="200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0" name="Freeform 314"/>
            <p:cNvSpPr>
              <a:spLocks/>
            </p:cNvSpPr>
            <p:nvPr/>
          </p:nvSpPr>
          <p:spPr bwMode="auto">
            <a:xfrm>
              <a:off x="2017" y="2753"/>
              <a:ext cx="1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1" name="Rectangle 315"/>
            <p:cNvSpPr>
              <a:spLocks noChangeArrowheads="1"/>
            </p:cNvSpPr>
            <p:nvPr/>
          </p:nvSpPr>
          <p:spPr bwMode="auto">
            <a:xfrm>
              <a:off x="2020" y="274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2" name="Rectangle 316"/>
            <p:cNvSpPr>
              <a:spLocks noChangeArrowheads="1"/>
            </p:cNvSpPr>
            <p:nvPr/>
          </p:nvSpPr>
          <p:spPr bwMode="auto">
            <a:xfrm>
              <a:off x="2020" y="272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3" name="Rectangle 317"/>
            <p:cNvSpPr>
              <a:spLocks noChangeArrowheads="1"/>
            </p:cNvSpPr>
            <p:nvPr/>
          </p:nvSpPr>
          <p:spPr bwMode="auto">
            <a:xfrm>
              <a:off x="2020" y="271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4" name="Rectangle 318"/>
            <p:cNvSpPr>
              <a:spLocks noChangeArrowheads="1"/>
            </p:cNvSpPr>
            <p:nvPr/>
          </p:nvSpPr>
          <p:spPr bwMode="auto">
            <a:xfrm>
              <a:off x="2020" y="269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5" name="Rectangle 319"/>
            <p:cNvSpPr>
              <a:spLocks noChangeArrowheads="1"/>
            </p:cNvSpPr>
            <p:nvPr/>
          </p:nvSpPr>
          <p:spPr bwMode="auto">
            <a:xfrm>
              <a:off x="2020" y="268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6" name="Rectangle 320"/>
            <p:cNvSpPr>
              <a:spLocks noChangeArrowheads="1"/>
            </p:cNvSpPr>
            <p:nvPr/>
          </p:nvSpPr>
          <p:spPr bwMode="auto">
            <a:xfrm>
              <a:off x="2020" y="266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7" name="Rectangle 321"/>
            <p:cNvSpPr>
              <a:spLocks noChangeArrowheads="1"/>
            </p:cNvSpPr>
            <p:nvPr/>
          </p:nvSpPr>
          <p:spPr bwMode="auto">
            <a:xfrm>
              <a:off x="2020" y="265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8" name="Rectangle 322"/>
            <p:cNvSpPr>
              <a:spLocks noChangeArrowheads="1"/>
            </p:cNvSpPr>
            <p:nvPr/>
          </p:nvSpPr>
          <p:spPr bwMode="auto">
            <a:xfrm>
              <a:off x="2020" y="263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9" name="Rectangle 323"/>
            <p:cNvSpPr>
              <a:spLocks noChangeArrowheads="1"/>
            </p:cNvSpPr>
            <p:nvPr/>
          </p:nvSpPr>
          <p:spPr bwMode="auto">
            <a:xfrm>
              <a:off x="2020" y="262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0" name="Rectangle 324"/>
            <p:cNvSpPr>
              <a:spLocks noChangeArrowheads="1"/>
            </p:cNvSpPr>
            <p:nvPr/>
          </p:nvSpPr>
          <p:spPr bwMode="auto">
            <a:xfrm>
              <a:off x="2020" y="260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1" name="Rectangle 325"/>
            <p:cNvSpPr>
              <a:spLocks noChangeArrowheads="1"/>
            </p:cNvSpPr>
            <p:nvPr/>
          </p:nvSpPr>
          <p:spPr bwMode="auto">
            <a:xfrm>
              <a:off x="2020" y="259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2" name="Rectangle 326"/>
            <p:cNvSpPr>
              <a:spLocks noChangeArrowheads="1"/>
            </p:cNvSpPr>
            <p:nvPr/>
          </p:nvSpPr>
          <p:spPr bwMode="auto">
            <a:xfrm>
              <a:off x="2020" y="257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3" name="Rectangle 327"/>
            <p:cNvSpPr>
              <a:spLocks noChangeArrowheads="1"/>
            </p:cNvSpPr>
            <p:nvPr/>
          </p:nvSpPr>
          <p:spPr bwMode="auto">
            <a:xfrm>
              <a:off x="2020" y="256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4" name="Rectangle 328"/>
            <p:cNvSpPr>
              <a:spLocks noChangeArrowheads="1"/>
            </p:cNvSpPr>
            <p:nvPr/>
          </p:nvSpPr>
          <p:spPr bwMode="auto">
            <a:xfrm>
              <a:off x="2020" y="254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5" name="Rectangle 329"/>
            <p:cNvSpPr>
              <a:spLocks noChangeArrowheads="1"/>
            </p:cNvSpPr>
            <p:nvPr/>
          </p:nvSpPr>
          <p:spPr bwMode="auto">
            <a:xfrm>
              <a:off x="2020" y="253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6" name="Rectangle 330"/>
            <p:cNvSpPr>
              <a:spLocks noChangeArrowheads="1"/>
            </p:cNvSpPr>
            <p:nvPr/>
          </p:nvSpPr>
          <p:spPr bwMode="auto">
            <a:xfrm>
              <a:off x="2020" y="2520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7" name="Rectangle 331"/>
            <p:cNvSpPr>
              <a:spLocks noChangeArrowheads="1"/>
            </p:cNvSpPr>
            <p:nvPr/>
          </p:nvSpPr>
          <p:spPr bwMode="auto">
            <a:xfrm>
              <a:off x="2020" y="250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8" name="Rectangle 332"/>
            <p:cNvSpPr>
              <a:spLocks noChangeArrowheads="1"/>
            </p:cNvSpPr>
            <p:nvPr/>
          </p:nvSpPr>
          <p:spPr bwMode="auto">
            <a:xfrm>
              <a:off x="2020" y="2490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9" name="Rectangle 333"/>
            <p:cNvSpPr>
              <a:spLocks noChangeArrowheads="1"/>
            </p:cNvSpPr>
            <p:nvPr/>
          </p:nvSpPr>
          <p:spPr bwMode="auto">
            <a:xfrm>
              <a:off x="2020" y="247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0" name="Rectangle 334"/>
            <p:cNvSpPr>
              <a:spLocks noChangeArrowheads="1"/>
            </p:cNvSpPr>
            <p:nvPr/>
          </p:nvSpPr>
          <p:spPr bwMode="auto">
            <a:xfrm>
              <a:off x="2020" y="246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1" name="Rectangle 335"/>
            <p:cNvSpPr>
              <a:spLocks noChangeArrowheads="1"/>
            </p:cNvSpPr>
            <p:nvPr/>
          </p:nvSpPr>
          <p:spPr bwMode="auto">
            <a:xfrm>
              <a:off x="2020" y="24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2" name="Rectangle 336"/>
            <p:cNvSpPr>
              <a:spLocks noChangeArrowheads="1"/>
            </p:cNvSpPr>
            <p:nvPr/>
          </p:nvSpPr>
          <p:spPr bwMode="auto">
            <a:xfrm>
              <a:off x="2020" y="243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3" name="Rectangle 337"/>
            <p:cNvSpPr>
              <a:spLocks noChangeArrowheads="1"/>
            </p:cNvSpPr>
            <p:nvPr/>
          </p:nvSpPr>
          <p:spPr bwMode="auto">
            <a:xfrm>
              <a:off x="2020" y="241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4" name="Rectangle 338"/>
            <p:cNvSpPr>
              <a:spLocks noChangeArrowheads="1"/>
            </p:cNvSpPr>
            <p:nvPr/>
          </p:nvSpPr>
          <p:spPr bwMode="auto">
            <a:xfrm>
              <a:off x="2020" y="240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5" name="Rectangle 339"/>
            <p:cNvSpPr>
              <a:spLocks noChangeArrowheads="1"/>
            </p:cNvSpPr>
            <p:nvPr/>
          </p:nvSpPr>
          <p:spPr bwMode="auto">
            <a:xfrm>
              <a:off x="2020" y="238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6" name="Rectangle 340"/>
            <p:cNvSpPr>
              <a:spLocks noChangeArrowheads="1"/>
            </p:cNvSpPr>
            <p:nvPr/>
          </p:nvSpPr>
          <p:spPr bwMode="auto">
            <a:xfrm>
              <a:off x="2020" y="237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7" name="Rectangle 341"/>
            <p:cNvSpPr>
              <a:spLocks noChangeArrowheads="1"/>
            </p:cNvSpPr>
            <p:nvPr/>
          </p:nvSpPr>
          <p:spPr bwMode="auto">
            <a:xfrm>
              <a:off x="2020" y="235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8" name="Rectangle 342"/>
            <p:cNvSpPr>
              <a:spLocks noChangeArrowheads="1"/>
            </p:cNvSpPr>
            <p:nvPr/>
          </p:nvSpPr>
          <p:spPr bwMode="auto">
            <a:xfrm>
              <a:off x="2020" y="234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9" name="Rectangle 343"/>
            <p:cNvSpPr>
              <a:spLocks noChangeArrowheads="1"/>
            </p:cNvSpPr>
            <p:nvPr/>
          </p:nvSpPr>
          <p:spPr bwMode="auto">
            <a:xfrm>
              <a:off x="2020" y="232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0" name="Rectangle 344"/>
            <p:cNvSpPr>
              <a:spLocks noChangeArrowheads="1"/>
            </p:cNvSpPr>
            <p:nvPr/>
          </p:nvSpPr>
          <p:spPr bwMode="auto">
            <a:xfrm>
              <a:off x="2020" y="231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1" name="Rectangle 345"/>
            <p:cNvSpPr>
              <a:spLocks noChangeArrowheads="1"/>
            </p:cNvSpPr>
            <p:nvPr/>
          </p:nvSpPr>
          <p:spPr bwMode="auto">
            <a:xfrm>
              <a:off x="2020" y="229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2" name="Rectangle 346"/>
            <p:cNvSpPr>
              <a:spLocks noChangeArrowheads="1"/>
            </p:cNvSpPr>
            <p:nvPr/>
          </p:nvSpPr>
          <p:spPr bwMode="auto">
            <a:xfrm>
              <a:off x="2020" y="228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3" name="Rectangle 347"/>
            <p:cNvSpPr>
              <a:spLocks noChangeArrowheads="1"/>
            </p:cNvSpPr>
            <p:nvPr/>
          </p:nvSpPr>
          <p:spPr bwMode="auto">
            <a:xfrm>
              <a:off x="2020" y="226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4" name="Rectangle 348"/>
            <p:cNvSpPr>
              <a:spLocks noChangeArrowheads="1"/>
            </p:cNvSpPr>
            <p:nvPr/>
          </p:nvSpPr>
          <p:spPr bwMode="auto">
            <a:xfrm>
              <a:off x="2020" y="225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5" name="Rectangle 349"/>
            <p:cNvSpPr>
              <a:spLocks noChangeArrowheads="1"/>
            </p:cNvSpPr>
            <p:nvPr/>
          </p:nvSpPr>
          <p:spPr bwMode="auto">
            <a:xfrm>
              <a:off x="201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6" name="Rectangle 350"/>
            <p:cNvSpPr>
              <a:spLocks noChangeArrowheads="1"/>
            </p:cNvSpPr>
            <p:nvPr/>
          </p:nvSpPr>
          <p:spPr bwMode="auto">
            <a:xfrm>
              <a:off x="1998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7" name="Rectangle 351"/>
            <p:cNvSpPr>
              <a:spLocks noChangeArrowheads="1"/>
            </p:cNvSpPr>
            <p:nvPr/>
          </p:nvSpPr>
          <p:spPr bwMode="auto">
            <a:xfrm>
              <a:off x="198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8" name="Rectangle 352"/>
            <p:cNvSpPr>
              <a:spLocks noChangeArrowheads="1"/>
            </p:cNvSpPr>
            <p:nvPr/>
          </p:nvSpPr>
          <p:spPr bwMode="auto">
            <a:xfrm>
              <a:off x="196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9" name="Rectangle 353"/>
            <p:cNvSpPr>
              <a:spLocks noChangeArrowheads="1"/>
            </p:cNvSpPr>
            <p:nvPr/>
          </p:nvSpPr>
          <p:spPr bwMode="auto">
            <a:xfrm>
              <a:off x="195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0" name="Rectangle 354"/>
            <p:cNvSpPr>
              <a:spLocks noChangeArrowheads="1"/>
            </p:cNvSpPr>
            <p:nvPr/>
          </p:nvSpPr>
          <p:spPr bwMode="auto">
            <a:xfrm>
              <a:off x="193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1" name="Rectangle 355"/>
            <p:cNvSpPr>
              <a:spLocks noChangeArrowheads="1"/>
            </p:cNvSpPr>
            <p:nvPr/>
          </p:nvSpPr>
          <p:spPr bwMode="auto">
            <a:xfrm>
              <a:off x="191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2" name="Rectangle 356"/>
            <p:cNvSpPr>
              <a:spLocks noChangeArrowheads="1"/>
            </p:cNvSpPr>
            <p:nvPr/>
          </p:nvSpPr>
          <p:spPr bwMode="auto">
            <a:xfrm>
              <a:off x="190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3" name="Rectangle 357"/>
            <p:cNvSpPr>
              <a:spLocks noChangeArrowheads="1"/>
            </p:cNvSpPr>
            <p:nvPr/>
          </p:nvSpPr>
          <p:spPr bwMode="auto">
            <a:xfrm>
              <a:off x="1887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4" name="Rectangle 358"/>
            <p:cNvSpPr>
              <a:spLocks noChangeArrowheads="1"/>
            </p:cNvSpPr>
            <p:nvPr/>
          </p:nvSpPr>
          <p:spPr bwMode="auto">
            <a:xfrm>
              <a:off x="187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5" name="Rectangle 359"/>
            <p:cNvSpPr>
              <a:spLocks noChangeArrowheads="1"/>
            </p:cNvSpPr>
            <p:nvPr/>
          </p:nvSpPr>
          <p:spPr bwMode="auto">
            <a:xfrm>
              <a:off x="185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6" name="Rectangle 360"/>
            <p:cNvSpPr>
              <a:spLocks noChangeArrowheads="1"/>
            </p:cNvSpPr>
            <p:nvPr/>
          </p:nvSpPr>
          <p:spPr bwMode="auto">
            <a:xfrm>
              <a:off x="1839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7" name="Rectangle 361"/>
            <p:cNvSpPr>
              <a:spLocks noChangeArrowheads="1"/>
            </p:cNvSpPr>
            <p:nvPr/>
          </p:nvSpPr>
          <p:spPr bwMode="auto">
            <a:xfrm>
              <a:off x="1824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8" name="Rectangle 362"/>
            <p:cNvSpPr>
              <a:spLocks noChangeArrowheads="1"/>
            </p:cNvSpPr>
            <p:nvPr/>
          </p:nvSpPr>
          <p:spPr bwMode="auto">
            <a:xfrm>
              <a:off x="180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9" name="Rectangle 363"/>
            <p:cNvSpPr>
              <a:spLocks noChangeArrowheads="1"/>
            </p:cNvSpPr>
            <p:nvPr/>
          </p:nvSpPr>
          <p:spPr bwMode="auto">
            <a:xfrm>
              <a:off x="179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0" name="Rectangle 364"/>
            <p:cNvSpPr>
              <a:spLocks noChangeArrowheads="1"/>
            </p:cNvSpPr>
            <p:nvPr/>
          </p:nvSpPr>
          <p:spPr bwMode="auto">
            <a:xfrm>
              <a:off x="177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1" name="Rectangle 365"/>
            <p:cNvSpPr>
              <a:spLocks noChangeArrowheads="1"/>
            </p:cNvSpPr>
            <p:nvPr/>
          </p:nvSpPr>
          <p:spPr bwMode="auto">
            <a:xfrm>
              <a:off x="176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2" name="Rectangle 366"/>
            <p:cNvSpPr>
              <a:spLocks noChangeArrowheads="1"/>
            </p:cNvSpPr>
            <p:nvPr/>
          </p:nvSpPr>
          <p:spPr bwMode="auto">
            <a:xfrm>
              <a:off x="174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3" name="Rectangle 367"/>
            <p:cNvSpPr>
              <a:spLocks noChangeArrowheads="1"/>
            </p:cNvSpPr>
            <p:nvPr/>
          </p:nvSpPr>
          <p:spPr bwMode="auto">
            <a:xfrm>
              <a:off x="1729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4" name="Rectangle 368"/>
            <p:cNvSpPr>
              <a:spLocks noChangeArrowheads="1"/>
            </p:cNvSpPr>
            <p:nvPr/>
          </p:nvSpPr>
          <p:spPr bwMode="auto">
            <a:xfrm>
              <a:off x="171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5" name="Rectangle 369"/>
            <p:cNvSpPr>
              <a:spLocks noChangeArrowheads="1"/>
            </p:cNvSpPr>
            <p:nvPr/>
          </p:nvSpPr>
          <p:spPr bwMode="auto">
            <a:xfrm>
              <a:off x="1697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6" name="Rectangle 370"/>
            <p:cNvSpPr>
              <a:spLocks noChangeArrowheads="1"/>
            </p:cNvSpPr>
            <p:nvPr/>
          </p:nvSpPr>
          <p:spPr bwMode="auto">
            <a:xfrm>
              <a:off x="168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7" name="Rectangle 371"/>
            <p:cNvSpPr>
              <a:spLocks noChangeArrowheads="1"/>
            </p:cNvSpPr>
            <p:nvPr/>
          </p:nvSpPr>
          <p:spPr bwMode="auto">
            <a:xfrm>
              <a:off x="166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8" name="Rectangle 372"/>
            <p:cNvSpPr>
              <a:spLocks noChangeArrowheads="1"/>
            </p:cNvSpPr>
            <p:nvPr/>
          </p:nvSpPr>
          <p:spPr bwMode="auto">
            <a:xfrm>
              <a:off x="165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9" name="Rectangle 373"/>
            <p:cNvSpPr>
              <a:spLocks noChangeArrowheads="1"/>
            </p:cNvSpPr>
            <p:nvPr/>
          </p:nvSpPr>
          <p:spPr bwMode="auto">
            <a:xfrm>
              <a:off x="163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0" name="Rectangle 374"/>
            <p:cNvSpPr>
              <a:spLocks noChangeArrowheads="1"/>
            </p:cNvSpPr>
            <p:nvPr/>
          </p:nvSpPr>
          <p:spPr bwMode="auto">
            <a:xfrm>
              <a:off x="161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1" name="Rectangle 375"/>
            <p:cNvSpPr>
              <a:spLocks noChangeArrowheads="1"/>
            </p:cNvSpPr>
            <p:nvPr/>
          </p:nvSpPr>
          <p:spPr bwMode="auto">
            <a:xfrm>
              <a:off x="160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2" name="Rectangle 376"/>
            <p:cNvSpPr>
              <a:spLocks noChangeArrowheads="1"/>
            </p:cNvSpPr>
            <p:nvPr/>
          </p:nvSpPr>
          <p:spPr bwMode="auto">
            <a:xfrm>
              <a:off x="158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3" name="Rectangle 377"/>
            <p:cNvSpPr>
              <a:spLocks noChangeArrowheads="1"/>
            </p:cNvSpPr>
            <p:nvPr/>
          </p:nvSpPr>
          <p:spPr bwMode="auto">
            <a:xfrm>
              <a:off x="1571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4" name="Rectangle 378"/>
            <p:cNvSpPr>
              <a:spLocks noChangeArrowheads="1"/>
            </p:cNvSpPr>
            <p:nvPr/>
          </p:nvSpPr>
          <p:spPr bwMode="auto">
            <a:xfrm>
              <a:off x="155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5" name="Rectangle 379"/>
            <p:cNvSpPr>
              <a:spLocks noChangeArrowheads="1"/>
            </p:cNvSpPr>
            <p:nvPr/>
          </p:nvSpPr>
          <p:spPr bwMode="auto">
            <a:xfrm>
              <a:off x="1539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6" name="Rectangle 380"/>
            <p:cNvSpPr>
              <a:spLocks noChangeArrowheads="1"/>
            </p:cNvSpPr>
            <p:nvPr/>
          </p:nvSpPr>
          <p:spPr bwMode="auto">
            <a:xfrm>
              <a:off x="152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7" name="Rectangle 381"/>
            <p:cNvSpPr>
              <a:spLocks noChangeArrowheads="1"/>
            </p:cNvSpPr>
            <p:nvPr/>
          </p:nvSpPr>
          <p:spPr bwMode="auto">
            <a:xfrm>
              <a:off x="1507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8" name="Rectangle 382"/>
            <p:cNvSpPr>
              <a:spLocks noChangeArrowheads="1"/>
            </p:cNvSpPr>
            <p:nvPr/>
          </p:nvSpPr>
          <p:spPr bwMode="auto">
            <a:xfrm>
              <a:off x="149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9" name="Rectangle 383"/>
            <p:cNvSpPr>
              <a:spLocks noChangeArrowheads="1"/>
            </p:cNvSpPr>
            <p:nvPr/>
          </p:nvSpPr>
          <p:spPr bwMode="auto">
            <a:xfrm>
              <a:off x="147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0" name="Rectangle 384"/>
            <p:cNvSpPr>
              <a:spLocks noChangeArrowheads="1"/>
            </p:cNvSpPr>
            <p:nvPr/>
          </p:nvSpPr>
          <p:spPr bwMode="auto">
            <a:xfrm>
              <a:off x="146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1" name="Rectangle 385"/>
            <p:cNvSpPr>
              <a:spLocks noChangeArrowheads="1"/>
            </p:cNvSpPr>
            <p:nvPr/>
          </p:nvSpPr>
          <p:spPr bwMode="auto">
            <a:xfrm>
              <a:off x="144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2" name="Rectangle 386"/>
            <p:cNvSpPr>
              <a:spLocks noChangeArrowheads="1"/>
            </p:cNvSpPr>
            <p:nvPr/>
          </p:nvSpPr>
          <p:spPr bwMode="auto">
            <a:xfrm>
              <a:off x="142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3" name="Rectangle 387"/>
            <p:cNvSpPr>
              <a:spLocks noChangeArrowheads="1"/>
            </p:cNvSpPr>
            <p:nvPr/>
          </p:nvSpPr>
          <p:spPr bwMode="auto">
            <a:xfrm>
              <a:off x="141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4" name="Rectangle 388"/>
            <p:cNvSpPr>
              <a:spLocks noChangeArrowheads="1"/>
            </p:cNvSpPr>
            <p:nvPr/>
          </p:nvSpPr>
          <p:spPr bwMode="auto">
            <a:xfrm>
              <a:off x="1397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5" name="Rectangle 389"/>
            <p:cNvSpPr>
              <a:spLocks noChangeArrowheads="1"/>
            </p:cNvSpPr>
            <p:nvPr/>
          </p:nvSpPr>
          <p:spPr bwMode="auto">
            <a:xfrm>
              <a:off x="138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6" name="Rectangle 390"/>
            <p:cNvSpPr>
              <a:spLocks noChangeArrowheads="1"/>
            </p:cNvSpPr>
            <p:nvPr/>
          </p:nvSpPr>
          <p:spPr bwMode="auto">
            <a:xfrm>
              <a:off x="136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647" name="Rectangle 391"/>
          <p:cNvSpPr>
            <a:spLocks noChangeArrowheads="1"/>
          </p:cNvSpPr>
          <p:nvPr/>
        </p:nvSpPr>
        <p:spPr bwMode="auto">
          <a:xfrm>
            <a:off x="2608263" y="3594100"/>
            <a:ext cx="227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48" name="Rectangle 392"/>
          <p:cNvSpPr>
            <a:spLocks noChangeArrowheads="1"/>
          </p:cNvSpPr>
          <p:nvPr/>
        </p:nvSpPr>
        <p:spPr bwMode="auto">
          <a:xfrm>
            <a:off x="2608263" y="3597275"/>
            <a:ext cx="247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IS</a:t>
            </a:r>
            <a:endParaRPr lang="en-US" sz="2400"/>
          </a:p>
        </p:txBody>
      </p:sp>
      <p:sp>
        <p:nvSpPr>
          <p:cNvPr id="480649" name="Rectangle 393"/>
          <p:cNvSpPr>
            <a:spLocks noChangeArrowheads="1"/>
          </p:cNvSpPr>
          <p:nvPr/>
        </p:nvSpPr>
        <p:spPr bwMode="auto">
          <a:xfrm>
            <a:off x="2763838" y="36131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0" name="Rectangle 394"/>
          <p:cNvSpPr>
            <a:spLocks noChangeArrowheads="1"/>
          </p:cNvSpPr>
          <p:nvPr/>
        </p:nvSpPr>
        <p:spPr bwMode="auto">
          <a:xfrm>
            <a:off x="2320925" y="3770313"/>
            <a:ext cx="8318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51" name="Rectangle 395"/>
          <p:cNvSpPr>
            <a:spLocks noChangeArrowheads="1"/>
          </p:cNvSpPr>
          <p:nvPr/>
        </p:nvSpPr>
        <p:spPr bwMode="auto">
          <a:xfrm>
            <a:off x="2320925" y="3773488"/>
            <a:ext cx="8874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DEVELPT</a:t>
            </a:r>
            <a:endParaRPr lang="en-US" sz="2400"/>
          </a:p>
        </p:txBody>
      </p:sp>
      <p:sp>
        <p:nvSpPr>
          <p:cNvPr id="480652" name="Rectangle 396"/>
          <p:cNvSpPr>
            <a:spLocks noChangeArrowheads="1"/>
          </p:cNvSpPr>
          <p:nvPr/>
        </p:nvSpPr>
        <p:spPr bwMode="auto">
          <a:xfrm>
            <a:off x="3070225" y="37877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3" name="Rectangle 397"/>
          <p:cNvSpPr>
            <a:spLocks noChangeArrowheads="1"/>
          </p:cNvSpPr>
          <p:nvPr/>
        </p:nvSpPr>
        <p:spPr bwMode="auto">
          <a:xfrm>
            <a:off x="2185988" y="3944938"/>
            <a:ext cx="110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54" name="Rectangle 398"/>
          <p:cNvSpPr>
            <a:spLocks noChangeArrowheads="1"/>
          </p:cNvSpPr>
          <p:nvPr/>
        </p:nvSpPr>
        <p:spPr bwMode="auto">
          <a:xfrm>
            <a:off x="2185988" y="3948113"/>
            <a:ext cx="11826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PROFITABLE</a:t>
            </a:r>
            <a:endParaRPr lang="en-US" sz="2400"/>
          </a:p>
        </p:txBody>
      </p:sp>
      <p:sp>
        <p:nvSpPr>
          <p:cNvPr id="480655" name="Rectangle 399"/>
          <p:cNvSpPr>
            <a:spLocks noChangeArrowheads="1"/>
          </p:cNvSpPr>
          <p:nvPr/>
        </p:nvSpPr>
        <p:spPr bwMode="auto">
          <a:xfrm>
            <a:off x="3211513" y="396398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6" name="Rectangle 400"/>
          <p:cNvSpPr>
            <a:spLocks noChangeArrowheads="1"/>
          </p:cNvSpPr>
          <p:nvPr/>
        </p:nvSpPr>
        <p:spPr bwMode="auto">
          <a:xfrm>
            <a:off x="2638425" y="4121150"/>
            <a:ext cx="168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57" name="Rectangle 401"/>
          <p:cNvSpPr>
            <a:spLocks noChangeArrowheads="1"/>
          </p:cNvSpPr>
          <p:nvPr/>
        </p:nvSpPr>
        <p:spPr bwMode="auto">
          <a:xfrm>
            <a:off x="2638425" y="4124325"/>
            <a:ext cx="177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?</a:t>
            </a:r>
            <a:endParaRPr lang="en-US" sz="2400"/>
          </a:p>
        </p:txBody>
      </p:sp>
      <p:sp>
        <p:nvSpPr>
          <p:cNvPr id="480658" name="Rectangle 402"/>
          <p:cNvSpPr>
            <a:spLocks noChangeArrowheads="1"/>
          </p:cNvSpPr>
          <p:nvPr/>
        </p:nvSpPr>
        <p:spPr bwMode="auto">
          <a:xfrm>
            <a:off x="2730500" y="413861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9" name="Rectangle 403"/>
          <p:cNvSpPr>
            <a:spLocks noChangeArrowheads="1"/>
          </p:cNvSpPr>
          <p:nvPr/>
        </p:nvSpPr>
        <p:spPr bwMode="auto">
          <a:xfrm>
            <a:off x="2025650" y="4640263"/>
            <a:ext cx="1077913" cy="9032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60" name="Rectangle 404"/>
          <p:cNvSpPr>
            <a:spLocks noChangeArrowheads="1"/>
          </p:cNvSpPr>
          <p:nvPr/>
        </p:nvSpPr>
        <p:spPr bwMode="auto">
          <a:xfrm>
            <a:off x="2132013" y="4640263"/>
            <a:ext cx="971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61" name="Rectangle 405"/>
          <p:cNvSpPr>
            <a:spLocks noChangeArrowheads="1"/>
          </p:cNvSpPr>
          <p:nvPr/>
        </p:nvSpPr>
        <p:spPr bwMode="auto">
          <a:xfrm>
            <a:off x="2268538" y="4643438"/>
            <a:ext cx="8270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CONSTR</a:t>
            </a:r>
            <a:endParaRPr lang="en-US" sz="2400"/>
          </a:p>
        </p:txBody>
      </p:sp>
      <p:sp>
        <p:nvSpPr>
          <p:cNvPr id="480662" name="Rectangle 406"/>
          <p:cNvSpPr>
            <a:spLocks noChangeArrowheads="1"/>
          </p:cNvSpPr>
          <p:nvPr/>
        </p:nvSpPr>
        <p:spPr bwMode="auto">
          <a:xfrm>
            <a:off x="2965450" y="465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63" name="Rectangle 407"/>
          <p:cNvSpPr>
            <a:spLocks noChangeArrowheads="1"/>
          </p:cNvSpPr>
          <p:nvPr/>
        </p:nvSpPr>
        <p:spPr bwMode="auto">
          <a:xfrm>
            <a:off x="2132013" y="4840288"/>
            <a:ext cx="7508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64" name="Rectangle 408"/>
          <p:cNvSpPr>
            <a:spLocks noChangeArrowheads="1"/>
          </p:cNvSpPr>
          <p:nvPr/>
        </p:nvSpPr>
        <p:spPr bwMode="auto">
          <a:xfrm>
            <a:off x="2276475" y="4843463"/>
            <a:ext cx="5715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COST</a:t>
            </a:r>
            <a:endParaRPr lang="en-US" sz="2400"/>
          </a:p>
        </p:txBody>
      </p:sp>
      <p:sp>
        <p:nvSpPr>
          <p:cNvPr id="480665" name="Rectangle 409"/>
          <p:cNvSpPr>
            <a:spLocks noChangeArrowheads="1"/>
          </p:cNvSpPr>
          <p:nvPr/>
        </p:nvSpPr>
        <p:spPr bwMode="auto">
          <a:xfrm>
            <a:off x="2735263" y="4843463"/>
            <a:ext cx="128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666" name="Rectangle 410"/>
          <p:cNvSpPr>
            <a:spLocks noChangeArrowheads="1"/>
          </p:cNvSpPr>
          <p:nvPr/>
        </p:nvSpPr>
        <p:spPr bwMode="auto">
          <a:xfrm>
            <a:off x="2236788" y="5019675"/>
            <a:ext cx="65563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INCLU</a:t>
            </a:r>
            <a:endParaRPr lang="en-US" sz="2400"/>
          </a:p>
        </p:txBody>
      </p:sp>
      <p:sp>
        <p:nvSpPr>
          <p:cNvPr id="480667" name="Rectangle 411"/>
          <p:cNvSpPr>
            <a:spLocks noChangeArrowheads="1"/>
          </p:cNvSpPr>
          <p:nvPr/>
        </p:nvSpPr>
        <p:spPr bwMode="auto">
          <a:xfrm>
            <a:off x="2774950" y="5019675"/>
            <a:ext cx="1365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668" name="Rectangle 412"/>
          <p:cNvSpPr>
            <a:spLocks noChangeArrowheads="1"/>
          </p:cNvSpPr>
          <p:nvPr/>
        </p:nvSpPr>
        <p:spPr bwMode="auto">
          <a:xfrm>
            <a:off x="2266950" y="5211763"/>
            <a:ext cx="593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LAND</a:t>
            </a:r>
            <a:endParaRPr lang="en-US" sz="2400"/>
          </a:p>
        </p:txBody>
      </p:sp>
      <p:sp>
        <p:nvSpPr>
          <p:cNvPr id="480669" name="Rectangle 413"/>
          <p:cNvSpPr>
            <a:spLocks noChangeArrowheads="1"/>
          </p:cNvSpPr>
          <p:nvPr/>
        </p:nvSpPr>
        <p:spPr bwMode="auto">
          <a:xfrm>
            <a:off x="2746375" y="5211763"/>
            <a:ext cx="1365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670" name="Rectangle 414"/>
          <p:cNvSpPr>
            <a:spLocks noChangeArrowheads="1"/>
          </p:cNvSpPr>
          <p:nvPr/>
        </p:nvSpPr>
        <p:spPr bwMode="auto">
          <a:xfrm>
            <a:off x="1392238" y="3570288"/>
            <a:ext cx="579437" cy="452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1" name="Rectangle 415"/>
          <p:cNvSpPr>
            <a:spLocks noChangeArrowheads="1"/>
          </p:cNvSpPr>
          <p:nvPr/>
        </p:nvSpPr>
        <p:spPr bwMode="auto">
          <a:xfrm>
            <a:off x="1604963" y="3594100"/>
            <a:ext cx="219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2" name="Rectangle 416"/>
          <p:cNvSpPr>
            <a:spLocks noChangeArrowheads="1"/>
          </p:cNvSpPr>
          <p:nvPr/>
        </p:nvSpPr>
        <p:spPr bwMode="auto">
          <a:xfrm>
            <a:off x="1604963" y="3597275"/>
            <a:ext cx="2365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IF</a:t>
            </a:r>
            <a:endParaRPr lang="en-US" sz="2400"/>
          </a:p>
        </p:txBody>
      </p:sp>
      <p:sp>
        <p:nvSpPr>
          <p:cNvPr id="480673" name="Rectangle 417"/>
          <p:cNvSpPr>
            <a:spLocks noChangeArrowheads="1"/>
          </p:cNvSpPr>
          <p:nvPr/>
        </p:nvSpPr>
        <p:spPr bwMode="auto">
          <a:xfrm>
            <a:off x="1752600" y="36131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74" name="Rectangle 418"/>
          <p:cNvSpPr>
            <a:spLocks noChangeArrowheads="1"/>
          </p:cNvSpPr>
          <p:nvPr/>
        </p:nvSpPr>
        <p:spPr bwMode="auto">
          <a:xfrm>
            <a:off x="1519238" y="3770313"/>
            <a:ext cx="4111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5" name="Rectangle 419"/>
          <p:cNvSpPr>
            <a:spLocks noChangeArrowheads="1"/>
          </p:cNvSpPr>
          <p:nvPr/>
        </p:nvSpPr>
        <p:spPr bwMode="auto">
          <a:xfrm>
            <a:off x="1519238" y="3773488"/>
            <a:ext cx="431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YES</a:t>
            </a:r>
            <a:endParaRPr lang="en-US" sz="2400"/>
          </a:p>
        </p:txBody>
      </p:sp>
      <p:sp>
        <p:nvSpPr>
          <p:cNvPr id="480676" name="Rectangle 420"/>
          <p:cNvSpPr>
            <a:spLocks noChangeArrowheads="1"/>
          </p:cNvSpPr>
          <p:nvPr/>
        </p:nvSpPr>
        <p:spPr bwMode="auto">
          <a:xfrm>
            <a:off x="1847850" y="37877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77" name="Rectangle 421"/>
          <p:cNvSpPr>
            <a:spLocks noChangeArrowheads="1"/>
          </p:cNvSpPr>
          <p:nvPr/>
        </p:nvSpPr>
        <p:spPr bwMode="auto">
          <a:xfrm>
            <a:off x="1489075" y="989013"/>
            <a:ext cx="577850" cy="449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8" name="Rectangle 422"/>
          <p:cNvSpPr>
            <a:spLocks noChangeArrowheads="1"/>
          </p:cNvSpPr>
          <p:nvPr/>
        </p:nvSpPr>
        <p:spPr bwMode="auto">
          <a:xfrm>
            <a:off x="1555750" y="1011238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9" name="Rectangle 423"/>
          <p:cNvSpPr>
            <a:spLocks noChangeArrowheads="1"/>
          </p:cNvSpPr>
          <p:nvPr/>
        </p:nvSpPr>
        <p:spPr bwMode="auto">
          <a:xfrm>
            <a:off x="1555750" y="1014413"/>
            <a:ext cx="5699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ADDS</a:t>
            </a:r>
            <a:endParaRPr lang="en-US" sz="2400"/>
          </a:p>
        </p:txBody>
      </p:sp>
      <p:sp>
        <p:nvSpPr>
          <p:cNvPr id="480680" name="Rectangle 424"/>
          <p:cNvSpPr>
            <a:spLocks noChangeArrowheads="1"/>
          </p:cNvSpPr>
          <p:nvPr/>
        </p:nvSpPr>
        <p:spPr bwMode="auto">
          <a:xfrm>
            <a:off x="2011363" y="103028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81" name="Rectangle 425"/>
          <p:cNvSpPr>
            <a:spLocks noChangeArrowheads="1"/>
          </p:cNvSpPr>
          <p:nvPr/>
        </p:nvSpPr>
        <p:spPr bwMode="auto">
          <a:xfrm>
            <a:off x="1584325" y="1185863"/>
            <a:ext cx="473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2" name="Rectangle 426"/>
          <p:cNvSpPr>
            <a:spLocks noChangeArrowheads="1"/>
          </p:cNvSpPr>
          <p:nvPr/>
        </p:nvSpPr>
        <p:spPr bwMode="auto">
          <a:xfrm>
            <a:off x="1584325" y="1189038"/>
            <a:ext cx="501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NEW</a:t>
            </a:r>
            <a:endParaRPr lang="en-US" sz="2400"/>
          </a:p>
        </p:txBody>
      </p:sp>
      <p:sp>
        <p:nvSpPr>
          <p:cNvPr id="480683" name="Rectangle 427"/>
          <p:cNvSpPr>
            <a:spLocks noChangeArrowheads="1"/>
          </p:cNvSpPr>
          <p:nvPr/>
        </p:nvSpPr>
        <p:spPr bwMode="auto">
          <a:xfrm>
            <a:off x="1974850" y="12033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84" name="Line 428"/>
          <p:cNvSpPr>
            <a:spLocks noChangeShapeType="1"/>
          </p:cNvSpPr>
          <p:nvPr/>
        </p:nvSpPr>
        <p:spPr bwMode="auto">
          <a:xfrm flipH="1">
            <a:off x="5921375" y="1076325"/>
            <a:ext cx="4429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5" name="Freeform 429"/>
          <p:cNvSpPr>
            <a:spLocks/>
          </p:cNvSpPr>
          <p:nvPr/>
        </p:nvSpPr>
        <p:spPr bwMode="auto">
          <a:xfrm>
            <a:off x="5886450" y="1046163"/>
            <a:ext cx="47625" cy="58737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30" y="0"/>
              </a:cxn>
              <a:cxn ang="0">
                <a:pos x="0" y="19"/>
              </a:cxn>
              <a:cxn ang="0">
                <a:pos x="30" y="37"/>
              </a:cxn>
            </a:cxnLst>
            <a:rect l="0" t="0" r="r" b="b"/>
            <a:pathLst>
              <a:path w="30" h="37">
                <a:moveTo>
                  <a:pt x="30" y="37"/>
                </a:moveTo>
                <a:lnTo>
                  <a:pt x="30" y="0"/>
                </a:lnTo>
                <a:lnTo>
                  <a:pt x="0" y="19"/>
                </a:lnTo>
                <a:lnTo>
                  <a:pt x="30" y="3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6" name="Line 430"/>
          <p:cNvSpPr>
            <a:spLocks noChangeShapeType="1"/>
          </p:cNvSpPr>
          <p:nvPr/>
        </p:nvSpPr>
        <p:spPr bwMode="auto">
          <a:xfrm>
            <a:off x="2060575" y="1165225"/>
            <a:ext cx="1114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7" name="Freeform 431"/>
          <p:cNvSpPr>
            <a:spLocks/>
          </p:cNvSpPr>
          <p:nvPr/>
        </p:nvSpPr>
        <p:spPr bwMode="auto">
          <a:xfrm>
            <a:off x="3162300" y="1135063"/>
            <a:ext cx="46038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"/>
              </a:cxn>
              <a:cxn ang="0">
                <a:pos x="29" y="19"/>
              </a:cxn>
              <a:cxn ang="0">
                <a:pos x="0" y="0"/>
              </a:cxn>
            </a:cxnLst>
            <a:rect l="0" t="0" r="r" b="b"/>
            <a:pathLst>
              <a:path w="29" h="38">
                <a:moveTo>
                  <a:pt x="0" y="0"/>
                </a:moveTo>
                <a:lnTo>
                  <a:pt x="0" y="38"/>
                </a:lnTo>
                <a:lnTo>
                  <a:pt x="29" y="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8" name="Line 432"/>
          <p:cNvSpPr>
            <a:spLocks noChangeShapeType="1"/>
          </p:cNvSpPr>
          <p:nvPr/>
        </p:nvSpPr>
        <p:spPr bwMode="auto">
          <a:xfrm>
            <a:off x="5121275" y="1433513"/>
            <a:ext cx="1588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9" name="Freeform 433"/>
          <p:cNvSpPr>
            <a:spLocks/>
          </p:cNvSpPr>
          <p:nvPr/>
        </p:nvSpPr>
        <p:spPr bwMode="auto">
          <a:xfrm>
            <a:off x="5089525" y="1744663"/>
            <a:ext cx="63500" cy="444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0"/>
              </a:cxn>
              <a:cxn ang="0">
                <a:pos x="20" y="28"/>
              </a:cxn>
              <a:cxn ang="0">
                <a:pos x="40" y="0"/>
              </a:cxn>
            </a:cxnLst>
            <a:rect l="0" t="0" r="r" b="b"/>
            <a:pathLst>
              <a:path w="40" h="28">
                <a:moveTo>
                  <a:pt x="40" y="0"/>
                </a:moveTo>
                <a:lnTo>
                  <a:pt x="0" y="0"/>
                </a:lnTo>
                <a:lnTo>
                  <a:pt x="20" y="28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0" name="Line 434"/>
          <p:cNvSpPr>
            <a:spLocks noChangeShapeType="1"/>
          </p:cNvSpPr>
          <p:nvPr/>
        </p:nvSpPr>
        <p:spPr bwMode="auto">
          <a:xfrm>
            <a:off x="4068763" y="1433513"/>
            <a:ext cx="1587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1" name="Freeform 435"/>
          <p:cNvSpPr>
            <a:spLocks/>
          </p:cNvSpPr>
          <p:nvPr/>
        </p:nvSpPr>
        <p:spPr bwMode="auto">
          <a:xfrm>
            <a:off x="4038600" y="1744663"/>
            <a:ext cx="63500" cy="444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0"/>
              </a:cxn>
              <a:cxn ang="0">
                <a:pos x="19" y="28"/>
              </a:cxn>
              <a:cxn ang="0">
                <a:pos x="40" y="0"/>
              </a:cxn>
            </a:cxnLst>
            <a:rect l="0" t="0" r="r" b="b"/>
            <a:pathLst>
              <a:path w="40" h="28">
                <a:moveTo>
                  <a:pt x="40" y="0"/>
                </a:moveTo>
                <a:lnTo>
                  <a:pt x="0" y="0"/>
                </a:lnTo>
                <a:lnTo>
                  <a:pt x="19" y="28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2" name="Line 436"/>
          <p:cNvSpPr>
            <a:spLocks noChangeShapeType="1"/>
          </p:cNvSpPr>
          <p:nvPr/>
        </p:nvSpPr>
        <p:spPr bwMode="auto">
          <a:xfrm flipV="1">
            <a:off x="1584325" y="1465263"/>
            <a:ext cx="1588" cy="2105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3" name="Freeform 437"/>
          <p:cNvSpPr>
            <a:spLocks/>
          </p:cNvSpPr>
          <p:nvPr/>
        </p:nvSpPr>
        <p:spPr bwMode="auto">
          <a:xfrm>
            <a:off x="1552575" y="1433513"/>
            <a:ext cx="63500" cy="444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0" y="28"/>
              </a:cxn>
              <a:cxn ang="0">
                <a:pos x="20" y="0"/>
              </a:cxn>
              <a:cxn ang="0">
                <a:pos x="0" y="28"/>
              </a:cxn>
            </a:cxnLst>
            <a:rect l="0" t="0" r="r" b="b"/>
            <a:pathLst>
              <a:path w="40" h="28">
                <a:moveTo>
                  <a:pt x="0" y="28"/>
                </a:moveTo>
                <a:lnTo>
                  <a:pt x="40" y="28"/>
                </a:lnTo>
                <a:lnTo>
                  <a:pt x="20" y="0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4" name="Line 438"/>
          <p:cNvSpPr>
            <a:spLocks noChangeShapeType="1"/>
          </p:cNvSpPr>
          <p:nvPr/>
        </p:nvSpPr>
        <p:spPr bwMode="auto">
          <a:xfrm>
            <a:off x="4643438" y="2501900"/>
            <a:ext cx="1587" cy="1214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5" name="Freeform 439"/>
          <p:cNvSpPr>
            <a:spLocks/>
          </p:cNvSpPr>
          <p:nvPr/>
        </p:nvSpPr>
        <p:spPr bwMode="auto">
          <a:xfrm>
            <a:off x="4611688" y="3705225"/>
            <a:ext cx="63500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0"/>
              </a:cxn>
              <a:cxn ang="0">
                <a:pos x="20" y="27"/>
              </a:cxn>
              <a:cxn ang="0">
                <a:pos x="40" y="0"/>
              </a:cxn>
            </a:cxnLst>
            <a:rect l="0" t="0" r="r" b="b"/>
            <a:pathLst>
              <a:path w="40" h="27">
                <a:moveTo>
                  <a:pt x="40" y="0"/>
                </a:moveTo>
                <a:lnTo>
                  <a:pt x="0" y="0"/>
                </a:lnTo>
                <a:lnTo>
                  <a:pt x="20" y="27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40"/>
          <p:cNvGrpSpPr>
            <a:grpSpLocks/>
          </p:cNvGrpSpPr>
          <p:nvPr/>
        </p:nvGrpSpPr>
        <p:grpSpPr bwMode="auto">
          <a:xfrm>
            <a:off x="4824413" y="4789488"/>
            <a:ext cx="249237" cy="107950"/>
            <a:chOff x="3039" y="3017"/>
            <a:chExt cx="157" cy="68"/>
          </a:xfrm>
        </p:grpSpPr>
        <p:sp>
          <p:nvSpPr>
            <p:cNvPr id="480697" name="Line 441"/>
            <p:cNvSpPr>
              <a:spLocks noChangeShapeType="1"/>
            </p:cNvSpPr>
            <p:nvPr/>
          </p:nvSpPr>
          <p:spPr bwMode="auto">
            <a:xfrm flipH="1">
              <a:off x="3109" y="3049"/>
              <a:ext cx="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98" name="Freeform 442"/>
            <p:cNvSpPr>
              <a:spLocks/>
            </p:cNvSpPr>
            <p:nvPr/>
          </p:nvSpPr>
          <p:spPr bwMode="auto">
            <a:xfrm>
              <a:off x="3039" y="3017"/>
              <a:ext cx="73" cy="6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34"/>
                </a:cxn>
                <a:cxn ang="0">
                  <a:pos x="73" y="68"/>
                </a:cxn>
                <a:cxn ang="0">
                  <a:pos x="73" y="0"/>
                </a:cxn>
              </a:cxnLst>
              <a:rect l="0" t="0" r="r" b="b"/>
              <a:pathLst>
                <a:path w="73" h="68">
                  <a:moveTo>
                    <a:pt x="73" y="0"/>
                  </a:moveTo>
                  <a:lnTo>
                    <a:pt x="0" y="34"/>
                  </a:lnTo>
                  <a:lnTo>
                    <a:pt x="73" y="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43"/>
          <p:cNvGrpSpPr>
            <a:grpSpLocks/>
          </p:cNvGrpSpPr>
          <p:nvPr/>
        </p:nvGrpSpPr>
        <p:grpSpPr bwMode="auto">
          <a:xfrm>
            <a:off x="3246438" y="4376738"/>
            <a:ext cx="611187" cy="366712"/>
            <a:chOff x="2045" y="2757"/>
            <a:chExt cx="385" cy="231"/>
          </a:xfrm>
        </p:grpSpPr>
        <p:sp>
          <p:nvSpPr>
            <p:cNvPr id="480700" name="Freeform 444"/>
            <p:cNvSpPr>
              <a:spLocks/>
            </p:cNvSpPr>
            <p:nvPr/>
          </p:nvSpPr>
          <p:spPr bwMode="auto">
            <a:xfrm>
              <a:off x="2424" y="2983"/>
              <a:ext cx="6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1" name="Freeform 445"/>
            <p:cNvSpPr>
              <a:spLocks/>
            </p:cNvSpPr>
            <p:nvPr/>
          </p:nvSpPr>
          <p:spPr bwMode="auto">
            <a:xfrm>
              <a:off x="2415" y="2978"/>
              <a:ext cx="6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5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2" name="Freeform 446"/>
            <p:cNvSpPr>
              <a:spLocks/>
            </p:cNvSpPr>
            <p:nvPr/>
          </p:nvSpPr>
          <p:spPr bwMode="auto">
            <a:xfrm>
              <a:off x="2406" y="2972"/>
              <a:ext cx="6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3" name="Freeform 447"/>
            <p:cNvSpPr>
              <a:spLocks/>
            </p:cNvSpPr>
            <p:nvPr/>
          </p:nvSpPr>
          <p:spPr bwMode="auto">
            <a:xfrm>
              <a:off x="2396" y="2966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4" name="Freeform 448"/>
            <p:cNvSpPr>
              <a:spLocks/>
            </p:cNvSpPr>
            <p:nvPr/>
          </p:nvSpPr>
          <p:spPr bwMode="auto">
            <a:xfrm>
              <a:off x="2387" y="2961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5" name="Freeform 449"/>
            <p:cNvSpPr>
              <a:spLocks/>
            </p:cNvSpPr>
            <p:nvPr/>
          </p:nvSpPr>
          <p:spPr bwMode="auto">
            <a:xfrm>
              <a:off x="2377" y="2955"/>
              <a:ext cx="6" cy="6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6" name="Freeform 450"/>
            <p:cNvSpPr>
              <a:spLocks/>
            </p:cNvSpPr>
            <p:nvPr/>
          </p:nvSpPr>
          <p:spPr bwMode="auto">
            <a:xfrm>
              <a:off x="2368" y="2949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7" name="Freeform 451"/>
            <p:cNvSpPr>
              <a:spLocks/>
            </p:cNvSpPr>
            <p:nvPr/>
          </p:nvSpPr>
          <p:spPr bwMode="auto">
            <a:xfrm>
              <a:off x="2359" y="2944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8" name="Freeform 452"/>
            <p:cNvSpPr>
              <a:spLocks/>
            </p:cNvSpPr>
            <p:nvPr/>
          </p:nvSpPr>
          <p:spPr bwMode="auto">
            <a:xfrm>
              <a:off x="2349" y="2938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9" name="Freeform 453"/>
            <p:cNvSpPr>
              <a:spLocks/>
            </p:cNvSpPr>
            <p:nvPr/>
          </p:nvSpPr>
          <p:spPr bwMode="auto">
            <a:xfrm>
              <a:off x="2340" y="2932"/>
              <a:ext cx="5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0" name="Freeform 454"/>
            <p:cNvSpPr>
              <a:spLocks/>
            </p:cNvSpPr>
            <p:nvPr/>
          </p:nvSpPr>
          <p:spPr bwMode="auto">
            <a:xfrm>
              <a:off x="2330" y="2927"/>
              <a:ext cx="5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1" name="Freeform 455"/>
            <p:cNvSpPr>
              <a:spLocks/>
            </p:cNvSpPr>
            <p:nvPr/>
          </p:nvSpPr>
          <p:spPr bwMode="auto">
            <a:xfrm>
              <a:off x="2321" y="2921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2" name="Freeform 456"/>
            <p:cNvSpPr>
              <a:spLocks/>
            </p:cNvSpPr>
            <p:nvPr/>
          </p:nvSpPr>
          <p:spPr bwMode="auto">
            <a:xfrm>
              <a:off x="2310" y="2915"/>
              <a:ext cx="6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3" name="Freeform 457"/>
            <p:cNvSpPr>
              <a:spLocks/>
            </p:cNvSpPr>
            <p:nvPr/>
          </p:nvSpPr>
          <p:spPr bwMode="auto">
            <a:xfrm>
              <a:off x="2301" y="2909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4" name="Freeform 458"/>
            <p:cNvSpPr>
              <a:spLocks/>
            </p:cNvSpPr>
            <p:nvPr/>
          </p:nvSpPr>
          <p:spPr bwMode="auto">
            <a:xfrm>
              <a:off x="2292" y="2904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5" name="Freeform 459"/>
            <p:cNvSpPr>
              <a:spLocks/>
            </p:cNvSpPr>
            <p:nvPr/>
          </p:nvSpPr>
          <p:spPr bwMode="auto">
            <a:xfrm>
              <a:off x="2282" y="2899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6" name="Freeform 460"/>
            <p:cNvSpPr>
              <a:spLocks/>
            </p:cNvSpPr>
            <p:nvPr/>
          </p:nvSpPr>
          <p:spPr bwMode="auto">
            <a:xfrm>
              <a:off x="2273" y="2892"/>
              <a:ext cx="6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7" name="Freeform 461"/>
            <p:cNvSpPr>
              <a:spLocks/>
            </p:cNvSpPr>
            <p:nvPr/>
          </p:nvSpPr>
          <p:spPr bwMode="auto">
            <a:xfrm>
              <a:off x="2263" y="2887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8" name="Freeform 462"/>
            <p:cNvSpPr>
              <a:spLocks/>
            </p:cNvSpPr>
            <p:nvPr/>
          </p:nvSpPr>
          <p:spPr bwMode="auto">
            <a:xfrm>
              <a:off x="2254" y="2882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9" name="Freeform 463"/>
            <p:cNvSpPr>
              <a:spLocks/>
            </p:cNvSpPr>
            <p:nvPr/>
          </p:nvSpPr>
          <p:spPr bwMode="auto">
            <a:xfrm>
              <a:off x="2244" y="2876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0" name="Freeform 464"/>
            <p:cNvSpPr>
              <a:spLocks/>
            </p:cNvSpPr>
            <p:nvPr/>
          </p:nvSpPr>
          <p:spPr bwMode="auto">
            <a:xfrm>
              <a:off x="2235" y="2870"/>
              <a:ext cx="5" cy="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1" name="Freeform 465"/>
            <p:cNvSpPr>
              <a:spLocks/>
            </p:cNvSpPr>
            <p:nvPr/>
          </p:nvSpPr>
          <p:spPr bwMode="auto">
            <a:xfrm>
              <a:off x="2226" y="2864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2" name="Freeform 466"/>
            <p:cNvSpPr>
              <a:spLocks/>
            </p:cNvSpPr>
            <p:nvPr/>
          </p:nvSpPr>
          <p:spPr bwMode="auto">
            <a:xfrm>
              <a:off x="2216" y="2859"/>
              <a:ext cx="5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3" name="Freeform 467"/>
            <p:cNvSpPr>
              <a:spLocks/>
            </p:cNvSpPr>
            <p:nvPr/>
          </p:nvSpPr>
          <p:spPr bwMode="auto">
            <a:xfrm>
              <a:off x="2206" y="2853"/>
              <a:ext cx="6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4" name="Freeform 468"/>
            <p:cNvSpPr>
              <a:spLocks/>
            </p:cNvSpPr>
            <p:nvPr/>
          </p:nvSpPr>
          <p:spPr bwMode="auto">
            <a:xfrm>
              <a:off x="2196" y="2847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5" name="Freeform 469"/>
            <p:cNvSpPr>
              <a:spLocks/>
            </p:cNvSpPr>
            <p:nvPr/>
          </p:nvSpPr>
          <p:spPr bwMode="auto">
            <a:xfrm>
              <a:off x="2187" y="2842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6" name="Freeform 470"/>
            <p:cNvSpPr>
              <a:spLocks/>
            </p:cNvSpPr>
            <p:nvPr/>
          </p:nvSpPr>
          <p:spPr bwMode="auto">
            <a:xfrm>
              <a:off x="2177" y="2836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7" name="Freeform 471"/>
            <p:cNvSpPr>
              <a:spLocks/>
            </p:cNvSpPr>
            <p:nvPr/>
          </p:nvSpPr>
          <p:spPr bwMode="auto">
            <a:xfrm>
              <a:off x="2168" y="2830"/>
              <a:ext cx="6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8" name="Freeform 472"/>
            <p:cNvSpPr>
              <a:spLocks/>
            </p:cNvSpPr>
            <p:nvPr/>
          </p:nvSpPr>
          <p:spPr bwMode="auto">
            <a:xfrm>
              <a:off x="2159" y="2825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9" name="Freeform 473"/>
            <p:cNvSpPr>
              <a:spLocks/>
            </p:cNvSpPr>
            <p:nvPr/>
          </p:nvSpPr>
          <p:spPr bwMode="auto">
            <a:xfrm>
              <a:off x="2149" y="2819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0" name="Freeform 474"/>
            <p:cNvSpPr>
              <a:spLocks/>
            </p:cNvSpPr>
            <p:nvPr/>
          </p:nvSpPr>
          <p:spPr bwMode="auto">
            <a:xfrm>
              <a:off x="2140" y="2813"/>
              <a:ext cx="5" cy="6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1" name="Freeform 475"/>
            <p:cNvSpPr>
              <a:spLocks/>
            </p:cNvSpPr>
            <p:nvPr/>
          </p:nvSpPr>
          <p:spPr bwMode="auto">
            <a:xfrm>
              <a:off x="2130" y="2807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2" name="Freeform 476"/>
            <p:cNvSpPr>
              <a:spLocks/>
            </p:cNvSpPr>
            <p:nvPr/>
          </p:nvSpPr>
          <p:spPr bwMode="auto">
            <a:xfrm>
              <a:off x="2121" y="2802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3" name="Freeform 477"/>
            <p:cNvSpPr>
              <a:spLocks/>
            </p:cNvSpPr>
            <p:nvPr/>
          </p:nvSpPr>
          <p:spPr bwMode="auto">
            <a:xfrm>
              <a:off x="2110" y="2797"/>
              <a:ext cx="6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4" name="Freeform 478"/>
            <p:cNvSpPr>
              <a:spLocks/>
            </p:cNvSpPr>
            <p:nvPr/>
          </p:nvSpPr>
          <p:spPr bwMode="auto">
            <a:xfrm>
              <a:off x="2101" y="2790"/>
              <a:ext cx="6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5" name="Freeform 479"/>
            <p:cNvSpPr>
              <a:spLocks/>
            </p:cNvSpPr>
            <p:nvPr/>
          </p:nvSpPr>
          <p:spPr bwMode="auto">
            <a:xfrm>
              <a:off x="2092" y="2785"/>
              <a:ext cx="6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6" name="Freeform 480"/>
            <p:cNvSpPr>
              <a:spLocks/>
            </p:cNvSpPr>
            <p:nvPr/>
          </p:nvSpPr>
          <p:spPr bwMode="auto">
            <a:xfrm>
              <a:off x="2082" y="2780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7" name="Freeform 481"/>
            <p:cNvSpPr>
              <a:spLocks/>
            </p:cNvSpPr>
            <p:nvPr/>
          </p:nvSpPr>
          <p:spPr bwMode="auto">
            <a:xfrm>
              <a:off x="2073" y="2773"/>
              <a:ext cx="6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8" name="Freeform 482"/>
            <p:cNvSpPr>
              <a:spLocks/>
            </p:cNvSpPr>
            <p:nvPr/>
          </p:nvSpPr>
          <p:spPr bwMode="auto">
            <a:xfrm>
              <a:off x="2063" y="2768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9" name="Freeform 483"/>
            <p:cNvSpPr>
              <a:spLocks/>
            </p:cNvSpPr>
            <p:nvPr/>
          </p:nvSpPr>
          <p:spPr bwMode="auto">
            <a:xfrm>
              <a:off x="2054" y="2762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0" name="Freeform 484"/>
            <p:cNvSpPr>
              <a:spLocks/>
            </p:cNvSpPr>
            <p:nvPr/>
          </p:nvSpPr>
          <p:spPr bwMode="auto">
            <a:xfrm>
              <a:off x="2045" y="2757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41" name="Freeform 485"/>
          <p:cNvSpPr>
            <a:spLocks/>
          </p:cNvSpPr>
          <p:nvPr/>
        </p:nvSpPr>
        <p:spPr bwMode="auto">
          <a:xfrm>
            <a:off x="3208338" y="4352925"/>
            <a:ext cx="57150" cy="49213"/>
          </a:xfrm>
          <a:custGeom>
            <a:avLst/>
            <a:gdLst/>
            <a:ahLst/>
            <a:cxnLst>
              <a:cxn ang="0">
                <a:pos x="17" y="31"/>
              </a:cxn>
              <a:cxn ang="0">
                <a:pos x="36" y="0"/>
              </a:cxn>
              <a:cxn ang="0">
                <a:pos x="0" y="1"/>
              </a:cxn>
              <a:cxn ang="0">
                <a:pos x="17" y="31"/>
              </a:cxn>
            </a:cxnLst>
            <a:rect l="0" t="0" r="r" b="b"/>
            <a:pathLst>
              <a:path w="36" h="31">
                <a:moveTo>
                  <a:pt x="17" y="31"/>
                </a:moveTo>
                <a:lnTo>
                  <a:pt x="36" y="0"/>
                </a:lnTo>
                <a:lnTo>
                  <a:pt x="0" y="1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742" name="Line 486"/>
          <p:cNvSpPr>
            <a:spLocks noChangeShapeType="1"/>
          </p:cNvSpPr>
          <p:nvPr/>
        </p:nvSpPr>
        <p:spPr bwMode="auto">
          <a:xfrm flipH="1" flipV="1">
            <a:off x="2541588" y="4403725"/>
            <a:ext cx="22225" cy="236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743" name="Freeform 487"/>
          <p:cNvSpPr>
            <a:spLocks/>
          </p:cNvSpPr>
          <p:nvPr/>
        </p:nvSpPr>
        <p:spPr bwMode="auto">
          <a:xfrm>
            <a:off x="2508250" y="4371975"/>
            <a:ext cx="63500" cy="444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0" y="28"/>
              </a:cxn>
              <a:cxn ang="0">
                <a:pos x="20" y="0"/>
              </a:cxn>
              <a:cxn ang="0">
                <a:pos x="0" y="28"/>
              </a:cxn>
            </a:cxnLst>
            <a:rect l="0" t="0" r="r" b="b"/>
            <a:pathLst>
              <a:path w="40" h="28">
                <a:moveTo>
                  <a:pt x="0" y="28"/>
                </a:moveTo>
                <a:lnTo>
                  <a:pt x="40" y="28"/>
                </a:lnTo>
                <a:lnTo>
                  <a:pt x="20" y="0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88"/>
          <p:cNvGrpSpPr>
            <a:grpSpLocks/>
          </p:cNvGrpSpPr>
          <p:nvPr/>
        </p:nvGrpSpPr>
        <p:grpSpPr bwMode="auto">
          <a:xfrm>
            <a:off x="2009775" y="3835400"/>
            <a:ext cx="152400" cy="7938"/>
            <a:chOff x="1266" y="2416"/>
            <a:chExt cx="96" cy="5"/>
          </a:xfrm>
        </p:grpSpPr>
        <p:sp>
          <p:nvSpPr>
            <p:cNvPr id="480745" name="Freeform 489"/>
            <p:cNvSpPr>
              <a:spLocks/>
            </p:cNvSpPr>
            <p:nvPr/>
          </p:nvSpPr>
          <p:spPr bwMode="auto">
            <a:xfrm>
              <a:off x="1356" y="2416"/>
              <a:ext cx="6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6" name="Freeform 490"/>
            <p:cNvSpPr>
              <a:spLocks/>
            </p:cNvSpPr>
            <p:nvPr/>
          </p:nvSpPr>
          <p:spPr bwMode="auto">
            <a:xfrm>
              <a:off x="1345" y="24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7" name="Freeform 491"/>
            <p:cNvSpPr>
              <a:spLocks/>
            </p:cNvSpPr>
            <p:nvPr/>
          </p:nvSpPr>
          <p:spPr bwMode="auto">
            <a:xfrm>
              <a:off x="1333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8" name="Freeform 492"/>
            <p:cNvSpPr>
              <a:spLocks/>
            </p:cNvSpPr>
            <p:nvPr/>
          </p:nvSpPr>
          <p:spPr bwMode="auto">
            <a:xfrm>
              <a:off x="1322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9" name="Freeform 493"/>
            <p:cNvSpPr>
              <a:spLocks/>
            </p:cNvSpPr>
            <p:nvPr/>
          </p:nvSpPr>
          <p:spPr bwMode="auto">
            <a:xfrm>
              <a:off x="1311" y="24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0" name="Freeform 494"/>
            <p:cNvSpPr>
              <a:spLocks/>
            </p:cNvSpPr>
            <p:nvPr/>
          </p:nvSpPr>
          <p:spPr bwMode="auto">
            <a:xfrm>
              <a:off x="1299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1" name="Freeform 495"/>
            <p:cNvSpPr>
              <a:spLocks/>
            </p:cNvSpPr>
            <p:nvPr/>
          </p:nvSpPr>
          <p:spPr bwMode="auto">
            <a:xfrm>
              <a:off x="1288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2" name="Freeform 496"/>
            <p:cNvSpPr>
              <a:spLocks/>
            </p:cNvSpPr>
            <p:nvPr/>
          </p:nvSpPr>
          <p:spPr bwMode="auto">
            <a:xfrm>
              <a:off x="1277" y="2416"/>
              <a:ext cx="6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3" name="Freeform 497"/>
            <p:cNvSpPr>
              <a:spLocks/>
            </p:cNvSpPr>
            <p:nvPr/>
          </p:nvSpPr>
          <p:spPr bwMode="auto">
            <a:xfrm>
              <a:off x="1266" y="24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54" name="Freeform 498"/>
          <p:cNvSpPr>
            <a:spLocks/>
          </p:cNvSpPr>
          <p:nvPr/>
        </p:nvSpPr>
        <p:spPr bwMode="auto">
          <a:xfrm>
            <a:off x="1965325" y="3808413"/>
            <a:ext cx="49213" cy="60325"/>
          </a:xfrm>
          <a:custGeom>
            <a:avLst/>
            <a:gdLst/>
            <a:ahLst/>
            <a:cxnLst>
              <a:cxn ang="0">
                <a:pos x="31" y="38"/>
              </a:cxn>
              <a:cxn ang="0">
                <a:pos x="31" y="0"/>
              </a:cxn>
              <a:cxn ang="0">
                <a:pos x="0" y="19"/>
              </a:cxn>
              <a:cxn ang="0">
                <a:pos x="31" y="38"/>
              </a:cxn>
            </a:cxnLst>
            <a:rect l="0" t="0" r="r" b="b"/>
            <a:pathLst>
              <a:path w="31" h="38">
                <a:moveTo>
                  <a:pt x="31" y="38"/>
                </a:moveTo>
                <a:lnTo>
                  <a:pt x="31" y="0"/>
                </a:lnTo>
                <a:lnTo>
                  <a:pt x="0" y="19"/>
                </a:lnTo>
                <a:lnTo>
                  <a:pt x="31" y="3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99"/>
          <p:cNvGrpSpPr>
            <a:grpSpLocks/>
          </p:cNvGrpSpPr>
          <p:nvPr/>
        </p:nvGrpSpPr>
        <p:grpSpPr bwMode="auto">
          <a:xfrm>
            <a:off x="6108700" y="2319338"/>
            <a:ext cx="546100" cy="9525"/>
            <a:chOff x="3848" y="1461"/>
            <a:chExt cx="344" cy="6"/>
          </a:xfrm>
        </p:grpSpPr>
        <p:sp>
          <p:nvSpPr>
            <p:cNvPr id="480756" name="Freeform 500"/>
            <p:cNvSpPr>
              <a:spLocks/>
            </p:cNvSpPr>
            <p:nvPr/>
          </p:nvSpPr>
          <p:spPr bwMode="auto">
            <a:xfrm>
              <a:off x="4187" y="1461"/>
              <a:ext cx="5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7" name="Freeform 501"/>
            <p:cNvSpPr>
              <a:spLocks/>
            </p:cNvSpPr>
            <p:nvPr/>
          </p:nvSpPr>
          <p:spPr bwMode="auto">
            <a:xfrm>
              <a:off x="4175" y="1461"/>
              <a:ext cx="6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8" name="Freeform 502"/>
            <p:cNvSpPr>
              <a:spLocks/>
            </p:cNvSpPr>
            <p:nvPr/>
          </p:nvSpPr>
          <p:spPr bwMode="auto">
            <a:xfrm>
              <a:off x="4164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9" name="Freeform 503"/>
            <p:cNvSpPr>
              <a:spLocks/>
            </p:cNvSpPr>
            <p:nvPr/>
          </p:nvSpPr>
          <p:spPr bwMode="auto">
            <a:xfrm>
              <a:off x="4153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0" name="Freeform 504"/>
            <p:cNvSpPr>
              <a:spLocks/>
            </p:cNvSpPr>
            <p:nvPr/>
          </p:nvSpPr>
          <p:spPr bwMode="auto">
            <a:xfrm>
              <a:off x="4141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1" name="Freeform 505"/>
            <p:cNvSpPr>
              <a:spLocks/>
            </p:cNvSpPr>
            <p:nvPr/>
          </p:nvSpPr>
          <p:spPr bwMode="auto">
            <a:xfrm>
              <a:off x="4130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2" name="Freeform 506"/>
            <p:cNvSpPr>
              <a:spLocks/>
            </p:cNvSpPr>
            <p:nvPr/>
          </p:nvSpPr>
          <p:spPr bwMode="auto">
            <a:xfrm>
              <a:off x="4119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3" name="Freeform 507"/>
            <p:cNvSpPr>
              <a:spLocks/>
            </p:cNvSpPr>
            <p:nvPr/>
          </p:nvSpPr>
          <p:spPr bwMode="auto">
            <a:xfrm>
              <a:off x="4107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4" name="Freeform 508"/>
            <p:cNvSpPr>
              <a:spLocks/>
            </p:cNvSpPr>
            <p:nvPr/>
          </p:nvSpPr>
          <p:spPr bwMode="auto">
            <a:xfrm>
              <a:off x="4096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5" name="Freeform 509"/>
            <p:cNvSpPr>
              <a:spLocks/>
            </p:cNvSpPr>
            <p:nvPr/>
          </p:nvSpPr>
          <p:spPr bwMode="auto">
            <a:xfrm>
              <a:off x="4085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6" name="Freeform 510"/>
            <p:cNvSpPr>
              <a:spLocks/>
            </p:cNvSpPr>
            <p:nvPr/>
          </p:nvSpPr>
          <p:spPr bwMode="auto">
            <a:xfrm>
              <a:off x="4074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7" name="Freeform 511"/>
            <p:cNvSpPr>
              <a:spLocks/>
            </p:cNvSpPr>
            <p:nvPr/>
          </p:nvSpPr>
          <p:spPr bwMode="auto">
            <a:xfrm>
              <a:off x="4062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8" name="Freeform 512"/>
            <p:cNvSpPr>
              <a:spLocks/>
            </p:cNvSpPr>
            <p:nvPr/>
          </p:nvSpPr>
          <p:spPr bwMode="auto">
            <a:xfrm>
              <a:off x="4051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9" name="Freeform 513"/>
            <p:cNvSpPr>
              <a:spLocks/>
            </p:cNvSpPr>
            <p:nvPr/>
          </p:nvSpPr>
          <p:spPr bwMode="auto">
            <a:xfrm>
              <a:off x="4040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0" name="Freeform 514"/>
            <p:cNvSpPr>
              <a:spLocks/>
            </p:cNvSpPr>
            <p:nvPr/>
          </p:nvSpPr>
          <p:spPr bwMode="auto">
            <a:xfrm>
              <a:off x="4028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1" name="Freeform 515"/>
            <p:cNvSpPr>
              <a:spLocks/>
            </p:cNvSpPr>
            <p:nvPr/>
          </p:nvSpPr>
          <p:spPr bwMode="auto">
            <a:xfrm>
              <a:off x="4017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2" name="Freeform 516"/>
            <p:cNvSpPr>
              <a:spLocks/>
            </p:cNvSpPr>
            <p:nvPr/>
          </p:nvSpPr>
          <p:spPr bwMode="auto">
            <a:xfrm>
              <a:off x="4006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3" name="Freeform 517"/>
            <p:cNvSpPr>
              <a:spLocks/>
            </p:cNvSpPr>
            <p:nvPr/>
          </p:nvSpPr>
          <p:spPr bwMode="auto">
            <a:xfrm>
              <a:off x="3995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4" name="Freeform 518"/>
            <p:cNvSpPr>
              <a:spLocks/>
            </p:cNvSpPr>
            <p:nvPr/>
          </p:nvSpPr>
          <p:spPr bwMode="auto">
            <a:xfrm>
              <a:off x="3983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5" name="Freeform 519"/>
            <p:cNvSpPr>
              <a:spLocks/>
            </p:cNvSpPr>
            <p:nvPr/>
          </p:nvSpPr>
          <p:spPr bwMode="auto">
            <a:xfrm>
              <a:off x="3972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6" name="Freeform 520"/>
            <p:cNvSpPr>
              <a:spLocks/>
            </p:cNvSpPr>
            <p:nvPr/>
          </p:nvSpPr>
          <p:spPr bwMode="auto">
            <a:xfrm>
              <a:off x="3961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7" name="Freeform 521"/>
            <p:cNvSpPr>
              <a:spLocks/>
            </p:cNvSpPr>
            <p:nvPr/>
          </p:nvSpPr>
          <p:spPr bwMode="auto">
            <a:xfrm>
              <a:off x="3949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8" name="Freeform 522"/>
            <p:cNvSpPr>
              <a:spLocks/>
            </p:cNvSpPr>
            <p:nvPr/>
          </p:nvSpPr>
          <p:spPr bwMode="auto">
            <a:xfrm>
              <a:off x="3938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9" name="Freeform 523"/>
            <p:cNvSpPr>
              <a:spLocks/>
            </p:cNvSpPr>
            <p:nvPr/>
          </p:nvSpPr>
          <p:spPr bwMode="auto">
            <a:xfrm>
              <a:off x="3927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0" name="Freeform 524"/>
            <p:cNvSpPr>
              <a:spLocks/>
            </p:cNvSpPr>
            <p:nvPr/>
          </p:nvSpPr>
          <p:spPr bwMode="auto">
            <a:xfrm>
              <a:off x="3915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1" name="Freeform 525"/>
            <p:cNvSpPr>
              <a:spLocks/>
            </p:cNvSpPr>
            <p:nvPr/>
          </p:nvSpPr>
          <p:spPr bwMode="auto">
            <a:xfrm>
              <a:off x="3904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2" name="Freeform 526"/>
            <p:cNvSpPr>
              <a:spLocks/>
            </p:cNvSpPr>
            <p:nvPr/>
          </p:nvSpPr>
          <p:spPr bwMode="auto">
            <a:xfrm>
              <a:off x="3893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3" name="Freeform 527"/>
            <p:cNvSpPr>
              <a:spLocks/>
            </p:cNvSpPr>
            <p:nvPr/>
          </p:nvSpPr>
          <p:spPr bwMode="auto">
            <a:xfrm>
              <a:off x="3882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4" name="Freeform 528"/>
            <p:cNvSpPr>
              <a:spLocks/>
            </p:cNvSpPr>
            <p:nvPr/>
          </p:nvSpPr>
          <p:spPr bwMode="auto">
            <a:xfrm>
              <a:off x="3870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5" name="Freeform 529"/>
            <p:cNvSpPr>
              <a:spLocks/>
            </p:cNvSpPr>
            <p:nvPr/>
          </p:nvSpPr>
          <p:spPr bwMode="auto">
            <a:xfrm>
              <a:off x="3859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6" name="Freeform 530"/>
            <p:cNvSpPr>
              <a:spLocks/>
            </p:cNvSpPr>
            <p:nvPr/>
          </p:nvSpPr>
          <p:spPr bwMode="auto">
            <a:xfrm>
              <a:off x="3848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87" name="Freeform 531"/>
          <p:cNvSpPr>
            <a:spLocks/>
          </p:cNvSpPr>
          <p:nvPr/>
        </p:nvSpPr>
        <p:spPr bwMode="auto">
          <a:xfrm>
            <a:off x="6076950" y="2293938"/>
            <a:ext cx="47625" cy="58737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30" y="0"/>
              </a:cxn>
              <a:cxn ang="0">
                <a:pos x="0" y="18"/>
              </a:cxn>
              <a:cxn ang="0">
                <a:pos x="30" y="37"/>
              </a:cxn>
            </a:cxnLst>
            <a:rect l="0" t="0" r="r" b="b"/>
            <a:pathLst>
              <a:path w="30" h="37">
                <a:moveTo>
                  <a:pt x="30" y="37"/>
                </a:moveTo>
                <a:lnTo>
                  <a:pt x="30" y="0"/>
                </a:lnTo>
                <a:lnTo>
                  <a:pt x="0" y="18"/>
                </a:lnTo>
                <a:lnTo>
                  <a:pt x="30" y="3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532"/>
          <p:cNvGrpSpPr>
            <a:grpSpLocks/>
          </p:cNvGrpSpPr>
          <p:nvPr/>
        </p:nvGrpSpPr>
        <p:grpSpPr bwMode="auto">
          <a:xfrm>
            <a:off x="4441825" y="4238625"/>
            <a:ext cx="117475" cy="201613"/>
            <a:chOff x="2798" y="2670"/>
            <a:chExt cx="74" cy="127"/>
          </a:xfrm>
        </p:grpSpPr>
        <p:sp>
          <p:nvSpPr>
            <p:cNvPr id="480789" name="Line 533"/>
            <p:cNvSpPr>
              <a:spLocks noChangeShapeType="1"/>
            </p:cNvSpPr>
            <p:nvPr/>
          </p:nvSpPr>
          <p:spPr bwMode="auto">
            <a:xfrm>
              <a:off x="2834" y="2670"/>
              <a:ext cx="1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90" name="Freeform 534"/>
            <p:cNvSpPr>
              <a:spLocks/>
            </p:cNvSpPr>
            <p:nvPr/>
          </p:nvSpPr>
          <p:spPr bwMode="auto">
            <a:xfrm>
              <a:off x="2798" y="2728"/>
              <a:ext cx="7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69"/>
                </a:cxn>
                <a:cxn ang="0">
                  <a:pos x="74" y="0"/>
                </a:cxn>
                <a:cxn ang="0">
                  <a:pos x="0" y="0"/>
                </a:cxn>
              </a:cxnLst>
              <a:rect l="0" t="0" r="r" b="b"/>
              <a:pathLst>
                <a:path w="74" h="69">
                  <a:moveTo>
                    <a:pt x="0" y="0"/>
                  </a:moveTo>
                  <a:lnTo>
                    <a:pt x="38" y="69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35"/>
          <p:cNvGrpSpPr>
            <a:grpSpLocks/>
          </p:cNvGrpSpPr>
          <p:nvPr/>
        </p:nvGrpSpPr>
        <p:grpSpPr bwMode="auto">
          <a:xfrm>
            <a:off x="5792788" y="4338638"/>
            <a:ext cx="428625" cy="201612"/>
            <a:chOff x="3649" y="2733"/>
            <a:chExt cx="270" cy="127"/>
          </a:xfrm>
        </p:grpSpPr>
        <p:sp>
          <p:nvSpPr>
            <p:cNvPr id="480792" name="Line 536"/>
            <p:cNvSpPr>
              <a:spLocks noChangeShapeType="1"/>
            </p:cNvSpPr>
            <p:nvPr/>
          </p:nvSpPr>
          <p:spPr bwMode="auto">
            <a:xfrm flipH="1">
              <a:off x="3711" y="2733"/>
              <a:ext cx="208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93" name="Freeform 537"/>
            <p:cNvSpPr>
              <a:spLocks/>
            </p:cNvSpPr>
            <p:nvPr/>
          </p:nvSpPr>
          <p:spPr bwMode="auto">
            <a:xfrm>
              <a:off x="3649" y="2799"/>
              <a:ext cx="82" cy="6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61"/>
                </a:cxn>
                <a:cxn ang="0">
                  <a:pos x="82" y="61"/>
                </a:cxn>
                <a:cxn ang="0">
                  <a:pos x="50" y="0"/>
                </a:cxn>
              </a:cxnLst>
              <a:rect l="0" t="0" r="r" b="b"/>
              <a:pathLst>
                <a:path w="82" h="61">
                  <a:moveTo>
                    <a:pt x="50" y="0"/>
                  </a:moveTo>
                  <a:lnTo>
                    <a:pt x="0" y="61"/>
                  </a:lnTo>
                  <a:lnTo>
                    <a:pt x="82" y="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38"/>
          <p:cNvGrpSpPr>
            <a:grpSpLocks/>
          </p:cNvGrpSpPr>
          <p:nvPr/>
        </p:nvGrpSpPr>
        <p:grpSpPr bwMode="auto">
          <a:xfrm>
            <a:off x="5792788" y="4605338"/>
            <a:ext cx="642937" cy="134937"/>
            <a:chOff x="3649" y="2901"/>
            <a:chExt cx="405" cy="85"/>
          </a:xfrm>
        </p:grpSpPr>
        <p:sp>
          <p:nvSpPr>
            <p:cNvPr id="480795" name="Line 539"/>
            <p:cNvSpPr>
              <a:spLocks noChangeShapeType="1"/>
            </p:cNvSpPr>
            <p:nvPr/>
          </p:nvSpPr>
          <p:spPr bwMode="auto">
            <a:xfrm flipH="1" flipV="1">
              <a:off x="3718" y="2934"/>
              <a:ext cx="336" cy="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96" name="Freeform 540"/>
            <p:cNvSpPr>
              <a:spLocks/>
            </p:cNvSpPr>
            <p:nvPr/>
          </p:nvSpPr>
          <p:spPr bwMode="auto">
            <a:xfrm>
              <a:off x="3649" y="2901"/>
              <a:ext cx="79" cy="68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22"/>
                </a:cxn>
                <a:cxn ang="0">
                  <a:pos x="67" y="68"/>
                </a:cxn>
                <a:cxn ang="0">
                  <a:pos x="79" y="0"/>
                </a:cxn>
              </a:cxnLst>
              <a:rect l="0" t="0" r="r" b="b"/>
              <a:pathLst>
                <a:path w="79" h="68">
                  <a:moveTo>
                    <a:pt x="79" y="0"/>
                  </a:moveTo>
                  <a:lnTo>
                    <a:pt x="0" y="22"/>
                  </a:lnTo>
                  <a:lnTo>
                    <a:pt x="67" y="6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97" name="Rectangle 541"/>
          <p:cNvSpPr>
            <a:spLocks noChangeArrowheads="1"/>
          </p:cNvSpPr>
          <p:nvPr/>
        </p:nvSpPr>
        <p:spPr bwMode="auto">
          <a:xfrm>
            <a:off x="7189788" y="3838575"/>
            <a:ext cx="754062" cy="110331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798" name="Rectangle 542"/>
          <p:cNvSpPr>
            <a:spLocks noChangeArrowheads="1"/>
          </p:cNvSpPr>
          <p:nvPr/>
        </p:nvSpPr>
        <p:spPr bwMode="auto">
          <a:xfrm>
            <a:off x="7302500" y="3897313"/>
            <a:ext cx="1365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799" name="Rectangle 543"/>
          <p:cNvSpPr>
            <a:spLocks noChangeArrowheads="1"/>
          </p:cNvSpPr>
          <p:nvPr/>
        </p:nvSpPr>
        <p:spPr bwMode="auto">
          <a:xfrm>
            <a:off x="7302500" y="4089400"/>
            <a:ext cx="5286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CAPI</a:t>
            </a:r>
            <a:endParaRPr lang="en-US" sz="2400"/>
          </a:p>
        </p:txBody>
      </p:sp>
      <p:sp>
        <p:nvSpPr>
          <p:cNvPr id="480800" name="Rectangle 544"/>
          <p:cNvSpPr>
            <a:spLocks noChangeArrowheads="1"/>
          </p:cNvSpPr>
          <p:nvPr/>
        </p:nvSpPr>
        <p:spPr bwMode="auto">
          <a:xfrm>
            <a:off x="7302500" y="4281488"/>
            <a:ext cx="4841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TAL </a:t>
            </a:r>
            <a:endParaRPr lang="en-US" sz="2400"/>
          </a:p>
        </p:txBody>
      </p:sp>
      <p:sp>
        <p:nvSpPr>
          <p:cNvPr id="480801" name="Rectangle 545"/>
          <p:cNvSpPr>
            <a:spLocks noChangeArrowheads="1"/>
          </p:cNvSpPr>
          <p:nvPr/>
        </p:nvSpPr>
        <p:spPr bwMode="auto">
          <a:xfrm>
            <a:off x="7302500" y="4473575"/>
            <a:ext cx="609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MKTS</a:t>
            </a:r>
            <a:endParaRPr lang="en-US" sz="2400"/>
          </a:p>
        </p:txBody>
      </p:sp>
      <p:sp>
        <p:nvSpPr>
          <p:cNvPr id="480802" name="Rectangle 546"/>
          <p:cNvSpPr>
            <a:spLocks noChangeArrowheads="1"/>
          </p:cNvSpPr>
          <p:nvPr/>
        </p:nvSpPr>
        <p:spPr bwMode="auto">
          <a:xfrm>
            <a:off x="7802563" y="4473575"/>
            <a:ext cx="1365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grpSp>
        <p:nvGrpSpPr>
          <p:cNvPr id="11" name="Group 547"/>
          <p:cNvGrpSpPr>
            <a:grpSpLocks/>
          </p:cNvGrpSpPr>
          <p:nvPr/>
        </p:nvGrpSpPr>
        <p:grpSpPr bwMode="auto">
          <a:xfrm>
            <a:off x="7346950" y="2635250"/>
            <a:ext cx="117475" cy="1203325"/>
            <a:chOff x="4628" y="1660"/>
            <a:chExt cx="74" cy="758"/>
          </a:xfrm>
        </p:grpSpPr>
        <p:sp>
          <p:nvSpPr>
            <p:cNvPr id="480804" name="Freeform 548"/>
            <p:cNvSpPr>
              <a:spLocks/>
            </p:cNvSpPr>
            <p:nvPr/>
          </p:nvSpPr>
          <p:spPr bwMode="auto">
            <a:xfrm>
              <a:off x="4661" y="2348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5" name="Freeform 549"/>
            <p:cNvSpPr>
              <a:spLocks/>
            </p:cNvSpPr>
            <p:nvPr/>
          </p:nvSpPr>
          <p:spPr bwMode="auto">
            <a:xfrm>
              <a:off x="4661" y="233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6" name="Freeform 550"/>
            <p:cNvSpPr>
              <a:spLocks/>
            </p:cNvSpPr>
            <p:nvPr/>
          </p:nvSpPr>
          <p:spPr bwMode="auto">
            <a:xfrm>
              <a:off x="4661" y="232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7" name="Freeform 551"/>
            <p:cNvSpPr>
              <a:spLocks/>
            </p:cNvSpPr>
            <p:nvPr/>
          </p:nvSpPr>
          <p:spPr bwMode="auto">
            <a:xfrm>
              <a:off x="4661" y="2310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8" name="Freeform 552"/>
            <p:cNvSpPr>
              <a:spLocks/>
            </p:cNvSpPr>
            <p:nvPr/>
          </p:nvSpPr>
          <p:spPr bwMode="auto">
            <a:xfrm>
              <a:off x="4661" y="229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9" name="Freeform 553"/>
            <p:cNvSpPr>
              <a:spLocks/>
            </p:cNvSpPr>
            <p:nvPr/>
          </p:nvSpPr>
          <p:spPr bwMode="auto">
            <a:xfrm>
              <a:off x="4661" y="2285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0" name="Freeform 554"/>
            <p:cNvSpPr>
              <a:spLocks/>
            </p:cNvSpPr>
            <p:nvPr/>
          </p:nvSpPr>
          <p:spPr bwMode="auto">
            <a:xfrm>
              <a:off x="4661" y="227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1" name="Freeform 555"/>
            <p:cNvSpPr>
              <a:spLocks/>
            </p:cNvSpPr>
            <p:nvPr/>
          </p:nvSpPr>
          <p:spPr bwMode="auto">
            <a:xfrm>
              <a:off x="4661" y="226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2" name="Freeform 556"/>
            <p:cNvSpPr>
              <a:spLocks/>
            </p:cNvSpPr>
            <p:nvPr/>
          </p:nvSpPr>
          <p:spPr bwMode="auto">
            <a:xfrm>
              <a:off x="4661" y="2247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3" name="Freeform 557"/>
            <p:cNvSpPr>
              <a:spLocks/>
            </p:cNvSpPr>
            <p:nvPr/>
          </p:nvSpPr>
          <p:spPr bwMode="auto">
            <a:xfrm>
              <a:off x="4661" y="223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4" name="Freeform 558"/>
            <p:cNvSpPr>
              <a:spLocks/>
            </p:cNvSpPr>
            <p:nvPr/>
          </p:nvSpPr>
          <p:spPr bwMode="auto">
            <a:xfrm>
              <a:off x="4661" y="222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5" name="Freeform 559"/>
            <p:cNvSpPr>
              <a:spLocks/>
            </p:cNvSpPr>
            <p:nvPr/>
          </p:nvSpPr>
          <p:spPr bwMode="auto">
            <a:xfrm>
              <a:off x="4661" y="2209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6" name="Freeform 560"/>
            <p:cNvSpPr>
              <a:spLocks/>
            </p:cNvSpPr>
            <p:nvPr/>
          </p:nvSpPr>
          <p:spPr bwMode="auto">
            <a:xfrm>
              <a:off x="4661" y="219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7" name="Freeform 561"/>
            <p:cNvSpPr>
              <a:spLocks/>
            </p:cNvSpPr>
            <p:nvPr/>
          </p:nvSpPr>
          <p:spPr bwMode="auto">
            <a:xfrm>
              <a:off x="4661" y="218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8" name="Freeform 562"/>
            <p:cNvSpPr>
              <a:spLocks/>
            </p:cNvSpPr>
            <p:nvPr/>
          </p:nvSpPr>
          <p:spPr bwMode="auto">
            <a:xfrm>
              <a:off x="4661" y="217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9" name="Freeform 563"/>
            <p:cNvSpPr>
              <a:spLocks/>
            </p:cNvSpPr>
            <p:nvPr/>
          </p:nvSpPr>
          <p:spPr bwMode="auto">
            <a:xfrm>
              <a:off x="4661" y="215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0" name="Freeform 564"/>
            <p:cNvSpPr>
              <a:spLocks/>
            </p:cNvSpPr>
            <p:nvPr/>
          </p:nvSpPr>
          <p:spPr bwMode="auto">
            <a:xfrm>
              <a:off x="4661" y="214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1" name="Freeform 565"/>
            <p:cNvSpPr>
              <a:spLocks/>
            </p:cNvSpPr>
            <p:nvPr/>
          </p:nvSpPr>
          <p:spPr bwMode="auto">
            <a:xfrm>
              <a:off x="4661" y="213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2" name="Freeform 566"/>
            <p:cNvSpPr>
              <a:spLocks/>
            </p:cNvSpPr>
            <p:nvPr/>
          </p:nvSpPr>
          <p:spPr bwMode="auto">
            <a:xfrm>
              <a:off x="4661" y="212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3" name="Freeform 567"/>
            <p:cNvSpPr>
              <a:spLocks/>
            </p:cNvSpPr>
            <p:nvPr/>
          </p:nvSpPr>
          <p:spPr bwMode="auto">
            <a:xfrm>
              <a:off x="4661" y="2108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4" name="Freeform 568"/>
            <p:cNvSpPr>
              <a:spLocks/>
            </p:cNvSpPr>
            <p:nvPr/>
          </p:nvSpPr>
          <p:spPr bwMode="auto">
            <a:xfrm>
              <a:off x="4661" y="209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5" name="Freeform 569"/>
            <p:cNvSpPr>
              <a:spLocks/>
            </p:cNvSpPr>
            <p:nvPr/>
          </p:nvSpPr>
          <p:spPr bwMode="auto">
            <a:xfrm>
              <a:off x="4661" y="208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6" name="Freeform 570"/>
            <p:cNvSpPr>
              <a:spLocks/>
            </p:cNvSpPr>
            <p:nvPr/>
          </p:nvSpPr>
          <p:spPr bwMode="auto">
            <a:xfrm>
              <a:off x="4661" y="207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7" name="Freeform 571"/>
            <p:cNvSpPr>
              <a:spLocks/>
            </p:cNvSpPr>
            <p:nvPr/>
          </p:nvSpPr>
          <p:spPr bwMode="auto">
            <a:xfrm>
              <a:off x="4661" y="205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8" name="Freeform 572"/>
            <p:cNvSpPr>
              <a:spLocks/>
            </p:cNvSpPr>
            <p:nvPr/>
          </p:nvSpPr>
          <p:spPr bwMode="auto">
            <a:xfrm>
              <a:off x="4661" y="2045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9" name="Freeform 573"/>
            <p:cNvSpPr>
              <a:spLocks/>
            </p:cNvSpPr>
            <p:nvPr/>
          </p:nvSpPr>
          <p:spPr bwMode="auto">
            <a:xfrm>
              <a:off x="4661" y="203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0" name="Freeform 574"/>
            <p:cNvSpPr>
              <a:spLocks/>
            </p:cNvSpPr>
            <p:nvPr/>
          </p:nvSpPr>
          <p:spPr bwMode="auto">
            <a:xfrm>
              <a:off x="4661" y="202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1" name="Freeform 575"/>
            <p:cNvSpPr>
              <a:spLocks/>
            </p:cNvSpPr>
            <p:nvPr/>
          </p:nvSpPr>
          <p:spPr bwMode="auto">
            <a:xfrm>
              <a:off x="4661" y="2007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2" name="Freeform 576"/>
            <p:cNvSpPr>
              <a:spLocks/>
            </p:cNvSpPr>
            <p:nvPr/>
          </p:nvSpPr>
          <p:spPr bwMode="auto">
            <a:xfrm>
              <a:off x="4661" y="199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3" name="Freeform 577"/>
            <p:cNvSpPr>
              <a:spLocks/>
            </p:cNvSpPr>
            <p:nvPr/>
          </p:nvSpPr>
          <p:spPr bwMode="auto">
            <a:xfrm>
              <a:off x="4661" y="198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4" name="Freeform 578"/>
            <p:cNvSpPr>
              <a:spLocks/>
            </p:cNvSpPr>
            <p:nvPr/>
          </p:nvSpPr>
          <p:spPr bwMode="auto">
            <a:xfrm>
              <a:off x="4661" y="197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5" name="Freeform 579"/>
            <p:cNvSpPr>
              <a:spLocks/>
            </p:cNvSpPr>
            <p:nvPr/>
          </p:nvSpPr>
          <p:spPr bwMode="auto">
            <a:xfrm>
              <a:off x="4661" y="195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6" name="Freeform 580"/>
            <p:cNvSpPr>
              <a:spLocks/>
            </p:cNvSpPr>
            <p:nvPr/>
          </p:nvSpPr>
          <p:spPr bwMode="auto">
            <a:xfrm>
              <a:off x="4661" y="1944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7" name="Freeform 581"/>
            <p:cNvSpPr>
              <a:spLocks/>
            </p:cNvSpPr>
            <p:nvPr/>
          </p:nvSpPr>
          <p:spPr bwMode="auto">
            <a:xfrm>
              <a:off x="4661" y="193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8" name="Freeform 582"/>
            <p:cNvSpPr>
              <a:spLocks/>
            </p:cNvSpPr>
            <p:nvPr/>
          </p:nvSpPr>
          <p:spPr bwMode="auto">
            <a:xfrm>
              <a:off x="4661" y="191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9" name="Freeform 583"/>
            <p:cNvSpPr>
              <a:spLocks/>
            </p:cNvSpPr>
            <p:nvPr/>
          </p:nvSpPr>
          <p:spPr bwMode="auto">
            <a:xfrm>
              <a:off x="4661" y="190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0" name="Freeform 584"/>
            <p:cNvSpPr>
              <a:spLocks/>
            </p:cNvSpPr>
            <p:nvPr/>
          </p:nvSpPr>
          <p:spPr bwMode="auto">
            <a:xfrm>
              <a:off x="4661" y="189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1" name="Freeform 585"/>
            <p:cNvSpPr>
              <a:spLocks/>
            </p:cNvSpPr>
            <p:nvPr/>
          </p:nvSpPr>
          <p:spPr bwMode="auto">
            <a:xfrm>
              <a:off x="4661" y="188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2" name="Freeform 586"/>
            <p:cNvSpPr>
              <a:spLocks/>
            </p:cNvSpPr>
            <p:nvPr/>
          </p:nvSpPr>
          <p:spPr bwMode="auto">
            <a:xfrm>
              <a:off x="4661" y="1868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3" name="Freeform 587"/>
            <p:cNvSpPr>
              <a:spLocks/>
            </p:cNvSpPr>
            <p:nvPr/>
          </p:nvSpPr>
          <p:spPr bwMode="auto">
            <a:xfrm>
              <a:off x="4661" y="185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4" name="Freeform 588"/>
            <p:cNvSpPr>
              <a:spLocks/>
            </p:cNvSpPr>
            <p:nvPr/>
          </p:nvSpPr>
          <p:spPr bwMode="auto">
            <a:xfrm>
              <a:off x="4661" y="1843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5" name="Freeform 589"/>
            <p:cNvSpPr>
              <a:spLocks/>
            </p:cNvSpPr>
            <p:nvPr/>
          </p:nvSpPr>
          <p:spPr bwMode="auto">
            <a:xfrm>
              <a:off x="4661" y="183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6" name="Freeform 590"/>
            <p:cNvSpPr>
              <a:spLocks/>
            </p:cNvSpPr>
            <p:nvPr/>
          </p:nvSpPr>
          <p:spPr bwMode="auto">
            <a:xfrm>
              <a:off x="4661" y="181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7" name="Freeform 591"/>
            <p:cNvSpPr>
              <a:spLocks/>
            </p:cNvSpPr>
            <p:nvPr/>
          </p:nvSpPr>
          <p:spPr bwMode="auto">
            <a:xfrm>
              <a:off x="4661" y="1805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8" name="Freeform 592"/>
            <p:cNvSpPr>
              <a:spLocks/>
            </p:cNvSpPr>
            <p:nvPr/>
          </p:nvSpPr>
          <p:spPr bwMode="auto">
            <a:xfrm>
              <a:off x="4661" y="179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9" name="Freeform 593"/>
            <p:cNvSpPr>
              <a:spLocks/>
            </p:cNvSpPr>
            <p:nvPr/>
          </p:nvSpPr>
          <p:spPr bwMode="auto">
            <a:xfrm>
              <a:off x="4661" y="178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0" name="Freeform 594"/>
            <p:cNvSpPr>
              <a:spLocks/>
            </p:cNvSpPr>
            <p:nvPr/>
          </p:nvSpPr>
          <p:spPr bwMode="auto">
            <a:xfrm>
              <a:off x="4661" y="1767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1" name="Freeform 595"/>
            <p:cNvSpPr>
              <a:spLocks/>
            </p:cNvSpPr>
            <p:nvPr/>
          </p:nvSpPr>
          <p:spPr bwMode="auto">
            <a:xfrm>
              <a:off x="4661" y="175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2" name="Freeform 596"/>
            <p:cNvSpPr>
              <a:spLocks/>
            </p:cNvSpPr>
            <p:nvPr/>
          </p:nvSpPr>
          <p:spPr bwMode="auto">
            <a:xfrm>
              <a:off x="4661" y="1742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3" name="Freeform 597"/>
            <p:cNvSpPr>
              <a:spLocks/>
            </p:cNvSpPr>
            <p:nvPr/>
          </p:nvSpPr>
          <p:spPr bwMode="auto">
            <a:xfrm>
              <a:off x="4661" y="173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4" name="Freeform 598"/>
            <p:cNvSpPr>
              <a:spLocks/>
            </p:cNvSpPr>
            <p:nvPr/>
          </p:nvSpPr>
          <p:spPr bwMode="auto">
            <a:xfrm>
              <a:off x="4628" y="2349"/>
              <a:ext cx="7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74" y="0"/>
                </a:cxn>
                <a:cxn ang="0">
                  <a:pos x="0" y="0"/>
                </a:cxn>
              </a:cxnLst>
              <a:rect l="0" t="0" r="r" b="b"/>
              <a:pathLst>
                <a:path w="74" h="69">
                  <a:moveTo>
                    <a:pt x="0" y="0"/>
                  </a:moveTo>
                  <a:lnTo>
                    <a:pt x="37" y="69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5" name="Freeform 599"/>
            <p:cNvSpPr>
              <a:spLocks/>
            </p:cNvSpPr>
            <p:nvPr/>
          </p:nvSpPr>
          <p:spPr bwMode="auto">
            <a:xfrm>
              <a:off x="4628" y="1660"/>
              <a:ext cx="74" cy="70"/>
            </a:xfrm>
            <a:custGeom>
              <a:avLst/>
              <a:gdLst/>
              <a:ahLst/>
              <a:cxnLst>
                <a:cxn ang="0">
                  <a:pos x="74" y="70"/>
                </a:cxn>
                <a:cxn ang="0">
                  <a:pos x="37" y="0"/>
                </a:cxn>
                <a:cxn ang="0">
                  <a:pos x="0" y="70"/>
                </a:cxn>
                <a:cxn ang="0">
                  <a:pos x="74" y="70"/>
                </a:cxn>
              </a:cxnLst>
              <a:rect l="0" t="0" r="r" b="b"/>
              <a:pathLst>
                <a:path w="74" h="70">
                  <a:moveTo>
                    <a:pt x="74" y="70"/>
                  </a:moveTo>
                  <a:lnTo>
                    <a:pt x="37" y="0"/>
                  </a:lnTo>
                  <a:lnTo>
                    <a:pt x="0" y="7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00"/>
          <p:cNvGrpSpPr>
            <a:grpSpLocks/>
          </p:cNvGrpSpPr>
          <p:nvPr/>
        </p:nvGrpSpPr>
        <p:grpSpPr bwMode="auto">
          <a:xfrm>
            <a:off x="6761163" y="4086225"/>
            <a:ext cx="428625" cy="107950"/>
            <a:chOff x="4259" y="2574"/>
            <a:chExt cx="270" cy="68"/>
          </a:xfrm>
        </p:grpSpPr>
        <p:sp>
          <p:nvSpPr>
            <p:cNvPr id="480857" name="Line 601"/>
            <p:cNvSpPr>
              <a:spLocks noChangeShapeType="1"/>
            </p:cNvSpPr>
            <p:nvPr/>
          </p:nvSpPr>
          <p:spPr bwMode="auto">
            <a:xfrm flipH="1">
              <a:off x="4329" y="2607"/>
              <a:ext cx="2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8" name="Freeform 602"/>
            <p:cNvSpPr>
              <a:spLocks/>
            </p:cNvSpPr>
            <p:nvPr/>
          </p:nvSpPr>
          <p:spPr bwMode="auto">
            <a:xfrm>
              <a:off x="4259" y="2574"/>
              <a:ext cx="73" cy="6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33"/>
                </a:cxn>
                <a:cxn ang="0">
                  <a:pos x="73" y="68"/>
                </a:cxn>
                <a:cxn ang="0">
                  <a:pos x="73" y="0"/>
                </a:cxn>
              </a:cxnLst>
              <a:rect l="0" t="0" r="r" b="b"/>
              <a:pathLst>
                <a:path w="73" h="68">
                  <a:moveTo>
                    <a:pt x="73" y="0"/>
                  </a:moveTo>
                  <a:lnTo>
                    <a:pt x="0" y="33"/>
                  </a:lnTo>
                  <a:lnTo>
                    <a:pt x="73" y="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3"/>
          <p:cNvGrpSpPr>
            <a:grpSpLocks/>
          </p:cNvGrpSpPr>
          <p:nvPr/>
        </p:nvGrpSpPr>
        <p:grpSpPr bwMode="auto">
          <a:xfrm>
            <a:off x="6869113" y="4786313"/>
            <a:ext cx="320675" cy="109537"/>
            <a:chOff x="4327" y="3015"/>
            <a:chExt cx="202" cy="69"/>
          </a:xfrm>
        </p:grpSpPr>
        <p:sp>
          <p:nvSpPr>
            <p:cNvPr id="480860" name="Line 604"/>
            <p:cNvSpPr>
              <a:spLocks noChangeShapeType="1"/>
            </p:cNvSpPr>
            <p:nvPr/>
          </p:nvSpPr>
          <p:spPr bwMode="auto">
            <a:xfrm flipH="1">
              <a:off x="4397" y="3049"/>
              <a:ext cx="13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1" name="Freeform 605"/>
            <p:cNvSpPr>
              <a:spLocks/>
            </p:cNvSpPr>
            <p:nvPr/>
          </p:nvSpPr>
          <p:spPr bwMode="auto">
            <a:xfrm>
              <a:off x="4327" y="3015"/>
              <a:ext cx="73" cy="6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34"/>
                </a:cxn>
                <a:cxn ang="0">
                  <a:pos x="73" y="69"/>
                </a:cxn>
                <a:cxn ang="0">
                  <a:pos x="73" y="0"/>
                </a:cxn>
              </a:cxnLst>
              <a:rect l="0" t="0" r="r" b="b"/>
              <a:pathLst>
                <a:path w="73" h="69">
                  <a:moveTo>
                    <a:pt x="73" y="0"/>
                  </a:moveTo>
                  <a:lnTo>
                    <a:pt x="0" y="34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06"/>
          <p:cNvGrpSpPr>
            <a:grpSpLocks/>
          </p:cNvGrpSpPr>
          <p:nvPr/>
        </p:nvGrpSpPr>
        <p:grpSpPr bwMode="auto">
          <a:xfrm>
            <a:off x="7346950" y="1533525"/>
            <a:ext cx="117475" cy="606425"/>
            <a:chOff x="4628" y="966"/>
            <a:chExt cx="74" cy="382"/>
          </a:xfrm>
        </p:grpSpPr>
        <p:sp>
          <p:nvSpPr>
            <p:cNvPr id="480863" name="Freeform 607"/>
            <p:cNvSpPr>
              <a:spLocks/>
            </p:cNvSpPr>
            <p:nvPr/>
          </p:nvSpPr>
          <p:spPr bwMode="auto">
            <a:xfrm>
              <a:off x="4661" y="1341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4" name="Freeform 608"/>
            <p:cNvSpPr>
              <a:spLocks/>
            </p:cNvSpPr>
            <p:nvPr/>
          </p:nvSpPr>
          <p:spPr bwMode="auto">
            <a:xfrm>
              <a:off x="4661" y="132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5" name="Freeform 609"/>
            <p:cNvSpPr>
              <a:spLocks/>
            </p:cNvSpPr>
            <p:nvPr/>
          </p:nvSpPr>
          <p:spPr bwMode="auto">
            <a:xfrm>
              <a:off x="4661" y="131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6" name="Freeform 610"/>
            <p:cNvSpPr>
              <a:spLocks/>
            </p:cNvSpPr>
            <p:nvPr/>
          </p:nvSpPr>
          <p:spPr bwMode="auto">
            <a:xfrm>
              <a:off x="4661" y="1303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7" name="Freeform 611"/>
            <p:cNvSpPr>
              <a:spLocks/>
            </p:cNvSpPr>
            <p:nvPr/>
          </p:nvSpPr>
          <p:spPr bwMode="auto">
            <a:xfrm>
              <a:off x="4661" y="129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8" name="Freeform 612"/>
            <p:cNvSpPr>
              <a:spLocks/>
            </p:cNvSpPr>
            <p:nvPr/>
          </p:nvSpPr>
          <p:spPr bwMode="auto">
            <a:xfrm>
              <a:off x="4661" y="127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9" name="Freeform 613"/>
            <p:cNvSpPr>
              <a:spLocks/>
            </p:cNvSpPr>
            <p:nvPr/>
          </p:nvSpPr>
          <p:spPr bwMode="auto">
            <a:xfrm>
              <a:off x="4661" y="126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0" name="Freeform 614"/>
            <p:cNvSpPr>
              <a:spLocks/>
            </p:cNvSpPr>
            <p:nvPr/>
          </p:nvSpPr>
          <p:spPr bwMode="auto">
            <a:xfrm>
              <a:off x="4661" y="125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1" name="Freeform 615"/>
            <p:cNvSpPr>
              <a:spLocks/>
            </p:cNvSpPr>
            <p:nvPr/>
          </p:nvSpPr>
          <p:spPr bwMode="auto">
            <a:xfrm>
              <a:off x="4661" y="1240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2" name="Freeform 616"/>
            <p:cNvSpPr>
              <a:spLocks/>
            </p:cNvSpPr>
            <p:nvPr/>
          </p:nvSpPr>
          <p:spPr bwMode="auto">
            <a:xfrm>
              <a:off x="4661" y="122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3" name="Freeform 617"/>
            <p:cNvSpPr>
              <a:spLocks/>
            </p:cNvSpPr>
            <p:nvPr/>
          </p:nvSpPr>
          <p:spPr bwMode="auto">
            <a:xfrm>
              <a:off x="4661" y="121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4" name="Freeform 618"/>
            <p:cNvSpPr>
              <a:spLocks/>
            </p:cNvSpPr>
            <p:nvPr/>
          </p:nvSpPr>
          <p:spPr bwMode="auto">
            <a:xfrm>
              <a:off x="4661" y="1202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5" name="Freeform 619"/>
            <p:cNvSpPr>
              <a:spLocks/>
            </p:cNvSpPr>
            <p:nvPr/>
          </p:nvSpPr>
          <p:spPr bwMode="auto">
            <a:xfrm>
              <a:off x="4661" y="119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6" name="Freeform 620"/>
            <p:cNvSpPr>
              <a:spLocks/>
            </p:cNvSpPr>
            <p:nvPr/>
          </p:nvSpPr>
          <p:spPr bwMode="auto">
            <a:xfrm>
              <a:off x="4661" y="117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7" name="Freeform 621"/>
            <p:cNvSpPr>
              <a:spLocks/>
            </p:cNvSpPr>
            <p:nvPr/>
          </p:nvSpPr>
          <p:spPr bwMode="auto">
            <a:xfrm>
              <a:off x="4661" y="116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8" name="Freeform 622"/>
            <p:cNvSpPr>
              <a:spLocks/>
            </p:cNvSpPr>
            <p:nvPr/>
          </p:nvSpPr>
          <p:spPr bwMode="auto">
            <a:xfrm>
              <a:off x="4661" y="115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9" name="Freeform 623"/>
            <p:cNvSpPr>
              <a:spLocks/>
            </p:cNvSpPr>
            <p:nvPr/>
          </p:nvSpPr>
          <p:spPr bwMode="auto">
            <a:xfrm>
              <a:off x="4661" y="1139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0" name="Freeform 624"/>
            <p:cNvSpPr>
              <a:spLocks/>
            </p:cNvSpPr>
            <p:nvPr/>
          </p:nvSpPr>
          <p:spPr bwMode="auto">
            <a:xfrm>
              <a:off x="4661" y="112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1" name="Freeform 625"/>
            <p:cNvSpPr>
              <a:spLocks/>
            </p:cNvSpPr>
            <p:nvPr/>
          </p:nvSpPr>
          <p:spPr bwMode="auto">
            <a:xfrm>
              <a:off x="4661" y="111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2" name="Freeform 626"/>
            <p:cNvSpPr>
              <a:spLocks/>
            </p:cNvSpPr>
            <p:nvPr/>
          </p:nvSpPr>
          <p:spPr bwMode="auto">
            <a:xfrm>
              <a:off x="4661" y="1101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3" name="Freeform 627"/>
            <p:cNvSpPr>
              <a:spLocks/>
            </p:cNvSpPr>
            <p:nvPr/>
          </p:nvSpPr>
          <p:spPr bwMode="auto">
            <a:xfrm>
              <a:off x="4661" y="108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4" name="Freeform 628"/>
            <p:cNvSpPr>
              <a:spLocks/>
            </p:cNvSpPr>
            <p:nvPr/>
          </p:nvSpPr>
          <p:spPr bwMode="auto">
            <a:xfrm>
              <a:off x="4661" y="107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5" name="Freeform 629"/>
            <p:cNvSpPr>
              <a:spLocks/>
            </p:cNvSpPr>
            <p:nvPr/>
          </p:nvSpPr>
          <p:spPr bwMode="auto">
            <a:xfrm>
              <a:off x="4661" y="106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6" name="Freeform 630"/>
            <p:cNvSpPr>
              <a:spLocks/>
            </p:cNvSpPr>
            <p:nvPr/>
          </p:nvSpPr>
          <p:spPr bwMode="auto">
            <a:xfrm>
              <a:off x="4661" y="105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7" name="Freeform 631"/>
            <p:cNvSpPr>
              <a:spLocks/>
            </p:cNvSpPr>
            <p:nvPr/>
          </p:nvSpPr>
          <p:spPr bwMode="auto">
            <a:xfrm>
              <a:off x="4661" y="1038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8" name="Freeform 632"/>
            <p:cNvSpPr>
              <a:spLocks/>
            </p:cNvSpPr>
            <p:nvPr/>
          </p:nvSpPr>
          <p:spPr bwMode="auto">
            <a:xfrm>
              <a:off x="4628" y="966"/>
              <a:ext cx="74" cy="69"/>
            </a:xfrm>
            <a:custGeom>
              <a:avLst/>
              <a:gdLst/>
              <a:ahLst/>
              <a:cxnLst>
                <a:cxn ang="0">
                  <a:pos x="74" y="69"/>
                </a:cxn>
                <a:cxn ang="0">
                  <a:pos x="37" y="0"/>
                </a:cxn>
                <a:cxn ang="0">
                  <a:pos x="0" y="69"/>
                </a:cxn>
                <a:cxn ang="0">
                  <a:pos x="74" y="69"/>
                </a:cxn>
              </a:cxnLst>
              <a:rect l="0" t="0" r="r" b="b"/>
              <a:pathLst>
                <a:path w="74" h="69">
                  <a:moveTo>
                    <a:pt x="74" y="69"/>
                  </a:moveTo>
                  <a:lnTo>
                    <a:pt x="37" y="0"/>
                  </a:lnTo>
                  <a:lnTo>
                    <a:pt x="0" y="69"/>
                  </a:lnTo>
                  <a:lnTo>
                    <a:pt x="74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633"/>
          <p:cNvGrpSpPr>
            <a:grpSpLocks/>
          </p:cNvGrpSpPr>
          <p:nvPr/>
        </p:nvGrpSpPr>
        <p:grpSpPr bwMode="auto">
          <a:xfrm>
            <a:off x="3317875" y="2630488"/>
            <a:ext cx="3338513" cy="544512"/>
            <a:chOff x="2090" y="1657"/>
            <a:chExt cx="2103" cy="343"/>
          </a:xfrm>
        </p:grpSpPr>
        <p:sp>
          <p:nvSpPr>
            <p:cNvPr id="480890" name="Freeform 634"/>
            <p:cNvSpPr>
              <a:spLocks/>
            </p:cNvSpPr>
            <p:nvPr/>
          </p:nvSpPr>
          <p:spPr bwMode="auto">
            <a:xfrm>
              <a:off x="4187" y="1657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1" name="Freeform 635"/>
            <p:cNvSpPr>
              <a:spLocks/>
            </p:cNvSpPr>
            <p:nvPr/>
          </p:nvSpPr>
          <p:spPr bwMode="auto">
            <a:xfrm>
              <a:off x="4173" y="1659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2" name="Freeform 636"/>
            <p:cNvSpPr>
              <a:spLocks/>
            </p:cNvSpPr>
            <p:nvPr/>
          </p:nvSpPr>
          <p:spPr bwMode="auto">
            <a:xfrm>
              <a:off x="4159" y="1661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3" name="Freeform 637"/>
            <p:cNvSpPr>
              <a:spLocks/>
            </p:cNvSpPr>
            <p:nvPr/>
          </p:nvSpPr>
          <p:spPr bwMode="auto">
            <a:xfrm>
              <a:off x="4146" y="1663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4" name="Freeform 638"/>
            <p:cNvSpPr>
              <a:spLocks/>
            </p:cNvSpPr>
            <p:nvPr/>
          </p:nvSpPr>
          <p:spPr bwMode="auto">
            <a:xfrm>
              <a:off x="4133" y="1665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5" name="Freeform 639"/>
            <p:cNvSpPr>
              <a:spLocks/>
            </p:cNvSpPr>
            <p:nvPr/>
          </p:nvSpPr>
          <p:spPr bwMode="auto">
            <a:xfrm>
              <a:off x="4120" y="166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6" name="Freeform 640"/>
            <p:cNvSpPr>
              <a:spLocks/>
            </p:cNvSpPr>
            <p:nvPr/>
          </p:nvSpPr>
          <p:spPr bwMode="auto">
            <a:xfrm>
              <a:off x="4106" y="1669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7" name="Freeform 641"/>
            <p:cNvSpPr>
              <a:spLocks/>
            </p:cNvSpPr>
            <p:nvPr/>
          </p:nvSpPr>
          <p:spPr bwMode="auto">
            <a:xfrm>
              <a:off x="4093" y="167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8" name="Freeform 642"/>
            <p:cNvSpPr>
              <a:spLocks/>
            </p:cNvSpPr>
            <p:nvPr/>
          </p:nvSpPr>
          <p:spPr bwMode="auto">
            <a:xfrm>
              <a:off x="4079" y="1673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9" name="Freeform 643"/>
            <p:cNvSpPr>
              <a:spLocks/>
            </p:cNvSpPr>
            <p:nvPr/>
          </p:nvSpPr>
          <p:spPr bwMode="auto">
            <a:xfrm>
              <a:off x="4066" y="1675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0" name="Freeform 644"/>
            <p:cNvSpPr>
              <a:spLocks/>
            </p:cNvSpPr>
            <p:nvPr/>
          </p:nvSpPr>
          <p:spPr bwMode="auto">
            <a:xfrm>
              <a:off x="4053" y="1677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1" name="Freeform 645"/>
            <p:cNvSpPr>
              <a:spLocks/>
            </p:cNvSpPr>
            <p:nvPr/>
          </p:nvSpPr>
          <p:spPr bwMode="auto">
            <a:xfrm>
              <a:off x="4040" y="1679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2" name="Freeform 646"/>
            <p:cNvSpPr>
              <a:spLocks/>
            </p:cNvSpPr>
            <p:nvPr/>
          </p:nvSpPr>
          <p:spPr bwMode="auto">
            <a:xfrm>
              <a:off x="4026" y="1681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3" name="Freeform 647"/>
            <p:cNvSpPr>
              <a:spLocks/>
            </p:cNvSpPr>
            <p:nvPr/>
          </p:nvSpPr>
          <p:spPr bwMode="auto">
            <a:xfrm>
              <a:off x="4013" y="1683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4" name="Freeform 648"/>
            <p:cNvSpPr>
              <a:spLocks/>
            </p:cNvSpPr>
            <p:nvPr/>
          </p:nvSpPr>
          <p:spPr bwMode="auto">
            <a:xfrm>
              <a:off x="3999" y="1685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5" name="Freeform 649"/>
            <p:cNvSpPr>
              <a:spLocks/>
            </p:cNvSpPr>
            <p:nvPr/>
          </p:nvSpPr>
          <p:spPr bwMode="auto">
            <a:xfrm>
              <a:off x="3986" y="1688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6" name="Freeform 650"/>
            <p:cNvSpPr>
              <a:spLocks/>
            </p:cNvSpPr>
            <p:nvPr/>
          </p:nvSpPr>
          <p:spPr bwMode="auto">
            <a:xfrm>
              <a:off x="3972" y="169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7" name="Freeform 651"/>
            <p:cNvSpPr>
              <a:spLocks/>
            </p:cNvSpPr>
            <p:nvPr/>
          </p:nvSpPr>
          <p:spPr bwMode="auto">
            <a:xfrm>
              <a:off x="3960" y="1691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8" name="Freeform 652"/>
            <p:cNvSpPr>
              <a:spLocks/>
            </p:cNvSpPr>
            <p:nvPr/>
          </p:nvSpPr>
          <p:spPr bwMode="auto">
            <a:xfrm>
              <a:off x="3946" y="169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9" name="Freeform 653"/>
            <p:cNvSpPr>
              <a:spLocks/>
            </p:cNvSpPr>
            <p:nvPr/>
          </p:nvSpPr>
          <p:spPr bwMode="auto">
            <a:xfrm>
              <a:off x="3932" y="169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0" name="Freeform 654"/>
            <p:cNvSpPr>
              <a:spLocks/>
            </p:cNvSpPr>
            <p:nvPr/>
          </p:nvSpPr>
          <p:spPr bwMode="auto">
            <a:xfrm>
              <a:off x="3919" y="1697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1" name="Freeform 655"/>
            <p:cNvSpPr>
              <a:spLocks/>
            </p:cNvSpPr>
            <p:nvPr/>
          </p:nvSpPr>
          <p:spPr bwMode="auto">
            <a:xfrm>
              <a:off x="3905" y="1699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2" name="Freeform 656"/>
            <p:cNvSpPr>
              <a:spLocks/>
            </p:cNvSpPr>
            <p:nvPr/>
          </p:nvSpPr>
          <p:spPr bwMode="auto">
            <a:xfrm>
              <a:off x="3892" y="170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3" name="Freeform 657"/>
            <p:cNvSpPr>
              <a:spLocks/>
            </p:cNvSpPr>
            <p:nvPr/>
          </p:nvSpPr>
          <p:spPr bwMode="auto">
            <a:xfrm>
              <a:off x="3879" y="1703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4" name="Freeform 658"/>
            <p:cNvSpPr>
              <a:spLocks/>
            </p:cNvSpPr>
            <p:nvPr/>
          </p:nvSpPr>
          <p:spPr bwMode="auto">
            <a:xfrm>
              <a:off x="3866" y="1705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5" name="Freeform 659"/>
            <p:cNvSpPr>
              <a:spLocks/>
            </p:cNvSpPr>
            <p:nvPr/>
          </p:nvSpPr>
          <p:spPr bwMode="auto">
            <a:xfrm>
              <a:off x="3852" y="1707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6" name="Freeform 660"/>
            <p:cNvSpPr>
              <a:spLocks/>
            </p:cNvSpPr>
            <p:nvPr/>
          </p:nvSpPr>
          <p:spPr bwMode="auto">
            <a:xfrm>
              <a:off x="3839" y="1710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7" name="Freeform 661"/>
            <p:cNvSpPr>
              <a:spLocks/>
            </p:cNvSpPr>
            <p:nvPr/>
          </p:nvSpPr>
          <p:spPr bwMode="auto">
            <a:xfrm>
              <a:off x="3825" y="171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8" name="Freeform 662"/>
            <p:cNvSpPr>
              <a:spLocks/>
            </p:cNvSpPr>
            <p:nvPr/>
          </p:nvSpPr>
          <p:spPr bwMode="auto">
            <a:xfrm>
              <a:off x="3812" y="1714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9" name="Freeform 663"/>
            <p:cNvSpPr>
              <a:spLocks/>
            </p:cNvSpPr>
            <p:nvPr/>
          </p:nvSpPr>
          <p:spPr bwMode="auto">
            <a:xfrm>
              <a:off x="3798" y="1715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0" name="Freeform 664"/>
            <p:cNvSpPr>
              <a:spLocks/>
            </p:cNvSpPr>
            <p:nvPr/>
          </p:nvSpPr>
          <p:spPr bwMode="auto">
            <a:xfrm>
              <a:off x="3786" y="1717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1" name="Freeform 665"/>
            <p:cNvSpPr>
              <a:spLocks/>
            </p:cNvSpPr>
            <p:nvPr/>
          </p:nvSpPr>
          <p:spPr bwMode="auto">
            <a:xfrm>
              <a:off x="3772" y="1719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2" name="Freeform 666"/>
            <p:cNvSpPr>
              <a:spLocks/>
            </p:cNvSpPr>
            <p:nvPr/>
          </p:nvSpPr>
          <p:spPr bwMode="auto">
            <a:xfrm>
              <a:off x="3758" y="172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3" name="Freeform 667"/>
            <p:cNvSpPr>
              <a:spLocks/>
            </p:cNvSpPr>
            <p:nvPr/>
          </p:nvSpPr>
          <p:spPr bwMode="auto">
            <a:xfrm>
              <a:off x="3745" y="1723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4" name="Freeform 668"/>
            <p:cNvSpPr>
              <a:spLocks/>
            </p:cNvSpPr>
            <p:nvPr/>
          </p:nvSpPr>
          <p:spPr bwMode="auto">
            <a:xfrm>
              <a:off x="3731" y="1725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5" name="Freeform 669"/>
            <p:cNvSpPr>
              <a:spLocks/>
            </p:cNvSpPr>
            <p:nvPr/>
          </p:nvSpPr>
          <p:spPr bwMode="auto">
            <a:xfrm>
              <a:off x="3718" y="1727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6" name="Freeform 670"/>
            <p:cNvSpPr>
              <a:spLocks/>
            </p:cNvSpPr>
            <p:nvPr/>
          </p:nvSpPr>
          <p:spPr bwMode="auto">
            <a:xfrm>
              <a:off x="3705" y="173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7" name="Freeform 671"/>
            <p:cNvSpPr>
              <a:spLocks/>
            </p:cNvSpPr>
            <p:nvPr/>
          </p:nvSpPr>
          <p:spPr bwMode="auto">
            <a:xfrm>
              <a:off x="3692" y="173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8" name="Freeform 672"/>
            <p:cNvSpPr>
              <a:spLocks/>
            </p:cNvSpPr>
            <p:nvPr/>
          </p:nvSpPr>
          <p:spPr bwMode="auto">
            <a:xfrm>
              <a:off x="3678" y="1734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9" name="Freeform 673"/>
            <p:cNvSpPr>
              <a:spLocks/>
            </p:cNvSpPr>
            <p:nvPr/>
          </p:nvSpPr>
          <p:spPr bwMode="auto">
            <a:xfrm>
              <a:off x="3665" y="1736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0" name="Freeform 674"/>
            <p:cNvSpPr>
              <a:spLocks/>
            </p:cNvSpPr>
            <p:nvPr/>
          </p:nvSpPr>
          <p:spPr bwMode="auto">
            <a:xfrm>
              <a:off x="3651" y="1737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1" name="Freeform 675"/>
            <p:cNvSpPr>
              <a:spLocks/>
            </p:cNvSpPr>
            <p:nvPr/>
          </p:nvSpPr>
          <p:spPr bwMode="auto">
            <a:xfrm>
              <a:off x="3638" y="1739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2" name="Freeform 676"/>
            <p:cNvSpPr>
              <a:spLocks/>
            </p:cNvSpPr>
            <p:nvPr/>
          </p:nvSpPr>
          <p:spPr bwMode="auto">
            <a:xfrm>
              <a:off x="3624" y="174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3" name="Freeform 677"/>
            <p:cNvSpPr>
              <a:spLocks/>
            </p:cNvSpPr>
            <p:nvPr/>
          </p:nvSpPr>
          <p:spPr bwMode="auto">
            <a:xfrm>
              <a:off x="3612" y="1743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4" name="Freeform 678"/>
            <p:cNvSpPr>
              <a:spLocks/>
            </p:cNvSpPr>
            <p:nvPr/>
          </p:nvSpPr>
          <p:spPr bwMode="auto">
            <a:xfrm>
              <a:off x="3598" y="1745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5" name="Freeform 679"/>
            <p:cNvSpPr>
              <a:spLocks/>
            </p:cNvSpPr>
            <p:nvPr/>
          </p:nvSpPr>
          <p:spPr bwMode="auto">
            <a:xfrm>
              <a:off x="3585" y="1747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6" name="Freeform 680"/>
            <p:cNvSpPr>
              <a:spLocks/>
            </p:cNvSpPr>
            <p:nvPr/>
          </p:nvSpPr>
          <p:spPr bwMode="auto">
            <a:xfrm>
              <a:off x="3571" y="175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7" name="Freeform 681"/>
            <p:cNvSpPr>
              <a:spLocks/>
            </p:cNvSpPr>
            <p:nvPr/>
          </p:nvSpPr>
          <p:spPr bwMode="auto">
            <a:xfrm>
              <a:off x="3557" y="175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8" name="Freeform 682"/>
            <p:cNvSpPr>
              <a:spLocks/>
            </p:cNvSpPr>
            <p:nvPr/>
          </p:nvSpPr>
          <p:spPr bwMode="auto">
            <a:xfrm>
              <a:off x="3544" y="1754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9" name="Freeform 683"/>
            <p:cNvSpPr>
              <a:spLocks/>
            </p:cNvSpPr>
            <p:nvPr/>
          </p:nvSpPr>
          <p:spPr bwMode="auto">
            <a:xfrm>
              <a:off x="3530" y="1756"/>
              <a:ext cx="8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8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0" name="Freeform 684"/>
            <p:cNvSpPr>
              <a:spLocks/>
            </p:cNvSpPr>
            <p:nvPr/>
          </p:nvSpPr>
          <p:spPr bwMode="auto">
            <a:xfrm>
              <a:off x="3518" y="175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1" name="Freeform 685"/>
            <p:cNvSpPr>
              <a:spLocks/>
            </p:cNvSpPr>
            <p:nvPr/>
          </p:nvSpPr>
          <p:spPr bwMode="auto">
            <a:xfrm>
              <a:off x="3504" y="1759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2" name="Freeform 686"/>
            <p:cNvSpPr>
              <a:spLocks/>
            </p:cNvSpPr>
            <p:nvPr/>
          </p:nvSpPr>
          <p:spPr bwMode="auto">
            <a:xfrm>
              <a:off x="3491" y="1761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3" name="Freeform 687"/>
            <p:cNvSpPr>
              <a:spLocks/>
            </p:cNvSpPr>
            <p:nvPr/>
          </p:nvSpPr>
          <p:spPr bwMode="auto">
            <a:xfrm>
              <a:off x="3477" y="1763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4" name="Freeform 688"/>
            <p:cNvSpPr>
              <a:spLocks/>
            </p:cNvSpPr>
            <p:nvPr/>
          </p:nvSpPr>
          <p:spPr bwMode="auto">
            <a:xfrm>
              <a:off x="3464" y="1765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5" name="Freeform 689"/>
            <p:cNvSpPr>
              <a:spLocks/>
            </p:cNvSpPr>
            <p:nvPr/>
          </p:nvSpPr>
          <p:spPr bwMode="auto">
            <a:xfrm>
              <a:off x="3450" y="1767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6" name="Freeform 690"/>
            <p:cNvSpPr>
              <a:spLocks/>
            </p:cNvSpPr>
            <p:nvPr/>
          </p:nvSpPr>
          <p:spPr bwMode="auto">
            <a:xfrm>
              <a:off x="3438" y="1770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7" name="Freeform 691"/>
            <p:cNvSpPr>
              <a:spLocks/>
            </p:cNvSpPr>
            <p:nvPr/>
          </p:nvSpPr>
          <p:spPr bwMode="auto">
            <a:xfrm>
              <a:off x="3424" y="177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8" name="Freeform 692"/>
            <p:cNvSpPr>
              <a:spLocks/>
            </p:cNvSpPr>
            <p:nvPr/>
          </p:nvSpPr>
          <p:spPr bwMode="auto">
            <a:xfrm>
              <a:off x="3411" y="1774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9" name="Freeform 693"/>
            <p:cNvSpPr>
              <a:spLocks/>
            </p:cNvSpPr>
            <p:nvPr/>
          </p:nvSpPr>
          <p:spPr bwMode="auto">
            <a:xfrm>
              <a:off x="3397" y="1776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0" name="Freeform 694"/>
            <p:cNvSpPr>
              <a:spLocks/>
            </p:cNvSpPr>
            <p:nvPr/>
          </p:nvSpPr>
          <p:spPr bwMode="auto">
            <a:xfrm>
              <a:off x="3383" y="1778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1" name="Freeform 695"/>
            <p:cNvSpPr>
              <a:spLocks/>
            </p:cNvSpPr>
            <p:nvPr/>
          </p:nvSpPr>
          <p:spPr bwMode="auto">
            <a:xfrm>
              <a:off x="3370" y="178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2" name="Freeform 696"/>
            <p:cNvSpPr>
              <a:spLocks/>
            </p:cNvSpPr>
            <p:nvPr/>
          </p:nvSpPr>
          <p:spPr bwMode="auto">
            <a:xfrm>
              <a:off x="3356" y="178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3" name="Freeform 697"/>
            <p:cNvSpPr>
              <a:spLocks/>
            </p:cNvSpPr>
            <p:nvPr/>
          </p:nvSpPr>
          <p:spPr bwMode="auto">
            <a:xfrm>
              <a:off x="3344" y="1783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4" name="Freeform 698"/>
            <p:cNvSpPr>
              <a:spLocks/>
            </p:cNvSpPr>
            <p:nvPr/>
          </p:nvSpPr>
          <p:spPr bwMode="auto">
            <a:xfrm>
              <a:off x="3330" y="1785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5" name="Freeform 699"/>
            <p:cNvSpPr>
              <a:spLocks/>
            </p:cNvSpPr>
            <p:nvPr/>
          </p:nvSpPr>
          <p:spPr bwMode="auto">
            <a:xfrm>
              <a:off x="3317" y="1787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6" name="Freeform 700"/>
            <p:cNvSpPr>
              <a:spLocks/>
            </p:cNvSpPr>
            <p:nvPr/>
          </p:nvSpPr>
          <p:spPr bwMode="auto">
            <a:xfrm>
              <a:off x="3303" y="1790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7" name="Freeform 701"/>
            <p:cNvSpPr>
              <a:spLocks/>
            </p:cNvSpPr>
            <p:nvPr/>
          </p:nvSpPr>
          <p:spPr bwMode="auto">
            <a:xfrm>
              <a:off x="3290" y="1792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8" name="Freeform 702"/>
            <p:cNvSpPr>
              <a:spLocks/>
            </p:cNvSpPr>
            <p:nvPr/>
          </p:nvSpPr>
          <p:spPr bwMode="auto">
            <a:xfrm>
              <a:off x="3276" y="179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9" name="Freeform 703"/>
            <p:cNvSpPr>
              <a:spLocks/>
            </p:cNvSpPr>
            <p:nvPr/>
          </p:nvSpPr>
          <p:spPr bwMode="auto">
            <a:xfrm>
              <a:off x="3264" y="1796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0" name="Freeform 704"/>
            <p:cNvSpPr>
              <a:spLocks/>
            </p:cNvSpPr>
            <p:nvPr/>
          </p:nvSpPr>
          <p:spPr bwMode="auto">
            <a:xfrm>
              <a:off x="3250" y="1798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1" name="Freeform 705"/>
            <p:cNvSpPr>
              <a:spLocks/>
            </p:cNvSpPr>
            <p:nvPr/>
          </p:nvSpPr>
          <p:spPr bwMode="auto">
            <a:xfrm>
              <a:off x="3237" y="1800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2" name="Freeform 706"/>
            <p:cNvSpPr>
              <a:spLocks/>
            </p:cNvSpPr>
            <p:nvPr/>
          </p:nvSpPr>
          <p:spPr bwMode="auto">
            <a:xfrm>
              <a:off x="3223" y="1802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3" name="Freeform 707"/>
            <p:cNvSpPr>
              <a:spLocks/>
            </p:cNvSpPr>
            <p:nvPr/>
          </p:nvSpPr>
          <p:spPr bwMode="auto">
            <a:xfrm>
              <a:off x="3210" y="1803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4" name="Freeform 708"/>
            <p:cNvSpPr>
              <a:spLocks/>
            </p:cNvSpPr>
            <p:nvPr/>
          </p:nvSpPr>
          <p:spPr bwMode="auto">
            <a:xfrm>
              <a:off x="3196" y="1805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5" name="Freeform 709"/>
            <p:cNvSpPr>
              <a:spLocks/>
            </p:cNvSpPr>
            <p:nvPr/>
          </p:nvSpPr>
          <p:spPr bwMode="auto">
            <a:xfrm>
              <a:off x="3182" y="1807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6" name="Freeform 710"/>
            <p:cNvSpPr>
              <a:spLocks/>
            </p:cNvSpPr>
            <p:nvPr/>
          </p:nvSpPr>
          <p:spPr bwMode="auto">
            <a:xfrm>
              <a:off x="3170" y="1810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7" name="Freeform 711"/>
            <p:cNvSpPr>
              <a:spLocks/>
            </p:cNvSpPr>
            <p:nvPr/>
          </p:nvSpPr>
          <p:spPr bwMode="auto">
            <a:xfrm>
              <a:off x="3156" y="181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8" name="Freeform 712"/>
            <p:cNvSpPr>
              <a:spLocks/>
            </p:cNvSpPr>
            <p:nvPr/>
          </p:nvSpPr>
          <p:spPr bwMode="auto">
            <a:xfrm>
              <a:off x="3143" y="1814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9" name="Freeform 713"/>
            <p:cNvSpPr>
              <a:spLocks/>
            </p:cNvSpPr>
            <p:nvPr/>
          </p:nvSpPr>
          <p:spPr bwMode="auto">
            <a:xfrm>
              <a:off x="3129" y="1816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0" name="Freeform 714"/>
            <p:cNvSpPr>
              <a:spLocks/>
            </p:cNvSpPr>
            <p:nvPr/>
          </p:nvSpPr>
          <p:spPr bwMode="auto">
            <a:xfrm>
              <a:off x="3116" y="1818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1" name="Freeform 715"/>
            <p:cNvSpPr>
              <a:spLocks/>
            </p:cNvSpPr>
            <p:nvPr/>
          </p:nvSpPr>
          <p:spPr bwMode="auto">
            <a:xfrm>
              <a:off x="3102" y="1820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2" name="Freeform 716"/>
            <p:cNvSpPr>
              <a:spLocks/>
            </p:cNvSpPr>
            <p:nvPr/>
          </p:nvSpPr>
          <p:spPr bwMode="auto">
            <a:xfrm>
              <a:off x="3090" y="1822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3" name="Freeform 717"/>
            <p:cNvSpPr>
              <a:spLocks/>
            </p:cNvSpPr>
            <p:nvPr/>
          </p:nvSpPr>
          <p:spPr bwMode="auto">
            <a:xfrm>
              <a:off x="3076" y="1824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4" name="Freeform 718"/>
            <p:cNvSpPr>
              <a:spLocks/>
            </p:cNvSpPr>
            <p:nvPr/>
          </p:nvSpPr>
          <p:spPr bwMode="auto">
            <a:xfrm>
              <a:off x="3063" y="1826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5" name="Freeform 719"/>
            <p:cNvSpPr>
              <a:spLocks/>
            </p:cNvSpPr>
            <p:nvPr/>
          </p:nvSpPr>
          <p:spPr bwMode="auto">
            <a:xfrm>
              <a:off x="3049" y="1827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6" name="Freeform 720"/>
            <p:cNvSpPr>
              <a:spLocks/>
            </p:cNvSpPr>
            <p:nvPr/>
          </p:nvSpPr>
          <p:spPr bwMode="auto">
            <a:xfrm>
              <a:off x="3036" y="1830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7" name="Freeform 721"/>
            <p:cNvSpPr>
              <a:spLocks/>
            </p:cNvSpPr>
            <p:nvPr/>
          </p:nvSpPr>
          <p:spPr bwMode="auto">
            <a:xfrm>
              <a:off x="3022" y="183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8" name="Freeform 722"/>
            <p:cNvSpPr>
              <a:spLocks/>
            </p:cNvSpPr>
            <p:nvPr/>
          </p:nvSpPr>
          <p:spPr bwMode="auto">
            <a:xfrm>
              <a:off x="3008" y="183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9" name="Freeform 723"/>
            <p:cNvSpPr>
              <a:spLocks/>
            </p:cNvSpPr>
            <p:nvPr/>
          </p:nvSpPr>
          <p:spPr bwMode="auto">
            <a:xfrm>
              <a:off x="2996" y="1836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0" name="Freeform 724"/>
            <p:cNvSpPr>
              <a:spLocks/>
            </p:cNvSpPr>
            <p:nvPr/>
          </p:nvSpPr>
          <p:spPr bwMode="auto">
            <a:xfrm>
              <a:off x="2982" y="1838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1" name="Freeform 725"/>
            <p:cNvSpPr>
              <a:spLocks/>
            </p:cNvSpPr>
            <p:nvPr/>
          </p:nvSpPr>
          <p:spPr bwMode="auto">
            <a:xfrm>
              <a:off x="2969" y="1840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2" name="Freeform 726"/>
            <p:cNvSpPr>
              <a:spLocks/>
            </p:cNvSpPr>
            <p:nvPr/>
          </p:nvSpPr>
          <p:spPr bwMode="auto">
            <a:xfrm>
              <a:off x="2955" y="1842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3" name="Freeform 727"/>
            <p:cNvSpPr>
              <a:spLocks/>
            </p:cNvSpPr>
            <p:nvPr/>
          </p:nvSpPr>
          <p:spPr bwMode="auto">
            <a:xfrm>
              <a:off x="2942" y="1844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4" name="Freeform 728"/>
            <p:cNvSpPr>
              <a:spLocks/>
            </p:cNvSpPr>
            <p:nvPr/>
          </p:nvSpPr>
          <p:spPr bwMode="auto">
            <a:xfrm>
              <a:off x="2928" y="1846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5" name="Freeform 729"/>
            <p:cNvSpPr>
              <a:spLocks/>
            </p:cNvSpPr>
            <p:nvPr/>
          </p:nvSpPr>
          <p:spPr bwMode="auto">
            <a:xfrm>
              <a:off x="2916" y="1849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6" name="Freeform 730"/>
            <p:cNvSpPr>
              <a:spLocks/>
            </p:cNvSpPr>
            <p:nvPr/>
          </p:nvSpPr>
          <p:spPr bwMode="auto">
            <a:xfrm>
              <a:off x="2902" y="185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7" name="Freeform 731"/>
            <p:cNvSpPr>
              <a:spLocks/>
            </p:cNvSpPr>
            <p:nvPr/>
          </p:nvSpPr>
          <p:spPr bwMode="auto">
            <a:xfrm>
              <a:off x="2889" y="1852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8" name="Freeform 732"/>
            <p:cNvSpPr>
              <a:spLocks/>
            </p:cNvSpPr>
            <p:nvPr/>
          </p:nvSpPr>
          <p:spPr bwMode="auto">
            <a:xfrm>
              <a:off x="2875" y="185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9" name="Freeform 733"/>
            <p:cNvSpPr>
              <a:spLocks/>
            </p:cNvSpPr>
            <p:nvPr/>
          </p:nvSpPr>
          <p:spPr bwMode="auto">
            <a:xfrm>
              <a:off x="2862" y="1856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0" name="Freeform 734"/>
            <p:cNvSpPr>
              <a:spLocks/>
            </p:cNvSpPr>
            <p:nvPr/>
          </p:nvSpPr>
          <p:spPr bwMode="auto">
            <a:xfrm>
              <a:off x="2848" y="1858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1" name="Freeform 735"/>
            <p:cNvSpPr>
              <a:spLocks/>
            </p:cNvSpPr>
            <p:nvPr/>
          </p:nvSpPr>
          <p:spPr bwMode="auto">
            <a:xfrm>
              <a:off x="2834" y="1860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2" name="Freeform 736"/>
            <p:cNvSpPr>
              <a:spLocks/>
            </p:cNvSpPr>
            <p:nvPr/>
          </p:nvSpPr>
          <p:spPr bwMode="auto">
            <a:xfrm>
              <a:off x="2822" y="186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3" name="Freeform 737"/>
            <p:cNvSpPr>
              <a:spLocks/>
            </p:cNvSpPr>
            <p:nvPr/>
          </p:nvSpPr>
          <p:spPr bwMode="auto">
            <a:xfrm>
              <a:off x="2809" y="1864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4" name="Freeform 738"/>
            <p:cNvSpPr>
              <a:spLocks/>
            </p:cNvSpPr>
            <p:nvPr/>
          </p:nvSpPr>
          <p:spPr bwMode="auto">
            <a:xfrm>
              <a:off x="2795" y="1866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5" name="Freeform 739"/>
            <p:cNvSpPr>
              <a:spLocks/>
            </p:cNvSpPr>
            <p:nvPr/>
          </p:nvSpPr>
          <p:spPr bwMode="auto">
            <a:xfrm>
              <a:off x="2781" y="1868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6" name="Freeform 740"/>
            <p:cNvSpPr>
              <a:spLocks/>
            </p:cNvSpPr>
            <p:nvPr/>
          </p:nvSpPr>
          <p:spPr bwMode="auto">
            <a:xfrm>
              <a:off x="2768" y="187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7" name="Freeform 741"/>
            <p:cNvSpPr>
              <a:spLocks/>
            </p:cNvSpPr>
            <p:nvPr/>
          </p:nvSpPr>
          <p:spPr bwMode="auto">
            <a:xfrm>
              <a:off x="2754" y="187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8" name="Freeform 742"/>
            <p:cNvSpPr>
              <a:spLocks/>
            </p:cNvSpPr>
            <p:nvPr/>
          </p:nvSpPr>
          <p:spPr bwMode="auto">
            <a:xfrm>
              <a:off x="2742" y="1874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9" name="Freeform 743"/>
            <p:cNvSpPr>
              <a:spLocks/>
            </p:cNvSpPr>
            <p:nvPr/>
          </p:nvSpPr>
          <p:spPr bwMode="auto">
            <a:xfrm>
              <a:off x="2728" y="1876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0" name="Freeform 744"/>
            <p:cNvSpPr>
              <a:spLocks/>
            </p:cNvSpPr>
            <p:nvPr/>
          </p:nvSpPr>
          <p:spPr bwMode="auto">
            <a:xfrm>
              <a:off x="2715" y="187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1" name="Freeform 745"/>
            <p:cNvSpPr>
              <a:spLocks/>
            </p:cNvSpPr>
            <p:nvPr/>
          </p:nvSpPr>
          <p:spPr bwMode="auto">
            <a:xfrm>
              <a:off x="2701" y="188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2" name="Freeform 746"/>
            <p:cNvSpPr>
              <a:spLocks/>
            </p:cNvSpPr>
            <p:nvPr/>
          </p:nvSpPr>
          <p:spPr bwMode="auto">
            <a:xfrm>
              <a:off x="2688" y="1882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3" name="Freeform 747"/>
            <p:cNvSpPr>
              <a:spLocks/>
            </p:cNvSpPr>
            <p:nvPr/>
          </p:nvSpPr>
          <p:spPr bwMode="auto">
            <a:xfrm>
              <a:off x="2674" y="1884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4" name="Freeform 748"/>
            <p:cNvSpPr>
              <a:spLocks/>
            </p:cNvSpPr>
            <p:nvPr/>
          </p:nvSpPr>
          <p:spPr bwMode="auto">
            <a:xfrm>
              <a:off x="2661" y="1886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5" name="Freeform 749"/>
            <p:cNvSpPr>
              <a:spLocks/>
            </p:cNvSpPr>
            <p:nvPr/>
          </p:nvSpPr>
          <p:spPr bwMode="auto">
            <a:xfrm>
              <a:off x="2648" y="1888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6" name="Freeform 750"/>
            <p:cNvSpPr>
              <a:spLocks/>
            </p:cNvSpPr>
            <p:nvPr/>
          </p:nvSpPr>
          <p:spPr bwMode="auto">
            <a:xfrm>
              <a:off x="2635" y="1891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7" name="Freeform 751"/>
            <p:cNvSpPr>
              <a:spLocks/>
            </p:cNvSpPr>
            <p:nvPr/>
          </p:nvSpPr>
          <p:spPr bwMode="auto">
            <a:xfrm>
              <a:off x="2621" y="189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8" name="Freeform 752"/>
            <p:cNvSpPr>
              <a:spLocks/>
            </p:cNvSpPr>
            <p:nvPr/>
          </p:nvSpPr>
          <p:spPr bwMode="auto">
            <a:xfrm>
              <a:off x="2607" y="189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9" name="Freeform 753"/>
            <p:cNvSpPr>
              <a:spLocks/>
            </p:cNvSpPr>
            <p:nvPr/>
          </p:nvSpPr>
          <p:spPr bwMode="auto">
            <a:xfrm>
              <a:off x="2594" y="1896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0" name="Freeform 754"/>
            <p:cNvSpPr>
              <a:spLocks/>
            </p:cNvSpPr>
            <p:nvPr/>
          </p:nvSpPr>
          <p:spPr bwMode="auto">
            <a:xfrm>
              <a:off x="2580" y="1898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1" name="Freeform 755"/>
            <p:cNvSpPr>
              <a:spLocks/>
            </p:cNvSpPr>
            <p:nvPr/>
          </p:nvSpPr>
          <p:spPr bwMode="auto">
            <a:xfrm>
              <a:off x="2568" y="1900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2" name="Freeform 756"/>
            <p:cNvSpPr>
              <a:spLocks/>
            </p:cNvSpPr>
            <p:nvPr/>
          </p:nvSpPr>
          <p:spPr bwMode="auto">
            <a:xfrm>
              <a:off x="2554" y="190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3" name="Freeform 757"/>
            <p:cNvSpPr>
              <a:spLocks/>
            </p:cNvSpPr>
            <p:nvPr/>
          </p:nvSpPr>
          <p:spPr bwMode="auto">
            <a:xfrm>
              <a:off x="2541" y="1904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4" name="Freeform 758"/>
            <p:cNvSpPr>
              <a:spLocks/>
            </p:cNvSpPr>
            <p:nvPr/>
          </p:nvSpPr>
          <p:spPr bwMode="auto">
            <a:xfrm>
              <a:off x="2527" y="1906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5" name="Freeform 759"/>
            <p:cNvSpPr>
              <a:spLocks/>
            </p:cNvSpPr>
            <p:nvPr/>
          </p:nvSpPr>
          <p:spPr bwMode="auto">
            <a:xfrm>
              <a:off x="2514" y="1908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6" name="Freeform 760"/>
            <p:cNvSpPr>
              <a:spLocks/>
            </p:cNvSpPr>
            <p:nvPr/>
          </p:nvSpPr>
          <p:spPr bwMode="auto">
            <a:xfrm>
              <a:off x="2500" y="191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7" name="Freeform 761"/>
            <p:cNvSpPr>
              <a:spLocks/>
            </p:cNvSpPr>
            <p:nvPr/>
          </p:nvSpPr>
          <p:spPr bwMode="auto">
            <a:xfrm>
              <a:off x="2487" y="1913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8" name="Freeform 762"/>
            <p:cNvSpPr>
              <a:spLocks/>
            </p:cNvSpPr>
            <p:nvPr/>
          </p:nvSpPr>
          <p:spPr bwMode="auto">
            <a:xfrm>
              <a:off x="2474" y="191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9" name="Freeform 763"/>
            <p:cNvSpPr>
              <a:spLocks/>
            </p:cNvSpPr>
            <p:nvPr/>
          </p:nvSpPr>
          <p:spPr bwMode="auto">
            <a:xfrm>
              <a:off x="2461" y="1916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0" name="Freeform 764"/>
            <p:cNvSpPr>
              <a:spLocks/>
            </p:cNvSpPr>
            <p:nvPr/>
          </p:nvSpPr>
          <p:spPr bwMode="auto">
            <a:xfrm>
              <a:off x="2447" y="191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1" name="Freeform 765"/>
            <p:cNvSpPr>
              <a:spLocks/>
            </p:cNvSpPr>
            <p:nvPr/>
          </p:nvSpPr>
          <p:spPr bwMode="auto">
            <a:xfrm>
              <a:off x="2434" y="1920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2" name="Freeform 766"/>
            <p:cNvSpPr>
              <a:spLocks/>
            </p:cNvSpPr>
            <p:nvPr/>
          </p:nvSpPr>
          <p:spPr bwMode="auto">
            <a:xfrm>
              <a:off x="2420" y="192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3" name="Freeform 767"/>
            <p:cNvSpPr>
              <a:spLocks/>
            </p:cNvSpPr>
            <p:nvPr/>
          </p:nvSpPr>
          <p:spPr bwMode="auto">
            <a:xfrm>
              <a:off x="2406" y="1924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4" name="Freeform 768"/>
            <p:cNvSpPr>
              <a:spLocks/>
            </p:cNvSpPr>
            <p:nvPr/>
          </p:nvSpPr>
          <p:spPr bwMode="auto">
            <a:xfrm>
              <a:off x="2394" y="1926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5" name="Freeform 769"/>
            <p:cNvSpPr>
              <a:spLocks/>
            </p:cNvSpPr>
            <p:nvPr/>
          </p:nvSpPr>
          <p:spPr bwMode="auto">
            <a:xfrm>
              <a:off x="2380" y="1928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6" name="Freeform 770"/>
            <p:cNvSpPr>
              <a:spLocks/>
            </p:cNvSpPr>
            <p:nvPr/>
          </p:nvSpPr>
          <p:spPr bwMode="auto">
            <a:xfrm>
              <a:off x="2367" y="1931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7" name="Freeform 771"/>
            <p:cNvSpPr>
              <a:spLocks/>
            </p:cNvSpPr>
            <p:nvPr/>
          </p:nvSpPr>
          <p:spPr bwMode="auto">
            <a:xfrm>
              <a:off x="2353" y="1933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8" name="Freeform 772"/>
            <p:cNvSpPr>
              <a:spLocks/>
            </p:cNvSpPr>
            <p:nvPr/>
          </p:nvSpPr>
          <p:spPr bwMode="auto">
            <a:xfrm>
              <a:off x="2340" y="193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9" name="Freeform 773"/>
            <p:cNvSpPr>
              <a:spLocks/>
            </p:cNvSpPr>
            <p:nvPr/>
          </p:nvSpPr>
          <p:spPr bwMode="auto">
            <a:xfrm>
              <a:off x="2326" y="1937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0" name="Freeform 774"/>
            <p:cNvSpPr>
              <a:spLocks/>
            </p:cNvSpPr>
            <p:nvPr/>
          </p:nvSpPr>
          <p:spPr bwMode="auto">
            <a:xfrm>
              <a:off x="2313" y="1939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1" name="Freeform 775"/>
            <p:cNvSpPr>
              <a:spLocks/>
            </p:cNvSpPr>
            <p:nvPr/>
          </p:nvSpPr>
          <p:spPr bwMode="auto">
            <a:xfrm>
              <a:off x="2300" y="194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2" name="Freeform 776"/>
            <p:cNvSpPr>
              <a:spLocks/>
            </p:cNvSpPr>
            <p:nvPr/>
          </p:nvSpPr>
          <p:spPr bwMode="auto">
            <a:xfrm>
              <a:off x="2287" y="1942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3" name="Freeform 777"/>
            <p:cNvSpPr>
              <a:spLocks/>
            </p:cNvSpPr>
            <p:nvPr/>
          </p:nvSpPr>
          <p:spPr bwMode="auto">
            <a:xfrm>
              <a:off x="2273" y="1944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4" name="Freeform 778"/>
            <p:cNvSpPr>
              <a:spLocks/>
            </p:cNvSpPr>
            <p:nvPr/>
          </p:nvSpPr>
          <p:spPr bwMode="auto">
            <a:xfrm>
              <a:off x="2260" y="1946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5" name="Freeform 779"/>
            <p:cNvSpPr>
              <a:spLocks/>
            </p:cNvSpPr>
            <p:nvPr/>
          </p:nvSpPr>
          <p:spPr bwMode="auto">
            <a:xfrm>
              <a:off x="2246" y="1948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6" name="Freeform 780"/>
            <p:cNvSpPr>
              <a:spLocks/>
            </p:cNvSpPr>
            <p:nvPr/>
          </p:nvSpPr>
          <p:spPr bwMode="auto">
            <a:xfrm>
              <a:off x="2232" y="195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7" name="Freeform 781"/>
            <p:cNvSpPr>
              <a:spLocks/>
            </p:cNvSpPr>
            <p:nvPr/>
          </p:nvSpPr>
          <p:spPr bwMode="auto">
            <a:xfrm>
              <a:off x="2220" y="195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8" name="Freeform 782"/>
            <p:cNvSpPr>
              <a:spLocks/>
            </p:cNvSpPr>
            <p:nvPr/>
          </p:nvSpPr>
          <p:spPr bwMode="auto">
            <a:xfrm>
              <a:off x="2206" y="195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9" name="Freeform 783"/>
            <p:cNvSpPr>
              <a:spLocks/>
            </p:cNvSpPr>
            <p:nvPr/>
          </p:nvSpPr>
          <p:spPr bwMode="auto">
            <a:xfrm>
              <a:off x="2193" y="1957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0" name="Freeform 784"/>
            <p:cNvSpPr>
              <a:spLocks/>
            </p:cNvSpPr>
            <p:nvPr/>
          </p:nvSpPr>
          <p:spPr bwMode="auto">
            <a:xfrm>
              <a:off x="2179" y="1959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1" name="Freeform 785"/>
            <p:cNvSpPr>
              <a:spLocks/>
            </p:cNvSpPr>
            <p:nvPr/>
          </p:nvSpPr>
          <p:spPr bwMode="auto">
            <a:xfrm>
              <a:off x="2166" y="19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2" name="Freeform 786"/>
            <p:cNvSpPr>
              <a:spLocks/>
            </p:cNvSpPr>
            <p:nvPr/>
          </p:nvSpPr>
          <p:spPr bwMode="auto">
            <a:xfrm>
              <a:off x="2090" y="1932"/>
              <a:ext cx="78" cy="6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44"/>
                </a:cxn>
                <a:cxn ang="0">
                  <a:pos x="78" y="68"/>
                </a:cxn>
                <a:cxn ang="0">
                  <a:pos x="67" y="0"/>
                </a:cxn>
              </a:cxnLst>
              <a:rect l="0" t="0" r="r" b="b"/>
              <a:pathLst>
                <a:path w="78" h="68">
                  <a:moveTo>
                    <a:pt x="67" y="0"/>
                  </a:moveTo>
                  <a:lnTo>
                    <a:pt x="0" y="44"/>
                  </a:lnTo>
                  <a:lnTo>
                    <a:pt x="78" y="6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87"/>
          <p:cNvGrpSpPr>
            <a:grpSpLocks/>
          </p:cNvGrpSpPr>
          <p:nvPr/>
        </p:nvGrpSpPr>
        <p:grpSpPr bwMode="auto">
          <a:xfrm>
            <a:off x="3103563" y="4940300"/>
            <a:ext cx="750887" cy="223838"/>
            <a:chOff x="1955" y="3112"/>
            <a:chExt cx="473" cy="141"/>
          </a:xfrm>
        </p:grpSpPr>
        <p:sp>
          <p:nvSpPr>
            <p:cNvPr id="481044" name="Line 788"/>
            <p:cNvSpPr>
              <a:spLocks noChangeShapeType="1"/>
            </p:cNvSpPr>
            <p:nvPr/>
          </p:nvSpPr>
          <p:spPr bwMode="auto">
            <a:xfrm flipH="1">
              <a:off x="2021" y="3112"/>
              <a:ext cx="407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5" name="Freeform 789"/>
            <p:cNvSpPr>
              <a:spLocks/>
            </p:cNvSpPr>
            <p:nvPr/>
          </p:nvSpPr>
          <p:spPr bwMode="auto">
            <a:xfrm>
              <a:off x="1955" y="3187"/>
              <a:ext cx="81" cy="6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52"/>
                </a:cxn>
                <a:cxn ang="0">
                  <a:pos x="81" y="66"/>
                </a:cxn>
                <a:cxn ang="0">
                  <a:pos x="59" y="0"/>
                </a:cxn>
              </a:cxnLst>
              <a:rect l="0" t="0" r="r" b="b"/>
              <a:pathLst>
                <a:path w="81" h="66">
                  <a:moveTo>
                    <a:pt x="59" y="0"/>
                  </a:moveTo>
                  <a:lnTo>
                    <a:pt x="0" y="52"/>
                  </a:lnTo>
                  <a:lnTo>
                    <a:pt x="81" y="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046" name="Line 790"/>
          <p:cNvSpPr>
            <a:spLocks noChangeShapeType="1"/>
          </p:cNvSpPr>
          <p:nvPr/>
        </p:nvSpPr>
        <p:spPr bwMode="auto">
          <a:xfrm>
            <a:off x="2079625" y="5867400"/>
            <a:ext cx="17732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047" name="Text Box 791"/>
          <p:cNvSpPr txBox="1">
            <a:spLocks noChangeArrowheads="1"/>
          </p:cNvSpPr>
          <p:nvPr/>
        </p:nvSpPr>
        <p:spPr bwMode="auto">
          <a:xfrm>
            <a:off x="4125913" y="5737225"/>
            <a:ext cx="13922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/>
              <a:t>= Causal flows.</a:t>
            </a:r>
          </a:p>
        </p:txBody>
      </p:sp>
      <p:grpSp>
        <p:nvGrpSpPr>
          <p:cNvPr id="17" name="Group 792"/>
          <p:cNvGrpSpPr>
            <a:grpSpLocks/>
          </p:cNvGrpSpPr>
          <p:nvPr/>
        </p:nvGrpSpPr>
        <p:grpSpPr bwMode="auto">
          <a:xfrm>
            <a:off x="2057400" y="6172200"/>
            <a:ext cx="4516438" cy="293688"/>
            <a:chOff x="1296" y="4135"/>
            <a:chExt cx="2845" cy="185"/>
          </a:xfrm>
        </p:grpSpPr>
        <p:sp>
          <p:nvSpPr>
            <p:cNvPr id="481049" name="Line 793"/>
            <p:cNvSpPr>
              <a:spLocks noChangeShapeType="1"/>
            </p:cNvSpPr>
            <p:nvPr/>
          </p:nvSpPr>
          <p:spPr bwMode="auto">
            <a:xfrm>
              <a:off x="1296" y="4196"/>
              <a:ext cx="11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50" name="Text Box 794"/>
            <p:cNvSpPr txBox="1">
              <a:spLocks noChangeArrowheads="1"/>
            </p:cNvSpPr>
            <p:nvPr/>
          </p:nvSpPr>
          <p:spPr bwMode="auto">
            <a:xfrm>
              <a:off x="2626" y="4135"/>
              <a:ext cx="151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= Information gathering &amp; use.</a:t>
              </a:r>
            </a:p>
          </p:txBody>
        </p:sp>
      </p:grpSp>
      <p:sp>
        <p:nvSpPr>
          <p:cNvPr id="481051" name="Text Box 795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grpSp>
        <p:nvGrpSpPr>
          <p:cNvPr id="18" name="Group 798"/>
          <p:cNvGrpSpPr/>
          <p:nvPr/>
        </p:nvGrpSpPr>
        <p:grpSpPr>
          <a:xfrm>
            <a:off x="4114800" y="3505200"/>
            <a:ext cx="2590800" cy="1828800"/>
            <a:chOff x="4114800" y="3505200"/>
            <a:chExt cx="2590800" cy="1828800"/>
          </a:xfrm>
        </p:grpSpPr>
        <p:sp>
          <p:nvSpPr>
            <p:cNvPr id="797" name="Curved Left Arrow 796"/>
            <p:cNvSpPr/>
            <p:nvPr/>
          </p:nvSpPr>
          <p:spPr bwMode="auto">
            <a:xfrm>
              <a:off x="5486400" y="3657600"/>
              <a:ext cx="1219200" cy="1676400"/>
            </a:xfrm>
            <a:prstGeom prst="curvedLeftArrow">
              <a:avLst/>
            </a:prstGeom>
            <a:solidFill>
              <a:srgbClr val="FF0000">
                <a:alpha val="26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8" name="Curved Left Arrow 797"/>
            <p:cNvSpPr/>
            <p:nvPr/>
          </p:nvSpPr>
          <p:spPr bwMode="auto">
            <a:xfrm rot="10800000">
              <a:off x="4114800" y="3505200"/>
              <a:ext cx="1219200" cy="1676400"/>
            </a:xfrm>
            <a:prstGeom prst="curvedLeftArrow">
              <a:avLst/>
            </a:prstGeom>
            <a:solidFill>
              <a:srgbClr val="FF0000">
                <a:alpha val="26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9" name="Group 799"/>
          <p:cNvGrpSpPr/>
          <p:nvPr/>
        </p:nvGrpSpPr>
        <p:grpSpPr>
          <a:xfrm>
            <a:off x="1600200" y="1828800"/>
            <a:ext cx="2590800" cy="1828800"/>
            <a:chOff x="4114800" y="3505200"/>
            <a:chExt cx="2590800" cy="1828800"/>
          </a:xfrm>
        </p:grpSpPr>
        <p:sp>
          <p:nvSpPr>
            <p:cNvPr id="801" name="Curved Left Arrow 800"/>
            <p:cNvSpPr/>
            <p:nvPr/>
          </p:nvSpPr>
          <p:spPr bwMode="auto">
            <a:xfrm>
              <a:off x="5486400" y="3657600"/>
              <a:ext cx="1219200" cy="1676400"/>
            </a:xfrm>
            <a:prstGeom prst="curvedLeftArrow">
              <a:avLst/>
            </a:prstGeom>
            <a:solidFill>
              <a:srgbClr val="FF0000">
                <a:alpha val="26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2" name="Curved Left Arrow 801"/>
            <p:cNvSpPr/>
            <p:nvPr/>
          </p:nvSpPr>
          <p:spPr bwMode="auto">
            <a:xfrm rot="10800000">
              <a:off x="4114800" y="3505200"/>
              <a:ext cx="1219200" cy="1676400"/>
            </a:xfrm>
            <a:prstGeom prst="curvedLeftArrow">
              <a:avLst/>
            </a:prstGeom>
            <a:solidFill>
              <a:srgbClr val="FF0000">
                <a:alpha val="26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05" name="Text Box 5"/>
          <p:cNvSpPr txBox="1">
            <a:spLocks noChangeArrowheads="1"/>
          </p:cNvSpPr>
          <p:nvPr/>
        </p:nvSpPr>
        <p:spPr bwMode="auto">
          <a:xfrm>
            <a:off x="7162800" y="5029200"/>
            <a:ext cx="160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Rising prices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 Increased demand  Rising prices…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03" name="Text Box 5"/>
          <p:cNvSpPr txBox="1">
            <a:spLocks noChangeArrowheads="1"/>
          </p:cNvSpPr>
          <p:nvPr/>
        </p:nvSpPr>
        <p:spPr bwMode="auto">
          <a:xfrm>
            <a:off x="762000" y="0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But positive feedback can cause spirals that result in cycles…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04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137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Rising prices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 Increased demand  More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dvlpt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…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06" name="Text Box 795"/>
          <p:cNvSpPr txBox="1">
            <a:spLocks noChangeArrowheads="1"/>
          </p:cNvSpPr>
          <p:nvPr/>
        </p:nvSpPr>
        <p:spPr bwMode="auto">
          <a:xfrm>
            <a:off x="228600" y="45720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Arial" charset="0"/>
              </a:rPr>
              <a:t>Exhibit 2-2</a:t>
            </a:r>
            <a:endParaRPr lang="en-US" sz="1200" dirty="0">
              <a:latin typeface="Arial" charset="0"/>
            </a:endParaRPr>
          </a:p>
        </p:txBody>
      </p:sp>
      <p:sp>
        <p:nvSpPr>
          <p:cNvPr id="807" name="Footer Placeholder 80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2257-E450-4024-8069-36A1F9182AE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 Box 795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Both the space market &amp; the asset market can tend to be cyclical, but the cycle is not necessarily the same…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44180" cy="533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2257-E450-4024-8069-36A1F9182AE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 Box 795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8" y="762000"/>
            <a:ext cx="884389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Both the space market &amp; the asset market can tend to be cyclical, but the cycle is not necessarily the same…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00600" y="1524000"/>
            <a:ext cx="1371600" cy="16002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29000" y="15240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Space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mkt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cycle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267200" y="19050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6629400" y="1219200"/>
            <a:ext cx="1371600" cy="1600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077200" y="10668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Asset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mkt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cycle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7620000" y="1219200"/>
            <a:ext cx="533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 rot="2329994">
            <a:off x="624704" y="2540775"/>
            <a:ext cx="2971800" cy="609600"/>
          </a:xfrm>
          <a:prstGeom prst="ellipse">
            <a:avLst/>
          </a:prstGeom>
          <a:noFill/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438400" y="1981200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3399"/>
                </a:solidFill>
                <a:latin typeface="Arial" charset="0"/>
              </a:rPr>
              <a:t>Both </a:t>
            </a:r>
            <a:r>
              <a:rPr lang="en-US" dirty="0" err="1" smtClean="0">
                <a:solidFill>
                  <a:srgbClr val="CC3399"/>
                </a:solidFill>
                <a:latin typeface="Arial" charset="0"/>
              </a:rPr>
              <a:t>mkts</a:t>
            </a:r>
            <a:r>
              <a:rPr lang="en-US" dirty="0" smtClean="0">
                <a:solidFill>
                  <a:srgbClr val="CC3399"/>
                </a:solidFill>
                <a:latin typeface="Arial" charset="0"/>
              </a:rPr>
              <a:t> cycle together</a:t>
            </a:r>
            <a:endParaRPr lang="en-US" dirty="0">
              <a:solidFill>
                <a:srgbClr val="CC3399"/>
              </a:solidFill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1981200" y="2133600"/>
            <a:ext cx="533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E73E2-40F4-41DF-A25F-1D9855F9060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40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Two Major Types (levels) of Market Analysis: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i="1" dirty="0" smtClean="0"/>
              <a:t>Specific micro-level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Applies to single property, site, or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E.g., </a:t>
            </a:r>
            <a:r>
              <a:rPr lang="en-US" sz="2400" i="1" dirty="0" smtClean="0"/>
              <a:t>feasibility analysis</a:t>
            </a:r>
            <a:r>
              <a:rPr lang="en-US" sz="2400" dirty="0" smtClean="0"/>
              <a:t> or </a:t>
            </a:r>
            <a:r>
              <a:rPr lang="en-US" sz="2400" i="1" dirty="0" smtClean="0"/>
              <a:t>site analysis</a:t>
            </a:r>
            <a:r>
              <a:rPr lang="en-US" sz="2400" dirty="0" smtClean="0"/>
              <a:t> for a development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“shoe leather…” (also </a:t>
            </a:r>
            <a:r>
              <a:rPr lang="en-US" sz="2400" dirty="0" err="1" smtClean="0">
                <a:solidFill>
                  <a:srgbClr val="FF0000"/>
                </a:solidFill>
              </a:rPr>
              <a:t>mktg</a:t>
            </a:r>
            <a:r>
              <a:rPr lang="en-US" sz="2400" dirty="0" smtClean="0">
                <a:solidFill>
                  <a:srgbClr val="FF0000"/>
                </a:solidFill>
              </a:rPr>
              <a:t> consultants like </a:t>
            </a:r>
            <a:r>
              <a:rPr lang="en-US" sz="2400" dirty="0" err="1" smtClean="0">
                <a:solidFill>
                  <a:srgbClr val="FF0000"/>
                </a:solidFill>
              </a:rPr>
              <a:t>Claritas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 smtClean="0"/>
              <a:t>Broader, more general characterization of a space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Applies to an entire R.E. space market </a:t>
            </a:r>
            <a:r>
              <a:rPr lang="en-US" sz="2400" b="1" i="1" dirty="0" smtClean="0"/>
              <a:t>segment</a:t>
            </a:r>
            <a:r>
              <a:rPr lang="en-US" sz="2400" b="1" dirty="0" smtClean="0"/>
              <a:t> or submarket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E.g., forecast of supply &amp; demand (&amp;/or rents and vacancy rates) in Chicago office market, or Class A office </a:t>
            </a:r>
            <a:r>
              <a:rPr lang="en-US" sz="2400" dirty="0" err="1" smtClean="0"/>
              <a:t>Mkt</a:t>
            </a:r>
            <a:r>
              <a:rPr lang="en-US" sz="2400" dirty="0" smtClean="0"/>
              <a:t> in downtown Chicago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“research shops” (or subscriptions)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D9BB42-1CAB-4340-8ABB-683252A5481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Times New Roman" pitchFamily="18" charset="0"/>
              </a:rPr>
              <a:t>General market-level analyses focus on</a:t>
            </a:r>
            <a:r>
              <a:rPr lang="en-US" sz="3200" b="1" smtClean="0">
                <a:cs typeface="Times New Roman" pitchFamily="18" charset="0"/>
              </a:rPr>
              <a:t/>
            </a:r>
            <a:br>
              <a:rPr lang="en-US" sz="3200" b="1" smtClean="0">
                <a:cs typeface="Times New Roman" pitchFamily="18" charset="0"/>
              </a:rPr>
            </a:br>
            <a:r>
              <a:rPr lang="en-US" sz="3200" b="1" i="1" smtClean="0">
                <a:cs typeface="Times New Roman" pitchFamily="18" charset="0"/>
              </a:rPr>
              <a:t>Five major market indicators:</a:t>
            </a:r>
            <a:endParaRPr lang="en-US" sz="3200" i="1" smtClean="0">
              <a:cs typeface="Times New Roman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10000"/>
          </a:xfrm>
        </p:spPr>
        <p:txBody>
          <a:bodyPr/>
          <a:lstStyle/>
          <a:p>
            <a:pPr marL="573088" indent="-573088" eaLnBrk="1" hangingPunct="1">
              <a:buFont typeface="Wingdings" pitchFamily="2" charset="2"/>
              <a:buNone/>
              <a:tabLst>
                <a:tab pos="573088" algn="l"/>
              </a:tabLst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.	Vacancy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rate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73088" indent="-573088" eaLnBrk="1" hangingPunct="1">
              <a:buFont typeface="Wingdings" pitchFamily="2" charset="2"/>
              <a:buNone/>
              <a:tabLst>
                <a:tab pos="573088" algn="l"/>
              </a:tabLst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.	Market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Rent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73088" indent="-573088" eaLnBrk="1" hangingPunct="1">
              <a:buFont typeface="Wingdings" pitchFamily="2" charset="2"/>
              <a:buNone/>
              <a:tabLst>
                <a:tab pos="573088" algn="l"/>
              </a:tabLst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.	Quantity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of new construction </a:t>
            </a: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starts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73088" indent="-573088" eaLnBrk="1" hangingPunct="1">
              <a:buFont typeface="Wingdings" pitchFamily="2" charset="2"/>
              <a:buNone/>
              <a:tabLst>
                <a:tab pos="573088" algn="l"/>
              </a:tabLst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.	Quantity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of new construction </a:t>
            </a: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completions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73088" indent="-573088" eaLnBrk="1" hangingPunct="1">
              <a:buFont typeface="Wingdings" pitchFamily="2" charset="2"/>
              <a:buNone/>
              <a:tabLst>
                <a:tab pos="573088" algn="l"/>
              </a:tabLst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.	Absorption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of new space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B37704-CBC0-423A-BB59-A69E8939D72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Vacancy Rate:</a:t>
            </a: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Percentage </a:t>
            </a:r>
            <a:r>
              <a:rPr lang="en-US" sz="2800" dirty="0" smtClean="0">
                <a:cs typeface="Times New Roman" pitchFamily="18" charset="0"/>
              </a:rPr>
              <a:t>of the </a:t>
            </a:r>
            <a:r>
              <a:rPr lang="en-US" sz="2800" i="1" dirty="0" smtClean="0">
                <a:cs typeface="Times New Roman" pitchFamily="18" charset="0"/>
              </a:rPr>
              <a:t>stock</a:t>
            </a:r>
            <a:r>
              <a:rPr lang="en-US" sz="2800" dirty="0" smtClean="0">
                <a:cs typeface="Times New Roman" pitchFamily="18" charset="0"/>
              </a:rPr>
              <a:t> of space that is currently </a:t>
            </a:r>
            <a:r>
              <a:rPr lang="en-US" sz="2800" b="1" dirty="0" smtClean="0">
                <a:cs typeface="Times New Roman" pitchFamily="18" charset="0"/>
              </a:rPr>
              <a:t>not </a:t>
            </a:r>
            <a:r>
              <a:rPr lang="en-US" sz="2800" i="1" dirty="0" smtClean="0">
                <a:cs typeface="Times New Roman" pitchFamily="18" charset="0"/>
              </a:rPr>
              <a:t>occupied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err="1" smtClean="0">
                <a:cs typeface="Times New Roman" pitchFamily="18" charset="0"/>
              </a:rPr>
              <a:t>Vac.Rate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= (Empty SF)/(Total SF) = </a:t>
            </a:r>
            <a:r>
              <a:rPr lang="en-US" sz="2400" dirty="0" smtClean="0">
                <a:cs typeface="Times New Roman" pitchFamily="18" charset="0"/>
              </a:rPr>
              <a:t>1 – </a:t>
            </a:r>
            <a:r>
              <a:rPr lang="en-US" sz="2400" dirty="0" err="1" smtClean="0">
                <a:cs typeface="Times New Roman" pitchFamily="18" charset="0"/>
              </a:rPr>
              <a:t>Occup.Rate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Watch </a:t>
            </a:r>
            <a:r>
              <a:rPr lang="en-US" sz="2800" dirty="0" smtClean="0">
                <a:cs typeface="Times New Roman" pitchFamily="18" charset="0"/>
              </a:rPr>
              <a:t>out for sub-lease space: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Space </a:t>
            </a:r>
            <a:r>
              <a:rPr lang="en-US" sz="2400" dirty="0" smtClean="0">
                <a:cs typeface="Times New Roman" pitchFamily="18" charset="0"/>
              </a:rPr>
              <a:t>leased but unoccupied is vacant.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Vacancy </a:t>
            </a:r>
            <a:r>
              <a:rPr lang="en-US" sz="2800" dirty="0" smtClean="0">
                <a:cs typeface="Times New Roman" pitchFamily="18" charset="0"/>
              </a:rPr>
              <a:t>Rate is an indicator of </a:t>
            </a:r>
            <a:r>
              <a:rPr lang="en-US" sz="2800" i="1" u="sng" dirty="0" smtClean="0">
                <a:cs typeface="Times New Roman" pitchFamily="18" charset="0"/>
              </a:rPr>
              <a:t>equilibrium</a:t>
            </a:r>
            <a:r>
              <a:rPr lang="en-US" sz="2800" dirty="0" smtClean="0">
                <a:cs typeface="Times New Roman" pitchFamily="18" charset="0"/>
              </a:rPr>
              <a:t> (balance between supply &amp; demand in the space market)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0A7CC5-4943-4BA9-BC12-F64A1E66170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Times New Roman" pitchFamily="18" charset="0"/>
              </a:rPr>
              <a:t>Some vacancy is normal and natural in a market, due to: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eaLnBrk="1" hangingPunct="1"/>
            <a:r>
              <a:rPr lang="en-US" sz="2800" i="1" dirty="0" smtClean="0">
                <a:cs typeface="Times New Roman" pitchFamily="18" charset="0"/>
              </a:rPr>
              <a:t>Search </a:t>
            </a:r>
            <a:r>
              <a:rPr lang="en-US" sz="2800" i="1" dirty="0" smtClean="0">
                <a:cs typeface="Times New Roman" pitchFamily="18" charset="0"/>
              </a:rPr>
              <a:t>time</a:t>
            </a:r>
            <a:r>
              <a:rPr lang="en-US" sz="2800" dirty="0" smtClean="0">
                <a:cs typeface="Times New Roman" pitchFamily="18" charset="0"/>
              </a:rPr>
              <a:t> &amp; </a:t>
            </a:r>
            <a:r>
              <a:rPr lang="en-US" sz="2800" i="1" dirty="0" smtClean="0">
                <a:cs typeface="Times New Roman" pitchFamily="18" charset="0"/>
              </a:rPr>
              <a:t>moving costs</a:t>
            </a:r>
            <a:r>
              <a:rPr lang="en-US" sz="2800" dirty="0" smtClean="0">
                <a:cs typeface="Times New Roman" pitchFamily="18" charset="0"/>
              </a:rPr>
              <a:t> (hence LT leases):</a:t>
            </a:r>
          </a:p>
          <a:p>
            <a:pPr lvl="1" eaLnBrk="1" hangingPunct="1"/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Don’t take “first deal”</a:t>
            </a:r>
          </a:p>
          <a:p>
            <a:pPr lvl="1" eaLnBrk="1" hangingPunct="1"/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Search for “good deal” (takes time to find)</a:t>
            </a:r>
          </a:p>
          <a:p>
            <a:pPr lvl="1" eaLnBrk="1" hangingPunct="1"/>
            <a:r>
              <a:rPr lang="en-US" sz="2400" i="1" dirty="0" smtClean="0">
                <a:cs typeface="Times New Roman" pitchFamily="18" charset="0"/>
              </a:rPr>
              <a:t>More </a:t>
            </a:r>
            <a:r>
              <a:rPr lang="en-US" sz="2400" i="1" dirty="0" smtClean="0">
                <a:cs typeface="Times New Roman" pitchFamily="18" charset="0"/>
              </a:rPr>
              <a:t>uncertainty 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i="1" dirty="0" smtClean="0">
                <a:cs typeface="Times New Roman" pitchFamily="18" charset="0"/>
              </a:rPr>
              <a:t> LL sets higher reservation rent (but tenant sets lower rent target, so deals tougher).</a:t>
            </a:r>
          </a:p>
          <a:p>
            <a:pPr lvl="1" eaLnBrk="1" hangingPunct="1"/>
            <a:r>
              <a:rPr lang="en-US" sz="2400" i="1" dirty="0" smtClean="0">
                <a:cs typeface="Times New Roman" pitchFamily="18" charset="0"/>
              </a:rPr>
              <a:t>Higher </a:t>
            </a:r>
            <a:r>
              <a:rPr lang="en-US" sz="2400" i="1" dirty="0" smtClean="0">
                <a:cs typeface="Times New Roman" pitchFamily="18" charset="0"/>
              </a:rPr>
              <a:t>moving costs or search costs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i="1" dirty="0" smtClean="0">
                <a:cs typeface="Times New Roman" pitchFamily="18" charset="0"/>
              </a:rPr>
              <a:t> LL sets lower reservation rent (&amp; tenant accepts higher rent target, so deals easier, longer term leases).</a:t>
            </a:r>
          </a:p>
          <a:p>
            <a:pPr eaLnBrk="1" hangingPunct="1"/>
            <a:r>
              <a:rPr lang="en-US" sz="2800" i="1" dirty="0" smtClean="0">
                <a:cs typeface="Times New Roman" pitchFamily="18" charset="0"/>
              </a:rPr>
              <a:t>“Overbuilding</a:t>
            </a:r>
            <a:r>
              <a:rPr lang="en-US" sz="2800" i="1" dirty="0" smtClean="0">
                <a:cs typeface="Times New Roman" pitchFamily="18" charset="0"/>
              </a:rPr>
              <a:t>”</a:t>
            </a:r>
            <a:r>
              <a:rPr lang="en-US" sz="2800" dirty="0" smtClean="0"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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Impossible to perfectly predict demand growth</a:t>
            </a:r>
          </a:p>
          <a:p>
            <a:pPr lvl="1" eaLnBrk="1" hangingPunct="1"/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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“Lumpy supply”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8A8530-F34E-4F34-9DAC-65480165823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pitchFamily="18" charset="0"/>
              </a:rPr>
              <a:t>The </a:t>
            </a:r>
            <a:r>
              <a:rPr lang="en-US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“natural vacancy rate”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: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Rate </a:t>
            </a:r>
            <a:r>
              <a:rPr lang="en-US" sz="2800" dirty="0" smtClean="0">
                <a:cs typeface="Times New Roman" pitchFamily="18" charset="0"/>
              </a:rPr>
              <a:t>around which vacancy tends to cycle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Rate </a:t>
            </a:r>
            <a:r>
              <a:rPr lang="en-US" sz="2800" dirty="0" smtClean="0">
                <a:cs typeface="Times New Roman" pitchFamily="18" charset="0"/>
              </a:rPr>
              <a:t>that indicates supply/demand balance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Above </a:t>
            </a:r>
            <a:r>
              <a:rPr lang="en-US" sz="2800" dirty="0" smtClean="0">
                <a:cs typeface="Times New Roman" pitchFamily="18" charset="0"/>
              </a:rPr>
              <a:t>which rents fall, below which rents rise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Tends </a:t>
            </a:r>
            <a:r>
              <a:rPr lang="en-US" sz="2800" dirty="0" smtClean="0">
                <a:cs typeface="Times New Roman" pitchFamily="18" charset="0"/>
              </a:rPr>
              <a:t>to be higher in more volatile &amp; faster-growth markets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Tends </a:t>
            </a:r>
            <a:r>
              <a:rPr lang="en-US" sz="2800" dirty="0" smtClean="0">
                <a:cs typeface="Times New Roman" pitchFamily="18" charset="0"/>
              </a:rPr>
              <a:t>to be lower in more supply-restricted markets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7696200" y="6629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Geltner MIT/CRE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3403</TotalTime>
  <Words>2449</Words>
  <Application>Microsoft Office PowerPoint</Application>
  <PresentationFormat>On-screen Show (4:3)</PresentationFormat>
  <Paragraphs>548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Soaring</vt:lpstr>
      <vt:lpstr>Equation</vt:lpstr>
      <vt:lpstr>Chapter 6:</vt:lpstr>
      <vt:lpstr>R.E. “Market Analysis”</vt:lpstr>
      <vt:lpstr>Decision Questions</vt:lpstr>
      <vt:lpstr>Market Analysis usually requires quantitative or qualitative understanding (&amp; prediction) of:</vt:lpstr>
      <vt:lpstr>Two Major Types (levels) of Market Analysis:</vt:lpstr>
      <vt:lpstr>General market-level analyses focus on Five major market indicators:</vt:lpstr>
      <vt:lpstr>Vacancy Rate:</vt:lpstr>
      <vt:lpstr>Some vacancy is normal and natural in a market, due to:</vt:lpstr>
      <vt:lpstr>The “natural vacancy rate”:</vt:lpstr>
      <vt:lpstr>Slide 10</vt:lpstr>
      <vt:lpstr>Rent:</vt:lpstr>
      <vt:lpstr>Example:</vt:lpstr>
      <vt:lpstr>Example:</vt:lpstr>
      <vt:lpstr>Consider “real rent”</vt:lpstr>
      <vt:lpstr>Construction:</vt:lpstr>
      <vt:lpstr>Absorption:</vt:lpstr>
      <vt:lpstr>These market indicator variables:</vt:lpstr>
      <vt:lpstr>e.g., The Months Supply measure:</vt:lpstr>
      <vt:lpstr>Perhaps enhance with a Months Excess Supply measure?...</vt:lpstr>
      <vt:lpstr>Slide 20</vt:lpstr>
      <vt:lpstr>Slide 21</vt:lpstr>
      <vt:lpstr>Slide 22</vt:lpstr>
      <vt:lpstr>Slide 23</vt:lpstr>
      <vt:lpstr>Defining the scope of the market analysis…</vt:lpstr>
      <vt:lpstr>Exh.6-3: Example of geographic sub-markets:  Atlanta office market as defined by CoStar (2012)…</vt:lpstr>
      <vt:lpstr>Slide 26</vt:lpstr>
      <vt:lpstr>Slide 27</vt:lpstr>
      <vt:lpstr>Market analysis methodology:</vt:lpstr>
      <vt:lpstr>Trend extrapolation:</vt:lpstr>
      <vt:lpstr>Structural Analysis:</vt:lpstr>
      <vt:lpstr>Formal analysis requires:</vt:lpstr>
      <vt:lpstr>Exh.6-4: Widely used decision-making tool: Basic short-term (1-3 yr) structural market analysis:</vt:lpstr>
      <vt:lpstr>Slide 33</vt:lpstr>
      <vt:lpstr>Slide 34</vt:lpstr>
      <vt:lpstr>Slide 35</vt:lpstr>
      <vt:lpstr>Slide 36</vt:lpstr>
      <vt:lpstr>Put these six equations together . . .</vt:lpstr>
      <vt:lpstr>Slide 38</vt:lpstr>
      <vt:lpstr>Slide 39</vt:lpstr>
      <vt:lpstr>Market Dynamics</vt:lpstr>
      <vt:lpstr>Market Dynamics</vt:lpstr>
      <vt:lpstr>Slide 42</vt:lpstr>
      <vt:lpstr>Slide 43</vt:lpstr>
      <vt:lpstr>Slide 44</vt:lpstr>
      <vt:lpstr>Slide 45</vt:lpstr>
    </vt:vector>
  </TitlesOfParts>
  <Company>The Yates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Stephanie R. Yates</dc:creator>
  <cp:lastModifiedBy>McLaughlin</cp:lastModifiedBy>
  <cp:revision>237</cp:revision>
  <dcterms:created xsi:type="dcterms:W3CDTF">2000-11-12T13:20:52Z</dcterms:created>
  <dcterms:modified xsi:type="dcterms:W3CDTF">2013-02-15T01:47:57Z</dcterms:modified>
</cp:coreProperties>
</file>