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3"/>
  </p:notesMasterIdLst>
  <p:sldIdLst>
    <p:sldId id="256" r:id="rId2"/>
    <p:sldId id="396" r:id="rId3"/>
    <p:sldId id="261" r:id="rId4"/>
    <p:sldId id="263" r:id="rId5"/>
    <p:sldId id="403" r:id="rId6"/>
    <p:sldId id="404" r:id="rId7"/>
    <p:sldId id="405" r:id="rId8"/>
    <p:sldId id="270" r:id="rId9"/>
    <p:sldId id="271" r:id="rId10"/>
    <p:sldId id="397" r:id="rId11"/>
    <p:sldId id="406" r:id="rId12"/>
    <p:sldId id="407" r:id="rId13"/>
    <p:sldId id="408" r:id="rId14"/>
    <p:sldId id="409" r:id="rId15"/>
    <p:sldId id="410" r:id="rId16"/>
    <p:sldId id="411" r:id="rId17"/>
    <p:sldId id="412" r:id="rId18"/>
    <p:sldId id="413" r:id="rId19"/>
    <p:sldId id="297" r:id="rId20"/>
    <p:sldId id="287" r:id="rId21"/>
    <p:sldId id="304" r:id="rId22"/>
    <p:sldId id="306" r:id="rId23"/>
    <p:sldId id="309" r:id="rId24"/>
    <p:sldId id="314" r:id="rId25"/>
    <p:sldId id="320" r:id="rId26"/>
    <p:sldId id="331" r:id="rId27"/>
    <p:sldId id="335" r:id="rId28"/>
    <p:sldId id="338" r:id="rId29"/>
    <p:sldId id="414" r:id="rId30"/>
    <p:sldId id="344" r:id="rId31"/>
    <p:sldId id="401" r:id="rId32"/>
    <p:sldId id="347" r:id="rId33"/>
    <p:sldId id="450" r:id="rId34"/>
    <p:sldId id="402" r:id="rId35"/>
    <p:sldId id="423" r:id="rId36"/>
    <p:sldId id="424" r:id="rId37"/>
    <p:sldId id="425" r:id="rId38"/>
    <p:sldId id="426" r:id="rId39"/>
    <p:sldId id="427" r:id="rId40"/>
    <p:sldId id="428" r:id="rId41"/>
    <p:sldId id="429" r:id="rId42"/>
    <p:sldId id="430" r:id="rId43"/>
    <p:sldId id="431" r:id="rId44"/>
    <p:sldId id="432" r:id="rId45"/>
    <p:sldId id="433" r:id="rId46"/>
    <p:sldId id="434" r:id="rId47"/>
    <p:sldId id="435" r:id="rId48"/>
    <p:sldId id="436" r:id="rId49"/>
    <p:sldId id="437" r:id="rId50"/>
    <p:sldId id="438" r:id="rId51"/>
    <p:sldId id="439" r:id="rId52"/>
    <p:sldId id="440" r:id="rId53"/>
    <p:sldId id="441" r:id="rId54"/>
    <p:sldId id="442" r:id="rId55"/>
    <p:sldId id="443" r:id="rId56"/>
    <p:sldId id="444" r:id="rId57"/>
    <p:sldId id="445" r:id="rId58"/>
    <p:sldId id="446" r:id="rId59"/>
    <p:sldId id="447" r:id="rId60"/>
    <p:sldId id="448" r:id="rId61"/>
    <p:sldId id="449" r:id="rId6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80" autoAdjust="0"/>
  </p:normalViewPr>
  <p:slideViewPr>
    <p:cSldViewPr>
      <p:cViewPr varScale="1">
        <p:scale>
          <a:sx n="80" d="100"/>
          <a:sy n="80" d="100"/>
        </p:scale>
        <p:origin x="-1445"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_rels/viewProps.xml.rels><?xml version="1.0" encoding="UTF-8" standalone="yes"?>
<Relationships xmlns="http://schemas.openxmlformats.org/package/2006/relationships"><Relationship Id="rId1"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EAB4BD58-FA14-404B-B48C-297FFBFDD0E8}" type="datetimeFigureOut">
              <a:rPr lang="en-US"/>
              <a:pPr>
                <a:defRPr/>
              </a:pPr>
              <a:t>2/14/2013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5588AB5-7D5D-4BBF-AD6B-4DD6863C1B1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ln>
            <a:miter lim="800000"/>
            <a:headEnd/>
            <a:tailEnd/>
          </a:ln>
        </p:spPr>
        <p:txBody>
          <a:bodyPr/>
          <a:lstStyle/>
          <a:p>
            <a:fld id="{48C601A2-9350-4CD1-8145-99DDA703E572}" type="slidenum">
              <a:rPr lang="en-US"/>
              <a:pPr/>
              <a:t>36</a:t>
            </a:fld>
            <a:endParaRPr lang="en-US"/>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was Walden Woods land cost pct of total devlpt cost?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6677" name="Rectangle 1029"/>
          <p:cNvSpPr>
            <a:spLocks noGrp="1" noChangeArrowheads="1"/>
          </p:cNvSpPr>
          <p:nvPr>
            <p:ph type="ctrTitle" sz="quarter"/>
          </p:nvPr>
        </p:nvSpPr>
        <p:spPr>
          <a:xfrm>
            <a:off x="914400" y="762000"/>
            <a:ext cx="7315200" cy="1143000"/>
          </a:xfrm>
        </p:spPr>
        <p:txBody>
          <a:bodyPr anchor="b"/>
          <a:lstStyle>
            <a:lvl1pPr>
              <a:defRPr/>
            </a:lvl1pPr>
          </a:lstStyle>
          <a:p>
            <a:pPr lvl="0"/>
            <a:r>
              <a:rPr lang="en-US" noProof="0" smtClean="0"/>
              <a:t>Click to edit Master title style</a:t>
            </a:r>
          </a:p>
        </p:txBody>
      </p:sp>
      <p:sp>
        <p:nvSpPr>
          <p:cNvPr id="156678" name="Rectangle 1030"/>
          <p:cNvSpPr>
            <a:spLocks noGrp="1" noChangeArrowheads="1"/>
          </p:cNvSpPr>
          <p:nvPr>
            <p:ph type="subTitle" sz="quarter" idx="1"/>
          </p:nvPr>
        </p:nvSpPr>
        <p:spPr>
          <a:xfrm>
            <a:off x="1828800" y="2514600"/>
            <a:ext cx="5486400" cy="2667000"/>
          </a:xfrm>
        </p:spPr>
        <p:txBody>
          <a:bodyPr lIns="92075" tIns="46038" rIns="92075" bIns="46038" anchor="ctr"/>
          <a:lstStyle>
            <a:lvl1pPr marL="0" indent="0" algn="ctr">
              <a:buFont typeface="Wingdings" panose="05000000000000000000" pitchFamily="2" charset="2"/>
              <a:buNone/>
              <a:defRPr/>
            </a:lvl1pPr>
          </a:lstStyle>
          <a:p>
            <a:pPr lvl="0"/>
            <a:r>
              <a:rPr lang="en-US" noProof="0" smtClean="0"/>
              <a:t>Click to edit Master subtitle style</a:t>
            </a:r>
          </a:p>
        </p:txBody>
      </p:sp>
      <p:sp>
        <p:nvSpPr>
          <p:cNvPr id="4" name="Rectangle 1031"/>
          <p:cNvSpPr>
            <a:spLocks noGrp="1" noChangeArrowheads="1"/>
          </p:cNvSpPr>
          <p:nvPr>
            <p:ph type="dt" sz="quarter" idx="10"/>
          </p:nvPr>
        </p:nvSpPr>
        <p:spPr/>
        <p:txBody>
          <a:bodyPr/>
          <a:lstStyle>
            <a:lvl1pPr>
              <a:defRPr/>
            </a:lvl1pPr>
          </a:lstStyle>
          <a:p>
            <a:pPr>
              <a:defRPr/>
            </a:pPr>
            <a:endParaRPr lang="en-US"/>
          </a:p>
        </p:txBody>
      </p:sp>
      <p:sp>
        <p:nvSpPr>
          <p:cNvPr id="5" name="Rectangle 1032"/>
          <p:cNvSpPr>
            <a:spLocks noGrp="1" noChangeArrowheads="1"/>
          </p:cNvSpPr>
          <p:nvPr>
            <p:ph type="ftr" sz="quarter" idx="11"/>
          </p:nvPr>
        </p:nvSpPr>
        <p:spPr/>
        <p:txBody>
          <a:bodyPr/>
          <a:lstStyle>
            <a:lvl1pPr>
              <a:defRPr smtClean="0"/>
            </a:lvl1pPr>
          </a:lstStyle>
          <a:p>
            <a:pPr>
              <a:defRPr/>
            </a:pPr>
            <a:r>
              <a:rPr lang="en-US"/>
              <a:t>© 2014 OnCourse Learning. All Rights Reserved.</a:t>
            </a:r>
            <a:endParaRPr lang="en-US"/>
          </a:p>
        </p:txBody>
      </p:sp>
      <p:sp>
        <p:nvSpPr>
          <p:cNvPr id="6" name="Rectangle 1033"/>
          <p:cNvSpPr>
            <a:spLocks noGrp="1" noChangeArrowheads="1"/>
          </p:cNvSpPr>
          <p:nvPr>
            <p:ph type="sldNum" sz="quarter" idx="12"/>
          </p:nvPr>
        </p:nvSpPr>
        <p:spPr/>
        <p:txBody>
          <a:bodyPr/>
          <a:lstStyle>
            <a:lvl1pPr>
              <a:defRPr smtClean="0"/>
            </a:lvl1pPr>
          </a:lstStyle>
          <a:p>
            <a:pPr>
              <a:defRPr/>
            </a:pPr>
            <a:fld id="{B886B75F-6D25-4CBE-ACCB-1FBE18027A0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 2014 OnCourse Learning. All Rights Reserved.</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D9DD5E9A-90E8-4644-9723-EC978E48D9E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 2014 OnCourse Learning. All Rights Reserved.</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521C6B8C-2D51-401F-99BC-E3BFAFD6AC2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 2014 OnCourse Learning. All Rights Reserved.</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B77740A-9061-4411-AEAA-33191385511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 2014 OnCourse Learning. All Rights Reserved.</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237DCC6-D833-4D0E-A7D4-59AB97CFBE8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a:t>© 2014 OnCourse Learning. All Rights Reserved.</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6CE77F39-BBA3-4ECF-977D-4261C498DA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smtClean="0"/>
            </a:lvl1pPr>
          </a:lstStyle>
          <a:p>
            <a:pPr>
              <a:defRPr/>
            </a:pPr>
            <a:r>
              <a:rPr lang="en-US"/>
              <a:t>© 2014 OnCourse Learning. All Rights Reserved.</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2E19D111-342F-41EF-8E68-A9E3FC68015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smtClean="0"/>
            </a:lvl1pPr>
          </a:lstStyle>
          <a:p>
            <a:pPr>
              <a:defRPr/>
            </a:pPr>
            <a:r>
              <a:rPr lang="en-US"/>
              <a:t>© 2014 OnCourse Learning. All Rights Reserved.</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9FE70F2E-D6BA-4AF9-A6E7-C21BF59E122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smtClean="0"/>
            </a:lvl1pPr>
          </a:lstStyle>
          <a:p>
            <a:pPr>
              <a:defRPr/>
            </a:pPr>
            <a:r>
              <a:rPr lang="en-US"/>
              <a:t>© 2014 OnCourse Learning. All Rights Reserved.</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DC06DBF6-CA59-4A4C-BF5B-03DC57B06AA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a:t>© 2014 OnCourse Learning. All Rights Reserved.</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C421EF4A-2285-4C67-B3AE-1D58C7ABCC4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a:t>© 2014 OnCourse Learning. All Rights Reserved.</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E903DF47-4CBE-4CB7-9137-3B462EAFB09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55653"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55654" name="Rectangle 6"/>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lvl1pPr eaLnBrk="1" hangingPunct="1">
              <a:defRPr sz="1200" dirty="0">
                <a:latin typeface="Calibri" pitchFamily="34" charset="0"/>
              </a:defRPr>
            </a:lvl1pPr>
          </a:lstStyle>
          <a:p>
            <a:pPr>
              <a:defRPr/>
            </a:pPr>
            <a:endParaRPr lang="en-US"/>
          </a:p>
        </p:txBody>
      </p:sp>
      <p:sp>
        <p:nvSpPr>
          <p:cNvPr id="155655" name="Rectangle 7"/>
          <p:cNvSpPr>
            <a:spLocks noGrp="1" noChangeArrowheads="1"/>
          </p:cNvSpPr>
          <p:nvPr>
            <p:ph type="ftr" sz="quarter" idx="3"/>
          </p:nvPr>
        </p:nvSpPr>
        <p:spPr bwMode="auto">
          <a:xfrm>
            <a:off x="1828800" y="6400800"/>
            <a:ext cx="54864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lvl1pPr algn="ctr" eaLnBrk="1" hangingPunct="1">
              <a:defRPr sz="1200" dirty="0" smtClean="0">
                <a:latin typeface="Calibri" pitchFamily="34" charset="0"/>
              </a:defRPr>
            </a:lvl1pPr>
          </a:lstStyle>
          <a:p>
            <a:pPr>
              <a:defRPr/>
            </a:pPr>
            <a:r>
              <a:rPr lang="en-US"/>
              <a:t>© 2014 OnCourse Learning. All Rights Reserved.</a:t>
            </a:r>
            <a:endParaRPr lang="en-US"/>
          </a:p>
        </p:txBody>
      </p:sp>
      <p:sp>
        <p:nvSpPr>
          <p:cNvPr id="155656" name="Rectangle 8"/>
          <p:cNvSpPr>
            <a:spLocks noGrp="1" noChangeArrowheads="1"/>
          </p:cNvSpPr>
          <p:nvPr>
            <p:ph type="sldNum" sz="quarter" idx="4"/>
          </p:nvPr>
        </p:nvSpPr>
        <p:spPr bwMode="auto">
          <a:xfrm>
            <a:off x="6553200" y="64008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lvl1pPr algn="r" eaLnBrk="1" hangingPunct="1">
              <a:defRPr sz="1200" smtClean="0">
                <a:latin typeface="Calibri" pitchFamily="34" charset="0"/>
              </a:defRPr>
            </a:lvl1pPr>
          </a:lstStyle>
          <a:p>
            <a:pPr>
              <a:defRPr/>
            </a:pPr>
            <a:fld id="{6D75F776-E2B7-44F2-8774-C698ED47598C}" type="slidenum">
              <a:rPr lang="en-US"/>
              <a:pPr>
                <a:defRPr/>
              </a:pPr>
              <a:t>‹#›</a:t>
            </a:fld>
            <a:endParaRPr lang="en-US"/>
          </a:p>
        </p:txBody>
      </p:sp>
      <p:sp>
        <p:nvSpPr>
          <p:cNvPr id="1030" name="Rectangle 9"/>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hf hdr="0" dt="0"/>
  <p:txStyles>
    <p:titleStyle>
      <a:lvl1pPr algn="ctr" rtl="0" eaLnBrk="0" fontAlgn="base" hangingPunct="0">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762000"/>
            <a:ext cx="7467600" cy="1143000"/>
          </a:xfrm>
        </p:spPr>
        <p:txBody>
          <a:bodyPr/>
          <a:lstStyle/>
          <a:p>
            <a:pPr eaLnBrk="1" hangingPunct="1">
              <a:defRPr/>
            </a:pPr>
            <a:r>
              <a:rPr lang="en-US" b="1" smtClean="0"/>
              <a:t>Chapter 5:</a:t>
            </a:r>
          </a:p>
        </p:txBody>
      </p:sp>
      <p:sp>
        <p:nvSpPr>
          <p:cNvPr id="13315" name="Rectangle 3"/>
          <p:cNvSpPr>
            <a:spLocks noGrp="1" noChangeArrowheads="1"/>
          </p:cNvSpPr>
          <p:nvPr>
            <p:ph type="subTitle" idx="1"/>
          </p:nvPr>
        </p:nvSpPr>
        <p:spPr>
          <a:xfrm>
            <a:off x="1524000" y="2133600"/>
            <a:ext cx="6400800" cy="1752600"/>
          </a:xfrm>
        </p:spPr>
        <p:txBody>
          <a:bodyPr/>
          <a:lstStyle/>
          <a:p>
            <a:pPr eaLnBrk="1" hangingPunct="1"/>
            <a:r>
              <a:rPr lang="en-US" b="1" dirty="0" smtClean="0"/>
              <a:t>Inside the City II: </a:t>
            </a:r>
          </a:p>
          <a:p>
            <a:pPr eaLnBrk="1" hangingPunct="1"/>
            <a:r>
              <a:rPr lang="en-US" b="1" dirty="0" smtClean="0"/>
              <a:t>A Closer Look</a:t>
            </a:r>
          </a:p>
        </p:txBody>
      </p:sp>
      <p:sp>
        <p:nvSpPr>
          <p:cNvPr id="13316" name="Slide Number Placeholder 3"/>
          <p:cNvSpPr>
            <a:spLocks noGrp="1"/>
          </p:cNvSpPr>
          <p:nvPr>
            <p:ph type="sldNum" sz="quarter" idx="12"/>
          </p:nvPr>
        </p:nvSpPr>
        <p:spPr>
          <a:noFill/>
          <a:ln>
            <a:miter lim="800000"/>
            <a:headEnd/>
            <a:tailEnd/>
          </a:ln>
        </p:spPr>
        <p:txBody>
          <a:bodyPr/>
          <a:lstStyle/>
          <a:p>
            <a:fld id="{1D2DD01B-D192-4494-9988-51AF3C6C6323}" type="slidenum">
              <a:rPr lang="en-US"/>
              <a:pPr/>
              <a:t>1</a:t>
            </a:fld>
            <a:endParaRPr lang="en-US"/>
          </a:p>
        </p:txBody>
      </p:sp>
      <p:sp>
        <p:nvSpPr>
          <p:cNvPr id="1331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685800" y="1524000"/>
            <a:ext cx="7772400" cy="4114800"/>
          </a:xfrm>
        </p:spPr>
        <p:txBody>
          <a:bodyPr/>
          <a:lstStyle/>
          <a:p>
            <a:pPr marL="0" indent="0" eaLnBrk="1" hangingPunct="1">
              <a:buFont typeface="Wingdings" pitchFamily="2" charset="2"/>
              <a:buNone/>
            </a:pPr>
            <a:r>
              <a:rPr lang="en-US" dirty="0" smtClean="0"/>
              <a:t>In cities in countries with market-based economies and more or less freely-functioning land markets, we tend to see </a:t>
            </a:r>
            <a:r>
              <a:rPr lang="en-US" b="1" i="1" dirty="0" smtClean="0">
                <a:solidFill>
                  <a:srgbClr val="0000FF"/>
                </a:solidFill>
              </a:rPr>
              <a:t>higher-intensity land uses</a:t>
            </a:r>
            <a:r>
              <a:rPr lang="en-US" dirty="0" smtClean="0"/>
              <a:t> (e.g., commercial uses and higher-density uses, taller buildings closer together), in the </a:t>
            </a:r>
            <a:r>
              <a:rPr lang="en-US" b="1" i="1" dirty="0" smtClean="0">
                <a:solidFill>
                  <a:srgbClr val="0000FF"/>
                </a:solidFill>
              </a:rPr>
              <a:t>more central locations</a:t>
            </a:r>
            <a:r>
              <a:rPr lang="en-US" dirty="0" smtClean="0"/>
              <a:t> (</a:t>
            </a:r>
            <a:r>
              <a:rPr lang="en-US" dirty="0" err="1" smtClean="0"/>
              <a:t>CBD</a:t>
            </a:r>
            <a:r>
              <a:rPr lang="en-US" dirty="0" smtClean="0"/>
              <a:t> &amp; other transport nodes).</a:t>
            </a:r>
          </a:p>
        </p:txBody>
      </p:sp>
      <p:sp>
        <p:nvSpPr>
          <p:cNvPr id="1035" name="Rectangle 11"/>
          <p:cNvSpPr>
            <a:spLocks noGrp="1" noChangeArrowheads="1"/>
          </p:cNvSpPr>
          <p:nvPr>
            <p:ph type="title"/>
          </p:nvPr>
        </p:nvSpPr>
        <p:spPr>
          <a:xfrm>
            <a:off x="762000" y="381000"/>
            <a:ext cx="7772400" cy="1143000"/>
          </a:xfrm>
        </p:spPr>
        <p:txBody>
          <a:bodyPr/>
          <a:lstStyle/>
          <a:p>
            <a:pPr eaLnBrk="1" hangingPunct="1">
              <a:defRPr/>
            </a:pPr>
            <a:r>
              <a:rPr lang="en-US" sz="3200" b="1" smtClean="0"/>
              <a:t>Varied Land Use and Density…</a:t>
            </a:r>
          </a:p>
        </p:txBody>
      </p:sp>
      <p:sp>
        <p:nvSpPr>
          <p:cNvPr id="22532" name="Slide Number Placeholder 3"/>
          <p:cNvSpPr>
            <a:spLocks noGrp="1"/>
          </p:cNvSpPr>
          <p:nvPr>
            <p:ph type="sldNum" sz="quarter" idx="12"/>
          </p:nvPr>
        </p:nvSpPr>
        <p:spPr>
          <a:noFill/>
          <a:ln>
            <a:miter lim="800000"/>
            <a:headEnd/>
            <a:tailEnd/>
          </a:ln>
        </p:spPr>
        <p:txBody>
          <a:bodyPr/>
          <a:lstStyle/>
          <a:p>
            <a:fld id="{24CD1745-37C6-444F-B3F0-36C84A32E6CC}" type="slidenum">
              <a:rPr lang="en-US"/>
              <a:pPr/>
              <a:t>10</a:t>
            </a:fld>
            <a:endParaRPr lang="en-US"/>
          </a:p>
        </p:txBody>
      </p:sp>
      <p:sp>
        <p:nvSpPr>
          <p:cNvPr id="2253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Footer Placeholder 5"/>
          <p:cNvSpPr>
            <a:spLocks noGrp="1"/>
          </p:cNvSpPr>
          <p:nvPr>
            <p:ph type="ftr" sz="quarter" idx="11"/>
          </p:nvPr>
        </p:nvSpPr>
        <p:spPr/>
        <p:txBody>
          <a:bodyPr/>
          <a:lstStyle/>
          <a:p>
            <a:r>
              <a:rPr lang="en-US" smtClean="0"/>
              <a:t>© 2014 OnCourse Learning. All Rights Reserved.</a:t>
            </a:r>
            <a:endParaRPr lang="en-US"/>
          </a:p>
        </p:txBody>
      </p:sp>
      <p:sp>
        <p:nvSpPr>
          <p:cNvPr id="23554" name="Slide Number Placeholder 3"/>
          <p:cNvSpPr>
            <a:spLocks noGrp="1"/>
          </p:cNvSpPr>
          <p:nvPr>
            <p:ph type="sldNum" sz="quarter" idx="12"/>
          </p:nvPr>
        </p:nvSpPr>
        <p:spPr/>
        <p:txBody>
          <a:bodyPr/>
          <a:lstStyle/>
          <a:p>
            <a:fld id="{27F6889C-70DB-4265-8A24-21398469FE89}" type="slidenum">
              <a:rPr lang="en-US" smtClean="0"/>
              <a:pPr/>
              <a:t>11</a:t>
            </a:fld>
            <a:endParaRPr lang="en-US"/>
          </a:p>
        </p:txBody>
      </p:sp>
      <p:sp>
        <p:nvSpPr>
          <p:cNvPr id="666628" name="Rectangle 4"/>
          <p:cNvSpPr>
            <a:spLocks noChangeArrowheads="1"/>
          </p:cNvSpPr>
          <p:nvPr/>
        </p:nvSpPr>
        <p:spPr bwMode="auto">
          <a:xfrm>
            <a:off x="685800" y="457200"/>
            <a:ext cx="7772400" cy="2819400"/>
          </a:xfrm>
          <a:prstGeom prst="rect">
            <a:avLst/>
          </a:prstGeom>
          <a:noFill/>
          <a:ln w="9525">
            <a:noFill/>
            <a:miter lim="800000"/>
            <a:headEnd/>
            <a:tailEnd/>
          </a:ln>
          <a:effectLst/>
        </p:spPr>
        <p:txBody>
          <a:bodyPr lIns="92075" tIns="46038" rIns="92075" bIns="46038" anchor="ctr"/>
          <a:lstStyle/>
          <a:p>
            <a:pPr algn="ctr" eaLnBrk="1" hangingPunct="1">
              <a:defRPr/>
            </a:pPr>
            <a:r>
              <a:rPr lang="en-US" sz="4400" b="1" i="1" dirty="0">
                <a:solidFill>
                  <a:schemeClr val="accent5">
                    <a:lumMod val="50000"/>
                  </a:schemeClr>
                </a:solidFill>
                <a:latin typeface="Arial" charset="0"/>
              </a:rPr>
              <a:t>What determines how different uses &amp; densities are located and distributed within the city?</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miter lim="800000"/>
            <a:headEnd/>
            <a:tailEnd/>
          </a:ln>
        </p:spPr>
        <p:txBody>
          <a:bodyPr/>
          <a:lstStyle/>
          <a:p>
            <a:fld id="{49AE5428-4A51-4EA1-A555-FB3DF00CE158}" type="slidenum">
              <a:rPr lang="en-US"/>
              <a:pPr/>
              <a:t>12</a:t>
            </a:fld>
            <a:endParaRPr lang="en-US"/>
          </a:p>
        </p:txBody>
      </p:sp>
      <p:sp>
        <p:nvSpPr>
          <p:cNvPr id="24579" name="Rectangle 2"/>
          <p:cNvSpPr>
            <a:spLocks noChangeArrowheads="1"/>
          </p:cNvSpPr>
          <p:nvPr/>
        </p:nvSpPr>
        <p:spPr bwMode="auto">
          <a:xfrm>
            <a:off x="1066800" y="1447800"/>
            <a:ext cx="7162800" cy="4800600"/>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sp>
        <p:nvSpPr>
          <p:cNvPr id="616451" name="Rectangle 3"/>
          <p:cNvSpPr>
            <a:spLocks noGrp="1" noChangeArrowheads="1"/>
          </p:cNvSpPr>
          <p:nvPr>
            <p:ph type="title"/>
          </p:nvPr>
        </p:nvSpPr>
        <p:spPr>
          <a:xfrm>
            <a:off x="762000" y="228600"/>
            <a:ext cx="7772400" cy="1143000"/>
          </a:xfrm>
        </p:spPr>
        <p:txBody>
          <a:bodyPr/>
          <a:lstStyle/>
          <a:p>
            <a:pPr eaLnBrk="1" hangingPunct="1">
              <a:defRPr/>
            </a:pPr>
            <a:r>
              <a:rPr lang="en-US" sz="3200" i="1"/>
              <a:t>Recall the bid-rent function and the land rent gradient concepts from Chapter 4</a:t>
            </a:r>
            <a:endParaRPr lang="en-US" sz="3200"/>
          </a:p>
        </p:txBody>
      </p:sp>
      <p:grpSp>
        <p:nvGrpSpPr>
          <p:cNvPr id="24581" name="Group 4"/>
          <p:cNvGrpSpPr>
            <a:grpSpLocks/>
          </p:cNvGrpSpPr>
          <p:nvPr/>
        </p:nvGrpSpPr>
        <p:grpSpPr bwMode="auto">
          <a:xfrm>
            <a:off x="1447800" y="1752600"/>
            <a:ext cx="6553200" cy="4267200"/>
            <a:chOff x="2232" y="1962"/>
            <a:chExt cx="7740" cy="4608"/>
          </a:xfrm>
        </p:grpSpPr>
        <p:grpSp>
          <p:nvGrpSpPr>
            <p:cNvPr id="24585" name="Group 5"/>
            <p:cNvGrpSpPr>
              <a:grpSpLocks/>
            </p:cNvGrpSpPr>
            <p:nvPr/>
          </p:nvGrpSpPr>
          <p:grpSpPr bwMode="auto">
            <a:xfrm>
              <a:off x="2232" y="1962"/>
              <a:ext cx="7740" cy="4608"/>
              <a:chOff x="2232" y="1962"/>
              <a:chExt cx="7740" cy="4608"/>
            </a:xfrm>
          </p:grpSpPr>
          <p:sp>
            <p:nvSpPr>
              <p:cNvPr id="24589" name="Rectangle 6"/>
              <p:cNvSpPr>
                <a:spLocks noChangeArrowheads="1"/>
              </p:cNvSpPr>
              <p:nvPr/>
            </p:nvSpPr>
            <p:spPr bwMode="auto">
              <a:xfrm>
                <a:off x="2458" y="1962"/>
                <a:ext cx="6434" cy="666"/>
              </a:xfrm>
              <a:prstGeom prst="rect">
                <a:avLst/>
              </a:prstGeom>
              <a:noFill/>
              <a:ln w="9525">
                <a:noFill/>
                <a:miter lim="800000"/>
                <a:headEnd/>
                <a:tailEnd/>
              </a:ln>
            </p:spPr>
            <p:txBody>
              <a:bodyPr lIns="12700" tIns="12700" rIns="12700" bIns="12700"/>
              <a:lstStyle/>
              <a:p>
                <a:r>
                  <a:rPr lang="en-US" sz="1200" b="1"/>
                  <a:t>Exhibit 5-3: Bid-Rent Functions of Three Land Uses With Differing Productivity &amp; Sensitivity to Transport Cost . . .</a:t>
                </a:r>
              </a:p>
            </p:txBody>
          </p:sp>
          <p:sp>
            <p:nvSpPr>
              <p:cNvPr id="24590" name="Line 7"/>
              <p:cNvSpPr>
                <a:spLocks noChangeShapeType="1"/>
              </p:cNvSpPr>
              <p:nvPr/>
            </p:nvSpPr>
            <p:spPr bwMode="auto">
              <a:xfrm>
                <a:off x="2458" y="3143"/>
                <a:ext cx="1" cy="2836"/>
              </a:xfrm>
              <a:prstGeom prst="line">
                <a:avLst/>
              </a:prstGeom>
              <a:noFill/>
              <a:ln w="25400">
                <a:solidFill>
                  <a:srgbClr val="000000"/>
                </a:solidFill>
                <a:round/>
                <a:headEnd type="none" w="sm" len="sm"/>
                <a:tailEnd type="none" w="sm" len="sm"/>
              </a:ln>
            </p:spPr>
            <p:txBody>
              <a:bodyPr/>
              <a:lstStyle/>
              <a:p>
                <a:endParaRPr lang="en-US"/>
              </a:p>
            </p:txBody>
          </p:sp>
          <p:sp>
            <p:nvSpPr>
              <p:cNvPr id="24591" name="Line 8"/>
              <p:cNvSpPr>
                <a:spLocks noChangeShapeType="1"/>
              </p:cNvSpPr>
              <p:nvPr/>
            </p:nvSpPr>
            <p:spPr bwMode="auto">
              <a:xfrm>
                <a:off x="2458" y="5979"/>
                <a:ext cx="6774" cy="0"/>
              </a:xfrm>
              <a:prstGeom prst="line">
                <a:avLst/>
              </a:prstGeom>
              <a:noFill/>
              <a:ln w="25400">
                <a:solidFill>
                  <a:srgbClr val="000000"/>
                </a:solidFill>
                <a:round/>
                <a:headEnd type="none" w="sm" len="sm"/>
                <a:tailEnd type="none" w="sm" len="sm"/>
              </a:ln>
            </p:spPr>
            <p:txBody>
              <a:bodyPr/>
              <a:lstStyle/>
              <a:p>
                <a:endParaRPr lang="en-US"/>
              </a:p>
            </p:txBody>
          </p:sp>
          <p:sp>
            <p:nvSpPr>
              <p:cNvPr id="24592" name="Line 9"/>
              <p:cNvSpPr>
                <a:spLocks noChangeShapeType="1"/>
              </p:cNvSpPr>
              <p:nvPr/>
            </p:nvSpPr>
            <p:spPr bwMode="auto">
              <a:xfrm>
                <a:off x="2458" y="3261"/>
                <a:ext cx="1468" cy="2718"/>
              </a:xfrm>
              <a:prstGeom prst="line">
                <a:avLst/>
              </a:prstGeom>
              <a:noFill/>
              <a:ln w="12700">
                <a:solidFill>
                  <a:srgbClr val="000000"/>
                </a:solidFill>
                <a:round/>
                <a:headEnd type="none" w="sm" len="sm"/>
                <a:tailEnd type="none" w="sm" len="sm"/>
              </a:ln>
            </p:spPr>
            <p:txBody>
              <a:bodyPr/>
              <a:lstStyle/>
              <a:p>
                <a:endParaRPr lang="en-US"/>
              </a:p>
            </p:txBody>
          </p:sp>
          <p:sp>
            <p:nvSpPr>
              <p:cNvPr id="24593" name="Line 10"/>
              <p:cNvSpPr>
                <a:spLocks noChangeShapeType="1"/>
              </p:cNvSpPr>
              <p:nvPr/>
            </p:nvSpPr>
            <p:spPr bwMode="auto">
              <a:xfrm>
                <a:off x="2458" y="4207"/>
                <a:ext cx="3387" cy="1772"/>
              </a:xfrm>
              <a:prstGeom prst="line">
                <a:avLst/>
              </a:prstGeom>
              <a:noFill/>
              <a:ln w="12700">
                <a:solidFill>
                  <a:srgbClr val="000000"/>
                </a:solidFill>
                <a:round/>
                <a:headEnd type="none" w="sm" len="sm"/>
                <a:tailEnd type="none" w="sm" len="sm"/>
              </a:ln>
            </p:spPr>
            <p:txBody>
              <a:bodyPr/>
              <a:lstStyle/>
              <a:p>
                <a:endParaRPr lang="en-US"/>
              </a:p>
            </p:txBody>
          </p:sp>
          <p:sp>
            <p:nvSpPr>
              <p:cNvPr id="24594" name="Line 11"/>
              <p:cNvSpPr>
                <a:spLocks noChangeShapeType="1"/>
              </p:cNvSpPr>
              <p:nvPr/>
            </p:nvSpPr>
            <p:spPr bwMode="auto">
              <a:xfrm>
                <a:off x="2458" y="5152"/>
                <a:ext cx="5758" cy="827"/>
              </a:xfrm>
              <a:prstGeom prst="line">
                <a:avLst/>
              </a:prstGeom>
              <a:noFill/>
              <a:ln w="12700">
                <a:solidFill>
                  <a:srgbClr val="000000"/>
                </a:solidFill>
                <a:round/>
                <a:headEnd type="none" w="sm" len="sm"/>
                <a:tailEnd type="none" w="sm" len="sm"/>
              </a:ln>
            </p:spPr>
            <p:txBody>
              <a:bodyPr/>
              <a:lstStyle/>
              <a:p>
                <a:endParaRPr lang="en-US"/>
              </a:p>
            </p:txBody>
          </p:sp>
          <p:sp>
            <p:nvSpPr>
              <p:cNvPr id="24595" name="Rectangle 12"/>
              <p:cNvSpPr>
                <a:spLocks noChangeArrowheads="1"/>
              </p:cNvSpPr>
              <p:nvPr/>
            </p:nvSpPr>
            <p:spPr bwMode="auto">
              <a:xfrm>
                <a:off x="2796" y="3498"/>
                <a:ext cx="227" cy="355"/>
              </a:xfrm>
              <a:prstGeom prst="rect">
                <a:avLst/>
              </a:prstGeom>
              <a:noFill/>
              <a:ln w="12700">
                <a:noFill/>
                <a:miter lim="800000"/>
                <a:headEnd/>
                <a:tailEnd/>
              </a:ln>
            </p:spPr>
            <p:txBody>
              <a:bodyPr lIns="12700" tIns="12700" rIns="12700" bIns="12700"/>
              <a:lstStyle/>
              <a:p>
                <a:r>
                  <a:rPr lang="en-US" b="1"/>
                  <a:t>A</a:t>
                </a:r>
                <a:endParaRPr lang="en-US" sz="1200"/>
              </a:p>
            </p:txBody>
          </p:sp>
          <p:sp>
            <p:nvSpPr>
              <p:cNvPr id="24596" name="Rectangle 13"/>
              <p:cNvSpPr>
                <a:spLocks noChangeArrowheads="1"/>
              </p:cNvSpPr>
              <p:nvPr/>
            </p:nvSpPr>
            <p:spPr bwMode="auto">
              <a:xfrm>
                <a:off x="3700" y="4443"/>
                <a:ext cx="512" cy="525"/>
              </a:xfrm>
              <a:prstGeom prst="rect">
                <a:avLst/>
              </a:prstGeom>
              <a:noFill/>
              <a:ln w="12700">
                <a:noFill/>
                <a:miter lim="800000"/>
                <a:headEnd/>
                <a:tailEnd/>
              </a:ln>
            </p:spPr>
            <p:txBody>
              <a:bodyPr lIns="12700" tIns="12700" rIns="12700" bIns="12700"/>
              <a:lstStyle/>
              <a:p>
                <a:r>
                  <a:rPr lang="en-US" b="1"/>
                  <a:t>B</a:t>
                </a:r>
                <a:endParaRPr lang="en-US" sz="1200"/>
              </a:p>
            </p:txBody>
          </p:sp>
          <p:sp>
            <p:nvSpPr>
              <p:cNvPr id="24597" name="Rectangle 14"/>
              <p:cNvSpPr>
                <a:spLocks noChangeArrowheads="1"/>
              </p:cNvSpPr>
              <p:nvPr/>
            </p:nvSpPr>
            <p:spPr bwMode="auto">
              <a:xfrm>
                <a:off x="6071" y="5270"/>
                <a:ext cx="661" cy="418"/>
              </a:xfrm>
              <a:prstGeom prst="rect">
                <a:avLst/>
              </a:prstGeom>
              <a:noFill/>
              <a:ln w="12700">
                <a:noFill/>
                <a:miter lim="800000"/>
                <a:headEnd/>
                <a:tailEnd/>
              </a:ln>
            </p:spPr>
            <p:txBody>
              <a:bodyPr lIns="12700" tIns="12700" rIns="12700" bIns="12700"/>
              <a:lstStyle/>
              <a:p>
                <a:r>
                  <a:rPr lang="en-US" b="1"/>
                  <a:t>C</a:t>
                </a:r>
                <a:endParaRPr lang="en-US" sz="1200"/>
              </a:p>
            </p:txBody>
          </p:sp>
          <p:sp>
            <p:nvSpPr>
              <p:cNvPr id="24598" name="Rectangle 15"/>
              <p:cNvSpPr>
                <a:spLocks noChangeArrowheads="1"/>
              </p:cNvSpPr>
              <p:nvPr/>
            </p:nvSpPr>
            <p:spPr bwMode="auto">
              <a:xfrm>
                <a:off x="7651" y="6215"/>
                <a:ext cx="2321" cy="355"/>
              </a:xfrm>
              <a:prstGeom prst="rect">
                <a:avLst/>
              </a:prstGeom>
              <a:noFill/>
              <a:ln w="12700">
                <a:noFill/>
                <a:miter lim="800000"/>
                <a:headEnd/>
                <a:tailEnd/>
              </a:ln>
            </p:spPr>
            <p:txBody>
              <a:bodyPr lIns="12700" tIns="12700" rIns="12700" bIns="12700"/>
              <a:lstStyle/>
              <a:p>
                <a:r>
                  <a:rPr lang="en-US" sz="1200"/>
                  <a:t>Distance from Center</a:t>
                </a:r>
              </a:p>
            </p:txBody>
          </p:sp>
          <p:sp>
            <p:nvSpPr>
              <p:cNvPr id="24599" name="Rectangle 16"/>
              <p:cNvSpPr>
                <a:spLocks noChangeArrowheads="1"/>
              </p:cNvSpPr>
              <p:nvPr/>
            </p:nvSpPr>
            <p:spPr bwMode="auto">
              <a:xfrm>
                <a:off x="2232" y="6215"/>
                <a:ext cx="904" cy="355"/>
              </a:xfrm>
              <a:prstGeom prst="rect">
                <a:avLst/>
              </a:prstGeom>
              <a:noFill/>
              <a:ln w="12700">
                <a:noFill/>
                <a:miter lim="800000"/>
                <a:headEnd/>
                <a:tailEnd/>
              </a:ln>
            </p:spPr>
            <p:txBody>
              <a:bodyPr lIns="12700" tIns="12700" rIns="12700" bIns="12700"/>
              <a:lstStyle/>
              <a:p>
                <a:r>
                  <a:rPr lang="en-US" sz="1200"/>
                  <a:t>Center</a:t>
                </a:r>
              </a:p>
            </p:txBody>
          </p:sp>
          <p:sp>
            <p:nvSpPr>
              <p:cNvPr id="24600" name="Line 17"/>
              <p:cNvSpPr>
                <a:spLocks noChangeShapeType="1"/>
              </p:cNvSpPr>
              <p:nvPr/>
            </p:nvSpPr>
            <p:spPr bwMode="auto">
              <a:xfrm>
                <a:off x="4942" y="5506"/>
                <a:ext cx="0" cy="710"/>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24601" name="Line 18"/>
              <p:cNvSpPr>
                <a:spLocks noChangeShapeType="1"/>
              </p:cNvSpPr>
              <p:nvPr/>
            </p:nvSpPr>
            <p:spPr bwMode="auto">
              <a:xfrm>
                <a:off x="3135" y="4561"/>
                <a:ext cx="1" cy="1655"/>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24602" name="Rectangle 19"/>
              <p:cNvSpPr>
                <a:spLocks noChangeArrowheads="1"/>
              </p:cNvSpPr>
              <p:nvPr/>
            </p:nvSpPr>
            <p:spPr bwMode="auto">
              <a:xfrm>
                <a:off x="3132" y="6048"/>
                <a:ext cx="1864" cy="491"/>
              </a:xfrm>
              <a:prstGeom prst="rect">
                <a:avLst/>
              </a:prstGeom>
              <a:noFill/>
              <a:ln w="6350">
                <a:noFill/>
                <a:miter lim="800000"/>
                <a:headEnd/>
                <a:tailEnd/>
              </a:ln>
            </p:spPr>
            <p:txBody>
              <a:bodyPr lIns="12700" tIns="12700" rIns="12700" bIns="12700"/>
              <a:lstStyle/>
              <a:p>
                <a:r>
                  <a:rPr lang="en-US" sz="1200"/>
                  <a:t>Zone   of   Use   B</a:t>
                </a:r>
              </a:p>
            </p:txBody>
          </p:sp>
          <p:sp>
            <p:nvSpPr>
              <p:cNvPr id="24603" name="Rectangle 20"/>
              <p:cNvSpPr>
                <a:spLocks noChangeArrowheads="1"/>
              </p:cNvSpPr>
              <p:nvPr/>
            </p:nvSpPr>
            <p:spPr bwMode="auto">
              <a:xfrm>
                <a:off x="2345" y="2789"/>
                <a:ext cx="1327" cy="559"/>
              </a:xfrm>
              <a:prstGeom prst="rect">
                <a:avLst/>
              </a:prstGeom>
              <a:noFill/>
              <a:ln w="6350">
                <a:noFill/>
                <a:miter lim="800000"/>
                <a:headEnd/>
                <a:tailEnd/>
              </a:ln>
            </p:spPr>
            <p:txBody>
              <a:bodyPr lIns="12700" tIns="12700" rIns="12700" bIns="12700"/>
              <a:lstStyle/>
              <a:p>
                <a:r>
                  <a:rPr lang="en-US" sz="1200"/>
                  <a:t>Land Rent</a:t>
                </a:r>
              </a:p>
            </p:txBody>
          </p:sp>
        </p:grpSp>
        <p:sp>
          <p:nvSpPr>
            <p:cNvPr id="24586" name="Line 21"/>
            <p:cNvSpPr>
              <a:spLocks noChangeShapeType="1"/>
            </p:cNvSpPr>
            <p:nvPr/>
          </p:nvSpPr>
          <p:spPr bwMode="auto">
            <a:xfrm>
              <a:off x="2458" y="3261"/>
              <a:ext cx="677" cy="1300"/>
            </a:xfrm>
            <a:prstGeom prst="line">
              <a:avLst/>
            </a:prstGeom>
            <a:noFill/>
            <a:ln w="57150">
              <a:solidFill>
                <a:srgbClr val="000000"/>
              </a:solidFill>
              <a:round/>
              <a:headEnd/>
              <a:tailEnd/>
            </a:ln>
          </p:spPr>
          <p:txBody>
            <a:bodyPr/>
            <a:lstStyle/>
            <a:p>
              <a:endParaRPr lang="en-US"/>
            </a:p>
          </p:txBody>
        </p:sp>
        <p:sp>
          <p:nvSpPr>
            <p:cNvPr id="24587" name="Line 22"/>
            <p:cNvSpPr>
              <a:spLocks noChangeShapeType="1"/>
            </p:cNvSpPr>
            <p:nvPr/>
          </p:nvSpPr>
          <p:spPr bwMode="auto">
            <a:xfrm>
              <a:off x="3135" y="4561"/>
              <a:ext cx="1807" cy="945"/>
            </a:xfrm>
            <a:prstGeom prst="line">
              <a:avLst/>
            </a:prstGeom>
            <a:noFill/>
            <a:ln w="57150">
              <a:solidFill>
                <a:srgbClr val="000000"/>
              </a:solidFill>
              <a:round/>
              <a:headEnd/>
              <a:tailEnd/>
            </a:ln>
          </p:spPr>
          <p:txBody>
            <a:bodyPr/>
            <a:lstStyle/>
            <a:p>
              <a:endParaRPr lang="en-US"/>
            </a:p>
          </p:txBody>
        </p:sp>
        <p:sp>
          <p:nvSpPr>
            <p:cNvPr id="24588" name="Line 23"/>
            <p:cNvSpPr>
              <a:spLocks noChangeShapeType="1"/>
            </p:cNvSpPr>
            <p:nvPr/>
          </p:nvSpPr>
          <p:spPr bwMode="auto">
            <a:xfrm>
              <a:off x="4942" y="5506"/>
              <a:ext cx="3161" cy="473"/>
            </a:xfrm>
            <a:prstGeom prst="line">
              <a:avLst/>
            </a:prstGeom>
            <a:noFill/>
            <a:ln w="57150">
              <a:solidFill>
                <a:srgbClr val="000000"/>
              </a:solidFill>
              <a:round/>
              <a:headEnd/>
              <a:tailEnd/>
            </a:ln>
          </p:spPr>
          <p:txBody>
            <a:bodyPr/>
            <a:lstStyle/>
            <a:p>
              <a:endParaRPr lang="en-US"/>
            </a:p>
          </p:txBody>
        </p:sp>
      </p:grpSp>
      <p:sp>
        <p:nvSpPr>
          <p:cNvPr id="24583" name="Text Box 3"/>
          <p:cNvSpPr txBox="1">
            <a:spLocks noChangeArrowheads="1"/>
          </p:cNvSpPr>
          <p:nvPr/>
        </p:nvSpPr>
        <p:spPr bwMode="auto">
          <a:xfrm>
            <a:off x="5105400" y="2286000"/>
            <a:ext cx="2743200" cy="2062163"/>
          </a:xfrm>
          <a:prstGeom prst="rect">
            <a:avLst/>
          </a:prstGeom>
          <a:noFill/>
          <a:ln w="9525">
            <a:noFill/>
            <a:miter lim="800000"/>
            <a:headEnd/>
            <a:tailEnd/>
          </a:ln>
        </p:spPr>
        <p:txBody>
          <a:bodyPr>
            <a:spAutoFit/>
          </a:bodyPr>
          <a:lstStyle/>
          <a:p>
            <a:pPr eaLnBrk="1" hangingPunct="1">
              <a:spcBef>
                <a:spcPct val="50000"/>
              </a:spcBef>
            </a:pPr>
            <a:r>
              <a:rPr lang="en-US" sz="1600">
                <a:solidFill>
                  <a:srgbClr val="0000FF"/>
                </a:solidFill>
                <a:latin typeface="Arial" charset="0"/>
              </a:rPr>
              <a:t>Use can pay land the </a:t>
            </a:r>
            <a:r>
              <a:rPr lang="en-US" sz="1600" i="1" u="sng">
                <a:solidFill>
                  <a:srgbClr val="0000FF"/>
                </a:solidFill>
                <a:latin typeface="Arial" charset="0"/>
              </a:rPr>
              <a:t>residual</a:t>
            </a:r>
            <a:r>
              <a:rPr lang="en-US" sz="1600">
                <a:solidFill>
                  <a:srgbClr val="0000FF"/>
                </a:solidFill>
                <a:latin typeface="Arial" charset="0"/>
              </a:rPr>
              <a:t> left over after other factors get necessary profit.</a:t>
            </a:r>
          </a:p>
          <a:p>
            <a:pPr eaLnBrk="1" hangingPunct="1">
              <a:spcBef>
                <a:spcPct val="50000"/>
              </a:spcBef>
            </a:pPr>
            <a:r>
              <a:rPr lang="en-US" sz="1600">
                <a:solidFill>
                  <a:srgbClr val="0000FF"/>
                </a:solidFill>
                <a:latin typeface="Arial" charset="0"/>
              </a:rPr>
              <a:t>At any given location, this residual value is greater for some uses than for others.</a:t>
            </a:r>
          </a:p>
          <a:p>
            <a:pPr eaLnBrk="1" hangingPunct="1">
              <a:spcBef>
                <a:spcPct val="50000"/>
              </a:spcBef>
            </a:pPr>
            <a:r>
              <a:rPr lang="en-US" sz="1600">
                <a:solidFill>
                  <a:srgbClr val="0000FF"/>
                </a:solidFill>
                <a:latin typeface="Arial" charset="0"/>
              </a:rPr>
              <a:t>Highest bidder wins.</a:t>
            </a:r>
          </a:p>
        </p:txBody>
      </p:sp>
      <p:sp>
        <p:nvSpPr>
          <p:cNvPr id="24584" name="Footer Placeholder 2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3" name="Footer Placeholder 13"/>
          <p:cNvSpPr>
            <a:spLocks noGrp="1"/>
          </p:cNvSpPr>
          <p:nvPr>
            <p:ph type="ftr" sz="quarter" idx="11"/>
          </p:nvPr>
        </p:nvSpPr>
        <p:spPr>
          <a:noFill/>
          <a:ln>
            <a:miter lim="800000"/>
            <a:headEnd/>
            <a:tailEnd/>
          </a:ln>
        </p:spPr>
        <p:txBody>
          <a:bodyPr/>
          <a:lstStyle/>
          <a:p>
            <a:r>
              <a:rPr lang="en-US" dirty="0"/>
              <a:t>© 2014 OnCourse Learning. All Rights Reserved.</a:t>
            </a:r>
          </a:p>
        </p:txBody>
      </p:sp>
      <p:sp>
        <p:nvSpPr>
          <p:cNvPr id="25602" name="Slide Number Placeholder 3"/>
          <p:cNvSpPr>
            <a:spLocks noGrp="1"/>
          </p:cNvSpPr>
          <p:nvPr>
            <p:ph type="sldNum" sz="quarter" idx="12"/>
          </p:nvPr>
        </p:nvSpPr>
        <p:spPr>
          <a:noFill/>
          <a:ln>
            <a:miter lim="800000"/>
            <a:headEnd/>
            <a:tailEnd/>
          </a:ln>
        </p:spPr>
        <p:txBody>
          <a:bodyPr/>
          <a:lstStyle/>
          <a:p>
            <a:fld id="{37BB2AFC-67A6-44D7-8311-CDBA442F6926}" type="slidenum">
              <a:rPr lang="en-US"/>
              <a:pPr/>
              <a:t>13</a:t>
            </a:fld>
            <a:endParaRPr lang="en-US"/>
          </a:p>
        </p:txBody>
      </p:sp>
      <p:grpSp>
        <p:nvGrpSpPr>
          <p:cNvPr id="16" name="Group 15"/>
          <p:cNvGrpSpPr/>
          <p:nvPr/>
        </p:nvGrpSpPr>
        <p:grpSpPr>
          <a:xfrm>
            <a:off x="1097280" y="461010"/>
            <a:ext cx="6949440" cy="5935980"/>
            <a:chOff x="1097280" y="461010"/>
            <a:chExt cx="6949440" cy="5935980"/>
          </a:xfrm>
        </p:grpSpPr>
        <p:grpSp>
          <p:nvGrpSpPr>
            <p:cNvPr id="14" name="Group 13"/>
            <p:cNvGrpSpPr/>
            <p:nvPr/>
          </p:nvGrpSpPr>
          <p:grpSpPr>
            <a:xfrm>
              <a:off x="1097280" y="461010"/>
              <a:ext cx="6949440" cy="5935980"/>
              <a:chOff x="914400" y="228600"/>
              <a:chExt cx="6949440" cy="5935980"/>
            </a:xfrm>
          </p:grpSpPr>
          <p:sp>
            <p:nvSpPr>
              <p:cNvPr id="25603" name="Oval 4"/>
              <p:cNvSpPr>
                <a:spLocks noChangeArrowheads="1"/>
              </p:cNvSpPr>
              <p:nvPr/>
            </p:nvSpPr>
            <p:spPr bwMode="auto">
              <a:xfrm>
                <a:off x="2036445" y="988695"/>
                <a:ext cx="4705350" cy="4415790"/>
              </a:xfrm>
              <a:prstGeom prst="ellipse">
                <a:avLst/>
              </a:prstGeom>
              <a:noFill/>
              <a:ln w="9525" algn="ctr">
                <a:solidFill>
                  <a:schemeClr val="tx1"/>
                </a:solidFill>
                <a:round/>
                <a:headEnd/>
                <a:tailEnd/>
              </a:ln>
            </p:spPr>
            <p:txBody>
              <a:bodyPr wrap="none"/>
              <a:lstStyle/>
              <a:p>
                <a:pPr eaLnBrk="1" hangingPunct="1"/>
                <a:endParaRPr lang="en-US" sz="1400"/>
              </a:p>
            </p:txBody>
          </p:sp>
          <p:sp>
            <p:nvSpPr>
              <p:cNvPr id="25604" name="Oval 5"/>
              <p:cNvSpPr>
                <a:spLocks noChangeAspect="1" noChangeArrowheads="1"/>
              </p:cNvSpPr>
              <p:nvPr/>
            </p:nvSpPr>
            <p:spPr bwMode="auto">
              <a:xfrm>
                <a:off x="914400" y="228600"/>
                <a:ext cx="6949440" cy="5935980"/>
              </a:xfrm>
              <a:prstGeom prst="ellipse">
                <a:avLst/>
              </a:prstGeom>
              <a:noFill/>
              <a:ln w="9525" algn="ctr">
                <a:solidFill>
                  <a:schemeClr val="tx1"/>
                </a:solidFill>
                <a:round/>
                <a:headEnd/>
                <a:tailEnd/>
              </a:ln>
            </p:spPr>
            <p:txBody>
              <a:bodyPr wrap="none"/>
              <a:lstStyle/>
              <a:p>
                <a:pPr eaLnBrk="1" hangingPunct="1"/>
                <a:endParaRPr lang="en-US" sz="1400"/>
              </a:p>
            </p:txBody>
          </p:sp>
          <p:sp>
            <p:nvSpPr>
              <p:cNvPr id="25605" name="Oval 6"/>
              <p:cNvSpPr>
                <a:spLocks noChangeAspect="1" noChangeArrowheads="1"/>
              </p:cNvSpPr>
              <p:nvPr/>
            </p:nvSpPr>
            <p:spPr bwMode="auto">
              <a:xfrm>
                <a:off x="3303270" y="2327910"/>
                <a:ext cx="2171700" cy="1737360"/>
              </a:xfrm>
              <a:prstGeom prst="ellipse">
                <a:avLst/>
              </a:prstGeom>
              <a:noFill/>
              <a:ln w="9525" algn="ctr">
                <a:solidFill>
                  <a:schemeClr val="tx1"/>
                </a:solidFill>
                <a:round/>
                <a:headEnd/>
                <a:tailEnd/>
              </a:ln>
            </p:spPr>
            <p:txBody>
              <a:bodyPr wrap="none"/>
              <a:lstStyle/>
              <a:p>
                <a:pPr eaLnBrk="1" hangingPunct="1"/>
                <a:endParaRPr lang="en-US" sz="1400"/>
              </a:p>
            </p:txBody>
          </p:sp>
        </p:grpSp>
        <p:grpSp>
          <p:nvGrpSpPr>
            <p:cNvPr id="15" name="Group 14"/>
            <p:cNvGrpSpPr/>
            <p:nvPr/>
          </p:nvGrpSpPr>
          <p:grpSpPr>
            <a:xfrm>
              <a:off x="1133475" y="2921000"/>
              <a:ext cx="6858000" cy="1016000"/>
              <a:chOff x="1133475" y="2895600"/>
              <a:chExt cx="6858000" cy="1016000"/>
            </a:xfrm>
          </p:grpSpPr>
          <p:sp>
            <p:nvSpPr>
              <p:cNvPr id="8" name="TextBox 7"/>
              <p:cNvSpPr txBox="1"/>
              <p:nvPr/>
            </p:nvSpPr>
            <p:spPr>
              <a:xfrm>
                <a:off x="4143375" y="2895600"/>
                <a:ext cx="838200" cy="1016000"/>
              </a:xfrm>
              <a:prstGeom prst="rect">
                <a:avLst/>
              </a:prstGeom>
              <a:noFill/>
            </p:spPr>
            <p:txBody>
              <a:bodyPr>
                <a:spAutoFit/>
              </a:bodyPr>
              <a:lstStyle/>
              <a:p>
                <a:pPr algn="ctr" eaLnBrk="1" hangingPunct="1">
                  <a:defRPr/>
                </a:pPr>
                <a:r>
                  <a:rPr lang="en-US" sz="6000" b="1" dirty="0">
                    <a:latin typeface="+mj-lt"/>
                  </a:rPr>
                  <a:t>A</a:t>
                </a:r>
              </a:p>
            </p:txBody>
          </p:sp>
          <p:sp>
            <p:nvSpPr>
              <p:cNvPr id="9" name="TextBox 8"/>
              <p:cNvSpPr txBox="1"/>
              <p:nvPr/>
            </p:nvSpPr>
            <p:spPr>
              <a:xfrm>
                <a:off x="5648325" y="2895600"/>
                <a:ext cx="838200" cy="1016000"/>
              </a:xfrm>
              <a:prstGeom prst="rect">
                <a:avLst/>
              </a:prstGeom>
              <a:noFill/>
            </p:spPr>
            <p:txBody>
              <a:bodyPr>
                <a:spAutoFit/>
              </a:bodyPr>
              <a:lstStyle/>
              <a:p>
                <a:pPr algn="ctr" eaLnBrk="1" hangingPunct="1">
                  <a:defRPr/>
                </a:pPr>
                <a:r>
                  <a:rPr lang="en-US" sz="6000" b="1" dirty="0">
                    <a:latin typeface="+mj-lt"/>
                  </a:rPr>
                  <a:t>B</a:t>
                </a:r>
              </a:p>
            </p:txBody>
          </p:sp>
          <p:sp>
            <p:nvSpPr>
              <p:cNvPr id="10" name="TextBox 9"/>
              <p:cNvSpPr txBox="1"/>
              <p:nvPr/>
            </p:nvSpPr>
            <p:spPr>
              <a:xfrm>
                <a:off x="2638425" y="2895600"/>
                <a:ext cx="838200" cy="1016000"/>
              </a:xfrm>
              <a:prstGeom prst="rect">
                <a:avLst/>
              </a:prstGeom>
              <a:noFill/>
            </p:spPr>
            <p:txBody>
              <a:bodyPr>
                <a:spAutoFit/>
              </a:bodyPr>
              <a:lstStyle/>
              <a:p>
                <a:pPr algn="ctr" eaLnBrk="1" hangingPunct="1">
                  <a:defRPr/>
                </a:pPr>
                <a:r>
                  <a:rPr lang="en-US" sz="6000" b="1" dirty="0">
                    <a:latin typeface="+mj-lt"/>
                  </a:rPr>
                  <a:t>B</a:t>
                </a:r>
              </a:p>
            </p:txBody>
          </p:sp>
          <p:sp>
            <p:nvSpPr>
              <p:cNvPr id="11" name="TextBox 10"/>
              <p:cNvSpPr txBox="1"/>
              <p:nvPr/>
            </p:nvSpPr>
            <p:spPr>
              <a:xfrm>
                <a:off x="1133475" y="2895600"/>
                <a:ext cx="838200" cy="1016000"/>
              </a:xfrm>
              <a:prstGeom prst="rect">
                <a:avLst/>
              </a:prstGeom>
              <a:noFill/>
            </p:spPr>
            <p:txBody>
              <a:bodyPr>
                <a:spAutoFit/>
              </a:bodyPr>
              <a:lstStyle/>
              <a:p>
                <a:pPr algn="ctr" eaLnBrk="1" hangingPunct="1">
                  <a:defRPr/>
                </a:pPr>
                <a:r>
                  <a:rPr lang="en-US" sz="6000" b="1" dirty="0">
                    <a:latin typeface="+mj-lt"/>
                  </a:rPr>
                  <a:t>C</a:t>
                </a:r>
              </a:p>
            </p:txBody>
          </p:sp>
          <p:sp>
            <p:nvSpPr>
              <p:cNvPr id="12" name="TextBox 11"/>
              <p:cNvSpPr txBox="1"/>
              <p:nvPr/>
            </p:nvSpPr>
            <p:spPr>
              <a:xfrm>
                <a:off x="7153275" y="2895600"/>
                <a:ext cx="838200" cy="1016000"/>
              </a:xfrm>
              <a:prstGeom prst="rect">
                <a:avLst/>
              </a:prstGeom>
              <a:noFill/>
            </p:spPr>
            <p:txBody>
              <a:bodyPr>
                <a:spAutoFit/>
              </a:bodyPr>
              <a:lstStyle/>
              <a:p>
                <a:pPr algn="ctr" eaLnBrk="1" hangingPunct="1">
                  <a:defRPr/>
                </a:pPr>
                <a:r>
                  <a:rPr lang="en-US" sz="6000" b="1" dirty="0">
                    <a:latin typeface="+mj-lt"/>
                  </a:rPr>
                  <a:t>C</a:t>
                </a:r>
              </a:p>
            </p:txBody>
          </p:sp>
        </p:grpSp>
      </p:grpSp>
      <p:sp>
        <p:nvSpPr>
          <p:cNvPr id="13" name="Rectangle 3"/>
          <p:cNvSpPr txBox="1">
            <a:spLocks noChangeArrowheads="1"/>
          </p:cNvSpPr>
          <p:nvPr/>
        </p:nvSpPr>
        <p:spPr>
          <a:xfrm>
            <a:off x="685800" y="0"/>
            <a:ext cx="7772400" cy="381000"/>
          </a:xfrm>
          <a:prstGeom prst="rect">
            <a:avLst/>
          </a:prstGeom>
        </p:spPr>
        <p:txBody>
          <a:bodyPr/>
          <a:lstStyle/>
          <a:p>
            <a:pPr algn="ctr" eaLnBrk="1" hangingPunct="1">
              <a:defRPr/>
            </a:pPr>
            <a:r>
              <a:rPr lang="en-US" sz="1800" kern="0" dirty="0">
                <a:solidFill>
                  <a:schemeClr val="tx2"/>
                </a:solidFill>
                <a:latin typeface="+mj-lt"/>
                <a:ea typeface="+mj-ea"/>
                <a:cs typeface="+mj-cs"/>
              </a:rPr>
              <a:t>Spatial depiction of previous slide’s transept</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miter lim="800000"/>
            <a:headEnd/>
            <a:tailEnd/>
          </a:ln>
        </p:spPr>
        <p:txBody>
          <a:bodyPr/>
          <a:lstStyle/>
          <a:p>
            <a:fld id="{DD7F8839-D3CC-473C-BC9E-BCA9DAB09F26}" type="slidenum">
              <a:rPr lang="en-US"/>
              <a:pPr/>
              <a:t>14</a:t>
            </a:fld>
            <a:endParaRPr lang="en-US"/>
          </a:p>
        </p:txBody>
      </p:sp>
      <p:sp>
        <p:nvSpPr>
          <p:cNvPr id="617474" name="Rectangle 2"/>
          <p:cNvSpPr>
            <a:spLocks noGrp="1" noChangeArrowheads="1"/>
          </p:cNvSpPr>
          <p:nvPr>
            <p:ph type="title"/>
          </p:nvPr>
        </p:nvSpPr>
        <p:spPr>
          <a:xfrm>
            <a:off x="685800" y="609600"/>
            <a:ext cx="7848600" cy="1143000"/>
          </a:xfrm>
        </p:spPr>
        <p:txBody>
          <a:bodyPr/>
          <a:lstStyle/>
          <a:p>
            <a:pPr algn="l" eaLnBrk="1" hangingPunct="1">
              <a:defRPr/>
            </a:pPr>
            <a:r>
              <a:rPr lang="en-US" sz="3200" dirty="0">
                <a:solidFill>
                  <a:srgbClr val="FF0000"/>
                </a:solidFill>
                <a:effectLst>
                  <a:outerShdw blurRad="38100" dist="38100" dir="2700000" algn="tl">
                    <a:srgbClr val="000000"/>
                  </a:outerShdw>
                </a:effectLst>
              </a:rPr>
              <a:t>What indicates the </a:t>
            </a:r>
            <a:r>
              <a:rPr lang="en-US" sz="3200" b="1" i="1" dirty="0">
                <a:solidFill>
                  <a:srgbClr val="FF0000"/>
                </a:solidFill>
                <a:effectLst>
                  <a:outerShdw blurRad="38100" dist="38100" dir="2700000" algn="tl">
                    <a:srgbClr val="000000"/>
                  </a:outerShdw>
                </a:effectLst>
              </a:rPr>
              <a:t>productivity</a:t>
            </a:r>
            <a:r>
              <a:rPr lang="en-US" sz="3200" dirty="0">
                <a:solidFill>
                  <a:srgbClr val="FF0000"/>
                </a:solidFill>
                <a:effectLst>
                  <a:outerShdw blurRad="38100" dist="38100" dir="2700000" algn="tl">
                    <a:srgbClr val="000000"/>
                  </a:outerShdw>
                </a:effectLst>
              </a:rPr>
              <a:t> of a land use?</a:t>
            </a:r>
          </a:p>
        </p:txBody>
      </p:sp>
      <p:sp>
        <p:nvSpPr>
          <p:cNvPr id="26628" name="Rectangle 3"/>
          <p:cNvSpPr>
            <a:spLocks noGrp="1" noChangeArrowheads="1"/>
          </p:cNvSpPr>
          <p:nvPr>
            <p:ph type="body" idx="1"/>
          </p:nvPr>
        </p:nvSpPr>
        <p:spPr>
          <a:xfrm>
            <a:off x="685800" y="1981200"/>
            <a:ext cx="7543800" cy="4114800"/>
          </a:xfrm>
        </p:spPr>
        <p:txBody>
          <a:bodyPr/>
          <a:lstStyle/>
          <a:p>
            <a:pPr eaLnBrk="1" hangingPunct="1">
              <a:buFont typeface="Wingdings" pitchFamily="2" charset="2"/>
              <a:buNone/>
            </a:pPr>
            <a:r>
              <a:rPr lang="en-US" i="1" dirty="0" smtClean="0">
                <a:solidFill>
                  <a:srgbClr val="0000FF"/>
                </a:solidFill>
              </a:rPr>
              <a:t>Height of bid-rent (residual) at central point.</a:t>
            </a:r>
            <a:endParaRPr lang="en-US" dirty="0" smtClean="0">
              <a:solidFill>
                <a:srgbClr val="0000FF"/>
              </a:solidFill>
            </a:endParaRPr>
          </a:p>
        </p:txBody>
      </p:sp>
      <p:sp>
        <p:nvSpPr>
          <p:cNvPr id="26630"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miter lim="800000"/>
            <a:headEnd/>
            <a:tailEnd/>
          </a:ln>
        </p:spPr>
        <p:txBody>
          <a:bodyPr/>
          <a:lstStyle/>
          <a:p>
            <a:fld id="{3B6E1270-4398-4548-B7FD-3102EDC40B66}" type="slidenum">
              <a:rPr lang="en-US"/>
              <a:pPr/>
              <a:t>15</a:t>
            </a:fld>
            <a:endParaRPr lang="en-US"/>
          </a:p>
        </p:txBody>
      </p:sp>
      <p:sp>
        <p:nvSpPr>
          <p:cNvPr id="618498" name="Rectangle 2"/>
          <p:cNvSpPr>
            <a:spLocks noGrp="1" noChangeArrowheads="1"/>
          </p:cNvSpPr>
          <p:nvPr>
            <p:ph type="title"/>
          </p:nvPr>
        </p:nvSpPr>
        <p:spPr/>
        <p:txBody>
          <a:bodyPr/>
          <a:lstStyle/>
          <a:p>
            <a:pPr algn="l" eaLnBrk="1" hangingPunct="1">
              <a:defRPr/>
            </a:pPr>
            <a:r>
              <a:rPr lang="en-US" sz="2800" dirty="0">
                <a:solidFill>
                  <a:srgbClr val="FF0000"/>
                </a:solidFill>
                <a:effectLst>
                  <a:outerShdw blurRad="38100" dist="38100" dir="2700000" algn="tl">
                    <a:srgbClr val="000000"/>
                  </a:outerShdw>
                </a:effectLst>
              </a:rPr>
              <a:t>What indicates the </a:t>
            </a:r>
            <a:r>
              <a:rPr lang="en-US" sz="2800" b="1" i="1" dirty="0">
                <a:solidFill>
                  <a:srgbClr val="FF0000"/>
                </a:solidFill>
                <a:effectLst>
                  <a:outerShdw blurRad="38100" dist="38100" dir="2700000" algn="tl">
                    <a:srgbClr val="000000"/>
                  </a:outerShdw>
                </a:effectLst>
              </a:rPr>
              <a:t>sensitivity</a:t>
            </a:r>
            <a:r>
              <a:rPr lang="en-US" sz="2800" dirty="0">
                <a:solidFill>
                  <a:srgbClr val="FF0000"/>
                </a:solidFill>
                <a:effectLst>
                  <a:outerShdw blurRad="38100" dist="38100" dir="2700000" algn="tl">
                    <a:srgbClr val="000000"/>
                  </a:outerShdw>
                </a:effectLst>
              </a:rPr>
              <a:t> of a land use to </a:t>
            </a:r>
            <a:r>
              <a:rPr lang="en-US" sz="2800" b="1" i="1" dirty="0">
                <a:solidFill>
                  <a:srgbClr val="FF0000"/>
                </a:solidFill>
                <a:effectLst>
                  <a:outerShdw blurRad="38100" dist="38100" dir="2700000" algn="tl">
                    <a:srgbClr val="000000"/>
                  </a:outerShdw>
                </a:effectLst>
              </a:rPr>
              <a:t>accessibility</a:t>
            </a:r>
            <a:r>
              <a:rPr lang="en-US" sz="2800" dirty="0">
                <a:solidFill>
                  <a:srgbClr val="FF0000"/>
                </a:solidFill>
                <a:effectLst>
                  <a:outerShdw blurRad="38100" dist="38100" dir="2700000" algn="tl">
                    <a:srgbClr val="000000"/>
                  </a:outerShdw>
                </a:effectLst>
              </a:rPr>
              <a:t> (transport costs)?</a:t>
            </a:r>
          </a:p>
        </p:txBody>
      </p:sp>
      <p:sp>
        <p:nvSpPr>
          <p:cNvPr id="27652" name="Rectangle 3"/>
          <p:cNvSpPr>
            <a:spLocks noGrp="1" noChangeArrowheads="1"/>
          </p:cNvSpPr>
          <p:nvPr>
            <p:ph type="body" idx="1"/>
          </p:nvPr>
        </p:nvSpPr>
        <p:spPr>
          <a:xfrm>
            <a:off x="685800" y="2743200"/>
            <a:ext cx="7772400" cy="1600200"/>
          </a:xfrm>
        </p:spPr>
        <p:txBody>
          <a:bodyPr/>
          <a:lstStyle/>
          <a:p>
            <a:pPr marL="0" indent="0" eaLnBrk="1" hangingPunct="1">
              <a:buFont typeface="Wingdings" pitchFamily="2" charset="2"/>
              <a:buNone/>
            </a:pPr>
            <a:r>
              <a:rPr lang="en-US" i="1" dirty="0" smtClean="0">
                <a:solidFill>
                  <a:srgbClr val="0000FF"/>
                </a:solidFill>
              </a:rPr>
              <a:t>Steepness of bid-rent function (land rent gradient for that use).</a:t>
            </a:r>
          </a:p>
        </p:txBody>
      </p:sp>
      <p:sp>
        <p:nvSpPr>
          <p:cNvPr id="27654"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miter lim="800000"/>
            <a:headEnd/>
            <a:tailEnd/>
          </a:ln>
        </p:spPr>
        <p:txBody>
          <a:bodyPr/>
          <a:lstStyle/>
          <a:p>
            <a:fld id="{8FA9E229-B8CF-43B5-883C-CBDC8318FADB}" type="slidenum">
              <a:rPr lang="en-US"/>
              <a:pPr/>
              <a:t>16</a:t>
            </a:fld>
            <a:endParaRPr lang="en-US"/>
          </a:p>
        </p:txBody>
      </p:sp>
      <p:sp>
        <p:nvSpPr>
          <p:cNvPr id="619522" name="Rectangle 2"/>
          <p:cNvSpPr>
            <a:spLocks noGrp="1" noChangeArrowheads="1"/>
          </p:cNvSpPr>
          <p:nvPr>
            <p:ph type="title"/>
          </p:nvPr>
        </p:nvSpPr>
        <p:spPr>
          <a:xfrm>
            <a:off x="457200" y="381000"/>
            <a:ext cx="8229600" cy="1905000"/>
          </a:xfrm>
        </p:spPr>
        <p:txBody>
          <a:bodyPr/>
          <a:lstStyle/>
          <a:p>
            <a:pPr algn="l" eaLnBrk="1" hangingPunct="1">
              <a:defRPr/>
            </a:pPr>
            <a:r>
              <a:rPr lang="en-US" sz="3200" dirty="0">
                <a:solidFill>
                  <a:srgbClr val="FF0000"/>
                </a:solidFill>
                <a:effectLst>
                  <a:outerShdw blurRad="38100" dist="38100" dir="2700000" algn="tl">
                    <a:srgbClr val="000000"/>
                  </a:outerShdw>
                </a:effectLst>
              </a:rPr>
              <a:t>Why is </a:t>
            </a:r>
            <a:r>
              <a:rPr lang="en-US" sz="3200" b="1" i="1" dirty="0">
                <a:solidFill>
                  <a:srgbClr val="FF0000"/>
                </a:solidFill>
                <a:effectLst>
                  <a:outerShdw blurRad="38100" dist="38100" dir="2700000" algn="tl">
                    <a:srgbClr val="000000"/>
                  </a:outerShdw>
                </a:effectLst>
              </a:rPr>
              <a:t>density</a:t>
            </a:r>
            <a:r>
              <a:rPr lang="en-US" sz="3200" dirty="0">
                <a:solidFill>
                  <a:srgbClr val="FF0000"/>
                </a:solidFill>
                <a:effectLst>
                  <a:outerShdw blurRad="38100" dist="38100" dir="2700000" algn="tl">
                    <a:srgbClr val="000000"/>
                  </a:outerShdw>
                </a:effectLst>
              </a:rPr>
              <a:t> (or intensity) of land use positively correlated with both land use </a:t>
            </a:r>
            <a:r>
              <a:rPr lang="en-US" sz="3200" b="1" i="1" dirty="0">
                <a:solidFill>
                  <a:srgbClr val="FF0000"/>
                </a:solidFill>
                <a:effectLst>
                  <a:outerShdw blurRad="38100" dist="38100" dir="2700000" algn="tl">
                    <a:srgbClr val="000000"/>
                  </a:outerShdw>
                </a:effectLst>
              </a:rPr>
              <a:t>productivity</a:t>
            </a:r>
            <a:r>
              <a:rPr lang="en-US" sz="3200" dirty="0">
                <a:solidFill>
                  <a:srgbClr val="FF0000"/>
                </a:solidFill>
                <a:effectLst>
                  <a:outerShdw blurRad="38100" dist="38100" dir="2700000" algn="tl">
                    <a:srgbClr val="000000"/>
                  </a:outerShdw>
                </a:effectLst>
              </a:rPr>
              <a:t> and </a:t>
            </a:r>
            <a:r>
              <a:rPr lang="en-US" sz="3200" b="1" i="1" dirty="0">
                <a:solidFill>
                  <a:srgbClr val="FF0000"/>
                </a:solidFill>
                <a:effectLst>
                  <a:outerShdw blurRad="38100" dist="38100" dir="2700000" algn="tl">
                    <a:srgbClr val="000000"/>
                  </a:outerShdw>
                </a:effectLst>
              </a:rPr>
              <a:t>sensitivity to accessibility</a:t>
            </a:r>
            <a:r>
              <a:rPr lang="en-US" sz="3200" dirty="0">
                <a:solidFill>
                  <a:srgbClr val="FF0000"/>
                </a:solidFill>
                <a:effectLst>
                  <a:outerShdw blurRad="38100" dist="38100" dir="2700000" algn="tl">
                    <a:srgbClr val="000000"/>
                  </a:outerShdw>
                </a:effectLst>
              </a:rPr>
              <a:t>?</a:t>
            </a:r>
          </a:p>
        </p:txBody>
      </p:sp>
      <p:sp>
        <p:nvSpPr>
          <p:cNvPr id="28676" name="Rectangle 3"/>
          <p:cNvSpPr>
            <a:spLocks noGrp="1" noChangeArrowheads="1"/>
          </p:cNvSpPr>
          <p:nvPr>
            <p:ph type="body" idx="1"/>
          </p:nvPr>
        </p:nvSpPr>
        <p:spPr>
          <a:xfrm>
            <a:off x="685800" y="2438400"/>
            <a:ext cx="7772400" cy="3810000"/>
          </a:xfrm>
        </p:spPr>
        <p:txBody>
          <a:bodyPr/>
          <a:lstStyle/>
          <a:p>
            <a:pPr eaLnBrk="1" hangingPunct="1"/>
            <a:r>
              <a:rPr lang="en-US" sz="2800" i="1" smtClean="0">
                <a:solidFill>
                  <a:srgbClr val="0000FF"/>
                </a:solidFill>
              </a:rPr>
              <a:t>Greater density </a:t>
            </a:r>
            <a:r>
              <a:rPr lang="en-US" sz="2800" i="1" noProof="1" smtClean="0">
                <a:solidFill>
                  <a:srgbClr val="0000FF"/>
                </a:solidFill>
                <a:sym typeface="Wingdings" pitchFamily="2" charset="2"/>
              </a:rPr>
              <a:t></a:t>
            </a:r>
            <a:r>
              <a:rPr lang="en-US" sz="2800" i="1" smtClean="0">
                <a:solidFill>
                  <a:srgbClr val="0000FF"/>
                </a:solidFill>
              </a:rPr>
              <a:t> More labor &amp; capital applied per acre (</a:t>
            </a:r>
            <a:r>
              <a:rPr lang="en-US" sz="2800" i="1" smtClean="0">
                <a:solidFill>
                  <a:srgbClr val="0000FF"/>
                </a:solidFill>
                <a:sym typeface="Wingdings" pitchFamily="2" charset="2"/>
              </a:rPr>
              <a:t> Greater Productivity)</a:t>
            </a:r>
            <a:endParaRPr lang="en-US" sz="2800" i="1" smtClean="0">
              <a:solidFill>
                <a:srgbClr val="0000FF"/>
              </a:solidFill>
            </a:endParaRPr>
          </a:p>
          <a:p>
            <a:pPr eaLnBrk="1" hangingPunct="1"/>
            <a:r>
              <a:rPr lang="en-US" sz="2800" i="1" smtClean="0">
                <a:solidFill>
                  <a:srgbClr val="0000FF"/>
                </a:solidFill>
              </a:rPr>
              <a:t>Greater density </a:t>
            </a:r>
            <a:r>
              <a:rPr lang="en-US" sz="2800" i="1" noProof="1" smtClean="0">
                <a:solidFill>
                  <a:srgbClr val="0000FF"/>
                </a:solidFill>
                <a:sym typeface="Wingdings" pitchFamily="2" charset="2"/>
              </a:rPr>
              <a:t></a:t>
            </a:r>
            <a:r>
              <a:rPr lang="en-US" sz="2800" i="1" smtClean="0">
                <a:solidFill>
                  <a:srgbClr val="0000FF"/>
                </a:solidFill>
              </a:rPr>
              <a:t> More value of inputs &amp; outputs per acre, most needing to be transported </a:t>
            </a:r>
            <a:r>
              <a:rPr lang="en-US" sz="2800" i="1" smtClean="0">
                <a:solidFill>
                  <a:srgbClr val="0000FF"/>
                </a:solidFill>
                <a:sym typeface="Wingdings" pitchFamily="2" charset="2"/>
              </a:rPr>
              <a:t> Greater Sensitivity (rent gradient)</a:t>
            </a:r>
            <a:r>
              <a:rPr lang="en-US" sz="2800" i="1" smtClean="0">
                <a:solidFill>
                  <a:srgbClr val="0000FF"/>
                </a:solidFill>
              </a:rPr>
              <a:t>. e.g., $250/Mi/Yr/Person transport cost </a:t>
            </a:r>
            <a:r>
              <a:rPr lang="en-US" sz="2800" i="1" noProof="1" smtClean="0">
                <a:solidFill>
                  <a:srgbClr val="0000FF"/>
                </a:solidFill>
                <a:sym typeface="Wingdings" pitchFamily="2" charset="2"/>
              </a:rPr>
              <a:t></a:t>
            </a:r>
            <a:r>
              <a:rPr lang="en-US" sz="2800" i="1" smtClean="0">
                <a:solidFill>
                  <a:srgbClr val="0000FF"/>
                </a:solidFill>
              </a:rPr>
              <a:t> $500/Mi rent gradient @ 2 hab/acre density, but $750/Mi gradient @ 3 hab/acre density.</a:t>
            </a:r>
            <a:endParaRPr lang="en-US" sz="2800" smtClean="0">
              <a:solidFill>
                <a:srgbClr val="000000"/>
              </a:solidFill>
            </a:endParaRPr>
          </a:p>
        </p:txBody>
      </p:sp>
      <p:sp>
        <p:nvSpPr>
          <p:cNvPr id="28678"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miter lim="800000"/>
            <a:headEnd/>
            <a:tailEnd/>
          </a:ln>
        </p:spPr>
        <p:txBody>
          <a:bodyPr/>
          <a:lstStyle/>
          <a:p>
            <a:fld id="{96ADB473-DD23-47D1-83CF-A97251965BA6}" type="slidenum">
              <a:rPr lang="en-US"/>
              <a:pPr/>
              <a:t>17</a:t>
            </a:fld>
            <a:endParaRPr lang="en-US"/>
          </a:p>
        </p:txBody>
      </p:sp>
      <p:sp>
        <p:nvSpPr>
          <p:cNvPr id="620546" name="Rectangle 2"/>
          <p:cNvSpPr>
            <a:spLocks noGrp="1" noChangeArrowheads="1"/>
          </p:cNvSpPr>
          <p:nvPr>
            <p:ph type="title"/>
          </p:nvPr>
        </p:nvSpPr>
        <p:spPr>
          <a:xfrm>
            <a:off x="685800" y="457200"/>
            <a:ext cx="7772400" cy="1143000"/>
          </a:xfrm>
        </p:spPr>
        <p:txBody>
          <a:bodyPr/>
          <a:lstStyle/>
          <a:p>
            <a:pPr algn="l" eaLnBrk="1" hangingPunct="1">
              <a:defRPr/>
            </a:pPr>
            <a:r>
              <a:rPr lang="en-US" sz="3200" dirty="0">
                <a:solidFill>
                  <a:srgbClr val="FF0000"/>
                </a:solidFill>
                <a:effectLst>
                  <a:outerShdw blurRad="38100" dist="38100" dir="2700000" algn="tl">
                    <a:srgbClr val="000000"/>
                  </a:outerShdw>
                </a:effectLst>
              </a:rPr>
              <a:t>In the land market, which type of use will prevail nearest the center?</a:t>
            </a:r>
          </a:p>
        </p:txBody>
      </p:sp>
      <p:sp>
        <p:nvSpPr>
          <p:cNvPr id="2970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9" name="Picture 19"/>
          <p:cNvPicPr>
            <a:picLocks noChangeAspect="1" noChangeArrowheads="1"/>
          </p:cNvPicPr>
          <p:nvPr/>
        </p:nvPicPr>
        <p:blipFill>
          <a:blip r:embed="rId2" cstate="print"/>
          <a:srcRect/>
          <a:stretch>
            <a:fillRect/>
          </a:stretch>
        </p:blipFill>
        <p:spPr bwMode="auto">
          <a:xfrm>
            <a:off x="2047875" y="1060450"/>
            <a:ext cx="4872306" cy="4572000"/>
          </a:xfrm>
          <a:prstGeom prst="rect">
            <a:avLst/>
          </a:prstGeom>
          <a:noFill/>
          <a:ln w="9525">
            <a:noFill/>
            <a:miter lim="800000"/>
            <a:headEnd/>
            <a:tailEnd/>
          </a:ln>
        </p:spPr>
      </p:pic>
      <p:sp>
        <p:nvSpPr>
          <p:cNvPr id="30722" name="Slide Number Placeholder 5"/>
          <p:cNvSpPr>
            <a:spLocks noGrp="1"/>
          </p:cNvSpPr>
          <p:nvPr>
            <p:ph type="sldNum" sz="quarter" idx="12"/>
          </p:nvPr>
        </p:nvSpPr>
        <p:spPr>
          <a:noFill/>
          <a:ln>
            <a:miter lim="800000"/>
            <a:headEnd/>
            <a:tailEnd/>
          </a:ln>
        </p:spPr>
        <p:txBody>
          <a:bodyPr/>
          <a:lstStyle/>
          <a:p>
            <a:fld id="{AE9BB932-D4EF-4443-A1BA-F73D71E6883A}" type="slidenum">
              <a:rPr lang="en-US"/>
              <a:pPr/>
              <a:t>18</a:t>
            </a:fld>
            <a:endParaRPr lang="en-US"/>
          </a:p>
        </p:txBody>
      </p:sp>
      <p:sp>
        <p:nvSpPr>
          <p:cNvPr id="621570" name="Rectangle 2"/>
          <p:cNvSpPr>
            <a:spLocks noGrp="1" noChangeArrowheads="1"/>
          </p:cNvSpPr>
          <p:nvPr>
            <p:ph type="title"/>
          </p:nvPr>
        </p:nvSpPr>
        <p:spPr>
          <a:xfrm>
            <a:off x="685800" y="0"/>
            <a:ext cx="7772400" cy="1143000"/>
          </a:xfrm>
        </p:spPr>
        <p:txBody>
          <a:bodyPr/>
          <a:lstStyle/>
          <a:p>
            <a:pPr eaLnBrk="1" hangingPunct="1">
              <a:defRPr/>
            </a:pPr>
            <a:r>
              <a:rPr lang="en-US" sz="2400">
                <a:solidFill>
                  <a:srgbClr val="000000"/>
                </a:solidFill>
              </a:rPr>
              <a:t>This result in part explains the classical </a:t>
            </a:r>
            <a:r>
              <a:rPr lang="en-US" sz="2400" b="1" i="1">
                <a:solidFill>
                  <a:srgbClr val="000000"/>
                </a:solidFill>
              </a:rPr>
              <a:t>Burgess Concentric Ring Model of Urban Form</a:t>
            </a:r>
            <a:endParaRPr lang="en-US" sz="2400">
              <a:solidFill>
                <a:srgbClr val="000000"/>
              </a:solidFill>
            </a:endParaRPr>
          </a:p>
        </p:txBody>
      </p:sp>
      <p:sp>
        <p:nvSpPr>
          <p:cNvPr id="30725" name="Rectangle 14"/>
          <p:cNvSpPr>
            <a:spLocks noGrp="1" noChangeArrowheads="1"/>
          </p:cNvSpPr>
          <p:nvPr>
            <p:ph type="body" idx="1"/>
          </p:nvPr>
        </p:nvSpPr>
        <p:spPr>
          <a:xfrm>
            <a:off x="304800" y="5715000"/>
            <a:ext cx="8458200" cy="838200"/>
          </a:xfrm>
        </p:spPr>
        <p:txBody>
          <a:bodyPr/>
          <a:lstStyle/>
          <a:p>
            <a:pPr marL="0" indent="0" eaLnBrk="1" hangingPunct="1">
              <a:lnSpc>
                <a:spcPct val="90000"/>
              </a:lnSpc>
              <a:buFont typeface="Wingdings" pitchFamily="2" charset="2"/>
              <a:buNone/>
            </a:pPr>
            <a:r>
              <a:rPr lang="en-US" sz="2400" dirty="0" smtClean="0"/>
              <a:t>This is a good model of the typical American city in the mid-20</a:t>
            </a:r>
            <a:r>
              <a:rPr lang="en-US" sz="2400" baseline="30000" dirty="0" smtClean="0"/>
              <a:t>th</a:t>
            </a:r>
            <a:r>
              <a:rPr lang="en-US" sz="2400" dirty="0" smtClean="0"/>
              <a:t> century, and not a bad model even now.</a:t>
            </a:r>
            <a:endParaRPr lang="en-US" sz="2400" i="1" dirty="0" smtClean="0">
              <a:solidFill>
                <a:srgbClr val="FF0000"/>
              </a:solidFill>
            </a:endParaRPr>
          </a:p>
        </p:txBody>
      </p:sp>
      <p:sp>
        <p:nvSpPr>
          <p:cNvPr id="30727" name="Footer Placeholder 1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381000"/>
            <a:ext cx="8229600" cy="1905000"/>
          </a:xfrm>
        </p:spPr>
        <p:txBody>
          <a:bodyPr/>
          <a:lstStyle/>
          <a:p>
            <a:pPr algn="l" eaLnBrk="1" hangingPunct="1">
              <a:defRPr/>
            </a:pPr>
            <a:r>
              <a:rPr lang="en-US" sz="3200" dirty="0" smtClean="0">
                <a:solidFill>
                  <a:srgbClr val="FF0000"/>
                </a:solidFill>
                <a:effectLst>
                  <a:outerShdw blurRad="38100" dist="38100" dir="2700000" algn="tl">
                    <a:srgbClr val="000000"/>
                  </a:outerShdw>
                </a:effectLst>
              </a:rPr>
              <a:t>Why is </a:t>
            </a:r>
            <a:r>
              <a:rPr lang="en-US" sz="3200" b="1" i="1" dirty="0" smtClean="0">
                <a:solidFill>
                  <a:srgbClr val="FF0000"/>
                </a:solidFill>
                <a:effectLst>
                  <a:outerShdw blurRad="38100" dist="38100" dir="2700000" algn="tl">
                    <a:srgbClr val="000000"/>
                  </a:outerShdw>
                </a:effectLst>
              </a:rPr>
              <a:t>density</a:t>
            </a:r>
            <a:r>
              <a:rPr lang="en-US" sz="3200" dirty="0" smtClean="0">
                <a:solidFill>
                  <a:srgbClr val="FF0000"/>
                </a:solidFill>
                <a:effectLst>
                  <a:outerShdw blurRad="38100" dist="38100" dir="2700000" algn="tl">
                    <a:srgbClr val="000000"/>
                  </a:outerShdw>
                </a:effectLst>
              </a:rPr>
              <a:t> (or intensity) of land use positively correlated with both land use </a:t>
            </a:r>
            <a:r>
              <a:rPr lang="en-US" sz="3200" b="1" i="1" dirty="0" smtClean="0">
                <a:solidFill>
                  <a:srgbClr val="FF0000"/>
                </a:solidFill>
                <a:effectLst>
                  <a:outerShdw blurRad="38100" dist="38100" dir="2700000" algn="tl">
                    <a:srgbClr val="000000"/>
                  </a:outerShdw>
                </a:effectLst>
              </a:rPr>
              <a:t>productivity</a:t>
            </a:r>
            <a:r>
              <a:rPr lang="en-US" sz="3200" dirty="0" smtClean="0">
                <a:solidFill>
                  <a:srgbClr val="FF0000"/>
                </a:solidFill>
                <a:effectLst>
                  <a:outerShdw blurRad="38100" dist="38100" dir="2700000" algn="tl">
                    <a:srgbClr val="000000"/>
                  </a:outerShdw>
                </a:effectLst>
              </a:rPr>
              <a:t> and </a:t>
            </a:r>
            <a:r>
              <a:rPr lang="en-US" sz="3200" b="1" i="1" dirty="0" smtClean="0">
                <a:solidFill>
                  <a:srgbClr val="FF0000"/>
                </a:solidFill>
                <a:effectLst>
                  <a:outerShdw blurRad="38100" dist="38100" dir="2700000" algn="tl">
                    <a:srgbClr val="000000"/>
                  </a:outerShdw>
                </a:effectLst>
              </a:rPr>
              <a:t>sensitivity to accessibility</a:t>
            </a:r>
            <a:r>
              <a:rPr lang="en-US" sz="3200" dirty="0" smtClean="0">
                <a:solidFill>
                  <a:srgbClr val="FF0000"/>
                </a:solidFill>
                <a:effectLst>
                  <a:outerShdw blurRad="38100" dist="38100" dir="2700000" algn="tl">
                    <a:srgbClr val="000000"/>
                  </a:outerShdw>
                </a:effectLst>
              </a:rPr>
              <a:t>?…</a:t>
            </a:r>
          </a:p>
        </p:txBody>
      </p:sp>
      <p:sp>
        <p:nvSpPr>
          <p:cNvPr id="31747" name="Rectangle 3"/>
          <p:cNvSpPr>
            <a:spLocks noGrp="1" noChangeArrowheads="1"/>
          </p:cNvSpPr>
          <p:nvPr>
            <p:ph type="body" idx="1"/>
          </p:nvPr>
        </p:nvSpPr>
        <p:spPr>
          <a:xfrm>
            <a:off x="685800" y="2667000"/>
            <a:ext cx="7772400" cy="3810000"/>
          </a:xfrm>
        </p:spPr>
        <p:txBody>
          <a:bodyPr/>
          <a:lstStyle/>
          <a:p>
            <a:pPr eaLnBrk="1" hangingPunct="1"/>
            <a:r>
              <a:rPr lang="en-US" sz="2800" i="1" smtClean="0">
                <a:solidFill>
                  <a:srgbClr val="0000FF"/>
                </a:solidFill>
              </a:rPr>
              <a:t>Greater density </a:t>
            </a:r>
            <a:r>
              <a:rPr lang="en-US" sz="2800" i="1" noProof="1" smtClean="0">
                <a:solidFill>
                  <a:srgbClr val="0000FF"/>
                </a:solidFill>
                <a:sym typeface="Wingdings" pitchFamily="2" charset="2"/>
              </a:rPr>
              <a:t></a:t>
            </a:r>
            <a:r>
              <a:rPr lang="en-US" sz="2800" i="1" smtClean="0">
                <a:solidFill>
                  <a:srgbClr val="0000FF"/>
                </a:solidFill>
              </a:rPr>
              <a:t> More labor &amp; capital applied per acre (</a:t>
            </a:r>
            <a:r>
              <a:rPr lang="en-US" sz="2800" i="1" smtClean="0">
                <a:solidFill>
                  <a:srgbClr val="0000FF"/>
                </a:solidFill>
                <a:sym typeface="Wingdings" pitchFamily="2" charset="2"/>
              </a:rPr>
              <a:t> Greater Productivity)</a:t>
            </a:r>
            <a:endParaRPr lang="en-US" sz="2800" i="1" smtClean="0">
              <a:solidFill>
                <a:srgbClr val="0000FF"/>
              </a:solidFill>
            </a:endParaRPr>
          </a:p>
          <a:p>
            <a:pPr eaLnBrk="1" hangingPunct="1"/>
            <a:r>
              <a:rPr lang="en-US" sz="2800" i="1" smtClean="0">
                <a:solidFill>
                  <a:srgbClr val="0000FF"/>
                </a:solidFill>
              </a:rPr>
              <a:t>Greater density </a:t>
            </a:r>
            <a:r>
              <a:rPr lang="en-US" sz="2800" i="1" noProof="1" smtClean="0">
                <a:solidFill>
                  <a:srgbClr val="0000FF"/>
                </a:solidFill>
                <a:sym typeface="Wingdings" pitchFamily="2" charset="2"/>
              </a:rPr>
              <a:t></a:t>
            </a:r>
            <a:r>
              <a:rPr lang="en-US" sz="2800" i="1" smtClean="0">
                <a:solidFill>
                  <a:srgbClr val="0000FF"/>
                </a:solidFill>
              </a:rPr>
              <a:t> More value of inputs &amp; outputs per acre, most needing to be transported </a:t>
            </a:r>
            <a:r>
              <a:rPr lang="en-US" sz="2800" i="1" smtClean="0">
                <a:solidFill>
                  <a:srgbClr val="0000FF"/>
                </a:solidFill>
                <a:sym typeface="Wingdings" pitchFamily="2" charset="2"/>
              </a:rPr>
              <a:t> Greater Sensitivity (rent gradient)</a:t>
            </a:r>
            <a:r>
              <a:rPr lang="en-US" sz="2800" i="1" smtClean="0">
                <a:solidFill>
                  <a:srgbClr val="0000FF"/>
                </a:solidFill>
              </a:rPr>
              <a:t>. e.g., $250/Mi/Yr/Person transport cost </a:t>
            </a:r>
            <a:r>
              <a:rPr lang="en-US" sz="2800" i="1" noProof="1" smtClean="0">
                <a:solidFill>
                  <a:srgbClr val="0000FF"/>
                </a:solidFill>
                <a:sym typeface="Wingdings" pitchFamily="2" charset="2"/>
              </a:rPr>
              <a:t></a:t>
            </a:r>
            <a:r>
              <a:rPr lang="en-US" sz="2800" i="1" smtClean="0">
                <a:solidFill>
                  <a:srgbClr val="0000FF"/>
                </a:solidFill>
              </a:rPr>
              <a:t> $500/Mi rent gradient @ 2 hab/acre density, but $750/Mi gradient @ 3 hab/acre density.</a:t>
            </a:r>
            <a:endParaRPr lang="en-US" sz="2800" smtClean="0">
              <a:solidFill>
                <a:srgbClr val="000000"/>
              </a:solidFill>
            </a:endParaRPr>
          </a:p>
        </p:txBody>
      </p:sp>
      <p:sp>
        <p:nvSpPr>
          <p:cNvPr id="31748" name="Slide Number Placeholder 3"/>
          <p:cNvSpPr>
            <a:spLocks noGrp="1"/>
          </p:cNvSpPr>
          <p:nvPr>
            <p:ph type="sldNum" sz="quarter" idx="12"/>
          </p:nvPr>
        </p:nvSpPr>
        <p:spPr>
          <a:noFill/>
          <a:ln>
            <a:miter lim="800000"/>
            <a:headEnd/>
            <a:tailEnd/>
          </a:ln>
        </p:spPr>
        <p:txBody>
          <a:bodyPr/>
          <a:lstStyle/>
          <a:p>
            <a:fld id="{676048AD-0072-4C5A-8AD1-3FD0FE863944}" type="slidenum">
              <a:rPr lang="en-US"/>
              <a:pPr/>
              <a:t>19</a:t>
            </a:fld>
            <a:endParaRPr lang="en-US"/>
          </a:p>
        </p:txBody>
      </p:sp>
      <p:sp>
        <p:nvSpPr>
          <p:cNvPr id="3174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8722" name="Rectangle 1026"/>
          <p:cNvSpPr>
            <a:spLocks noGrp="1" noChangeArrowheads="1"/>
          </p:cNvSpPr>
          <p:nvPr>
            <p:ph type="title"/>
          </p:nvPr>
        </p:nvSpPr>
        <p:spPr/>
        <p:txBody>
          <a:bodyPr/>
          <a:lstStyle/>
          <a:p>
            <a:pPr eaLnBrk="1" hangingPunct="1">
              <a:defRPr/>
            </a:pPr>
            <a:r>
              <a:rPr lang="en-US" smtClean="0"/>
              <a:t>Introduction</a:t>
            </a:r>
          </a:p>
        </p:txBody>
      </p:sp>
      <p:sp>
        <p:nvSpPr>
          <p:cNvPr id="14339" name="Rectangle 1027"/>
          <p:cNvSpPr>
            <a:spLocks noGrp="1" noChangeArrowheads="1"/>
          </p:cNvSpPr>
          <p:nvPr>
            <p:ph type="body" idx="1"/>
          </p:nvPr>
        </p:nvSpPr>
        <p:spPr/>
        <p:txBody>
          <a:bodyPr/>
          <a:lstStyle/>
          <a:p>
            <a:pPr marL="0" indent="0" eaLnBrk="1" hangingPunct="1">
              <a:buFont typeface="Wingdings" pitchFamily="2" charset="2"/>
              <a:buNone/>
            </a:pPr>
            <a:r>
              <a:rPr lang="en-US" dirty="0" smtClean="0"/>
              <a:t>Chapter 4 </a:t>
            </a:r>
            <a:r>
              <a:rPr lang="en-US" dirty="0" smtClean="0"/>
              <a:t>and </a:t>
            </a:r>
            <a:r>
              <a:rPr lang="en-US" dirty="0" smtClean="0"/>
              <a:t>the </a:t>
            </a:r>
            <a:r>
              <a:rPr lang="en-US" dirty="0" err="1" smtClean="0"/>
              <a:t>Monocentric</a:t>
            </a:r>
            <a:r>
              <a:rPr lang="en-US" dirty="0" smtClean="0"/>
              <a:t> City Model presented the basics, but we need to broaden our study of urban form and land value to include some key aspects of the real world that are important for real estate practitioners and investors…</a:t>
            </a:r>
            <a:endParaRPr lang="en-US" i="1" dirty="0" smtClean="0"/>
          </a:p>
        </p:txBody>
      </p:sp>
      <p:sp>
        <p:nvSpPr>
          <p:cNvPr id="14340" name="Slide Number Placeholder 3"/>
          <p:cNvSpPr>
            <a:spLocks noGrp="1"/>
          </p:cNvSpPr>
          <p:nvPr>
            <p:ph type="sldNum" sz="quarter" idx="12"/>
          </p:nvPr>
        </p:nvSpPr>
        <p:spPr>
          <a:noFill/>
          <a:ln>
            <a:miter lim="800000"/>
            <a:headEnd/>
            <a:tailEnd/>
          </a:ln>
        </p:spPr>
        <p:txBody>
          <a:bodyPr/>
          <a:lstStyle/>
          <a:p>
            <a:fld id="{9B5D954C-C6F1-46D0-8ABF-147D2E7EF5AA}" type="slidenum">
              <a:rPr lang="en-US"/>
              <a:pPr/>
              <a:t>2</a:t>
            </a:fld>
            <a:endParaRPr lang="en-US"/>
          </a:p>
        </p:txBody>
      </p:sp>
      <p:sp>
        <p:nvSpPr>
          <p:cNvPr id="1434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4"/>
          <p:cNvSpPr>
            <a:spLocks noChangeArrowheads="1"/>
          </p:cNvSpPr>
          <p:nvPr/>
        </p:nvSpPr>
        <p:spPr bwMode="auto">
          <a:xfrm>
            <a:off x="1066800" y="1447800"/>
            <a:ext cx="7162800" cy="4800600"/>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sp>
        <p:nvSpPr>
          <p:cNvPr id="37890" name="Rectangle 2"/>
          <p:cNvSpPr>
            <a:spLocks noGrp="1" noChangeArrowheads="1"/>
          </p:cNvSpPr>
          <p:nvPr>
            <p:ph type="title"/>
          </p:nvPr>
        </p:nvSpPr>
        <p:spPr>
          <a:xfrm>
            <a:off x="762000" y="228600"/>
            <a:ext cx="7772400" cy="1143000"/>
          </a:xfrm>
        </p:spPr>
        <p:txBody>
          <a:bodyPr/>
          <a:lstStyle/>
          <a:p>
            <a:pPr eaLnBrk="1" hangingPunct="1">
              <a:defRPr/>
            </a:pPr>
            <a:r>
              <a:rPr lang="en-US" sz="3200" i="1" smtClean="0"/>
              <a:t>Recall the bid-rent function and the land rent gradient concepts from Chapter 4…</a:t>
            </a:r>
            <a:endParaRPr lang="en-US" sz="3200" smtClean="0"/>
          </a:p>
        </p:txBody>
      </p:sp>
      <p:grpSp>
        <p:nvGrpSpPr>
          <p:cNvPr id="32772" name="Group 4"/>
          <p:cNvGrpSpPr>
            <a:grpSpLocks/>
          </p:cNvGrpSpPr>
          <p:nvPr/>
        </p:nvGrpSpPr>
        <p:grpSpPr bwMode="auto">
          <a:xfrm>
            <a:off x="1447800" y="1752600"/>
            <a:ext cx="6553200" cy="4267200"/>
            <a:chOff x="2232" y="1962"/>
            <a:chExt cx="7740" cy="4608"/>
          </a:xfrm>
        </p:grpSpPr>
        <p:grpSp>
          <p:nvGrpSpPr>
            <p:cNvPr id="32775" name="Group 5"/>
            <p:cNvGrpSpPr>
              <a:grpSpLocks/>
            </p:cNvGrpSpPr>
            <p:nvPr/>
          </p:nvGrpSpPr>
          <p:grpSpPr bwMode="auto">
            <a:xfrm>
              <a:off x="2232" y="1962"/>
              <a:ext cx="7740" cy="4608"/>
              <a:chOff x="2232" y="1962"/>
              <a:chExt cx="7740" cy="4608"/>
            </a:xfrm>
          </p:grpSpPr>
          <p:sp>
            <p:nvSpPr>
              <p:cNvPr id="32779" name="Rectangle 6"/>
              <p:cNvSpPr>
                <a:spLocks noChangeArrowheads="1"/>
              </p:cNvSpPr>
              <p:nvPr/>
            </p:nvSpPr>
            <p:spPr bwMode="auto">
              <a:xfrm>
                <a:off x="2458" y="1962"/>
                <a:ext cx="6434" cy="666"/>
              </a:xfrm>
              <a:prstGeom prst="rect">
                <a:avLst/>
              </a:prstGeom>
              <a:noFill/>
              <a:ln w="9525">
                <a:noFill/>
                <a:miter lim="800000"/>
                <a:headEnd/>
                <a:tailEnd/>
              </a:ln>
            </p:spPr>
            <p:txBody>
              <a:bodyPr lIns="12700" tIns="12700" rIns="12700" bIns="12700"/>
              <a:lstStyle/>
              <a:p>
                <a:r>
                  <a:rPr lang="en-US" sz="1200" b="1"/>
                  <a:t>Exhibit 5-3: Bid-Rent Functions of Three Land Uses With Differing Productivity &amp; Sensitivity to Transport Cost . . .</a:t>
                </a:r>
              </a:p>
            </p:txBody>
          </p:sp>
          <p:sp>
            <p:nvSpPr>
              <p:cNvPr id="32780" name="Line 7"/>
              <p:cNvSpPr>
                <a:spLocks noChangeShapeType="1"/>
              </p:cNvSpPr>
              <p:nvPr/>
            </p:nvSpPr>
            <p:spPr bwMode="auto">
              <a:xfrm>
                <a:off x="2458" y="3143"/>
                <a:ext cx="1" cy="2836"/>
              </a:xfrm>
              <a:prstGeom prst="line">
                <a:avLst/>
              </a:prstGeom>
              <a:noFill/>
              <a:ln w="25400">
                <a:solidFill>
                  <a:srgbClr val="000000"/>
                </a:solidFill>
                <a:round/>
                <a:headEnd type="none" w="sm" len="sm"/>
                <a:tailEnd type="none" w="sm" len="sm"/>
              </a:ln>
            </p:spPr>
            <p:txBody>
              <a:bodyPr/>
              <a:lstStyle/>
              <a:p>
                <a:endParaRPr lang="en-US"/>
              </a:p>
            </p:txBody>
          </p:sp>
          <p:sp>
            <p:nvSpPr>
              <p:cNvPr id="32781" name="Line 8"/>
              <p:cNvSpPr>
                <a:spLocks noChangeShapeType="1"/>
              </p:cNvSpPr>
              <p:nvPr/>
            </p:nvSpPr>
            <p:spPr bwMode="auto">
              <a:xfrm>
                <a:off x="2458" y="5979"/>
                <a:ext cx="6774" cy="0"/>
              </a:xfrm>
              <a:prstGeom prst="line">
                <a:avLst/>
              </a:prstGeom>
              <a:noFill/>
              <a:ln w="25400">
                <a:solidFill>
                  <a:srgbClr val="000000"/>
                </a:solidFill>
                <a:round/>
                <a:headEnd type="none" w="sm" len="sm"/>
                <a:tailEnd type="none" w="sm" len="sm"/>
              </a:ln>
            </p:spPr>
            <p:txBody>
              <a:bodyPr/>
              <a:lstStyle/>
              <a:p>
                <a:endParaRPr lang="en-US"/>
              </a:p>
            </p:txBody>
          </p:sp>
          <p:sp>
            <p:nvSpPr>
              <p:cNvPr id="32782" name="Line 9"/>
              <p:cNvSpPr>
                <a:spLocks noChangeShapeType="1"/>
              </p:cNvSpPr>
              <p:nvPr/>
            </p:nvSpPr>
            <p:spPr bwMode="auto">
              <a:xfrm>
                <a:off x="2458" y="3261"/>
                <a:ext cx="1468" cy="2718"/>
              </a:xfrm>
              <a:prstGeom prst="line">
                <a:avLst/>
              </a:prstGeom>
              <a:noFill/>
              <a:ln w="12700">
                <a:solidFill>
                  <a:srgbClr val="000000"/>
                </a:solidFill>
                <a:round/>
                <a:headEnd type="none" w="sm" len="sm"/>
                <a:tailEnd type="none" w="sm" len="sm"/>
              </a:ln>
            </p:spPr>
            <p:txBody>
              <a:bodyPr/>
              <a:lstStyle/>
              <a:p>
                <a:endParaRPr lang="en-US"/>
              </a:p>
            </p:txBody>
          </p:sp>
          <p:sp>
            <p:nvSpPr>
              <p:cNvPr id="32783" name="Line 10"/>
              <p:cNvSpPr>
                <a:spLocks noChangeShapeType="1"/>
              </p:cNvSpPr>
              <p:nvPr/>
            </p:nvSpPr>
            <p:spPr bwMode="auto">
              <a:xfrm>
                <a:off x="2458" y="4207"/>
                <a:ext cx="3387" cy="1772"/>
              </a:xfrm>
              <a:prstGeom prst="line">
                <a:avLst/>
              </a:prstGeom>
              <a:noFill/>
              <a:ln w="12700">
                <a:solidFill>
                  <a:srgbClr val="000000"/>
                </a:solidFill>
                <a:round/>
                <a:headEnd type="none" w="sm" len="sm"/>
                <a:tailEnd type="none" w="sm" len="sm"/>
              </a:ln>
            </p:spPr>
            <p:txBody>
              <a:bodyPr/>
              <a:lstStyle/>
              <a:p>
                <a:endParaRPr lang="en-US"/>
              </a:p>
            </p:txBody>
          </p:sp>
          <p:sp>
            <p:nvSpPr>
              <p:cNvPr id="32784" name="Line 11"/>
              <p:cNvSpPr>
                <a:spLocks noChangeShapeType="1"/>
              </p:cNvSpPr>
              <p:nvPr/>
            </p:nvSpPr>
            <p:spPr bwMode="auto">
              <a:xfrm>
                <a:off x="2458" y="5152"/>
                <a:ext cx="5758" cy="827"/>
              </a:xfrm>
              <a:prstGeom prst="line">
                <a:avLst/>
              </a:prstGeom>
              <a:noFill/>
              <a:ln w="12700">
                <a:solidFill>
                  <a:srgbClr val="000000"/>
                </a:solidFill>
                <a:round/>
                <a:headEnd type="none" w="sm" len="sm"/>
                <a:tailEnd type="none" w="sm" len="sm"/>
              </a:ln>
            </p:spPr>
            <p:txBody>
              <a:bodyPr/>
              <a:lstStyle/>
              <a:p>
                <a:endParaRPr lang="en-US"/>
              </a:p>
            </p:txBody>
          </p:sp>
          <p:sp>
            <p:nvSpPr>
              <p:cNvPr id="32785" name="Rectangle 12"/>
              <p:cNvSpPr>
                <a:spLocks noChangeArrowheads="1"/>
              </p:cNvSpPr>
              <p:nvPr/>
            </p:nvSpPr>
            <p:spPr bwMode="auto">
              <a:xfrm>
                <a:off x="2796" y="3498"/>
                <a:ext cx="227" cy="355"/>
              </a:xfrm>
              <a:prstGeom prst="rect">
                <a:avLst/>
              </a:prstGeom>
              <a:noFill/>
              <a:ln w="12700">
                <a:noFill/>
                <a:miter lim="800000"/>
                <a:headEnd/>
                <a:tailEnd/>
              </a:ln>
            </p:spPr>
            <p:txBody>
              <a:bodyPr lIns="12700" tIns="12700" rIns="12700" bIns="12700"/>
              <a:lstStyle/>
              <a:p>
                <a:r>
                  <a:rPr lang="en-US" sz="1400" b="1"/>
                  <a:t>A</a:t>
                </a:r>
                <a:endParaRPr lang="en-US" sz="1200"/>
              </a:p>
            </p:txBody>
          </p:sp>
          <p:sp>
            <p:nvSpPr>
              <p:cNvPr id="32786" name="Rectangle 13"/>
              <p:cNvSpPr>
                <a:spLocks noChangeArrowheads="1"/>
              </p:cNvSpPr>
              <p:nvPr/>
            </p:nvSpPr>
            <p:spPr bwMode="auto">
              <a:xfrm>
                <a:off x="3700" y="4443"/>
                <a:ext cx="512" cy="525"/>
              </a:xfrm>
              <a:prstGeom prst="rect">
                <a:avLst/>
              </a:prstGeom>
              <a:noFill/>
              <a:ln w="12700">
                <a:noFill/>
                <a:miter lim="800000"/>
                <a:headEnd/>
                <a:tailEnd/>
              </a:ln>
            </p:spPr>
            <p:txBody>
              <a:bodyPr lIns="12700" tIns="12700" rIns="12700" bIns="12700"/>
              <a:lstStyle/>
              <a:p>
                <a:r>
                  <a:rPr lang="en-US" sz="1400" b="1"/>
                  <a:t>B</a:t>
                </a:r>
                <a:endParaRPr lang="en-US" sz="1200"/>
              </a:p>
            </p:txBody>
          </p:sp>
          <p:sp>
            <p:nvSpPr>
              <p:cNvPr id="32787" name="Rectangle 14"/>
              <p:cNvSpPr>
                <a:spLocks noChangeArrowheads="1"/>
              </p:cNvSpPr>
              <p:nvPr/>
            </p:nvSpPr>
            <p:spPr bwMode="auto">
              <a:xfrm>
                <a:off x="6071" y="5270"/>
                <a:ext cx="661" cy="418"/>
              </a:xfrm>
              <a:prstGeom prst="rect">
                <a:avLst/>
              </a:prstGeom>
              <a:noFill/>
              <a:ln w="12700">
                <a:noFill/>
                <a:miter lim="800000"/>
                <a:headEnd/>
                <a:tailEnd/>
              </a:ln>
            </p:spPr>
            <p:txBody>
              <a:bodyPr lIns="12700" tIns="12700" rIns="12700" bIns="12700"/>
              <a:lstStyle/>
              <a:p>
                <a:r>
                  <a:rPr lang="en-US" sz="1400" b="1"/>
                  <a:t>C</a:t>
                </a:r>
                <a:endParaRPr lang="en-US" sz="1200"/>
              </a:p>
            </p:txBody>
          </p:sp>
          <p:sp>
            <p:nvSpPr>
              <p:cNvPr id="32788" name="Rectangle 15"/>
              <p:cNvSpPr>
                <a:spLocks noChangeArrowheads="1"/>
              </p:cNvSpPr>
              <p:nvPr/>
            </p:nvSpPr>
            <p:spPr bwMode="auto">
              <a:xfrm>
                <a:off x="7651" y="6215"/>
                <a:ext cx="2321" cy="355"/>
              </a:xfrm>
              <a:prstGeom prst="rect">
                <a:avLst/>
              </a:prstGeom>
              <a:noFill/>
              <a:ln w="12700">
                <a:noFill/>
                <a:miter lim="800000"/>
                <a:headEnd/>
                <a:tailEnd/>
              </a:ln>
            </p:spPr>
            <p:txBody>
              <a:bodyPr lIns="12700" tIns="12700" rIns="12700" bIns="12700"/>
              <a:lstStyle/>
              <a:p>
                <a:r>
                  <a:rPr lang="en-US" sz="1200"/>
                  <a:t>Distance from Center</a:t>
                </a:r>
              </a:p>
            </p:txBody>
          </p:sp>
          <p:sp>
            <p:nvSpPr>
              <p:cNvPr id="32789" name="Rectangle 16"/>
              <p:cNvSpPr>
                <a:spLocks noChangeArrowheads="1"/>
              </p:cNvSpPr>
              <p:nvPr/>
            </p:nvSpPr>
            <p:spPr bwMode="auto">
              <a:xfrm>
                <a:off x="2232" y="6215"/>
                <a:ext cx="904" cy="355"/>
              </a:xfrm>
              <a:prstGeom prst="rect">
                <a:avLst/>
              </a:prstGeom>
              <a:noFill/>
              <a:ln w="12700">
                <a:noFill/>
                <a:miter lim="800000"/>
                <a:headEnd/>
                <a:tailEnd/>
              </a:ln>
            </p:spPr>
            <p:txBody>
              <a:bodyPr lIns="12700" tIns="12700" rIns="12700" bIns="12700"/>
              <a:lstStyle/>
              <a:p>
                <a:r>
                  <a:rPr lang="en-US" sz="1200"/>
                  <a:t>Center</a:t>
                </a:r>
              </a:p>
            </p:txBody>
          </p:sp>
          <p:sp>
            <p:nvSpPr>
              <p:cNvPr id="32790" name="Line 17"/>
              <p:cNvSpPr>
                <a:spLocks noChangeShapeType="1"/>
              </p:cNvSpPr>
              <p:nvPr/>
            </p:nvSpPr>
            <p:spPr bwMode="auto">
              <a:xfrm>
                <a:off x="4942" y="5506"/>
                <a:ext cx="0" cy="710"/>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32791" name="Line 18"/>
              <p:cNvSpPr>
                <a:spLocks noChangeShapeType="1"/>
              </p:cNvSpPr>
              <p:nvPr/>
            </p:nvSpPr>
            <p:spPr bwMode="auto">
              <a:xfrm>
                <a:off x="3135" y="4561"/>
                <a:ext cx="1" cy="1655"/>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32792" name="Rectangle 19"/>
              <p:cNvSpPr>
                <a:spLocks noChangeArrowheads="1"/>
              </p:cNvSpPr>
              <p:nvPr/>
            </p:nvSpPr>
            <p:spPr bwMode="auto">
              <a:xfrm>
                <a:off x="3132" y="6048"/>
                <a:ext cx="1864" cy="491"/>
              </a:xfrm>
              <a:prstGeom prst="rect">
                <a:avLst/>
              </a:prstGeom>
              <a:noFill/>
              <a:ln w="6350">
                <a:noFill/>
                <a:miter lim="800000"/>
                <a:headEnd/>
                <a:tailEnd/>
              </a:ln>
            </p:spPr>
            <p:txBody>
              <a:bodyPr lIns="12700" tIns="12700" rIns="12700" bIns="12700"/>
              <a:lstStyle/>
              <a:p>
                <a:r>
                  <a:rPr lang="en-US" sz="1200"/>
                  <a:t>Zone   of   Use   B</a:t>
                </a:r>
              </a:p>
            </p:txBody>
          </p:sp>
          <p:sp>
            <p:nvSpPr>
              <p:cNvPr id="32793" name="Rectangle 20"/>
              <p:cNvSpPr>
                <a:spLocks noChangeArrowheads="1"/>
              </p:cNvSpPr>
              <p:nvPr/>
            </p:nvSpPr>
            <p:spPr bwMode="auto">
              <a:xfrm>
                <a:off x="2345" y="2789"/>
                <a:ext cx="1327" cy="559"/>
              </a:xfrm>
              <a:prstGeom prst="rect">
                <a:avLst/>
              </a:prstGeom>
              <a:noFill/>
              <a:ln w="6350">
                <a:noFill/>
                <a:miter lim="800000"/>
                <a:headEnd/>
                <a:tailEnd/>
              </a:ln>
            </p:spPr>
            <p:txBody>
              <a:bodyPr lIns="12700" tIns="12700" rIns="12700" bIns="12700"/>
              <a:lstStyle/>
              <a:p>
                <a:r>
                  <a:rPr lang="en-US" sz="1200"/>
                  <a:t>Land Rent</a:t>
                </a:r>
              </a:p>
            </p:txBody>
          </p:sp>
        </p:grpSp>
        <p:sp>
          <p:nvSpPr>
            <p:cNvPr id="32776" name="Line 21"/>
            <p:cNvSpPr>
              <a:spLocks noChangeShapeType="1"/>
            </p:cNvSpPr>
            <p:nvPr/>
          </p:nvSpPr>
          <p:spPr bwMode="auto">
            <a:xfrm>
              <a:off x="2458" y="3261"/>
              <a:ext cx="677" cy="1300"/>
            </a:xfrm>
            <a:prstGeom prst="line">
              <a:avLst/>
            </a:prstGeom>
            <a:noFill/>
            <a:ln w="57150">
              <a:solidFill>
                <a:srgbClr val="000000"/>
              </a:solidFill>
              <a:round/>
              <a:headEnd/>
              <a:tailEnd/>
            </a:ln>
          </p:spPr>
          <p:txBody>
            <a:bodyPr/>
            <a:lstStyle/>
            <a:p>
              <a:endParaRPr lang="en-US"/>
            </a:p>
          </p:txBody>
        </p:sp>
        <p:sp>
          <p:nvSpPr>
            <p:cNvPr id="32777" name="Line 22"/>
            <p:cNvSpPr>
              <a:spLocks noChangeShapeType="1"/>
            </p:cNvSpPr>
            <p:nvPr/>
          </p:nvSpPr>
          <p:spPr bwMode="auto">
            <a:xfrm>
              <a:off x="3135" y="4561"/>
              <a:ext cx="1807" cy="945"/>
            </a:xfrm>
            <a:prstGeom prst="line">
              <a:avLst/>
            </a:prstGeom>
            <a:noFill/>
            <a:ln w="57150">
              <a:solidFill>
                <a:srgbClr val="000000"/>
              </a:solidFill>
              <a:round/>
              <a:headEnd/>
              <a:tailEnd/>
            </a:ln>
          </p:spPr>
          <p:txBody>
            <a:bodyPr/>
            <a:lstStyle/>
            <a:p>
              <a:endParaRPr lang="en-US"/>
            </a:p>
          </p:txBody>
        </p:sp>
        <p:sp>
          <p:nvSpPr>
            <p:cNvPr id="32778" name="Line 23"/>
            <p:cNvSpPr>
              <a:spLocks noChangeShapeType="1"/>
            </p:cNvSpPr>
            <p:nvPr/>
          </p:nvSpPr>
          <p:spPr bwMode="auto">
            <a:xfrm>
              <a:off x="4942" y="5506"/>
              <a:ext cx="3161" cy="473"/>
            </a:xfrm>
            <a:prstGeom prst="line">
              <a:avLst/>
            </a:prstGeom>
            <a:noFill/>
            <a:ln w="57150">
              <a:solidFill>
                <a:srgbClr val="000000"/>
              </a:solidFill>
              <a:round/>
              <a:headEnd/>
              <a:tailEnd/>
            </a:ln>
          </p:spPr>
          <p:txBody>
            <a:bodyPr/>
            <a:lstStyle/>
            <a:p>
              <a:endParaRPr lang="en-US"/>
            </a:p>
          </p:txBody>
        </p:sp>
      </p:grpSp>
      <p:sp>
        <p:nvSpPr>
          <p:cNvPr id="32773" name="Slide Number Placeholder 23"/>
          <p:cNvSpPr>
            <a:spLocks noGrp="1"/>
          </p:cNvSpPr>
          <p:nvPr>
            <p:ph type="sldNum" sz="quarter" idx="12"/>
          </p:nvPr>
        </p:nvSpPr>
        <p:spPr>
          <a:noFill/>
          <a:ln>
            <a:miter lim="800000"/>
            <a:headEnd/>
            <a:tailEnd/>
          </a:ln>
        </p:spPr>
        <p:txBody>
          <a:bodyPr/>
          <a:lstStyle/>
          <a:p>
            <a:fld id="{882D9D51-23D6-41FD-8460-005BFB9A1B99}" type="slidenum">
              <a:rPr lang="en-US"/>
              <a:pPr/>
              <a:t>20</a:t>
            </a:fld>
            <a:endParaRPr lang="en-US"/>
          </a:p>
        </p:txBody>
      </p:sp>
      <p:sp>
        <p:nvSpPr>
          <p:cNvPr id="32774" name="Footer Placeholder 2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609600"/>
            <a:ext cx="8305800" cy="2895600"/>
          </a:xfrm>
        </p:spPr>
        <p:txBody>
          <a:bodyPr/>
          <a:lstStyle/>
          <a:p>
            <a:pPr algn="l" eaLnBrk="1" hangingPunct="1">
              <a:defRPr/>
            </a:pPr>
            <a:r>
              <a:rPr lang="en-US" sz="3200" i="1" dirty="0" smtClean="0">
                <a:solidFill>
                  <a:srgbClr val="FF0000"/>
                </a:solidFill>
                <a:effectLst>
                  <a:outerShdw blurRad="38100" dist="38100" dir="2700000" algn="tl">
                    <a:srgbClr val="000000"/>
                  </a:outerShdw>
                </a:effectLst>
              </a:rPr>
              <a:t>How does it happen that higher-income residences are farther from the central point, given that higher-income people have higher value of their time, causing them to have higher transport costs and therefore greater value of accessibility?…</a:t>
            </a:r>
            <a:endParaRPr lang="en-US" sz="3200" dirty="0" smtClean="0"/>
          </a:p>
        </p:txBody>
      </p:sp>
      <p:sp>
        <p:nvSpPr>
          <p:cNvPr id="33795" name="Rectangle 3"/>
          <p:cNvSpPr>
            <a:spLocks noGrp="1" noChangeArrowheads="1"/>
          </p:cNvSpPr>
          <p:nvPr>
            <p:ph type="body" idx="1"/>
          </p:nvPr>
        </p:nvSpPr>
        <p:spPr>
          <a:xfrm>
            <a:off x="381000" y="3733800"/>
            <a:ext cx="8305800" cy="2667000"/>
          </a:xfrm>
        </p:spPr>
        <p:txBody>
          <a:bodyPr/>
          <a:lstStyle/>
          <a:p>
            <a:pPr marL="0" indent="0" eaLnBrk="1" hangingPunct="1">
              <a:lnSpc>
                <a:spcPct val="90000"/>
              </a:lnSpc>
              <a:buFont typeface="Wingdings" pitchFamily="2" charset="2"/>
              <a:buNone/>
            </a:pPr>
            <a:r>
              <a:rPr lang="en-US" sz="2800" i="1" dirty="0" smtClean="0">
                <a:solidFill>
                  <a:srgbClr val="0000FF"/>
                </a:solidFill>
              </a:rPr>
              <a:t>[Hint 1: Consider cultural preferences for density, and the relation between density and land rent gradient.]</a:t>
            </a:r>
          </a:p>
          <a:p>
            <a:pPr marL="0" indent="0" eaLnBrk="1" hangingPunct="1">
              <a:lnSpc>
                <a:spcPct val="90000"/>
              </a:lnSpc>
              <a:buFont typeface="Wingdings" pitchFamily="2" charset="2"/>
              <a:buNone/>
            </a:pPr>
            <a:r>
              <a:rPr lang="en-US" sz="2800" i="1" dirty="0" smtClean="0">
                <a:solidFill>
                  <a:srgbClr val="0000FF"/>
                </a:solidFill>
              </a:rPr>
              <a:t>[Hint 2: Consider historical development patterns, from the center outward, and cultural/income preferences for “newness” of construction (latest building design styles, latest building technology).]</a:t>
            </a:r>
          </a:p>
        </p:txBody>
      </p:sp>
      <p:sp>
        <p:nvSpPr>
          <p:cNvPr id="33796" name="Text Box 4"/>
          <p:cNvSpPr txBox="1">
            <a:spLocks noChangeArrowheads="1"/>
          </p:cNvSpPr>
          <p:nvPr/>
        </p:nvSpPr>
        <p:spPr bwMode="auto">
          <a:xfrm>
            <a:off x="304800" y="152400"/>
            <a:ext cx="4495800" cy="519113"/>
          </a:xfrm>
          <a:prstGeom prst="rect">
            <a:avLst/>
          </a:prstGeom>
          <a:noFill/>
          <a:ln w="9525">
            <a:noFill/>
            <a:miter lim="800000"/>
            <a:headEnd/>
            <a:tailEnd/>
          </a:ln>
        </p:spPr>
        <p:txBody>
          <a:bodyPr>
            <a:spAutoFit/>
          </a:bodyPr>
          <a:lstStyle/>
          <a:p>
            <a:pPr eaLnBrk="1" hangingPunct="1">
              <a:spcBef>
                <a:spcPct val="50000"/>
              </a:spcBef>
            </a:pPr>
            <a:r>
              <a:rPr lang="en-US" sz="2800" b="1" i="1"/>
              <a:t>In the Burgess Model . . .</a:t>
            </a:r>
          </a:p>
        </p:txBody>
      </p:sp>
      <p:sp>
        <p:nvSpPr>
          <p:cNvPr id="33797" name="Slide Number Placeholder 4"/>
          <p:cNvSpPr>
            <a:spLocks noGrp="1"/>
          </p:cNvSpPr>
          <p:nvPr>
            <p:ph type="sldNum" sz="quarter" idx="12"/>
          </p:nvPr>
        </p:nvSpPr>
        <p:spPr>
          <a:noFill/>
          <a:ln>
            <a:miter lim="800000"/>
            <a:headEnd/>
            <a:tailEnd/>
          </a:ln>
        </p:spPr>
        <p:txBody>
          <a:bodyPr/>
          <a:lstStyle/>
          <a:p>
            <a:fld id="{0C835A41-303A-4977-8D6C-996A26E6A83A}" type="slidenum">
              <a:rPr lang="en-US"/>
              <a:pPr/>
              <a:t>21</a:t>
            </a:fld>
            <a:endParaRPr lang="en-US"/>
          </a:p>
        </p:txBody>
      </p:sp>
      <p:sp>
        <p:nvSpPr>
          <p:cNvPr id="33798"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4844" name="Picture 28"/>
          <p:cNvPicPr>
            <a:picLocks noChangeAspect="1" noChangeArrowheads="1"/>
          </p:cNvPicPr>
          <p:nvPr/>
        </p:nvPicPr>
        <p:blipFill>
          <a:blip r:embed="rId2" cstate="print"/>
          <a:srcRect/>
          <a:stretch>
            <a:fillRect/>
          </a:stretch>
        </p:blipFill>
        <p:spPr bwMode="auto">
          <a:xfrm>
            <a:off x="1447800" y="1295400"/>
            <a:ext cx="6250076" cy="5120640"/>
          </a:xfrm>
          <a:prstGeom prst="rect">
            <a:avLst/>
          </a:prstGeom>
          <a:noFill/>
          <a:ln w="9525">
            <a:noFill/>
            <a:miter lim="800000"/>
            <a:headEnd/>
            <a:tailEnd/>
          </a:ln>
        </p:spPr>
      </p:pic>
      <p:sp>
        <p:nvSpPr>
          <p:cNvPr id="59394" name="Rectangle 2"/>
          <p:cNvSpPr>
            <a:spLocks noGrp="1" noChangeArrowheads="1"/>
          </p:cNvSpPr>
          <p:nvPr>
            <p:ph type="title"/>
          </p:nvPr>
        </p:nvSpPr>
        <p:spPr>
          <a:xfrm>
            <a:off x="685800" y="0"/>
            <a:ext cx="7772400" cy="1524000"/>
          </a:xfrm>
        </p:spPr>
        <p:txBody>
          <a:bodyPr anchor="t"/>
          <a:lstStyle/>
          <a:p>
            <a:pPr eaLnBrk="1" hangingPunct="1">
              <a:defRPr/>
            </a:pPr>
            <a:r>
              <a:rPr lang="en-US" sz="3200" dirty="0" smtClean="0"/>
              <a:t>Here’s a famous alternative model: </a:t>
            </a:r>
            <a:r>
              <a:rPr lang="en-US" sz="3200" i="1" dirty="0" smtClean="0"/>
              <a:t>The </a:t>
            </a:r>
            <a:r>
              <a:rPr lang="en-US" sz="3200" b="1" i="1" dirty="0" smtClean="0"/>
              <a:t>Hoyt Sector Model</a:t>
            </a:r>
            <a:r>
              <a:rPr lang="en-US" sz="3200" i="1" dirty="0" smtClean="0"/>
              <a:t> of Urban Form…</a:t>
            </a:r>
            <a:endParaRPr lang="en-US" sz="3200" dirty="0" smtClean="0"/>
          </a:p>
        </p:txBody>
      </p:sp>
      <p:sp>
        <p:nvSpPr>
          <p:cNvPr id="34820" name="Slide Number Placeholder 25"/>
          <p:cNvSpPr>
            <a:spLocks noGrp="1"/>
          </p:cNvSpPr>
          <p:nvPr>
            <p:ph type="sldNum" sz="quarter" idx="12"/>
          </p:nvPr>
        </p:nvSpPr>
        <p:spPr>
          <a:noFill/>
          <a:ln>
            <a:miter lim="800000"/>
            <a:headEnd/>
            <a:tailEnd/>
          </a:ln>
        </p:spPr>
        <p:txBody>
          <a:bodyPr/>
          <a:lstStyle/>
          <a:p>
            <a:fld id="{B0200057-BCFD-4D8C-9736-C5B2F288E5D3}" type="slidenum">
              <a:rPr lang="en-US"/>
              <a:pPr/>
              <a:t>22</a:t>
            </a:fld>
            <a:endParaRPr lang="en-US"/>
          </a:p>
        </p:txBody>
      </p:sp>
      <p:sp>
        <p:nvSpPr>
          <p:cNvPr id="34821" name="Footer Placeholder 2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533400" y="381000"/>
            <a:ext cx="8229600" cy="1676400"/>
          </a:xfrm>
        </p:spPr>
        <p:txBody>
          <a:bodyPr/>
          <a:lstStyle/>
          <a:p>
            <a:pPr eaLnBrk="1" hangingPunct="1">
              <a:defRPr/>
            </a:pPr>
            <a:r>
              <a:rPr lang="en-US" sz="3200" i="1" smtClean="0">
                <a:solidFill>
                  <a:srgbClr val="FF0000"/>
                </a:solidFill>
                <a:effectLst>
                  <a:outerShdw blurRad="38100" dist="38100" dir="2700000" algn="tl">
                    <a:srgbClr val="000000"/>
                  </a:outerShdw>
                </a:effectLst>
              </a:rPr>
              <a:t>Which model do you think is a more accurate depiction of urban land use structure?…</a:t>
            </a:r>
            <a:endParaRPr lang="en-US" sz="3200" smtClean="0"/>
          </a:p>
        </p:txBody>
      </p:sp>
      <p:sp>
        <p:nvSpPr>
          <p:cNvPr id="62468" name="Rectangle 4"/>
          <p:cNvSpPr>
            <a:spLocks noChangeArrowheads="1"/>
          </p:cNvSpPr>
          <p:nvPr/>
        </p:nvSpPr>
        <p:spPr bwMode="auto">
          <a:xfrm>
            <a:off x="685800" y="3200400"/>
            <a:ext cx="7772400" cy="11430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lgn="ctr">
              <a:defRPr sz="4400">
                <a:solidFill>
                  <a:schemeClr val="tx2"/>
                </a:solidFill>
                <a:effectLst>
                  <a:outerShdw blurRad="38100" dist="38100" dir="2700000" algn="tl">
                    <a:srgbClr val="FFFFFF"/>
                  </a:outerShdw>
                </a:effectLst>
                <a:latin typeface="Arial" panose="020B0604020202090204" pitchFamily="34" charset="0"/>
              </a:defRPr>
            </a:lvl1pPr>
            <a:lvl2pPr algn="ctr">
              <a:defRPr sz="4400">
                <a:solidFill>
                  <a:schemeClr val="tx2"/>
                </a:solidFill>
                <a:effectLst>
                  <a:outerShdw blurRad="38100" dist="38100" dir="2700000" algn="tl">
                    <a:srgbClr val="FFFFFF"/>
                  </a:outerShdw>
                </a:effectLst>
                <a:latin typeface="Arial" panose="020B0604020202090204" pitchFamily="34" charset="0"/>
              </a:defRPr>
            </a:lvl2pPr>
            <a:lvl3pPr algn="ctr">
              <a:defRPr sz="4400">
                <a:solidFill>
                  <a:schemeClr val="tx2"/>
                </a:solidFill>
                <a:effectLst>
                  <a:outerShdw blurRad="38100" dist="38100" dir="2700000" algn="tl">
                    <a:srgbClr val="FFFFFF"/>
                  </a:outerShdw>
                </a:effectLst>
                <a:latin typeface="Arial" panose="020B0604020202090204" pitchFamily="34" charset="0"/>
              </a:defRPr>
            </a:lvl3pPr>
            <a:lvl4pPr algn="ctr">
              <a:defRPr sz="4400">
                <a:solidFill>
                  <a:schemeClr val="tx2"/>
                </a:solidFill>
                <a:effectLst>
                  <a:outerShdw blurRad="38100" dist="38100" dir="2700000" algn="tl">
                    <a:srgbClr val="FFFFFF"/>
                  </a:outerShdw>
                </a:effectLst>
                <a:latin typeface="Arial" panose="020B0604020202090204" pitchFamily="34" charset="0"/>
              </a:defRPr>
            </a:lvl4pPr>
            <a:lvl5pPr algn="ctr">
              <a:defRPr sz="4400">
                <a:solidFill>
                  <a:schemeClr val="tx2"/>
                </a:solidFill>
                <a:effectLst>
                  <a:outerShdw blurRad="38100" dist="38100" dir="2700000" algn="tl">
                    <a:srgbClr val="FFFFFF"/>
                  </a:outerShdw>
                </a:effectLst>
                <a:latin typeface="Arial" panose="020B0604020202090204" pitchFamily="34" charset="0"/>
              </a:defRPr>
            </a:lvl5pPr>
            <a:lvl6pPr marL="4572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a:lstStyle>
          <a:p>
            <a:pPr eaLnBrk="1" hangingPunct="1">
              <a:defRPr/>
            </a:pPr>
            <a:r>
              <a:rPr lang="en-US" sz="3200" i="1" smtClean="0">
                <a:solidFill>
                  <a:srgbClr val="FF0000"/>
                </a:solidFill>
                <a:effectLst>
                  <a:outerShdw blurRad="38100" dist="38100" dir="2700000" algn="tl">
                    <a:srgbClr val="000000"/>
                  </a:outerShdw>
                </a:effectLst>
              </a:rPr>
              <a:t>How would you draw the rings and sectors in the Boston metro area?…</a:t>
            </a:r>
            <a:endParaRPr lang="en-US" sz="3200" smtClean="0">
              <a:solidFill>
                <a:srgbClr val="FF0000"/>
              </a:solidFill>
              <a:effectLst>
                <a:outerShdw blurRad="38100" dist="38100" dir="2700000" algn="tl">
                  <a:srgbClr val="000000"/>
                </a:outerShdw>
              </a:effectLst>
            </a:endParaRPr>
          </a:p>
        </p:txBody>
      </p:sp>
      <p:sp>
        <p:nvSpPr>
          <p:cNvPr id="35844" name="Slide Number Placeholder 3"/>
          <p:cNvSpPr>
            <a:spLocks noGrp="1"/>
          </p:cNvSpPr>
          <p:nvPr>
            <p:ph type="sldNum" sz="quarter" idx="12"/>
          </p:nvPr>
        </p:nvSpPr>
        <p:spPr>
          <a:noFill/>
          <a:ln>
            <a:miter lim="800000"/>
            <a:headEnd/>
            <a:tailEnd/>
          </a:ln>
        </p:spPr>
        <p:txBody>
          <a:bodyPr/>
          <a:lstStyle/>
          <a:p>
            <a:fld id="{43FA77D0-347B-4F7D-94CE-9BB7DB952D22}" type="slidenum">
              <a:rPr lang="en-US"/>
              <a:pPr/>
              <a:t>23</a:t>
            </a:fld>
            <a:endParaRPr lang="en-US"/>
          </a:p>
        </p:txBody>
      </p:sp>
      <p:sp>
        <p:nvSpPr>
          <p:cNvPr id="3584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468"/>
                                        </p:tgtEl>
                                        <p:attrNameLst>
                                          <p:attrName>style.visibility</p:attrName>
                                        </p:attrNameLst>
                                      </p:cBhvr>
                                      <p:to>
                                        <p:strVal val="visible"/>
                                      </p:to>
                                    </p:set>
                                    <p:anim calcmode="lin" valueType="num">
                                      <p:cBhvr additive="base">
                                        <p:cTn id="7" dur="500" fill="hold"/>
                                        <p:tgtEl>
                                          <p:spTgt spid="62468"/>
                                        </p:tgtEl>
                                        <p:attrNameLst>
                                          <p:attrName>ppt_x</p:attrName>
                                        </p:attrNameLst>
                                      </p:cBhvr>
                                      <p:tavLst>
                                        <p:tav tm="0">
                                          <p:val>
                                            <p:strVal val="#ppt_x"/>
                                          </p:val>
                                        </p:tav>
                                        <p:tav tm="100000">
                                          <p:val>
                                            <p:strVal val="#ppt_x"/>
                                          </p:val>
                                        </p:tav>
                                      </p:tavLst>
                                    </p:anim>
                                    <p:anim calcmode="lin" valueType="num">
                                      <p:cBhvr additive="base">
                                        <p:cTn id="8" dur="500" fill="hold"/>
                                        <p:tgtEl>
                                          <p:spTgt spid="624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8"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defRPr/>
            </a:pPr>
            <a:r>
              <a:rPr lang="en-US" sz="3200" smtClean="0"/>
              <a:t>Effect of Land Use Boundaries…</a:t>
            </a:r>
          </a:p>
        </p:txBody>
      </p:sp>
      <p:sp>
        <p:nvSpPr>
          <p:cNvPr id="36867" name="Rectangle 3"/>
          <p:cNvSpPr>
            <a:spLocks noGrp="1" noChangeArrowheads="1"/>
          </p:cNvSpPr>
          <p:nvPr>
            <p:ph type="body" idx="1"/>
          </p:nvPr>
        </p:nvSpPr>
        <p:spPr/>
        <p:txBody>
          <a:bodyPr/>
          <a:lstStyle/>
          <a:p>
            <a:pPr eaLnBrk="1" hangingPunct="1"/>
            <a:r>
              <a:rPr lang="en-US" smtClean="0"/>
              <a:t>Similar land uses tend to clump together in </a:t>
            </a:r>
            <a:r>
              <a:rPr lang="en-US" i="1" smtClean="0"/>
              <a:t>districts</a:t>
            </a:r>
            <a:r>
              <a:rPr lang="en-US" smtClean="0"/>
              <a:t> or </a:t>
            </a:r>
            <a:r>
              <a:rPr lang="en-US" i="1" smtClean="0"/>
              <a:t>zones</a:t>
            </a:r>
            <a:r>
              <a:rPr lang="en-US" smtClean="0"/>
              <a:t>.</a:t>
            </a:r>
          </a:p>
          <a:p>
            <a:pPr eaLnBrk="1" hangingPunct="1"/>
            <a:r>
              <a:rPr lang="en-US" smtClean="0"/>
              <a:t>Some adjacent uses are more compatible than others.</a:t>
            </a:r>
          </a:p>
        </p:txBody>
      </p:sp>
      <p:sp>
        <p:nvSpPr>
          <p:cNvPr id="36868" name="Slide Number Placeholder 3"/>
          <p:cNvSpPr>
            <a:spLocks noGrp="1"/>
          </p:cNvSpPr>
          <p:nvPr>
            <p:ph type="sldNum" sz="quarter" idx="12"/>
          </p:nvPr>
        </p:nvSpPr>
        <p:spPr>
          <a:noFill/>
          <a:ln>
            <a:miter lim="800000"/>
            <a:headEnd/>
            <a:tailEnd/>
          </a:ln>
        </p:spPr>
        <p:txBody>
          <a:bodyPr/>
          <a:lstStyle/>
          <a:p>
            <a:fld id="{9F44C05A-3867-4B5B-B88E-AA3E3FAFAA88}" type="slidenum">
              <a:rPr lang="en-US"/>
              <a:pPr/>
              <a:t>24</a:t>
            </a:fld>
            <a:endParaRPr lang="en-US"/>
          </a:p>
        </p:txBody>
      </p:sp>
      <p:sp>
        <p:nvSpPr>
          <p:cNvPr id="3686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457200"/>
            <a:ext cx="7772400" cy="1524000"/>
          </a:xfrm>
        </p:spPr>
        <p:txBody>
          <a:bodyPr/>
          <a:lstStyle/>
          <a:p>
            <a:pPr eaLnBrk="1" hangingPunct="1">
              <a:defRPr/>
            </a:pPr>
            <a:r>
              <a:rPr lang="en-US" sz="3200" i="1" smtClean="0">
                <a:solidFill>
                  <a:srgbClr val="FF0000"/>
                </a:solidFill>
                <a:effectLst>
                  <a:outerShdw blurRad="38100" dist="38100" dir="2700000" algn="tl">
                    <a:srgbClr val="000000"/>
                  </a:outerShdw>
                </a:effectLst>
              </a:rPr>
              <a:t>What are some examples of compatible land uses (with favorable location externalities)?…</a:t>
            </a:r>
          </a:p>
        </p:txBody>
      </p:sp>
      <p:sp>
        <p:nvSpPr>
          <p:cNvPr id="73732" name="Rectangle 4"/>
          <p:cNvSpPr>
            <a:spLocks noChangeArrowheads="1"/>
          </p:cNvSpPr>
          <p:nvPr/>
        </p:nvSpPr>
        <p:spPr bwMode="auto">
          <a:xfrm>
            <a:off x="685800" y="3581400"/>
            <a:ext cx="7772400" cy="14478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lgn="ctr">
              <a:defRPr sz="4400">
                <a:solidFill>
                  <a:schemeClr val="tx2"/>
                </a:solidFill>
                <a:effectLst>
                  <a:outerShdw blurRad="38100" dist="38100" dir="2700000" algn="tl">
                    <a:srgbClr val="FFFFFF"/>
                  </a:outerShdw>
                </a:effectLst>
                <a:latin typeface="Arial" panose="020B0604020202090204" pitchFamily="34" charset="0"/>
              </a:defRPr>
            </a:lvl1pPr>
            <a:lvl2pPr algn="ctr">
              <a:defRPr sz="4400">
                <a:solidFill>
                  <a:schemeClr val="tx2"/>
                </a:solidFill>
                <a:effectLst>
                  <a:outerShdw blurRad="38100" dist="38100" dir="2700000" algn="tl">
                    <a:srgbClr val="FFFFFF"/>
                  </a:outerShdw>
                </a:effectLst>
                <a:latin typeface="Arial" panose="020B0604020202090204" pitchFamily="34" charset="0"/>
              </a:defRPr>
            </a:lvl2pPr>
            <a:lvl3pPr algn="ctr">
              <a:defRPr sz="4400">
                <a:solidFill>
                  <a:schemeClr val="tx2"/>
                </a:solidFill>
                <a:effectLst>
                  <a:outerShdw blurRad="38100" dist="38100" dir="2700000" algn="tl">
                    <a:srgbClr val="FFFFFF"/>
                  </a:outerShdw>
                </a:effectLst>
                <a:latin typeface="Arial" panose="020B0604020202090204" pitchFamily="34" charset="0"/>
              </a:defRPr>
            </a:lvl3pPr>
            <a:lvl4pPr algn="ctr">
              <a:defRPr sz="4400">
                <a:solidFill>
                  <a:schemeClr val="tx2"/>
                </a:solidFill>
                <a:effectLst>
                  <a:outerShdw blurRad="38100" dist="38100" dir="2700000" algn="tl">
                    <a:srgbClr val="FFFFFF"/>
                  </a:outerShdw>
                </a:effectLst>
                <a:latin typeface="Arial" panose="020B0604020202090204" pitchFamily="34" charset="0"/>
              </a:defRPr>
            </a:lvl4pPr>
            <a:lvl5pPr algn="ctr">
              <a:defRPr sz="4400">
                <a:solidFill>
                  <a:schemeClr val="tx2"/>
                </a:solidFill>
                <a:effectLst>
                  <a:outerShdw blurRad="38100" dist="38100" dir="2700000" algn="tl">
                    <a:srgbClr val="FFFFFF"/>
                  </a:outerShdw>
                </a:effectLst>
                <a:latin typeface="Arial" panose="020B0604020202090204" pitchFamily="34" charset="0"/>
              </a:defRPr>
            </a:lvl5pPr>
            <a:lvl6pPr marL="4572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a:lstStyle>
          <a:p>
            <a:pPr eaLnBrk="1" hangingPunct="1">
              <a:defRPr/>
            </a:pPr>
            <a:r>
              <a:rPr lang="en-US" sz="3200" i="1" smtClean="0">
                <a:solidFill>
                  <a:srgbClr val="FF0000"/>
                </a:solidFill>
                <a:effectLst>
                  <a:outerShdw blurRad="38100" dist="38100" dir="2700000" algn="tl">
                    <a:srgbClr val="000000"/>
                  </a:outerShdw>
                </a:effectLst>
              </a:rPr>
              <a:t>What are some examples of incompatible land uses (with negative location externalities)?…</a:t>
            </a:r>
            <a:endParaRPr lang="en-US" sz="3200" smtClean="0"/>
          </a:p>
        </p:txBody>
      </p:sp>
      <p:sp>
        <p:nvSpPr>
          <p:cNvPr id="37892" name="Slide Number Placeholder 3"/>
          <p:cNvSpPr>
            <a:spLocks noGrp="1"/>
          </p:cNvSpPr>
          <p:nvPr>
            <p:ph type="sldNum" sz="quarter" idx="12"/>
          </p:nvPr>
        </p:nvSpPr>
        <p:spPr>
          <a:noFill/>
          <a:ln>
            <a:miter lim="800000"/>
            <a:headEnd/>
            <a:tailEnd/>
          </a:ln>
        </p:spPr>
        <p:txBody>
          <a:bodyPr/>
          <a:lstStyle/>
          <a:p>
            <a:fld id="{865A4596-89EA-4D54-A801-96A90E56F93E}" type="slidenum">
              <a:rPr lang="en-US"/>
              <a:pPr/>
              <a:t>25</a:t>
            </a:fld>
            <a:endParaRPr lang="en-US"/>
          </a:p>
        </p:txBody>
      </p:sp>
      <p:sp>
        <p:nvSpPr>
          <p:cNvPr id="3789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3732"/>
                                        </p:tgtEl>
                                        <p:attrNameLst>
                                          <p:attrName>style.visibility</p:attrName>
                                        </p:attrNameLst>
                                      </p:cBhvr>
                                      <p:to>
                                        <p:strVal val="visible"/>
                                      </p:to>
                                    </p:set>
                                    <p:anim calcmode="lin" valueType="num">
                                      <p:cBhvr additive="base">
                                        <p:cTn id="7" dur="500" fill="hold"/>
                                        <p:tgtEl>
                                          <p:spTgt spid="73732"/>
                                        </p:tgtEl>
                                        <p:attrNameLst>
                                          <p:attrName>ppt_x</p:attrName>
                                        </p:attrNameLst>
                                      </p:cBhvr>
                                      <p:tavLst>
                                        <p:tav tm="0">
                                          <p:val>
                                            <p:strVal val="#ppt_x"/>
                                          </p:val>
                                        </p:tav>
                                        <p:tav tm="100000">
                                          <p:val>
                                            <p:strVal val="#ppt_x"/>
                                          </p:val>
                                        </p:tav>
                                      </p:tavLst>
                                    </p:anim>
                                    <p:anim calcmode="lin" valueType="num">
                                      <p:cBhvr additive="base">
                                        <p:cTn id="8" dur="500" fill="hold"/>
                                        <p:tgtEl>
                                          <p:spTgt spid="737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13"/>
          <p:cNvSpPr>
            <a:spLocks noChangeArrowheads="1"/>
          </p:cNvSpPr>
          <p:nvPr/>
        </p:nvSpPr>
        <p:spPr bwMode="auto">
          <a:xfrm>
            <a:off x="1524000" y="2057400"/>
            <a:ext cx="6248400" cy="4419600"/>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sp>
        <p:nvSpPr>
          <p:cNvPr id="84994" name="Rectangle 2"/>
          <p:cNvSpPr>
            <a:spLocks noGrp="1" noChangeArrowheads="1"/>
          </p:cNvSpPr>
          <p:nvPr>
            <p:ph type="title"/>
          </p:nvPr>
        </p:nvSpPr>
        <p:spPr>
          <a:xfrm>
            <a:off x="685800" y="228600"/>
            <a:ext cx="7772400" cy="838200"/>
          </a:xfrm>
        </p:spPr>
        <p:txBody>
          <a:bodyPr/>
          <a:lstStyle/>
          <a:p>
            <a:pPr eaLnBrk="1" hangingPunct="1">
              <a:defRPr/>
            </a:pPr>
            <a:r>
              <a:rPr lang="en-US" sz="3200" smtClean="0"/>
              <a:t>Z</a:t>
            </a:r>
            <a:r>
              <a:rPr lang="en-US" sz="3200" noProof="1" smtClean="0"/>
              <a:t>ones </a:t>
            </a:r>
            <a:r>
              <a:rPr lang="en-US" sz="3200" noProof="1" smtClean="0">
                <a:sym typeface="Wingdings" panose="05000000000000000000" pitchFamily="2" charset="2"/>
              </a:rPr>
              <a:t></a:t>
            </a:r>
            <a:r>
              <a:rPr lang="en-US" sz="3200" smtClean="0"/>
              <a:t> </a:t>
            </a:r>
            <a:r>
              <a:rPr lang="en-US" sz="3200" i="1" smtClean="0"/>
              <a:t>Boundaries</a:t>
            </a:r>
            <a:r>
              <a:rPr lang="en-US" sz="3200" smtClean="0"/>
              <a:t> between zones.</a:t>
            </a:r>
          </a:p>
        </p:txBody>
      </p:sp>
      <p:sp>
        <p:nvSpPr>
          <p:cNvPr id="38916" name="Rectangle 3"/>
          <p:cNvSpPr>
            <a:spLocks noGrp="1" noChangeArrowheads="1"/>
          </p:cNvSpPr>
          <p:nvPr>
            <p:ph type="body" idx="1"/>
          </p:nvPr>
        </p:nvSpPr>
        <p:spPr>
          <a:xfrm>
            <a:off x="457200" y="990600"/>
            <a:ext cx="8382000" cy="1066800"/>
          </a:xfrm>
        </p:spPr>
        <p:txBody>
          <a:bodyPr/>
          <a:lstStyle/>
          <a:p>
            <a:pPr eaLnBrk="1" hangingPunct="1">
              <a:buFont typeface="Wingdings" pitchFamily="2" charset="2"/>
              <a:buNone/>
            </a:pPr>
            <a:r>
              <a:rPr lang="en-US" sz="2800" smtClean="0"/>
              <a:t>The boundary may have a depressing effect on adjacent location rent (even for compatible land uses)…</a:t>
            </a:r>
          </a:p>
        </p:txBody>
      </p:sp>
      <p:grpSp>
        <p:nvGrpSpPr>
          <p:cNvPr id="38917" name="Group 4"/>
          <p:cNvGrpSpPr>
            <a:grpSpLocks/>
          </p:cNvGrpSpPr>
          <p:nvPr/>
        </p:nvGrpSpPr>
        <p:grpSpPr bwMode="auto">
          <a:xfrm>
            <a:off x="1828800" y="2286000"/>
            <a:ext cx="5715000" cy="4038600"/>
            <a:chOff x="2412" y="10548"/>
            <a:chExt cx="7020" cy="4140"/>
          </a:xfrm>
        </p:grpSpPr>
        <p:sp>
          <p:nvSpPr>
            <p:cNvPr id="38920" name="Rectangle 5"/>
            <p:cNvSpPr>
              <a:spLocks noChangeArrowheads="1"/>
            </p:cNvSpPr>
            <p:nvPr/>
          </p:nvSpPr>
          <p:spPr bwMode="auto">
            <a:xfrm>
              <a:off x="2741" y="10548"/>
              <a:ext cx="5791" cy="720"/>
            </a:xfrm>
            <a:prstGeom prst="rect">
              <a:avLst/>
            </a:prstGeom>
            <a:noFill/>
            <a:ln w="9525">
              <a:noFill/>
              <a:miter lim="800000"/>
              <a:headEnd/>
              <a:tailEnd/>
            </a:ln>
          </p:spPr>
          <p:txBody>
            <a:bodyPr lIns="12700" tIns="12700" rIns="12700" bIns="12700"/>
            <a:lstStyle/>
            <a:p>
              <a:r>
                <a:rPr lang="en-US" sz="1200" b="1"/>
                <a:t>Exhibit 5-6: Effect of negative externalities near a land use boundary</a:t>
              </a:r>
              <a:endParaRPr lang="en-US" sz="1200"/>
            </a:p>
          </p:txBody>
        </p:sp>
        <p:sp>
          <p:nvSpPr>
            <p:cNvPr id="38921" name="Line 6"/>
            <p:cNvSpPr>
              <a:spLocks noChangeShapeType="1"/>
            </p:cNvSpPr>
            <p:nvPr/>
          </p:nvSpPr>
          <p:spPr bwMode="auto">
            <a:xfrm>
              <a:off x="2741" y="11483"/>
              <a:ext cx="1" cy="2432"/>
            </a:xfrm>
            <a:prstGeom prst="line">
              <a:avLst/>
            </a:prstGeom>
            <a:noFill/>
            <a:ln w="25400">
              <a:solidFill>
                <a:srgbClr val="000000"/>
              </a:solidFill>
              <a:round/>
              <a:headEnd type="none" w="sm" len="sm"/>
              <a:tailEnd type="none" w="sm" len="sm"/>
            </a:ln>
          </p:spPr>
          <p:txBody>
            <a:bodyPr/>
            <a:lstStyle/>
            <a:p>
              <a:endParaRPr lang="en-US"/>
            </a:p>
          </p:txBody>
        </p:sp>
        <p:sp>
          <p:nvSpPr>
            <p:cNvPr id="38922" name="Line 7"/>
            <p:cNvSpPr>
              <a:spLocks noChangeShapeType="1"/>
            </p:cNvSpPr>
            <p:nvPr/>
          </p:nvSpPr>
          <p:spPr bwMode="auto">
            <a:xfrm>
              <a:off x="2741" y="13914"/>
              <a:ext cx="6691" cy="1"/>
            </a:xfrm>
            <a:prstGeom prst="line">
              <a:avLst/>
            </a:prstGeom>
            <a:noFill/>
            <a:ln w="25400">
              <a:solidFill>
                <a:srgbClr val="000000"/>
              </a:solidFill>
              <a:round/>
              <a:headEnd type="none" w="sm" len="sm"/>
              <a:tailEnd type="none" w="sm" len="sm"/>
            </a:ln>
          </p:spPr>
          <p:txBody>
            <a:bodyPr/>
            <a:lstStyle/>
            <a:p>
              <a:endParaRPr lang="en-US"/>
            </a:p>
          </p:txBody>
        </p:sp>
        <p:sp>
          <p:nvSpPr>
            <p:cNvPr id="38923" name="Rectangle 8"/>
            <p:cNvSpPr>
              <a:spLocks noChangeArrowheads="1"/>
            </p:cNvSpPr>
            <p:nvPr/>
          </p:nvSpPr>
          <p:spPr bwMode="auto">
            <a:xfrm>
              <a:off x="2412" y="11202"/>
              <a:ext cx="1260" cy="426"/>
            </a:xfrm>
            <a:prstGeom prst="rect">
              <a:avLst/>
            </a:prstGeom>
            <a:noFill/>
            <a:ln w="25400">
              <a:noFill/>
              <a:miter lim="800000"/>
              <a:headEnd/>
              <a:tailEnd/>
            </a:ln>
          </p:spPr>
          <p:txBody>
            <a:bodyPr lIns="12700" tIns="12700" rIns="12700" bIns="12700"/>
            <a:lstStyle/>
            <a:p>
              <a:r>
                <a:rPr lang="en-US" sz="1200"/>
                <a:t>Bid-rent</a:t>
              </a:r>
            </a:p>
          </p:txBody>
        </p:sp>
        <p:sp>
          <p:nvSpPr>
            <p:cNvPr id="38924" name="Arc 9"/>
            <p:cNvSpPr>
              <a:spLocks/>
            </p:cNvSpPr>
            <p:nvPr/>
          </p:nvSpPr>
          <p:spPr bwMode="auto">
            <a:xfrm flipH="1">
              <a:off x="2741" y="11670"/>
              <a:ext cx="1098" cy="655"/>
            </a:xfrm>
            <a:custGeom>
              <a:avLst/>
              <a:gdLst>
                <a:gd name="T0" fmla="*/ 0 w 21600"/>
                <a:gd name="T1" fmla="*/ 0 h 21600"/>
                <a:gd name="T2" fmla="*/ 3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round/>
              <a:headEnd/>
              <a:tailEnd/>
            </a:ln>
          </p:spPr>
          <p:txBody>
            <a:bodyPr/>
            <a:lstStyle/>
            <a:p>
              <a:endParaRPr lang="en-US"/>
            </a:p>
          </p:txBody>
        </p:sp>
        <p:sp>
          <p:nvSpPr>
            <p:cNvPr id="38925" name="Line 10"/>
            <p:cNvSpPr>
              <a:spLocks noChangeShapeType="1"/>
            </p:cNvSpPr>
            <p:nvPr/>
          </p:nvSpPr>
          <p:spPr bwMode="auto">
            <a:xfrm>
              <a:off x="3838" y="11670"/>
              <a:ext cx="4607" cy="1403"/>
            </a:xfrm>
            <a:prstGeom prst="line">
              <a:avLst/>
            </a:prstGeom>
            <a:noFill/>
            <a:ln w="12700">
              <a:solidFill>
                <a:srgbClr val="000000"/>
              </a:solidFill>
              <a:round/>
              <a:headEnd type="none" w="sm" len="sm"/>
              <a:tailEnd type="none" w="sm" len="sm"/>
            </a:ln>
          </p:spPr>
          <p:txBody>
            <a:bodyPr/>
            <a:lstStyle/>
            <a:p>
              <a:endParaRPr lang="en-US"/>
            </a:p>
          </p:txBody>
        </p:sp>
        <p:sp>
          <p:nvSpPr>
            <p:cNvPr id="38926" name="Rectangle 11"/>
            <p:cNvSpPr>
              <a:spLocks noChangeArrowheads="1"/>
            </p:cNvSpPr>
            <p:nvPr/>
          </p:nvSpPr>
          <p:spPr bwMode="auto">
            <a:xfrm>
              <a:off x="2631" y="14007"/>
              <a:ext cx="1761" cy="681"/>
            </a:xfrm>
            <a:prstGeom prst="rect">
              <a:avLst/>
            </a:prstGeom>
            <a:noFill/>
            <a:ln w="12700">
              <a:noFill/>
              <a:miter lim="800000"/>
              <a:headEnd/>
              <a:tailEnd/>
            </a:ln>
          </p:spPr>
          <p:txBody>
            <a:bodyPr lIns="12700" tIns="12700" rIns="12700" bIns="12700"/>
            <a:lstStyle/>
            <a:p>
              <a:r>
                <a:rPr lang="en-US" sz="1200"/>
                <a:t>Comm.</a:t>
              </a:r>
            </a:p>
            <a:p>
              <a:r>
                <a:rPr lang="en-US" sz="1200"/>
                <a:t>Ctr.</a:t>
              </a:r>
            </a:p>
          </p:txBody>
        </p:sp>
        <p:sp>
          <p:nvSpPr>
            <p:cNvPr id="38927" name="Rectangle 12"/>
            <p:cNvSpPr>
              <a:spLocks noChangeArrowheads="1"/>
            </p:cNvSpPr>
            <p:nvPr/>
          </p:nvSpPr>
          <p:spPr bwMode="auto">
            <a:xfrm>
              <a:off x="7567" y="14007"/>
              <a:ext cx="1685" cy="681"/>
            </a:xfrm>
            <a:prstGeom prst="rect">
              <a:avLst/>
            </a:prstGeom>
            <a:noFill/>
            <a:ln w="12700">
              <a:noFill/>
              <a:miter lim="800000"/>
              <a:headEnd/>
              <a:tailEnd/>
            </a:ln>
          </p:spPr>
          <p:txBody>
            <a:bodyPr lIns="12700" tIns="12700" rIns="12700" bIns="12700"/>
            <a:lstStyle/>
            <a:p>
              <a:r>
                <a:rPr lang="en-US" sz="1200"/>
                <a:t>Distance</a:t>
              </a:r>
            </a:p>
          </p:txBody>
        </p:sp>
      </p:grpSp>
      <p:sp>
        <p:nvSpPr>
          <p:cNvPr id="38918" name="Slide Number Placeholder 13"/>
          <p:cNvSpPr>
            <a:spLocks noGrp="1"/>
          </p:cNvSpPr>
          <p:nvPr>
            <p:ph type="sldNum" sz="quarter" idx="12"/>
          </p:nvPr>
        </p:nvSpPr>
        <p:spPr>
          <a:noFill/>
          <a:ln>
            <a:miter lim="800000"/>
            <a:headEnd/>
            <a:tailEnd/>
          </a:ln>
        </p:spPr>
        <p:txBody>
          <a:bodyPr/>
          <a:lstStyle/>
          <a:p>
            <a:fld id="{997BD339-FF46-4B0F-BE34-B96943C10CE2}" type="slidenum">
              <a:rPr lang="en-US"/>
              <a:pPr/>
              <a:t>26</a:t>
            </a:fld>
            <a:endParaRPr lang="en-US"/>
          </a:p>
        </p:txBody>
      </p:sp>
      <p:sp>
        <p:nvSpPr>
          <p:cNvPr id="38919" name="Footer Placeholder 1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85800" y="381000"/>
            <a:ext cx="7772400" cy="1143000"/>
          </a:xfrm>
        </p:spPr>
        <p:txBody>
          <a:bodyPr/>
          <a:lstStyle/>
          <a:p>
            <a:pPr eaLnBrk="1" hangingPunct="1">
              <a:defRPr/>
            </a:pPr>
            <a:r>
              <a:rPr lang="en-US" sz="3200" b="1" smtClean="0"/>
              <a:t>Real cities are “polycentric” (not monocentric)…</a:t>
            </a:r>
          </a:p>
        </p:txBody>
      </p:sp>
      <p:sp>
        <p:nvSpPr>
          <p:cNvPr id="39939" name="Rectangle 3"/>
          <p:cNvSpPr>
            <a:spLocks noGrp="1" noChangeArrowheads="1"/>
          </p:cNvSpPr>
          <p:nvPr>
            <p:ph type="body" idx="1"/>
          </p:nvPr>
        </p:nvSpPr>
        <p:spPr>
          <a:xfrm>
            <a:off x="685800" y="1600200"/>
            <a:ext cx="7772400" cy="4800600"/>
          </a:xfrm>
        </p:spPr>
        <p:txBody>
          <a:bodyPr/>
          <a:lstStyle/>
          <a:p>
            <a:pPr eaLnBrk="1" hangingPunct="1">
              <a:lnSpc>
                <a:spcPct val="90000"/>
              </a:lnSpc>
            </a:pPr>
            <a:r>
              <a:rPr lang="en-US" sz="2800" b="1" i="1" smtClean="0"/>
              <a:t>CBD (Central Business District -- “Downtown”)</a:t>
            </a:r>
          </a:p>
          <a:p>
            <a:pPr eaLnBrk="1" hangingPunct="1">
              <a:lnSpc>
                <a:spcPct val="90000"/>
              </a:lnSpc>
            </a:pPr>
            <a:r>
              <a:rPr lang="en-US" sz="2800" b="1" i="1" smtClean="0"/>
              <a:t>NBD (Neighborhodd Business District -- “Community Ctr”)</a:t>
            </a:r>
          </a:p>
          <a:p>
            <a:pPr eaLnBrk="1" hangingPunct="1">
              <a:lnSpc>
                <a:spcPct val="90000"/>
              </a:lnSpc>
            </a:pPr>
            <a:r>
              <a:rPr lang="en-US" sz="2800" b="1" i="1" smtClean="0"/>
              <a:t>MAC (Major Activity Ctr, e.g., Airport, Harvard Sq, Fenway, Foxboro)</a:t>
            </a:r>
          </a:p>
          <a:p>
            <a:pPr eaLnBrk="1" hangingPunct="1">
              <a:lnSpc>
                <a:spcPct val="90000"/>
              </a:lnSpc>
            </a:pPr>
            <a:r>
              <a:rPr lang="en-US" sz="2800" b="1" smtClean="0"/>
              <a:t>“Edge Cities”</a:t>
            </a:r>
            <a:r>
              <a:rPr lang="en-US" sz="2800" b="1" i="1" smtClean="0"/>
              <a:t>  (as big or bigger than the CBD, e.g., Galleria in Atlanta, Tysons Corner in Washington/N.Va, Burlington/Hanscom in Boston…)</a:t>
            </a:r>
          </a:p>
          <a:p>
            <a:pPr eaLnBrk="1" hangingPunct="1">
              <a:lnSpc>
                <a:spcPct val="90000"/>
              </a:lnSpc>
            </a:pPr>
            <a:r>
              <a:rPr lang="en-US" sz="2800" b="1" i="1" smtClean="0"/>
              <a:t>Polynuclear cities (Minneapolis-StPaul, Los Angeles, Ruhr)</a:t>
            </a:r>
            <a:endParaRPr lang="en-US" sz="2800" smtClean="0"/>
          </a:p>
        </p:txBody>
      </p:sp>
      <p:sp>
        <p:nvSpPr>
          <p:cNvPr id="39940" name="Slide Number Placeholder 3"/>
          <p:cNvSpPr>
            <a:spLocks noGrp="1"/>
          </p:cNvSpPr>
          <p:nvPr>
            <p:ph type="sldNum" sz="quarter" idx="12"/>
          </p:nvPr>
        </p:nvSpPr>
        <p:spPr>
          <a:noFill/>
          <a:ln>
            <a:miter lim="800000"/>
            <a:headEnd/>
            <a:tailEnd/>
          </a:ln>
        </p:spPr>
        <p:txBody>
          <a:bodyPr/>
          <a:lstStyle/>
          <a:p>
            <a:fld id="{36AAC114-9325-497E-B8E0-13EDE0046370}" type="slidenum">
              <a:rPr lang="en-US"/>
              <a:pPr/>
              <a:t>27</a:t>
            </a:fld>
            <a:endParaRPr lang="en-US"/>
          </a:p>
        </p:txBody>
      </p:sp>
      <p:sp>
        <p:nvSpPr>
          <p:cNvPr id="3994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32"/>
          <p:cNvSpPr>
            <a:spLocks noChangeArrowheads="1"/>
          </p:cNvSpPr>
          <p:nvPr/>
        </p:nvSpPr>
        <p:spPr bwMode="auto">
          <a:xfrm>
            <a:off x="1219200" y="2514600"/>
            <a:ext cx="6705600" cy="3886200"/>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sp>
        <p:nvSpPr>
          <p:cNvPr id="93186" name="Rectangle 2"/>
          <p:cNvSpPr>
            <a:spLocks noGrp="1" noChangeArrowheads="1"/>
          </p:cNvSpPr>
          <p:nvPr>
            <p:ph type="title"/>
          </p:nvPr>
        </p:nvSpPr>
        <p:spPr>
          <a:xfrm>
            <a:off x="685800" y="304800"/>
            <a:ext cx="7848600" cy="1524000"/>
          </a:xfrm>
        </p:spPr>
        <p:txBody>
          <a:bodyPr/>
          <a:lstStyle/>
          <a:p>
            <a:pPr eaLnBrk="1" hangingPunct="1">
              <a:defRPr/>
            </a:pPr>
            <a:r>
              <a:rPr lang="en-US" sz="3200" b="1" i="1" smtClean="0">
                <a:solidFill>
                  <a:srgbClr val="0000FF"/>
                </a:solidFill>
                <a:effectLst>
                  <a:outerShdw blurRad="38100" dist="38100" dir="2700000" algn="tl">
                    <a:srgbClr val="000000"/>
                  </a:outerShdw>
                </a:effectLst>
              </a:rPr>
              <a:t>All cities must be polycentric because different land uses have different and multiple “central points”.</a:t>
            </a:r>
            <a:endParaRPr lang="en-US" sz="3200" b="1" smtClean="0"/>
          </a:p>
        </p:txBody>
      </p:sp>
      <p:sp>
        <p:nvSpPr>
          <p:cNvPr id="40964" name="Rectangle 3"/>
          <p:cNvSpPr>
            <a:spLocks noGrp="1" noChangeArrowheads="1"/>
          </p:cNvSpPr>
          <p:nvPr>
            <p:ph type="body" idx="1"/>
          </p:nvPr>
        </p:nvSpPr>
        <p:spPr>
          <a:xfrm>
            <a:off x="533400" y="1905000"/>
            <a:ext cx="7772400" cy="914400"/>
          </a:xfrm>
        </p:spPr>
        <p:txBody>
          <a:bodyPr/>
          <a:lstStyle/>
          <a:p>
            <a:pPr eaLnBrk="1" hangingPunct="1">
              <a:buFont typeface="Wingdings" pitchFamily="2" charset="2"/>
              <a:buNone/>
            </a:pPr>
            <a:r>
              <a:rPr lang="en-US" smtClean="0"/>
              <a:t>Rent gradients and land values reflect this…</a:t>
            </a:r>
          </a:p>
        </p:txBody>
      </p:sp>
      <p:grpSp>
        <p:nvGrpSpPr>
          <p:cNvPr id="40965" name="Group 4"/>
          <p:cNvGrpSpPr>
            <a:grpSpLocks/>
          </p:cNvGrpSpPr>
          <p:nvPr/>
        </p:nvGrpSpPr>
        <p:grpSpPr bwMode="auto">
          <a:xfrm>
            <a:off x="1371600" y="2819400"/>
            <a:ext cx="6310313" cy="3581400"/>
            <a:chOff x="1332" y="8748"/>
            <a:chExt cx="9937" cy="4680"/>
          </a:xfrm>
        </p:grpSpPr>
        <p:sp>
          <p:nvSpPr>
            <p:cNvPr id="40968" name="Line 5"/>
            <p:cNvSpPr>
              <a:spLocks noChangeShapeType="1"/>
            </p:cNvSpPr>
            <p:nvPr/>
          </p:nvSpPr>
          <p:spPr bwMode="auto">
            <a:xfrm flipH="1">
              <a:off x="3924" y="11196"/>
              <a:ext cx="721" cy="433"/>
            </a:xfrm>
            <a:prstGeom prst="line">
              <a:avLst/>
            </a:prstGeom>
            <a:noFill/>
            <a:ln w="25400">
              <a:solidFill>
                <a:srgbClr val="000000"/>
              </a:solidFill>
              <a:round/>
              <a:headEnd type="none" w="sm" len="sm"/>
              <a:tailEnd type="none" w="sm" len="sm"/>
            </a:ln>
          </p:spPr>
          <p:txBody>
            <a:bodyPr/>
            <a:lstStyle/>
            <a:p>
              <a:endParaRPr lang="en-US"/>
            </a:p>
          </p:txBody>
        </p:sp>
        <p:grpSp>
          <p:nvGrpSpPr>
            <p:cNvPr id="40969" name="Group 6"/>
            <p:cNvGrpSpPr>
              <a:grpSpLocks/>
            </p:cNvGrpSpPr>
            <p:nvPr/>
          </p:nvGrpSpPr>
          <p:grpSpPr bwMode="auto">
            <a:xfrm>
              <a:off x="1332" y="8748"/>
              <a:ext cx="9937" cy="4680"/>
              <a:chOff x="1332" y="8748"/>
              <a:chExt cx="9937" cy="4680"/>
            </a:xfrm>
          </p:grpSpPr>
          <p:sp>
            <p:nvSpPr>
              <p:cNvPr id="40970" name="Line 7"/>
              <p:cNvSpPr>
                <a:spLocks noChangeShapeType="1"/>
              </p:cNvSpPr>
              <p:nvPr/>
            </p:nvSpPr>
            <p:spPr bwMode="auto">
              <a:xfrm flipH="1">
                <a:off x="4644" y="10620"/>
                <a:ext cx="289" cy="577"/>
              </a:xfrm>
              <a:prstGeom prst="line">
                <a:avLst/>
              </a:prstGeom>
              <a:noFill/>
              <a:ln w="25400">
                <a:solidFill>
                  <a:srgbClr val="000000"/>
                </a:solidFill>
                <a:round/>
                <a:headEnd type="none" w="sm" len="sm"/>
                <a:tailEnd type="none" w="sm" len="sm"/>
              </a:ln>
            </p:spPr>
            <p:txBody>
              <a:bodyPr/>
              <a:lstStyle/>
              <a:p>
                <a:endParaRPr lang="en-US"/>
              </a:p>
            </p:txBody>
          </p:sp>
          <p:grpSp>
            <p:nvGrpSpPr>
              <p:cNvPr id="40971" name="Group 8"/>
              <p:cNvGrpSpPr>
                <a:grpSpLocks/>
              </p:cNvGrpSpPr>
              <p:nvPr/>
            </p:nvGrpSpPr>
            <p:grpSpPr bwMode="auto">
              <a:xfrm>
                <a:off x="1332" y="8748"/>
                <a:ext cx="9937" cy="4680"/>
                <a:chOff x="1332" y="8748"/>
                <a:chExt cx="9937" cy="4680"/>
              </a:xfrm>
            </p:grpSpPr>
            <p:sp>
              <p:nvSpPr>
                <p:cNvPr id="40972" name="Rectangle 9"/>
                <p:cNvSpPr>
                  <a:spLocks noChangeArrowheads="1"/>
                </p:cNvSpPr>
                <p:nvPr/>
              </p:nvSpPr>
              <p:spPr bwMode="auto">
                <a:xfrm>
                  <a:off x="1332" y="8748"/>
                  <a:ext cx="7200" cy="540"/>
                </a:xfrm>
                <a:prstGeom prst="rect">
                  <a:avLst/>
                </a:prstGeom>
                <a:noFill/>
                <a:ln w="3175">
                  <a:noFill/>
                  <a:miter lim="800000"/>
                  <a:headEnd/>
                  <a:tailEnd/>
                </a:ln>
              </p:spPr>
              <p:txBody>
                <a:bodyPr lIns="12700" tIns="12700" rIns="12700" bIns="12700"/>
                <a:lstStyle/>
                <a:p>
                  <a:r>
                    <a:rPr lang="en-US" sz="1200" b="1"/>
                    <a:t>Exhibit 5-7: Rent Gradients in a Polycentric City . . .</a:t>
                  </a:r>
                  <a:endParaRPr lang="en-US" sz="1200"/>
                </a:p>
              </p:txBody>
            </p:sp>
            <p:sp>
              <p:nvSpPr>
                <p:cNvPr id="40973" name="Line 10"/>
                <p:cNvSpPr>
                  <a:spLocks noChangeShapeType="1"/>
                </p:cNvSpPr>
                <p:nvPr/>
              </p:nvSpPr>
              <p:spPr bwMode="auto">
                <a:xfrm>
                  <a:off x="1620" y="12924"/>
                  <a:ext cx="9649" cy="1"/>
                </a:xfrm>
                <a:prstGeom prst="line">
                  <a:avLst/>
                </a:prstGeom>
                <a:noFill/>
                <a:ln w="12700">
                  <a:solidFill>
                    <a:srgbClr val="000000"/>
                  </a:solidFill>
                  <a:round/>
                  <a:headEnd type="none" w="sm" len="sm"/>
                  <a:tailEnd type="none" w="sm" len="sm"/>
                </a:ln>
              </p:spPr>
              <p:txBody>
                <a:bodyPr/>
                <a:lstStyle/>
                <a:p>
                  <a:endParaRPr lang="en-US"/>
                </a:p>
              </p:txBody>
            </p:sp>
            <p:sp>
              <p:nvSpPr>
                <p:cNvPr id="40974" name="Line 11"/>
                <p:cNvSpPr>
                  <a:spLocks noChangeShapeType="1"/>
                </p:cNvSpPr>
                <p:nvPr/>
              </p:nvSpPr>
              <p:spPr bwMode="auto">
                <a:xfrm flipV="1">
                  <a:off x="6372" y="10188"/>
                  <a:ext cx="1" cy="2737"/>
                </a:xfrm>
                <a:prstGeom prst="line">
                  <a:avLst/>
                </a:prstGeom>
                <a:noFill/>
                <a:ln w="12700">
                  <a:solidFill>
                    <a:srgbClr val="000000"/>
                  </a:solidFill>
                  <a:round/>
                  <a:headEnd type="none" w="sm" len="sm"/>
                  <a:tailEnd type="none" w="sm" len="sm"/>
                </a:ln>
              </p:spPr>
              <p:txBody>
                <a:bodyPr/>
                <a:lstStyle/>
                <a:p>
                  <a:endParaRPr lang="en-US"/>
                </a:p>
              </p:txBody>
            </p:sp>
            <p:sp>
              <p:nvSpPr>
                <p:cNvPr id="40975" name="Rectangle 12"/>
                <p:cNvSpPr>
                  <a:spLocks noChangeArrowheads="1"/>
                </p:cNvSpPr>
                <p:nvPr/>
              </p:nvSpPr>
              <p:spPr bwMode="auto">
                <a:xfrm>
                  <a:off x="6084" y="13068"/>
                  <a:ext cx="577" cy="289"/>
                </a:xfrm>
                <a:prstGeom prst="rect">
                  <a:avLst/>
                </a:prstGeom>
                <a:noFill/>
                <a:ln w="25400">
                  <a:noFill/>
                  <a:miter lim="800000"/>
                  <a:headEnd/>
                  <a:tailEnd/>
                </a:ln>
              </p:spPr>
              <p:txBody>
                <a:bodyPr lIns="12700" tIns="12700" rIns="12700" bIns="12700"/>
                <a:lstStyle/>
                <a:p>
                  <a:r>
                    <a:rPr lang="en-US" sz="1200" b="1"/>
                    <a:t>CBD</a:t>
                  </a:r>
                  <a:endParaRPr lang="en-US" sz="1200"/>
                </a:p>
              </p:txBody>
            </p:sp>
            <p:sp>
              <p:nvSpPr>
                <p:cNvPr id="40976" name="Line 13"/>
                <p:cNvSpPr>
                  <a:spLocks noChangeShapeType="1"/>
                </p:cNvSpPr>
                <p:nvPr/>
              </p:nvSpPr>
              <p:spPr bwMode="auto">
                <a:xfrm>
                  <a:off x="6372" y="10188"/>
                  <a:ext cx="4897" cy="2737"/>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40977" name="Line 14"/>
                <p:cNvSpPr>
                  <a:spLocks noChangeShapeType="1"/>
                </p:cNvSpPr>
                <p:nvPr/>
              </p:nvSpPr>
              <p:spPr bwMode="auto">
                <a:xfrm flipH="1">
                  <a:off x="1620" y="10188"/>
                  <a:ext cx="4753" cy="2737"/>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40978" name="Line 15"/>
                <p:cNvSpPr>
                  <a:spLocks noChangeShapeType="1"/>
                </p:cNvSpPr>
                <p:nvPr/>
              </p:nvSpPr>
              <p:spPr bwMode="auto">
                <a:xfrm flipV="1">
                  <a:off x="10404" y="11052"/>
                  <a:ext cx="1" cy="1873"/>
                </a:xfrm>
                <a:prstGeom prst="line">
                  <a:avLst/>
                </a:prstGeom>
                <a:noFill/>
                <a:ln w="12700">
                  <a:solidFill>
                    <a:srgbClr val="000000"/>
                  </a:solidFill>
                  <a:round/>
                  <a:headEnd type="none" w="sm" len="sm"/>
                  <a:tailEnd type="none" w="sm" len="sm"/>
                </a:ln>
              </p:spPr>
              <p:txBody>
                <a:bodyPr/>
                <a:lstStyle/>
                <a:p>
                  <a:endParaRPr lang="en-US"/>
                </a:p>
              </p:txBody>
            </p:sp>
            <p:sp>
              <p:nvSpPr>
                <p:cNvPr id="40979" name="Rectangle 16"/>
                <p:cNvSpPr>
                  <a:spLocks noChangeArrowheads="1"/>
                </p:cNvSpPr>
                <p:nvPr/>
              </p:nvSpPr>
              <p:spPr bwMode="auto">
                <a:xfrm>
                  <a:off x="10116" y="13068"/>
                  <a:ext cx="756" cy="360"/>
                </a:xfrm>
                <a:prstGeom prst="rect">
                  <a:avLst/>
                </a:prstGeom>
                <a:noFill/>
                <a:ln w="25400">
                  <a:noFill/>
                  <a:miter lim="800000"/>
                  <a:headEnd/>
                  <a:tailEnd/>
                </a:ln>
              </p:spPr>
              <p:txBody>
                <a:bodyPr lIns="12700" tIns="12700" rIns="12700" bIns="12700"/>
                <a:lstStyle/>
                <a:p>
                  <a:r>
                    <a:rPr lang="en-US" sz="1200" b="1"/>
                    <a:t>MAC</a:t>
                  </a:r>
                  <a:endParaRPr lang="en-US" sz="1200"/>
                </a:p>
              </p:txBody>
            </p:sp>
            <p:sp>
              <p:nvSpPr>
                <p:cNvPr id="40980" name="Line 17"/>
                <p:cNvSpPr>
                  <a:spLocks noChangeShapeType="1"/>
                </p:cNvSpPr>
                <p:nvPr/>
              </p:nvSpPr>
              <p:spPr bwMode="auto">
                <a:xfrm flipH="1">
                  <a:off x="8532" y="11052"/>
                  <a:ext cx="1873" cy="1873"/>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40981" name="Line 18"/>
                <p:cNvSpPr>
                  <a:spLocks noChangeShapeType="1"/>
                </p:cNvSpPr>
                <p:nvPr/>
              </p:nvSpPr>
              <p:spPr bwMode="auto">
                <a:xfrm flipV="1">
                  <a:off x="4932" y="10620"/>
                  <a:ext cx="1" cy="2305"/>
                </a:xfrm>
                <a:prstGeom prst="line">
                  <a:avLst/>
                </a:prstGeom>
                <a:noFill/>
                <a:ln w="12700">
                  <a:solidFill>
                    <a:srgbClr val="000000"/>
                  </a:solidFill>
                  <a:round/>
                  <a:headEnd type="none" w="sm" len="sm"/>
                  <a:tailEnd type="none" w="sm" len="sm"/>
                </a:ln>
              </p:spPr>
              <p:txBody>
                <a:bodyPr/>
                <a:lstStyle/>
                <a:p>
                  <a:endParaRPr lang="en-US"/>
                </a:p>
              </p:txBody>
            </p:sp>
            <p:sp>
              <p:nvSpPr>
                <p:cNvPr id="40982" name="Line 19"/>
                <p:cNvSpPr>
                  <a:spLocks noChangeShapeType="1"/>
                </p:cNvSpPr>
                <p:nvPr/>
              </p:nvSpPr>
              <p:spPr bwMode="auto">
                <a:xfrm>
                  <a:off x="4932" y="10620"/>
                  <a:ext cx="721" cy="2305"/>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40983" name="Line 20"/>
                <p:cNvSpPr>
                  <a:spLocks noChangeShapeType="1"/>
                </p:cNvSpPr>
                <p:nvPr/>
              </p:nvSpPr>
              <p:spPr bwMode="auto">
                <a:xfrm flipH="1">
                  <a:off x="3780" y="10620"/>
                  <a:ext cx="1153" cy="2305"/>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40984" name="Rectangle 21"/>
                <p:cNvSpPr>
                  <a:spLocks noChangeArrowheads="1"/>
                </p:cNvSpPr>
                <p:nvPr/>
              </p:nvSpPr>
              <p:spPr bwMode="auto">
                <a:xfrm>
                  <a:off x="4644" y="13068"/>
                  <a:ext cx="577" cy="289"/>
                </a:xfrm>
                <a:prstGeom prst="rect">
                  <a:avLst/>
                </a:prstGeom>
                <a:noFill/>
                <a:ln w="12700">
                  <a:noFill/>
                  <a:miter lim="800000"/>
                  <a:headEnd/>
                  <a:tailEnd/>
                </a:ln>
              </p:spPr>
              <p:txBody>
                <a:bodyPr lIns="12700" tIns="12700" rIns="12700" bIns="12700"/>
                <a:lstStyle/>
                <a:p>
                  <a:r>
                    <a:rPr lang="en-US" sz="1200" b="1"/>
                    <a:t>NBC</a:t>
                  </a:r>
                  <a:endParaRPr lang="en-US" sz="1200"/>
                </a:p>
              </p:txBody>
            </p:sp>
            <p:sp>
              <p:nvSpPr>
                <p:cNvPr id="40985" name="Line 22"/>
                <p:cNvSpPr>
                  <a:spLocks noChangeShapeType="1"/>
                </p:cNvSpPr>
                <p:nvPr/>
              </p:nvSpPr>
              <p:spPr bwMode="auto">
                <a:xfrm flipV="1">
                  <a:off x="3204" y="10476"/>
                  <a:ext cx="1" cy="2449"/>
                </a:xfrm>
                <a:prstGeom prst="line">
                  <a:avLst/>
                </a:prstGeom>
                <a:noFill/>
                <a:ln w="12700">
                  <a:solidFill>
                    <a:srgbClr val="000000"/>
                  </a:solidFill>
                  <a:round/>
                  <a:headEnd type="none" w="sm" len="sm"/>
                  <a:tailEnd type="none" w="sm" len="sm"/>
                </a:ln>
              </p:spPr>
              <p:txBody>
                <a:bodyPr/>
                <a:lstStyle/>
                <a:p>
                  <a:endParaRPr lang="en-US"/>
                </a:p>
              </p:txBody>
            </p:sp>
            <p:sp>
              <p:nvSpPr>
                <p:cNvPr id="40986" name="Rectangle 23"/>
                <p:cNvSpPr>
                  <a:spLocks noChangeArrowheads="1"/>
                </p:cNvSpPr>
                <p:nvPr/>
              </p:nvSpPr>
              <p:spPr bwMode="auto">
                <a:xfrm>
                  <a:off x="2916" y="13068"/>
                  <a:ext cx="936" cy="360"/>
                </a:xfrm>
                <a:prstGeom prst="rect">
                  <a:avLst/>
                </a:prstGeom>
                <a:noFill/>
                <a:ln w="25400">
                  <a:noFill/>
                  <a:miter lim="800000"/>
                  <a:headEnd/>
                  <a:tailEnd/>
                </a:ln>
              </p:spPr>
              <p:txBody>
                <a:bodyPr lIns="12700" tIns="12700" rIns="12700" bIns="12700"/>
                <a:lstStyle/>
                <a:p>
                  <a:r>
                    <a:rPr lang="en-US" sz="1200" b="1"/>
                    <a:t>MAC</a:t>
                  </a:r>
                  <a:endParaRPr lang="en-US" sz="1200"/>
                </a:p>
              </p:txBody>
            </p:sp>
            <p:sp>
              <p:nvSpPr>
                <p:cNvPr id="40987" name="Line 24"/>
                <p:cNvSpPr>
                  <a:spLocks noChangeShapeType="1"/>
                </p:cNvSpPr>
                <p:nvPr/>
              </p:nvSpPr>
              <p:spPr bwMode="auto">
                <a:xfrm>
                  <a:off x="3204" y="10476"/>
                  <a:ext cx="1585" cy="2449"/>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40988" name="Line 25"/>
                <p:cNvSpPr>
                  <a:spLocks noChangeShapeType="1"/>
                </p:cNvSpPr>
                <p:nvPr/>
              </p:nvSpPr>
              <p:spPr bwMode="auto">
                <a:xfrm flipH="1">
                  <a:off x="1620" y="10476"/>
                  <a:ext cx="1585" cy="1297"/>
                </a:xfrm>
                <a:prstGeom prst="line">
                  <a:avLst/>
                </a:prstGeom>
                <a:noFill/>
                <a:ln w="25400">
                  <a:solidFill>
                    <a:srgbClr val="000000"/>
                  </a:solidFill>
                  <a:round/>
                  <a:headEnd type="none" w="sm" len="sm"/>
                  <a:tailEnd type="none" w="sm" len="sm"/>
                </a:ln>
              </p:spPr>
              <p:txBody>
                <a:bodyPr/>
                <a:lstStyle/>
                <a:p>
                  <a:endParaRPr lang="en-US"/>
                </a:p>
              </p:txBody>
            </p:sp>
            <p:sp>
              <p:nvSpPr>
                <p:cNvPr id="40989" name="Line 26"/>
                <p:cNvSpPr>
                  <a:spLocks noChangeShapeType="1"/>
                </p:cNvSpPr>
                <p:nvPr/>
              </p:nvSpPr>
              <p:spPr bwMode="auto">
                <a:xfrm>
                  <a:off x="3204" y="10476"/>
                  <a:ext cx="721" cy="1153"/>
                </a:xfrm>
                <a:prstGeom prst="line">
                  <a:avLst/>
                </a:prstGeom>
                <a:noFill/>
                <a:ln w="25400">
                  <a:solidFill>
                    <a:srgbClr val="000000"/>
                  </a:solidFill>
                  <a:round/>
                  <a:headEnd type="none" w="sm" len="sm"/>
                  <a:tailEnd type="none" w="sm" len="sm"/>
                </a:ln>
              </p:spPr>
              <p:txBody>
                <a:bodyPr/>
                <a:lstStyle/>
                <a:p>
                  <a:endParaRPr lang="en-US"/>
                </a:p>
              </p:txBody>
            </p:sp>
            <p:sp>
              <p:nvSpPr>
                <p:cNvPr id="40990" name="Line 27"/>
                <p:cNvSpPr>
                  <a:spLocks noChangeShapeType="1"/>
                </p:cNvSpPr>
                <p:nvPr/>
              </p:nvSpPr>
              <p:spPr bwMode="auto">
                <a:xfrm flipH="1">
                  <a:off x="5076" y="10188"/>
                  <a:ext cx="1297" cy="721"/>
                </a:xfrm>
                <a:prstGeom prst="line">
                  <a:avLst/>
                </a:prstGeom>
                <a:noFill/>
                <a:ln w="25400">
                  <a:solidFill>
                    <a:srgbClr val="000000"/>
                  </a:solidFill>
                  <a:round/>
                  <a:headEnd type="none" w="sm" len="sm"/>
                  <a:tailEnd type="none" w="sm" len="sm"/>
                </a:ln>
              </p:spPr>
              <p:txBody>
                <a:bodyPr/>
                <a:lstStyle/>
                <a:p>
                  <a:endParaRPr lang="en-US"/>
                </a:p>
              </p:txBody>
            </p:sp>
            <p:sp>
              <p:nvSpPr>
                <p:cNvPr id="40991" name="Line 28"/>
                <p:cNvSpPr>
                  <a:spLocks noChangeShapeType="1"/>
                </p:cNvSpPr>
                <p:nvPr/>
              </p:nvSpPr>
              <p:spPr bwMode="auto">
                <a:xfrm>
                  <a:off x="4932" y="10620"/>
                  <a:ext cx="145" cy="289"/>
                </a:xfrm>
                <a:prstGeom prst="line">
                  <a:avLst/>
                </a:prstGeom>
                <a:noFill/>
                <a:ln w="25400">
                  <a:solidFill>
                    <a:srgbClr val="000000"/>
                  </a:solidFill>
                  <a:round/>
                  <a:headEnd type="none" w="sm" len="sm"/>
                  <a:tailEnd type="none" w="sm" len="sm"/>
                </a:ln>
              </p:spPr>
              <p:txBody>
                <a:bodyPr/>
                <a:lstStyle/>
                <a:p>
                  <a:endParaRPr lang="en-US"/>
                </a:p>
              </p:txBody>
            </p:sp>
            <p:sp>
              <p:nvSpPr>
                <p:cNvPr id="40992" name="Line 29"/>
                <p:cNvSpPr>
                  <a:spLocks noChangeShapeType="1"/>
                </p:cNvSpPr>
                <p:nvPr/>
              </p:nvSpPr>
              <p:spPr bwMode="auto">
                <a:xfrm flipH="1">
                  <a:off x="9540" y="11052"/>
                  <a:ext cx="865" cy="865"/>
                </a:xfrm>
                <a:prstGeom prst="line">
                  <a:avLst/>
                </a:prstGeom>
                <a:noFill/>
                <a:ln w="25400">
                  <a:solidFill>
                    <a:srgbClr val="000000"/>
                  </a:solidFill>
                  <a:round/>
                  <a:headEnd type="none" w="sm" len="sm"/>
                  <a:tailEnd type="none" w="sm" len="sm"/>
                </a:ln>
              </p:spPr>
              <p:txBody>
                <a:bodyPr/>
                <a:lstStyle/>
                <a:p>
                  <a:endParaRPr lang="en-US"/>
                </a:p>
              </p:txBody>
            </p:sp>
            <p:sp>
              <p:nvSpPr>
                <p:cNvPr id="40993" name="Line 30"/>
                <p:cNvSpPr>
                  <a:spLocks noChangeShapeType="1"/>
                </p:cNvSpPr>
                <p:nvPr/>
              </p:nvSpPr>
              <p:spPr bwMode="auto">
                <a:xfrm>
                  <a:off x="10404" y="11052"/>
                  <a:ext cx="865" cy="721"/>
                </a:xfrm>
                <a:prstGeom prst="line">
                  <a:avLst/>
                </a:prstGeom>
                <a:noFill/>
                <a:ln w="25400">
                  <a:solidFill>
                    <a:srgbClr val="000000"/>
                  </a:solidFill>
                  <a:round/>
                  <a:headEnd type="none" w="sm" len="sm"/>
                  <a:tailEnd type="none" w="sm" len="sm"/>
                </a:ln>
              </p:spPr>
              <p:txBody>
                <a:bodyPr/>
                <a:lstStyle/>
                <a:p>
                  <a:endParaRPr lang="en-US"/>
                </a:p>
              </p:txBody>
            </p:sp>
            <p:sp>
              <p:nvSpPr>
                <p:cNvPr id="40994" name="Line 31"/>
                <p:cNvSpPr>
                  <a:spLocks noChangeShapeType="1"/>
                </p:cNvSpPr>
                <p:nvPr/>
              </p:nvSpPr>
              <p:spPr bwMode="auto">
                <a:xfrm>
                  <a:off x="6372" y="10188"/>
                  <a:ext cx="3169" cy="1729"/>
                </a:xfrm>
                <a:prstGeom prst="line">
                  <a:avLst/>
                </a:prstGeom>
                <a:noFill/>
                <a:ln w="25400">
                  <a:solidFill>
                    <a:srgbClr val="000000"/>
                  </a:solidFill>
                  <a:round/>
                  <a:headEnd type="none" w="sm" len="sm"/>
                  <a:tailEnd type="none" w="sm" len="sm"/>
                </a:ln>
              </p:spPr>
              <p:txBody>
                <a:bodyPr/>
                <a:lstStyle/>
                <a:p>
                  <a:endParaRPr lang="en-US"/>
                </a:p>
              </p:txBody>
            </p:sp>
          </p:grpSp>
        </p:grpSp>
      </p:grpSp>
      <p:sp>
        <p:nvSpPr>
          <p:cNvPr id="40966" name="Slide Number Placeholder 32"/>
          <p:cNvSpPr>
            <a:spLocks noGrp="1"/>
          </p:cNvSpPr>
          <p:nvPr>
            <p:ph type="sldNum" sz="quarter" idx="12"/>
          </p:nvPr>
        </p:nvSpPr>
        <p:spPr>
          <a:noFill/>
          <a:ln>
            <a:miter lim="800000"/>
            <a:headEnd/>
            <a:tailEnd/>
          </a:ln>
        </p:spPr>
        <p:txBody>
          <a:bodyPr/>
          <a:lstStyle/>
          <a:p>
            <a:fld id="{0718DD44-CD29-438F-91D8-FA1C7C65530C}" type="slidenum">
              <a:rPr lang="en-US"/>
              <a:pPr/>
              <a:t>28</a:t>
            </a:fld>
            <a:endParaRPr lang="en-US"/>
          </a:p>
        </p:txBody>
      </p:sp>
      <p:sp>
        <p:nvSpPr>
          <p:cNvPr id="40967" name="Footer Placeholder 33"/>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2"/>
          </p:nvPr>
        </p:nvSpPr>
        <p:spPr>
          <a:noFill/>
          <a:ln>
            <a:miter lim="800000"/>
            <a:headEnd/>
            <a:tailEnd/>
          </a:ln>
        </p:spPr>
        <p:txBody>
          <a:bodyPr/>
          <a:lstStyle/>
          <a:p>
            <a:fld id="{2AE46170-63A3-423D-8760-C0036C4F80BE}" type="slidenum">
              <a:rPr lang="en-US"/>
              <a:pPr/>
              <a:t>29</a:t>
            </a:fld>
            <a:endParaRPr lang="en-US"/>
          </a:p>
        </p:txBody>
      </p:sp>
      <p:sp>
        <p:nvSpPr>
          <p:cNvPr id="669732" name="Rectangle 36"/>
          <p:cNvSpPr>
            <a:spLocks noChangeArrowheads="1"/>
          </p:cNvSpPr>
          <p:nvPr/>
        </p:nvSpPr>
        <p:spPr bwMode="auto">
          <a:xfrm>
            <a:off x="685800" y="304800"/>
            <a:ext cx="7848600" cy="1524000"/>
          </a:xfrm>
          <a:prstGeom prst="rect">
            <a:avLst/>
          </a:prstGeom>
          <a:noFill/>
          <a:ln w="9525">
            <a:noFill/>
            <a:miter lim="800000"/>
            <a:headEnd/>
            <a:tailEnd/>
          </a:ln>
          <a:effectLst/>
        </p:spPr>
        <p:txBody>
          <a:bodyPr lIns="92075" tIns="46038" rIns="92075" bIns="46038" anchor="ctr"/>
          <a:lstStyle/>
          <a:p>
            <a:pPr algn="ctr" eaLnBrk="1" hangingPunct="1">
              <a:defRPr/>
            </a:pPr>
            <a:r>
              <a:rPr lang="en-US" sz="3200" b="1" i="1">
                <a:solidFill>
                  <a:srgbClr val="0000FF"/>
                </a:solidFill>
                <a:effectLst>
                  <a:outerShdw blurRad="38100" dist="38100" dir="2700000" algn="tl">
                    <a:srgbClr val="000000"/>
                  </a:outerShdw>
                </a:effectLst>
                <a:latin typeface="Arial" charset="0"/>
              </a:rPr>
              <a:t>All cities must be polycentric because different land uses have different and multiple “central points”.</a:t>
            </a:r>
            <a:endParaRPr lang="en-US" sz="3200" b="1">
              <a:solidFill>
                <a:schemeClr val="tx2"/>
              </a:solidFill>
              <a:effectLst>
                <a:outerShdw blurRad="38100" dist="38100" dir="2700000" algn="tl">
                  <a:srgbClr val="FFFFFF"/>
                </a:outerShdw>
              </a:effectLst>
              <a:latin typeface="Arial" charset="0"/>
            </a:endParaRPr>
          </a:p>
        </p:txBody>
      </p:sp>
      <p:sp>
        <p:nvSpPr>
          <p:cNvPr id="41990" name="Text Box 37"/>
          <p:cNvSpPr txBox="1">
            <a:spLocks noChangeArrowheads="1"/>
          </p:cNvSpPr>
          <p:nvPr/>
        </p:nvSpPr>
        <p:spPr bwMode="auto">
          <a:xfrm>
            <a:off x="2971800" y="1981200"/>
            <a:ext cx="3505200" cy="304800"/>
          </a:xfrm>
          <a:prstGeom prst="rect">
            <a:avLst/>
          </a:prstGeom>
          <a:noFill/>
          <a:ln w="9525">
            <a:noFill/>
            <a:miter lim="800000"/>
            <a:headEnd/>
            <a:tailEnd/>
          </a:ln>
        </p:spPr>
        <p:txBody>
          <a:bodyPr>
            <a:spAutoFit/>
          </a:bodyPr>
          <a:lstStyle/>
          <a:p>
            <a:pPr algn="ctr" eaLnBrk="1" hangingPunct="1">
              <a:spcBef>
                <a:spcPct val="50000"/>
              </a:spcBef>
            </a:pPr>
            <a:r>
              <a:rPr lang="en-US">
                <a:solidFill>
                  <a:srgbClr val="0000FF"/>
                </a:solidFill>
                <a:latin typeface="Arial" charset="0"/>
              </a:rPr>
              <a:t>Tysons Corner, VA: “Edge City”…</a:t>
            </a:r>
          </a:p>
        </p:txBody>
      </p:sp>
      <p:sp>
        <p:nvSpPr>
          <p:cNvPr id="41991"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mtClean="0"/>
              <a:t>Chapter 5  </a:t>
            </a:r>
            <a:br>
              <a:rPr lang="en-US" smtClean="0"/>
            </a:br>
            <a:r>
              <a:rPr lang="en-US" smtClean="0"/>
              <a:t>Learning Objectives:</a:t>
            </a:r>
            <a:endParaRPr lang="en-US" dirty="0" smtClean="0"/>
          </a:p>
        </p:txBody>
      </p:sp>
      <p:sp>
        <p:nvSpPr>
          <p:cNvPr id="15363" name="Rectangle 3"/>
          <p:cNvSpPr>
            <a:spLocks noGrp="1" noChangeArrowheads="1"/>
          </p:cNvSpPr>
          <p:nvPr>
            <p:ph type="body" idx="1"/>
          </p:nvPr>
        </p:nvSpPr>
        <p:spPr/>
        <p:txBody>
          <a:bodyPr/>
          <a:lstStyle/>
          <a:p>
            <a:r>
              <a:rPr lang="en-US" dirty="0" smtClean="0"/>
              <a:t>The difference between land value and land rent, and the key determinants of land values in and around a city.</a:t>
            </a:r>
          </a:p>
          <a:p>
            <a:r>
              <a:rPr lang="en-US" dirty="0" smtClean="0"/>
              <a:t>Why uncertainty can result in higher land values but less land development in a city.</a:t>
            </a:r>
          </a:p>
          <a:p>
            <a:r>
              <a:rPr lang="en-US" dirty="0" smtClean="0"/>
              <a:t>Why different land uses and densities occur at different locations within a city.</a:t>
            </a:r>
            <a:endParaRPr lang="en-US" dirty="0" smtClean="0"/>
          </a:p>
        </p:txBody>
      </p:sp>
      <p:sp>
        <p:nvSpPr>
          <p:cNvPr id="15365" name="Footer Placeholder 4"/>
          <p:cNvSpPr>
            <a:spLocks noGrp="1"/>
          </p:cNvSpPr>
          <p:nvPr>
            <p:ph type="ftr" sz="quarter" idx="11"/>
          </p:nvPr>
        </p:nvSpPr>
        <p:spPr/>
        <p:txBody>
          <a:bodyPr/>
          <a:lstStyle/>
          <a:p>
            <a:r>
              <a:rPr lang="en-US" smtClean="0"/>
              <a:t>© 2014 OnCourse Learning. All Rights Reserved.</a:t>
            </a:r>
            <a:endParaRPr lang="en-US"/>
          </a:p>
        </p:txBody>
      </p:sp>
      <p:sp>
        <p:nvSpPr>
          <p:cNvPr id="15364" name="Slide Number Placeholder 3"/>
          <p:cNvSpPr>
            <a:spLocks noGrp="1"/>
          </p:cNvSpPr>
          <p:nvPr>
            <p:ph type="sldNum" sz="quarter" idx="12"/>
          </p:nvPr>
        </p:nvSpPr>
        <p:spPr/>
        <p:txBody>
          <a:bodyPr/>
          <a:lstStyle/>
          <a:p>
            <a:fld id="{97F9796C-E4C6-4D34-B5C1-33F5C7E931E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762000" y="304800"/>
            <a:ext cx="7772400" cy="914400"/>
          </a:xfrm>
        </p:spPr>
        <p:txBody>
          <a:bodyPr/>
          <a:lstStyle/>
          <a:p>
            <a:pPr eaLnBrk="1" hangingPunct="1">
              <a:defRPr/>
            </a:pPr>
            <a:r>
              <a:rPr lang="en-US" sz="3200" b="1" smtClean="0"/>
              <a:t>Neighborhood Succession Theory…</a:t>
            </a:r>
            <a:endParaRPr lang="en-US" sz="3200" smtClean="0"/>
          </a:p>
        </p:txBody>
      </p:sp>
      <p:grpSp>
        <p:nvGrpSpPr>
          <p:cNvPr id="43011" name="Group 28"/>
          <p:cNvGrpSpPr>
            <a:grpSpLocks/>
          </p:cNvGrpSpPr>
          <p:nvPr/>
        </p:nvGrpSpPr>
        <p:grpSpPr bwMode="auto">
          <a:xfrm>
            <a:off x="762000" y="1524000"/>
            <a:ext cx="7620000" cy="4572000"/>
            <a:chOff x="960" y="1536"/>
            <a:chExt cx="3840" cy="2016"/>
          </a:xfrm>
        </p:grpSpPr>
        <p:sp>
          <p:nvSpPr>
            <p:cNvPr id="43014" name="Rectangle 27"/>
            <p:cNvSpPr>
              <a:spLocks noChangeArrowheads="1"/>
            </p:cNvSpPr>
            <p:nvPr/>
          </p:nvSpPr>
          <p:spPr bwMode="auto">
            <a:xfrm>
              <a:off x="960" y="1536"/>
              <a:ext cx="3840" cy="2016"/>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grpSp>
          <p:nvGrpSpPr>
            <p:cNvPr id="43015" name="Group 4"/>
            <p:cNvGrpSpPr>
              <a:grpSpLocks/>
            </p:cNvGrpSpPr>
            <p:nvPr/>
          </p:nvGrpSpPr>
          <p:grpSpPr bwMode="auto">
            <a:xfrm>
              <a:off x="1008" y="1584"/>
              <a:ext cx="3744" cy="1944"/>
              <a:chOff x="1152" y="2088"/>
              <a:chExt cx="9360" cy="4860"/>
            </a:xfrm>
          </p:grpSpPr>
          <p:sp>
            <p:nvSpPr>
              <p:cNvPr id="43016" name="Rectangle 5"/>
              <p:cNvSpPr>
                <a:spLocks noChangeArrowheads="1"/>
              </p:cNvSpPr>
              <p:nvPr/>
            </p:nvSpPr>
            <p:spPr bwMode="auto">
              <a:xfrm>
                <a:off x="1288" y="2088"/>
                <a:ext cx="7325" cy="552"/>
              </a:xfrm>
              <a:prstGeom prst="rect">
                <a:avLst/>
              </a:prstGeom>
              <a:noFill/>
              <a:ln w="9525">
                <a:noFill/>
                <a:miter lim="800000"/>
                <a:headEnd/>
                <a:tailEnd/>
              </a:ln>
            </p:spPr>
            <p:txBody>
              <a:bodyPr lIns="12700" tIns="12700" rIns="12700" bIns="12700"/>
              <a:lstStyle/>
              <a:p>
                <a:r>
                  <a:rPr lang="en-US" sz="1200" b="1"/>
                  <a:t>Exhibit 5-8: The Neighborhood Succession Model  . . .</a:t>
                </a:r>
                <a:endParaRPr lang="en-US" sz="1200"/>
              </a:p>
            </p:txBody>
          </p:sp>
          <p:sp>
            <p:nvSpPr>
              <p:cNvPr id="43017" name="Line 6"/>
              <p:cNvSpPr>
                <a:spLocks noChangeShapeType="1"/>
              </p:cNvSpPr>
              <p:nvPr/>
            </p:nvSpPr>
            <p:spPr bwMode="auto">
              <a:xfrm>
                <a:off x="1694" y="3190"/>
                <a:ext cx="1" cy="3171"/>
              </a:xfrm>
              <a:prstGeom prst="line">
                <a:avLst/>
              </a:prstGeom>
              <a:noFill/>
              <a:ln w="25400">
                <a:solidFill>
                  <a:srgbClr val="000000"/>
                </a:solidFill>
                <a:round/>
                <a:headEnd type="none" w="sm" len="sm"/>
                <a:tailEnd type="none" w="sm" len="sm"/>
              </a:ln>
            </p:spPr>
            <p:txBody>
              <a:bodyPr/>
              <a:lstStyle/>
              <a:p>
                <a:endParaRPr lang="en-US"/>
              </a:p>
            </p:txBody>
          </p:sp>
          <p:sp>
            <p:nvSpPr>
              <p:cNvPr id="43018" name="Line 7"/>
              <p:cNvSpPr>
                <a:spLocks noChangeShapeType="1"/>
              </p:cNvSpPr>
              <p:nvPr/>
            </p:nvSpPr>
            <p:spPr bwMode="auto">
              <a:xfrm>
                <a:off x="1694" y="6360"/>
                <a:ext cx="8411" cy="1"/>
              </a:xfrm>
              <a:prstGeom prst="line">
                <a:avLst/>
              </a:prstGeom>
              <a:noFill/>
              <a:ln w="25400">
                <a:solidFill>
                  <a:srgbClr val="000000"/>
                </a:solidFill>
                <a:round/>
                <a:headEnd type="none" w="sm" len="sm"/>
                <a:tailEnd type="none" w="sm" len="sm"/>
              </a:ln>
            </p:spPr>
            <p:txBody>
              <a:bodyPr/>
              <a:lstStyle/>
              <a:p>
                <a:endParaRPr lang="en-US"/>
              </a:p>
            </p:txBody>
          </p:sp>
          <p:sp>
            <p:nvSpPr>
              <p:cNvPr id="43019" name="Rectangle 8"/>
              <p:cNvSpPr>
                <a:spLocks noChangeArrowheads="1"/>
              </p:cNvSpPr>
              <p:nvPr/>
            </p:nvSpPr>
            <p:spPr bwMode="auto">
              <a:xfrm>
                <a:off x="1152" y="2777"/>
                <a:ext cx="1425" cy="277"/>
              </a:xfrm>
              <a:prstGeom prst="rect">
                <a:avLst/>
              </a:prstGeom>
              <a:noFill/>
              <a:ln w="25400">
                <a:noFill/>
                <a:miter lim="800000"/>
                <a:headEnd/>
                <a:tailEnd/>
              </a:ln>
            </p:spPr>
            <p:txBody>
              <a:bodyPr lIns="12700" tIns="12700" rIns="12700" bIns="12700"/>
              <a:lstStyle/>
              <a:p>
                <a:r>
                  <a:rPr lang="en-US" sz="1200"/>
                  <a:t>Land Value</a:t>
                </a:r>
              </a:p>
            </p:txBody>
          </p:sp>
          <p:sp>
            <p:nvSpPr>
              <p:cNvPr id="43020" name="Rectangle 9"/>
              <p:cNvSpPr>
                <a:spLocks noChangeArrowheads="1"/>
              </p:cNvSpPr>
              <p:nvPr/>
            </p:nvSpPr>
            <p:spPr bwMode="auto">
              <a:xfrm>
                <a:off x="9561" y="6636"/>
                <a:ext cx="815" cy="276"/>
              </a:xfrm>
              <a:prstGeom prst="rect">
                <a:avLst/>
              </a:prstGeom>
              <a:noFill/>
              <a:ln w="25400">
                <a:noFill/>
                <a:miter lim="800000"/>
                <a:headEnd/>
                <a:tailEnd/>
              </a:ln>
            </p:spPr>
            <p:txBody>
              <a:bodyPr lIns="12700" tIns="12700" rIns="12700" bIns="12700"/>
              <a:lstStyle/>
              <a:p>
                <a:r>
                  <a:rPr lang="en-US" sz="1200"/>
                  <a:t>Time</a:t>
                </a:r>
              </a:p>
            </p:txBody>
          </p:sp>
          <p:sp>
            <p:nvSpPr>
              <p:cNvPr id="43021" name="Arc 10"/>
              <p:cNvSpPr>
                <a:spLocks/>
              </p:cNvSpPr>
              <p:nvPr/>
            </p:nvSpPr>
            <p:spPr bwMode="auto">
              <a:xfrm flipV="1">
                <a:off x="2102" y="4982"/>
                <a:ext cx="1763" cy="965"/>
              </a:xfrm>
              <a:custGeom>
                <a:avLst/>
                <a:gdLst>
                  <a:gd name="T0" fmla="*/ 0 w 21600"/>
                  <a:gd name="T1" fmla="*/ 0 h 21600"/>
                  <a:gd name="T2" fmla="*/ 12 w 21600"/>
                  <a:gd name="T3" fmla="*/ 2 h 21600"/>
                  <a:gd name="T4" fmla="*/ 0 w 21600"/>
                  <a:gd name="T5" fmla="*/ 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round/>
                <a:headEnd/>
                <a:tailEnd/>
              </a:ln>
            </p:spPr>
            <p:txBody>
              <a:bodyPr/>
              <a:lstStyle/>
              <a:p>
                <a:endParaRPr lang="en-US"/>
              </a:p>
            </p:txBody>
          </p:sp>
          <p:sp>
            <p:nvSpPr>
              <p:cNvPr id="43022" name="Arc 11"/>
              <p:cNvSpPr>
                <a:spLocks/>
              </p:cNvSpPr>
              <p:nvPr/>
            </p:nvSpPr>
            <p:spPr bwMode="auto">
              <a:xfrm flipH="1">
                <a:off x="3865" y="4844"/>
                <a:ext cx="1221" cy="139"/>
              </a:xfrm>
              <a:custGeom>
                <a:avLst/>
                <a:gdLst>
                  <a:gd name="T0" fmla="*/ 0 w 21600"/>
                  <a:gd name="T1" fmla="*/ 0 h 21600"/>
                  <a:gd name="T2" fmla="*/ 4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round/>
                <a:headEnd/>
                <a:tailEnd/>
              </a:ln>
            </p:spPr>
            <p:txBody>
              <a:bodyPr/>
              <a:lstStyle/>
              <a:p>
                <a:endParaRPr lang="en-US"/>
              </a:p>
            </p:txBody>
          </p:sp>
          <p:sp>
            <p:nvSpPr>
              <p:cNvPr id="43023" name="Arc 12"/>
              <p:cNvSpPr>
                <a:spLocks/>
              </p:cNvSpPr>
              <p:nvPr/>
            </p:nvSpPr>
            <p:spPr bwMode="auto">
              <a:xfrm flipV="1">
                <a:off x="5086" y="4706"/>
                <a:ext cx="1221" cy="139"/>
              </a:xfrm>
              <a:custGeom>
                <a:avLst/>
                <a:gdLst>
                  <a:gd name="T0" fmla="*/ 0 w 21600"/>
                  <a:gd name="T1" fmla="*/ 0 h 21600"/>
                  <a:gd name="T2" fmla="*/ 4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round/>
                <a:headEnd/>
                <a:tailEnd/>
              </a:ln>
            </p:spPr>
            <p:txBody>
              <a:bodyPr/>
              <a:lstStyle/>
              <a:p>
                <a:endParaRPr lang="en-US"/>
              </a:p>
            </p:txBody>
          </p:sp>
          <p:sp>
            <p:nvSpPr>
              <p:cNvPr id="43024" name="Arc 13"/>
              <p:cNvSpPr>
                <a:spLocks/>
              </p:cNvSpPr>
              <p:nvPr/>
            </p:nvSpPr>
            <p:spPr bwMode="auto">
              <a:xfrm flipV="1">
                <a:off x="6306" y="4017"/>
                <a:ext cx="679" cy="690"/>
              </a:xfrm>
              <a:custGeom>
                <a:avLst/>
                <a:gdLst>
                  <a:gd name="T0" fmla="*/ 0 w 21600"/>
                  <a:gd name="T1" fmla="*/ 0 h 21600"/>
                  <a:gd name="T2" fmla="*/ 1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prstDash val="sysDot"/>
                <a:round/>
                <a:headEnd/>
                <a:tailEnd/>
              </a:ln>
            </p:spPr>
            <p:txBody>
              <a:bodyPr/>
              <a:lstStyle/>
              <a:p>
                <a:endParaRPr lang="en-US"/>
              </a:p>
            </p:txBody>
          </p:sp>
          <p:sp>
            <p:nvSpPr>
              <p:cNvPr id="43025" name="Arc 14"/>
              <p:cNvSpPr>
                <a:spLocks/>
              </p:cNvSpPr>
              <p:nvPr/>
            </p:nvSpPr>
            <p:spPr bwMode="auto">
              <a:xfrm>
                <a:off x="6306" y="4706"/>
                <a:ext cx="1086" cy="415"/>
              </a:xfrm>
              <a:custGeom>
                <a:avLst/>
                <a:gdLst>
                  <a:gd name="T0" fmla="*/ 0 w 21600"/>
                  <a:gd name="T1" fmla="*/ 0 h 21600"/>
                  <a:gd name="T2" fmla="*/ 3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round/>
                <a:headEnd/>
                <a:tailEnd/>
              </a:ln>
            </p:spPr>
            <p:txBody>
              <a:bodyPr/>
              <a:lstStyle/>
              <a:p>
                <a:endParaRPr lang="en-US"/>
              </a:p>
            </p:txBody>
          </p:sp>
          <p:sp>
            <p:nvSpPr>
              <p:cNvPr id="43026" name="Arc 15"/>
              <p:cNvSpPr>
                <a:spLocks/>
              </p:cNvSpPr>
              <p:nvPr/>
            </p:nvSpPr>
            <p:spPr bwMode="auto">
              <a:xfrm flipH="1" flipV="1">
                <a:off x="7391" y="5120"/>
                <a:ext cx="1222" cy="827"/>
              </a:xfrm>
              <a:custGeom>
                <a:avLst/>
                <a:gdLst>
                  <a:gd name="T0" fmla="*/ 0 w 21600"/>
                  <a:gd name="T1" fmla="*/ 0 h 21600"/>
                  <a:gd name="T2" fmla="*/ 4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round/>
                <a:headEnd/>
                <a:tailEnd/>
              </a:ln>
            </p:spPr>
            <p:txBody>
              <a:bodyPr/>
              <a:lstStyle/>
              <a:p>
                <a:endParaRPr lang="en-US"/>
              </a:p>
            </p:txBody>
          </p:sp>
          <p:sp>
            <p:nvSpPr>
              <p:cNvPr id="43027" name="Arc 16"/>
              <p:cNvSpPr>
                <a:spLocks/>
              </p:cNvSpPr>
              <p:nvPr/>
            </p:nvSpPr>
            <p:spPr bwMode="auto">
              <a:xfrm flipV="1">
                <a:off x="8612" y="5120"/>
                <a:ext cx="1358" cy="827"/>
              </a:xfrm>
              <a:custGeom>
                <a:avLst/>
                <a:gdLst>
                  <a:gd name="T0" fmla="*/ 0 w 21600"/>
                  <a:gd name="T1" fmla="*/ 0 h 21600"/>
                  <a:gd name="T2" fmla="*/ 5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6350">
                <a:solidFill>
                  <a:srgbClr val="000000"/>
                </a:solidFill>
                <a:prstDash val="sysDot"/>
                <a:round/>
                <a:headEnd/>
                <a:tailEnd/>
              </a:ln>
            </p:spPr>
            <p:txBody>
              <a:bodyPr/>
              <a:lstStyle/>
              <a:p>
                <a:endParaRPr lang="en-US"/>
              </a:p>
            </p:txBody>
          </p:sp>
          <p:sp>
            <p:nvSpPr>
              <p:cNvPr id="43028" name="Line 17"/>
              <p:cNvSpPr>
                <a:spLocks noChangeShapeType="1"/>
              </p:cNvSpPr>
              <p:nvPr/>
            </p:nvSpPr>
            <p:spPr bwMode="auto">
              <a:xfrm>
                <a:off x="8748" y="5946"/>
                <a:ext cx="1357" cy="1"/>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43029" name="Rectangle 18"/>
              <p:cNvSpPr>
                <a:spLocks noChangeArrowheads="1"/>
              </p:cNvSpPr>
              <p:nvPr/>
            </p:nvSpPr>
            <p:spPr bwMode="auto">
              <a:xfrm>
                <a:off x="1966" y="6498"/>
                <a:ext cx="272" cy="276"/>
              </a:xfrm>
              <a:prstGeom prst="rect">
                <a:avLst/>
              </a:prstGeom>
              <a:noFill/>
              <a:ln w="3175">
                <a:noFill/>
                <a:miter lim="800000"/>
                <a:headEnd/>
                <a:tailEnd/>
              </a:ln>
            </p:spPr>
            <p:txBody>
              <a:bodyPr lIns="12700" tIns="12700" rIns="12700" bIns="12700"/>
              <a:lstStyle/>
              <a:p>
                <a:r>
                  <a:rPr lang="en-US" sz="1200"/>
                  <a:t>I</a:t>
                </a:r>
              </a:p>
            </p:txBody>
          </p:sp>
          <p:sp>
            <p:nvSpPr>
              <p:cNvPr id="43030" name="Rectangle 19"/>
              <p:cNvSpPr>
                <a:spLocks noChangeArrowheads="1"/>
              </p:cNvSpPr>
              <p:nvPr/>
            </p:nvSpPr>
            <p:spPr bwMode="auto">
              <a:xfrm>
                <a:off x="3594" y="6498"/>
                <a:ext cx="438" cy="450"/>
              </a:xfrm>
              <a:prstGeom prst="rect">
                <a:avLst/>
              </a:prstGeom>
              <a:noFill/>
              <a:ln w="3175">
                <a:noFill/>
                <a:miter lim="800000"/>
                <a:headEnd/>
                <a:tailEnd/>
              </a:ln>
            </p:spPr>
            <p:txBody>
              <a:bodyPr lIns="12700" tIns="12700" rIns="12700" bIns="12700"/>
              <a:lstStyle/>
              <a:p>
                <a:r>
                  <a:rPr lang="en-US" sz="1200"/>
                  <a:t>II</a:t>
                </a:r>
              </a:p>
            </p:txBody>
          </p:sp>
          <p:sp>
            <p:nvSpPr>
              <p:cNvPr id="43031" name="Rectangle 20"/>
              <p:cNvSpPr>
                <a:spLocks noChangeArrowheads="1"/>
              </p:cNvSpPr>
              <p:nvPr/>
            </p:nvSpPr>
            <p:spPr bwMode="auto">
              <a:xfrm>
                <a:off x="6035" y="6498"/>
                <a:ext cx="517" cy="450"/>
              </a:xfrm>
              <a:prstGeom prst="rect">
                <a:avLst/>
              </a:prstGeom>
              <a:noFill/>
              <a:ln w="3175">
                <a:noFill/>
                <a:miter lim="800000"/>
                <a:headEnd/>
                <a:tailEnd/>
              </a:ln>
            </p:spPr>
            <p:txBody>
              <a:bodyPr lIns="12700" tIns="12700" rIns="12700" bIns="12700"/>
              <a:lstStyle/>
              <a:p>
                <a:r>
                  <a:rPr lang="en-US" sz="1200"/>
                  <a:t>III</a:t>
                </a:r>
              </a:p>
            </p:txBody>
          </p:sp>
          <p:sp>
            <p:nvSpPr>
              <p:cNvPr id="43032" name="Rectangle 21"/>
              <p:cNvSpPr>
                <a:spLocks noChangeArrowheads="1"/>
              </p:cNvSpPr>
              <p:nvPr/>
            </p:nvSpPr>
            <p:spPr bwMode="auto">
              <a:xfrm>
                <a:off x="8612" y="6498"/>
                <a:ext cx="460" cy="450"/>
              </a:xfrm>
              <a:prstGeom prst="rect">
                <a:avLst/>
              </a:prstGeom>
              <a:noFill/>
              <a:ln w="3175">
                <a:noFill/>
                <a:miter lim="800000"/>
                <a:headEnd/>
                <a:tailEnd/>
              </a:ln>
            </p:spPr>
            <p:txBody>
              <a:bodyPr lIns="12700" tIns="12700" rIns="12700" bIns="12700"/>
              <a:lstStyle/>
              <a:p>
                <a:r>
                  <a:rPr lang="en-US" sz="1200"/>
                  <a:t>IV</a:t>
                </a:r>
              </a:p>
            </p:txBody>
          </p:sp>
          <p:sp>
            <p:nvSpPr>
              <p:cNvPr id="43033" name="Rectangle 22"/>
              <p:cNvSpPr>
                <a:spLocks noChangeArrowheads="1"/>
              </p:cNvSpPr>
              <p:nvPr/>
            </p:nvSpPr>
            <p:spPr bwMode="auto">
              <a:xfrm>
                <a:off x="2237" y="5257"/>
                <a:ext cx="815" cy="277"/>
              </a:xfrm>
              <a:prstGeom prst="rect">
                <a:avLst/>
              </a:prstGeom>
              <a:noFill/>
              <a:ln w="3175">
                <a:noFill/>
                <a:miter lim="800000"/>
                <a:headEnd/>
                <a:tailEnd/>
              </a:ln>
            </p:spPr>
            <p:txBody>
              <a:bodyPr lIns="12700" tIns="12700" rIns="12700" bIns="12700"/>
              <a:lstStyle/>
              <a:p>
                <a:r>
                  <a:rPr lang="en-US" sz="1000"/>
                  <a:t>Growth</a:t>
                </a:r>
                <a:endParaRPr lang="en-US" sz="1200"/>
              </a:p>
            </p:txBody>
          </p:sp>
          <p:sp>
            <p:nvSpPr>
              <p:cNvPr id="43034" name="Rectangle 23"/>
              <p:cNvSpPr>
                <a:spLocks noChangeArrowheads="1"/>
              </p:cNvSpPr>
              <p:nvPr/>
            </p:nvSpPr>
            <p:spPr bwMode="auto">
              <a:xfrm>
                <a:off x="4678" y="4431"/>
                <a:ext cx="951" cy="276"/>
              </a:xfrm>
              <a:prstGeom prst="rect">
                <a:avLst/>
              </a:prstGeom>
              <a:noFill/>
              <a:ln w="3175">
                <a:noFill/>
                <a:miter lim="800000"/>
                <a:headEnd/>
                <a:tailEnd/>
              </a:ln>
            </p:spPr>
            <p:txBody>
              <a:bodyPr lIns="12700" tIns="12700" rIns="12700" bIns="12700"/>
              <a:lstStyle/>
              <a:p>
                <a:r>
                  <a:rPr lang="en-US" sz="1000"/>
                  <a:t>Maturity</a:t>
                </a:r>
              </a:p>
            </p:txBody>
          </p:sp>
          <p:sp>
            <p:nvSpPr>
              <p:cNvPr id="43035" name="Rectangle 24"/>
              <p:cNvSpPr>
                <a:spLocks noChangeArrowheads="1"/>
              </p:cNvSpPr>
              <p:nvPr/>
            </p:nvSpPr>
            <p:spPr bwMode="auto">
              <a:xfrm>
                <a:off x="6984" y="3328"/>
                <a:ext cx="815" cy="690"/>
              </a:xfrm>
              <a:prstGeom prst="rect">
                <a:avLst/>
              </a:prstGeom>
              <a:noFill/>
              <a:ln w="3175">
                <a:noFill/>
                <a:miter lim="800000"/>
                <a:headEnd/>
                <a:tailEnd/>
              </a:ln>
            </p:spPr>
            <p:txBody>
              <a:bodyPr lIns="12700" tIns="12700" rIns="12700" bIns="12700"/>
              <a:lstStyle/>
              <a:p>
                <a:r>
                  <a:rPr lang="en-US" sz="1000"/>
                  <a:t>More</a:t>
                </a:r>
              </a:p>
              <a:p>
                <a:r>
                  <a:rPr lang="en-US" sz="1000"/>
                  <a:t>Intensive</a:t>
                </a:r>
              </a:p>
              <a:p>
                <a:r>
                  <a:rPr lang="en-US" sz="1000"/>
                  <a:t>Devlpt?</a:t>
                </a:r>
                <a:endParaRPr lang="en-US" sz="1200"/>
              </a:p>
            </p:txBody>
          </p:sp>
          <p:sp>
            <p:nvSpPr>
              <p:cNvPr id="43036" name="Rectangle 25"/>
              <p:cNvSpPr>
                <a:spLocks noChangeArrowheads="1"/>
              </p:cNvSpPr>
              <p:nvPr/>
            </p:nvSpPr>
            <p:spPr bwMode="auto">
              <a:xfrm>
                <a:off x="9290" y="4706"/>
                <a:ext cx="1222" cy="277"/>
              </a:xfrm>
              <a:prstGeom prst="rect">
                <a:avLst/>
              </a:prstGeom>
              <a:noFill/>
              <a:ln w="3175">
                <a:noFill/>
                <a:miter lim="800000"/>
                <a:headEnd/>
                <a:tailEnd/>
              </a:ln>
            </p:spPr>
            <p:txBody>
              <a:bodyPr lIns="12700" tIns="12700" rIns="12700" bIns="12700"/>
              <a:lstStyle/>
              <a:p>
                <a:r>
                  <a:rPr lang="en-US" sz="1000"/>
                  <a:t>Rejuvination?</a:t>
                </a:r>
                <a:endParaRPr lang="en-US" sz="1200"/>
              </a:p>
            </p:txBody>
          </p:sp>
          <p:sp>
            <p:nvSpPr>
              <p:cNvPr id="43037" name="Rectangle 26"/>
              <p:cNvSpPr>
                <a:spLocks noChangeArrowheads="1"/>
              </p:cNvSpPr>
              <p:nvPr/>
            </p:nvSpPr>
            <p:spPr bwMode="auto">
              <a:xfrm>
                <a:off x="6713" y="5533"/>
                <a:ext cx="815" cy="277"/>
              </a:xfrm>
              <a:prstGeom prst="rect">
                <a:avLst/>
              </a:prstGeom>
              <a:noFill/>
              <a:ln w="3175">
                <a:noFill/>
                <a:miter lim="800000"/>
                <a:headEnd/>
                <a:tailEnd/>
              </a:ln>
            </p:spPr>
            <p:txBody>
              <a:bodyPr lIns="12700" tIns="12700" rIns="12700" bIns="12700"/>
              <a:lstStyle/>
              <a:p>
                <a:r>
                  <a:rPr lang="en-US" sz="1000"/>
                  <a:t>Decline</a:t>
                </a:r>
                <a:endParaRPr lang="en-US" sz="1200"/>
              </a:p>
            </p:txBody>
          </p:sp>
        </p:grpSp>
      </p:grpSp>
      <p:sp>
        <p:nvSpPr>
          <p:cNvPr id="43012" name="Slide Number Placeholder 27"/>
          <p:cNvSpPr>
            <a:spLocks noGrp="1"/>
          </p:cNvSpPr>
          <p:nvPr>
            <p:ph type="sldNum" sz="quarter" idx="12"/>
          </p:nvPr>
        </p:nvSpPr>
        <p:spPr>
          <a:noFill/>
          <a:ln>
            <a:miter lim="800000"/>
            <a:headEnd/>
            <a:tailEnd/>
          </a:ln>
        </p:spPr>
        <p:txBody>
          <a:bodyPr/>
          <a:lstStyle/>
          <a:p>
            <a:fld id="{35E0F227-6B66-4DF3-B502-34F98E33DB87}" type="slidenum">
              <a:rPr lang="en-US"/>
              <a:pPr/>
              <a:t>30</a:t>
            </a:fld>
            <a:endParaRPr lang="en-US"/>
          </a:p>
        </p:txBody>
      </p:sp>
      <p:sp>
        <p:nvSpPr>
          <p:cNvPr id="43013" name="Footer Placeholder 28"/>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4034" name="Picture 4"/>
          <p:cNvPicPr>
            <a:picLocks noChangeAspect="1" noChangeArrowheads="1"/>
          </p:cNvPicPr>
          <p:nvPr/>
        </p:nvPicPr>
        <p:blipFill>
          <a:blip r:embed="rId2" cstate="print"/>
          <a:srcRect/>
          <a:stretch>
            <a:fillRect/>
          </a:stretch>
        </p:blipFill>
        <p:spPr bwMode="auto">
          <a:xfrm>
            <a:off x="1600200" y="1752600"/>
            <a:ext cx="6858000" cy="3860800"/>
          </a:xfrm>
          <a:prstGeom prst="rect">
            <a:avLst/>
          </a:prstGeom>
          <a:noFill/>
          <a:ln w="9525">
            <a:noFill/>
            <a:miter lim="800000"/>
            <a:headEnd/>
            <a:tailEnd/>
          </a:ln>
        </p:spPr>
      </p:pic>
      <p:sp>
        <p:nvSpPr>
          <p:cNvPr id="44035" name="Text Box 5"/>
          <p:cNvSpPr txBox="1">
            <a:spLocks noChangeArrowheads="1"/>
          </p:cNvSpPr>
          <p:nvPr/>
        </p:nvSpPr>
        <p:spPr bwMode="auto">
          <a:xfrm>
            <a:off x="1752600" y="5638800"/>
            <a:ext cx="6705600" cy="523220"/>
          </a:xfrm>
          <a:prstGeom prst="rect">
            <a:avLst/>
          </a:prstGeom>
          <a:noFill/>
          <a:ln w="9525">
            <a:noFill/>
            <a:miter lim="800000"/>
            <a:headEnd/>
            <a:tailEnd/>
          </a:ln>
        </p:spPr>
        <p:txBody>
          <a:bodyPr>
            <a:spAutoFit/>
          </a:bodyPr>
          <a:lstStyle/>
          <a:p>
            <a:pPr eaLnBrk="1" hangingPunct="1">
              <a:spcBef>
                <a:spcPct val="50000"/>
              </a:spcBef>
            </a:pPr>
            <a:r>
              <a:rPr lang="en-US" sz="1400" dirty="0"/>
              <a:t>Source: P</a:t>
            </a:r>
            <a:r>
              <a:rPr lang="en-US" sz="1400" dirty="0" smtClean="0"/>
              <a:t>. Eichholtz </a:t>
            </a:r>
            <a:r>
              <a:rPr lang="en-US" sz="1400" dirty="0"/>
              <a:t>&amp; D</a:t>
            </a:r>
            <a:r>
              <a:rPr lang="en-US" sz="1400" dirty="0" smtClean="0"/>
              <a:t>. </a:t>
            </a:r>
            <a:r>
              <a:rPr lang="en-US" sz="1400" dirty="0" err="1" smtClean="0"/>
              <a:t>Geltner</a:t>
            </a:r>
            <a:r>
              <a:rPr lang="en-US" sz="1400" dirty="0"/>
              <a:t>, “Four Centuries of Location Value: Implications for Real Estate Capital Gain in Central Places” Working Paper, 1997.</a:t>
            </a:r>
          </a:p>
        </p:txBody>
      </p:sp>
      <p:sp>
        <p:nvSpPr>
          <p:cNvPr id="174086" name="Text Box 6"/>
          <p:cNvSpPr txBox="1">
            <a:spLocks noChangeArrowheads="1"/>
          </p:cNvSpPr>
          <p:nvPr/>
        </p:nvSpPr>
        <p:spPr bwMode="auto">
          <a:xfrm>
            <a:off x="381000" y="228600"/>
            <a:ext cx="8458200" cy="16160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b="1" i="1">
                <a:effectLst>
                  <a:outerShdw blurRad="38100" dist="38100" dir="2700000" algn="tl">
                    <a:srgbClr val="FFFFFF"/>
                  </a:outerShdw>
                </a:effectLst>
              </a:rPr>
              <a:t>Example:</a:t>
            </a:r>
            <a:r>
              <a:rPr lang="en-US" sz="2000" b="1">
                <a:effectLst>
                  <a:outerShdw blurRad="38100" dist="38100" dir="2700000" algn="tl">
                    <a:srgbClr val="FFFFFF"/>
                  </a:outerShdw>
                </a:effectLst>
              </a:rPr>
              <a:t> Property prices on the Herengracht (canal) in central Amsterdam, 1628-1972 (adjusted for inflation, based on a repeat-sale regression). Note, in this location, buildings remained largely the same, usage almost entirely residential until 20</a:t>
            </a:r>
            <a:r>
              <a:rPr lang="en-US" sz="2000" b="1" baseline="30000">
                <a:effectLst>
                  <a:outerShdw blurRad="38100" dist="38100" dir="2700000" algn="tl">
                    <a:srgbClr val="FFFFFF"/>
                  </a:outerShdw>
                </a:effectLst>
              </a:rPr>
              <a:t>th</a:t>
            </a:r>
            <a:r>
              <a:rPr lang="en-US" sz="2000" b="1">
                <a:effectLst>
                  <a:outerShdw blurRad="38100" dist="38100" dir="2700000" algn="tl">
                    <a:srgbClr val="FFFFFF"/>
                  </a:outerShdw>
                </a:effectLst>
              </a:rPr>
              <a:t> century, when substantial commercial conversion occurred.</a:t>
            </a:r>
            <a:endParaRPr lang="en-US" sz="2000" b="1" i="1">
              <a:effectLst>
                <a:outerShdw blurRad="38100" dist="38100" dir="2700000" algn="tl">
                  <a:srgbClr val="FFFFFF"/>
                </a:outerShdw>
              </a:effectLst>
            </a:endParaRPr>
          </a:p>
        </p:txBody>
      </p:sp>
      <p:sp>
        <p:nvSpPr>
          <p:cNvPr id="44037" name="Slide Number Placeholder 4"/>
          <p:cNvSpPr>
            <a:spLocks noGrp="1"/>
          </p:cNvSpPr>
          <p:nvPr>
            <p:ph type="sldNum" sz="quarter" idx="12"/>
          </p:nvPr>
        </p:nvSpPr>
        <p:spPr>
          <a:noFill/>
          <a:ln>
            <a:miter lim="800000"/>
            <a:headEnd/>
            <a:tailEnd/>
          </a:ln>
        </p:spPr>
        <p:txBody>
          <a:bodyPr/>
          <a:lstStyle/>
          <a:p>
            <a:fld id="{84FE8A4C-4A15-41EE-BE2B-0CA452F1AD13}" type="slidenum">
              <a:rPr lang="en-US"/>
              <a:pPr/>
              <a:t>31</a:t>
            </a:fld>
            <a:endParaRPr lang="en-US"/>
          </a:p>
        </p:txBody>
      </p:sp>
      <p:sp>
        <p:nvSpPr>
          <p:cNvPr id="44038"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defRPr/>
            </a:pPr>
            <a:r>
              <a:rPr lang="en-US" sz="3200" i="1" smtClean="0">
                <a:solidFill>
                  <a:srgbClr val="FF0000"/>
                </a:solidFill>
                <a:effectLst>
                  <a:outerShdw blurRad="38100" dist="38100" dir="2700000" algn="tl">
                    <a:srgbClr val="000000"/>
                  </a:outerShdw>
                </a:effectLst>
              </a:rPr>
              <a:t>When will major growth in land value occur?…</a:t>
            </a:r>
          </a:p>
        </p:txBody>
      </p:sp>
      <p:sp>
        <p:nvSpPr>
          <p:cNvPr id="102404" name="Rectangle 4"/>
          <p:cNvSpPr>
            <a:spLocks noChangeArrowheads="1"/>
          </p:cNvSpPr>
          <p:nvPr/>
        </p:nvSpPr>
        <p:spPr bwMode="auto">
          <a:xfrm>
            <a:off x="685800" y="3200400"/>
            <a:ext cx="7772400" cy="18288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lgn="ctr">
              <a:defRPr sz="4400">
                <a:solidFill>
                  <a:schemeClr val="tx2"/>
                </a:solidFill>
                <a:effectLst>
                  <a:outerShdw blurRad="38100" dist="38100" dir="2700000" algn="tl">
                    <a:srgbClr val="FFFFFF"/>
                  </a:outerShdw>
                </a:effectLst>
                <a:latin typeface="Arial" panose="020B0604020202090204" pitchFamily="34" charset="0"/>
              </a:defRPr>
            </a:lvl1pPr>
            <a:lvl2pPr algn="ctr">
              <a:defRPr sz="4400">
                <a:solidFill>
                  <a:schemeClr val="tx2"/>
                </a:solidFill>
                <a:effectLst>
                  <a:outerShdw blurRad="38100" dist="38100" dir="2700000" algn="tl">
                    <a:srgbClr val="FFFFFF"/>
                  </a:outerShdw>
                </a:effectLst>
                <a:latin typeface="Arial" panose="020B0604020202090204" pitchFamily="34" charset="0"/>
              </a:defRPr>
            </a:lvl2pPr>
            <a:lvl3pPr algn="ctr">
              <a:defRPr sz="4400">
                <a:solidFill>
                  <a:schemeClr val="tx2"/>
                </a:solidFill>
                <a:effectLst>
                  <a:outerShdw blurRad="38100" dist="38100" dir="2700000" algn="tl">
                    <a:srgbClr val="FFFFFF"/>
                  </a:outerShdw>
                </a:effectLst>
                <a:latin typeface="Arial" panose="020B0604020202090204" pitchFamily="34" charset="0"/>
              </a:defRPr>
            </a:lvl3pPr>
            <a:lvl4pPr algn="ctr">
              <a:defRPr sz="4400">
                <a:solidFill>
                  <a:schemeClr val="tx2"/>
                </a:solidFill>
                <a:effectLst>
                  <a:outerShdw blurRad="38100" dist="38100" dir="2700000" algn="tl">
                    <a:srgbClr val="FFFFFF"/>
                  </a:outerShdw>
                </a:effectLst>
                <a:latin typeface="Arial" panose="020B0604020202090204" pitchFamily="34" charset="0"/>
              </a:defRPr>
            </a:lvl4pPr>
            <a:lvl5pPr algn="ctr">
              <a:defRPr sz="4400">
                <a:solidFill>
                  <a:schemeClr val="tx2"/>
                </a:solidFill>
                <a:effectLst>
                  <a:outerShdw blurRad="38100" dist="38100" dir="2700000" algn="tl">
                    <a:srgbClr val="FFFFFF"/>
                  </a:outerShdw>
                </a:effectLst>
                <a:latin typeface="Arial" panose="020B0604020202090204" pitchFamily="34" charset="0"/>
              </a:defRPr>
            </a:lvl5pPr>
            <a:lvl6pPr marL="4572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a:lstStyle>
          <a:p>
            <a:pPr eaLnBrk="1" hangingPunct="1">
              <a:defRPr/>
            </a:pPr>
            <a:r>
              <a:rPr lang="en-US" sz="3200" i="1" smtClean="0">
                <a:solidFill>
                  <a:srgbClr val="FF0000"/>
                </a:solidFill>
                <a:effectLst>
                  <a:outerShdw blurRad="38100" dist="38100" dir="2700000" algn="tl">
                    <a:srgbClr val="000000"/>
                  </a:outerShdw>
                </a:effectLst>
              </a:rPr>
              <a:t>What are the implications for how common will be (and for the conditions underlying) large capital gains for real estate investors?…</a:t>
            </a:r>
          </a:p>
        </p:txBody>
      </p:sp>
      <p:sp>
        <p:nvSpPr>
          <p:cNvPr id="47108" name="Slide Number Placeholder 3"/>
          <p:cNvSpPr>
            <a:spLocks noGrp="1"/>
          </p:cNvSpPr>
          <p:nvPr>
            <p:ph type="sldNum" sz="quarter" idx="12"/>
          </p:nvPr>
        </p:nvSpPr>
        <p:spPr>
          <a:noFill/>
          <a:ln>
            <a:miter lim="800000"/>
            <a:headEnd/>
            <a:tailEnd/>
          </a:ln>
        </p:spPr>
        <p:txBody>
          <a:bodyPr/>
          <a:lstStyle/>
          <a:p>
            <a:fld id="{2D8EC630-8A0F-439A-899A-3E74B3E263E8}" type="slidenum">
              <a:rPr lang="en-US"/>
              <a:pPr/>
              <a:t>32</a:t>
            </a:fld>
            <a:endParaRPr lang="en-US"/>
          </a:p>
        </p:txBody>
      </p:sp>
      <p:sp>
        <p:nvSpPr>
          <p:cNvPr id="4710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04"/>
                                        </p:tgtEl>
                                        <p:attrNameLst>
                                          <p:attrName>style.visibility</p:attrName>
                                        </p:attrNameLst>
                                      </p:cBhvr>
                                      <p:to>
                                        <p:strVal val="visible"/>
                                      </p:to>
                                    </p:set>
                                    <p:anim calcmode="lin" valueType="num">
                                      <p:cBhvr additive="base">
                                        <p:cTn id="7" dur="500" fill="hold"/>
                                        <p:tgtEl>
                                          <p:spTgt spid="102404"/>
                                        </p:tgtEl>
                                        <p:attrNameLst>
                                          <p:attrName>ppt_x</p:attrName>
                                        </p:attrNameLst>
                                      </p:cBhvr>
                                      <p:tavLst>
                                        <p:tav tm="0">
                                          <p:val>
                                            <p:strVal val="#ppt_x"/>
                                          </p:val>
                                        </p:tav>
                                        <p:tav tm="100000">
                                          <p:val>
                                            <p:strVal val="#ppt_x"/>
                                          </p:val>
                                        </p:tav>
                                      </p:tavLst>
                                    </p:anim>
                                    <p:anim calcmode="lin" valueType="num">
                                      <p:cBhvr additive="base">
                                        <p:cTn id="8" dur="500" fill="hold"/>
                                        <p:tgtEl>
                                          <p:spTgt spid="1024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a:ln>
            <a:miter lim="800000"/>
            <a:headEnd/>
            <a:tailEnd/>
          </a:ln>
        </p:spPr>
        <p:txBody>
          <a:bodyPr/>
          <a:lstStyle/>
          <a:p>
            <a:fld id="{BAB46F46-84C0-4D2C-996C-6BAA2BAD8664}" type="slidenum">
              <a:rPr lang="en-US"/>
              <a:pPr/>
              <a:t>33</a:t>
            </a:fld>
            <a:endParaRPr lang="en-US"/>
          </a:p>
        </p:txBody>
      </p:sp>
      <p:sp>
        <p:nvSpPr>
          <p:cNvPr id="627714" name="Rectangle 2"/>
          <p:cNvSpPr>
            <a:spLocks noGrp="1" noChangeArrowheads="1"/>
          </p:cNvSpPr>
          <p:nvPr>
            <p:ph type="title"/>
          </p:nvPr>
        </p:nvSpPr>
        <p:spPr>
          <a:xfrm>
            <a:off x="609600" y="381000"/>
            <a:ext cx="8001000" cy="1143000"/>
          </a:xfrm>
        </p:spPr>
        <p:txBody>
          <a:bodyPr/>
          <a:lstStyle/>
          <a:p>
            <a:pPr eaLnBrk="1" hangingPunct="1">
              <a:defRPr/>
            </a:pPr>
            <a:r>
              <a:rPr lang="en-US" sz="3200" b="1"/>
              <a:t>5.4 Property Life Cycle &amp; the Effect of Structural Depreciation</a:t>
            </a:r>
            <a:endParaRPr lang="en-US" sz="3200"/>
          </a:p>
        </p:txBody>
      </p:sp>
      <p:sp>
        <p:nvSpPr>
          <p:cNvPr id="48132" name="Rectangle 3"/>
          <p:cNvSpPr>
            <a:spLocks noGrp="1" noChangeArrowheads="1"/>
          </p:cNvSpPr>
          <p:nvPr>
            <p:ph type="body" idx="1"/>
          </p:nvPr>
        </p:nvSpPr>
        <p:spPr>
          <a:xfrm>
            <a:off x="901700" y="2189163"/>
            <a:ext cx="7340600" cy="3048000"/>
          </a:xfrm>
        </p:spPr>
        <p:txBody>
          <a:bodyPr/>
          <a:lstStyle/>
          <a:p>
            <a:pPr marL="0" indent="0" eaLnBrk="1" hangingPunct="1">
              <a:buFont typeface="Wingdings" pitchFamily="2" charset="2"/>
              <a:buNone/>
            </a:pPr>
            <a:r>
              <a:rPr lang="en-US" dirty="0" smtClean="0"/>
              <a:t>In addition to possible evolution of neighborhood HBU over time, each individual property will experience a </a:t>
            </a:r>
            <a:r>
              <a:rPr lang="en-US" i="1" dirty="0" smtClean="0"/>
              <a:t>life cycle</a:t>
            </a:r>
            <a:r>
              <a:rPr lang="en-US" dirty="0" smtClean="0"/>
              <a:t> related to the deterioration and rehabilitation (or redevelopment) of the </a:t>
            </a:r>
            <a:r>
              <a:rPr lang="en-US" b="1" i="1" dirty="0" smtClean="0"/>
              <a:t>structure</a:t>
            </a:r>
            <a:r>
              <a:rPr lang="en-US" dirty="0" smtClean="0"/>
              <a:t> on the site.</a:t>
            </a:r>
          </a:p>
        </p:txBody>
      </p:sp>
      <p:sp>
        <p:nvSpPr>
          <p:cNvPr id="48134"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3"/>
          <p:cNvSpPr>
            <a:spLocks noChangeArrowheads="1"/>
          </p:cNvSpPr>
          <p:nvPr/>
        </p:nvSpPr>
        <p:spPr bwMode="auto">
          <a:xfrm>
            <a:off x="1447800" y="1676400"/>
            <a:ext cx="6400800" cy="4724400"/>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sp>
        <p:nvSpPr>
          <p:cNvPr id="53251" name="Line 4"/>
          <p:cNvSpPr>
            <a:spLocks noChangeShapeType="1"/>
          </p:cNvSpPr>
          <p:nvPr/>
        </p:nvSpPr>
        <p:spPr bwMode="auto">
          <a:xfrm flipV="1">
            <a:off x="5730875" y="2746375"/>
            <a:ext cx="0" cy="1811338"/>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53252" name="Line 5"/>
          <p:cNvSpPr>
            <a:spLocks noChangeShapeType="1"/>
          </p:cNvSpPr>
          <p:nvPr/>
        </p:nvSpPr>
        <p:spPr bwMode="auto">
          <a:xfrm flipV="1">
            <a:off x="5730875" y="2746375"/>
            <a:ext cx="0" cy="1152525"/>
          </a:xfrm>
          <a:prstGeom prst="line">
            <a:avLst/>
          </a:prstGeom>
          <a:noFill/>
          <a:ln w="25400">
            <a:solidFill>
              <a:srgbClr val="000000"/>
            </a:solidFill>
            <a:round/>
            <a:headEnd type="none" w="sm" len="sm"/>
            <a:tailEnd type="none" w="sm" len="sm"/>
          </a:ln>
        </p:spPr>
        <p:txBody>
          <a:bodyPr/>
          <a:lstStyle/>
          <a:p>
            <a:endParaRPr lang="en-US"/>
          </a:p>
        </p:txBody>
      </p:sp>
      <p:sp>
        <p:nvSpPr>
          <p:cNvPr id="53253" name="Rectangle 6"/>
          <p:cNvSpPr>
            <a:spLocks noChangeArrowheads="1"/>
          </p:cNvSpPr>
          <p:nvPr/>
        </p:nvSpPr>
        <p:spPr bwMode="auto">
          <a:xfrm>
            <a:off x="2740025" y="1839913"/>
            <a:ext cx="2828925" cy="330200"/>
          </a:xfrm>
          <a:prstGeom prst="rect">
            <a:avLst/>
          </a:prstGeom>
          <a:noFill/>
          <a:ln w="9525">
            <a:noFill/>
            <a:miter lim="800000"/>
            <a:headEnd/>
            <a:tailEnd/>
          </a:ln>
        </p:spPr>
        <p:txBody>
          <a:bodyPr lIns="12700" tIns="12700" rIns="12700" bIns="12700"/>
          <a:lstStyle/>
          <a:p>
            <a:endParaRPr lang="en-US" sz="1200"/>
          </a:p>
        </p:txBody>
      </p:sp>
      <p:sp>
        <p:nvSpPr>
          <p:cNvPr id="53254" name="Line 7"/>
          <p:cNvSpPr>
            <a:spLocks noChangeShapeType="1"/>
          </p:cNvSpPr>
          <p:nvPr/>
        </p:nvSpPr>
        <p:spPr bwMode="auto">
          <a:xfrm>
            <a:off x="2254250" y="2005013"/>
            <a:ext cx="0" cy="2800350"/>
          </a:xfrm>
          <a:prstGeom prst="line">
            <a:avLst/>
          </a:prstGeom>
          <a:noFill/>
          <a:ln w="12700">
            <a:solidFill>
              <a:srgbClr val="000000"/>
            </a:solidFill>
            <a:round/>
            <a:headEnd type="none" w="sm" len="sm"/>
            <a:tailEnd type="none" w="sm" len="sm"/>
          </a:ln>
        </p:spPr>
        <p:txBody>
          <a:bodyPr/>
          <a:lstStyle/>
          <a:p>
            <a:endParaRPr lang="en-US"/>
          </a:p>
        </p:txBody>
      </p:sp>
      <p:sp>
        <p:nvSpPr>
          <p:cNvPr id="53255" name="Line 8"/>
          <p:cNvSpPr>
            <a:spLocks noChangeShapeType="1"/>
          </p:cNvSpPr>
          <p:nvPr/>
        </p:nvSpPr>
        <p:spPr bwMode="auto">
          <a:xfrm>
            <a:off x="2254250" y="4805363"/>
            <a:ext cx="5335588" cy="0"/>
          </a:xfrm>
          <a:prstGeom prst="line">
            <a:avLst/>
          </a:prstGeom>
          <a:noFill/>
          <a:ln w="12700">
            <a:solidFill>
              <a:srgbClr val="000000"/>
            </a:solidFill>
            <a:round/>
            <a:headEnd type="none" w="sm" len="sm"/>
            <a:tailEnd type="none" w="sm" len="sm"/>
          </a:ln>
        </p:spPr>
        <p:txBody>
          <a:bodyPr/>
          <a:lstStyle/>
          <a:p>
            <a:endParaRPr lang="en-US"/>
          </a:p>
        </p:txBody>
      </p:sp>
      <p:sp>
        <p:nvSpPr>
          <p:cNvPr id="53256" name="Line 9"/>
          <p:cNvSpPr>
            <a:spLocks noChangeShapeType="1"/>
          </p:cNvSpPr>
          <p:nvPr/>
        </p:nvSpPr>
        <p:spPr bwMode="auto">
          <a:xfrm flipV="1">
            <a:off x="2578100" y="4722813"/>
            <a:ext cx="0" cy="82550"/>
          </a:xfrm>
          <a:prstGeom prst="line">
            <a:avLst/>
          </a:prstGeom>
          <a:noFill/>
          <a:ln w="12700">
            <a:solidFill>
              <a:srgbClr val="000000"/>
            </a:solidFill>
            <a:round/>
            <a:headEnd type="none" w="sm" len="sm"/>
            <a:tailEnd type="none" w="sm" len="sm"/>
          </a:ln>
        </p:spPr>
        <p:txBody>
          <a:bodyPr/>
          <a:lstStyle/>
          <a:p>
            <a:endParaRPr lang="en-US"/>
          </a:p>
        </p:txBody>
      </p:sp>
      <p:sp>
        <p:nvSpPr>
          <p:cNvPr id="53257" name="Line 10"/>
          <p:cNvSpPr>
            <a:spLocks noChangeShapeType="1"/>
          </p:cNvSpPr>
          <p:nvPr/>
        </p:nvSpPr>
        <p:spPr bwMode="auto">
          <a:xfrm flipV="1">
            <a:off x="3871913" y="4722813"/>
            <a:ext cx="0" cy="82550"/>
          </a:xfrm>
          <a:prstGeom prst="line">
            <a:avLst/>
          </a:prstGeom>
          <a:noFill/>
          <a:ln w="12700">
            <a:solidFill>
              <a:srgbClr val="000000"/>
            </a:solidFill>
            <a:round/>
            <a:headEnd type="none" w="sm" len="sm"/>
            <a:tailEnd type="none" w="sm" len="sm"/>
          </a:ln>
        </p:spPr>
        <p:txBody>
          <a:bodyPr/>
          <a:lstStyle/>
          <a:p>
            <a:endParaRPr lang="en-US"/>
          </a:p>
        </p:txBody>
      </p:sp>
      <p:sp>
        <p:nvSpPr>
          <p:cNvPr id="53258" name="Line 11"/>
          <p:cNvSpPr>
            <a:spLocks noChangeShapeType="1"/>
          </p:cNvSpPr>
          <p:nvPr/>
        </p:nvSpPr>
        <p:spPr bwMode="auto">
          <a:xfrm flipV="1">
            <a:off x="5730875" y="4722813"/>
            <a:ext cx="0" cy="82550"/>
          </a:xfrm>
          <a:prstGeom prst="line">
            <a:avLst/>
          </a:prstGeom>
          <a:noFill/>
          <a:ln w="12700">
            <a:solidFill>
              <a:srgbClr val="000000"/>
            </a:solidFill>
            <a:round/>
            <a:headEnd type="none" w="sm" len="sm"/>
            <a:tailEnd type="none" w="sm" len="sm"/>
          </a:ln>
        </p:spPr>
        <p:txBody>
          <a:bodyPr/>
          <a:lstStyle/>
          <a:p>
            <a:endParaRPr lang="en-US"/>
          </a:p>
        </p:txBody>
      </p:sp>
      <p:sp>
        <p:nvSpPr>
          <p:cNvPr id="53259" name="Line 12"/>
          <p:cNvSpPr>
            <a:spLocks noChangeShapeType="1"/>
          </p:cNvSpPr>
          <p:nvPr/>
        </p:nvSpPr>
        <p:spPr bwMode="auto">
          <a:xfrm flipV="1">
            <a:off x="7185025" y="4722813"/>
            <a:ext cx="0" cy="82550"/>
          </a:xfrm>
          <a:prstGeom prst="line">
            <a:avLst/>
          </a:prstGeom>
          <a:noFill/>
          <a:ln w="12700">
            <a:solidFill>
              <a:srgbClr val="000000"/>
            </a:solidFill>
            <a:round/>
            <a:headEnd type="none" w="sm" len="sm"/>
            <a:tailEnd type="none" w="sm" len="sm"/>
          </a:ln>
        </p:spPr>
        <p:txBody>
          <a:bodyPr/>
          <a:lstStyle/>
          <a:p>
            <a:endParaRPr lang="en-US"/>
          </a:p>
        </p:txBody>
      </p:sp>
      <p:sp>
        <p:nvSpPr>
          <p:cNvPr id="53260" name="Line 13"/>
          <p:cNvSpPr>
            <a:spLocks noChangeShapeType="1"/>
          </p:cNvSpPr>
          <p:nvPr/>
        </p:nvSpPr>
        <p:spPr bwMode="auto">
          <a:xfrm flipV="1">
            <a:off x="2578100" y="2087563"/>
            <a:ext cx="5011738" cy="1730375"/>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53261" name="Line 14"/>
          <p:cNvSpPr>
            <a:spLocks noChangeShapeType="1"/>
          </p:cNvSpPr>
          <p:nvPr/>
        </p:nvSpPr>
        <p:spPr bwMode="auto">
          <a:xfrm flipV="1">
            <a:off x="3871913" y="3405188"/>
            <a:ext cx="0" cy="1152525"/>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53262" name="Line 15"/>
          <p:cNvSpPr>
            <a:spLocks noChangeShapeType="1"/>
          </p:cNvSpPr>
          <p:nvPr/>
        </p:nvSpPr>
        <p:spPr bwMode="auto">
          <a:xfrm flipV="1">
            <a:off x="7185025" y="2252663"/>
            <a:ext cx="0" cy="1481137"/>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53263" name="Arc 16"/>
          <p:cNvSpPr>
            <a:spLocks/>
          </p:cNvSpPr>
          <p:nvPr/>
        </p:nvSpPr>
        <p:spPr bwMode="auto">
          <a:xfrm flipV="1">
            <a:off x="2578100" y="4229100"/>
            <a:ext cx="1293813" cy="411163"/>
          </a:xfrm>
          <a:custGeom>
            <a:avLst/>
            <a:gdLst>
              <a:gd name="T0" fmla="*/ 0 w 21600"/>
              <a:gd name="T1" fmla="*/ 0 h 21600"/>
              <a:gd name="T2" fmla="*/ 2147483647 w 21600"/>
              <a:gd name="T3" fmla="*/ 148982232 h 21600"/>
              <a:gd name="T4" fmla="*/ 0 w 21600"/>
              <a:gd name="T5" fmla="*/ 14898223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round/>
            <a:headEnd/>
            <a:tailEnd/>
          </a:ln>
        </p:spPr>
        <p:txBody>
          <a:bodyPr/>
          <a:lstStyle/>
          <a:p>
            <a:endParaRPr lang="en-US"/>
          </a:p>
        </p:txBody>
      </p:sp>
      <p:sp>
        <p:nvSpPr>
          <p:cNvPr id="53264" name="Arc 17"/>
          <p:cNvSpPr>
            <a:spLocks/>
          </p:cNvSpPr>
          <p:nvPr/>
        </p:nvSpPr>
        <p:spPr bwMode="auto">
          <a:xfrm flipV="1">
            <a:off x="3871913" y="3895725"/>
            <a:ext cx="1858962" cy="661988"/>
          </a:xfrm>
          <a:custGeom>
            <a:avLst/>
            <a:gdLst>
              <a:gd name="T0" fmla="*/ 0 w 21600"/>
              <a:gd name="T1" fmla="*/ 0 h 24807"/>
              <a:gd name="T2" fmla="*/ 2147483647 w 21600"/>
              <a:gd name="T3" fmla="*/ 471413016 h 24807"/>
              <a:gd name="T4" fmla="*/ 0 w 21600"/>
              <a:gd name="T5" fmla="*/ 410469577 h 24807"/>
              <a:gd name="T6" fmla="*/ 0 60000 65536"/>
              <a:gd name="T7" fmla="*/ 0 60000 65536"/>
              <a:gd name="T8" fmla="*/ 0 60000 65536"/>
              <a:gd name="T9" fmla="*/ 0 w 21600"/>
              <a:gd name="T10" fmla="*/ 0 h 24807"/>
              <a:gd name="T11" fmla="*/ 21600 w 21600"/>
              <a:gd name="T12" fmla="*/ 24807 h 24807"/>
            </a:gdLst>
            <a:ahLst/>
            <a:cxnLst>
              <a:cxn ang="T6">
                <a:pos x="T0" y="T1"/>
              </a:cxn>
              <a:cxn ang="T7">
                <a:pos x="T2" y="T3"/>
              </a:cxn>
              <a:cxn ang="T8">
                <a:pos x="T4" y="T5"/>
              </a:cxn>
            </a:cxnLst>
            <a:rect l="T9" t="T10" r="T11" b="T12"/>
            <a:pathLst>
              <a:path w="21600" h="24807" fill="none" extrusionOk="0">
                <a:moveTo>
                  <a:pt x="-1" y="0"/>
                </a:moveTo>
                <a:cubicBezTo>
                  <a:pt x="11929" y="0"/>
                  <a:pt x="21600" y="9670"/>
                  <a:pt x="21600" y="21600"/>
                </a:cubicBezTo>
                <a:cubicBezTo>
                  <a:pt x="21600" y="22673"/>
                  <a:pt x="21519" y="23745"/>
                  <a:pt x="21360" y="24806"/>
                </a:cubicBezTo>
              </a:path>
              <a:path w="21600" h="24807" stroke="0" extrusionOk="0">
                <a:moveTo>
                  <a:pt x="-1" y="0"/>
                </a:moveTo>
                <a:cubicBezTo>
                  <a:pt x="11929" y="0"/>
                  <a:pt x="21600" y="9670"/>
                  <a:pt x="21600" y="21600"/>
                </a:cubicBezTo>
                <a:cubicBezTo>
                  <a:pt x="21600" y="22673"/>
                  <a:pt x="21519" y="23745"/>
                  <a:pt x="21360" y="24806"/>
                </a:cubicBezTo>
                <a:lnTo>
                  <a:pt x="0" y="21600"/>
                </a:lnTo>
                <a:lnTo>
                  <a:pt x="-1" y="0"/>
                </a:lnTo>
                <a:close/>
              </a:path>
            </a:pathLst>
          </a:custGeom>
          <a:noFill/>
          <a:ln w="12700">
            <a:solidFill>
              <a:srgbClr val="000000"/>
            </a:solidFill>
            <a:round/>
            <a:headEnd/>
            <a:tailEnd/>
          </a:ln>
        </p:spPr>
        <p:txBody>
          <a:bodyPr/>
          <a:lstStyle/>
          <a:p>
            <a:endParaRPr lang="en-US"/>
          </a:p>
        </p:txBody>
      </p:sp>
      <p:sp>
        <p:nvSpPr>
          <p:cNvPr id="53265" name="Arc 18"/>
          <p:cNvSpPr>
            <a:spLocks/>
          </p:cNvSpPr>
          <p:nvPr/>
        </p:nvSpPr>
        <p:spPr bwMode="auto">
          <a:xfrm flipV="1">
            <a:off x="5730875" y="3471863"/>
            <a:ext cx="1455738" cy="1087437"/>
          </a:xfrm>
          <a:custGeom>
            <a:avLst/>
            <a:gdLst>
              <a:gd name="T0" fmla="*/ 0 w 21600"/>
              <a:gd name="T1" fmla="*/ 0 h 25917"/>
              <a:gd name="T2" fmla="*/ 2147483647 w 21600"/>
              <a:gd name="T3" fmla="*/ 1914443737 h 25917"/>
              <a:gd name="T4" fmla="*/ 0 w 21600"/>
              <a:gd name="T5" fmla="*/ 1595554286 h 25917"/>
              <a:gd name="T6" fmla="*/ 0 60000 65536"/>
              <a:gd name="T7" fmla="*/ 0 60000 65536"/>
              <a:gd name="T8" fmla="*/ 0 60000 65536"/>
              <a:gd name="T9" fmla="*/ 0 w 21600"/>
              <a:gd name="T10" fmla="*/ 0 h 25917"/>
              <a:gd name="T11" fmla="*/ 21600 w 21600"/>
              <a:gd name="T12" fmla="*/ 25917 h 25917"/>
            </a:gdLst>
            <a:ahLst/>
            <a:cxnLst>
              <a:cxn ang="T6">
                <a:pos x="T0" y="T1"/>
              </a:cxn>
              <a:cxn ang="T7">
                <a:pos x="T2" y="T3"/>
              </a:cxn>
              <a:cxn ang="T8">
                <a:pos x="T4" y="T5"/>
              </a:cxn>
            </a:cxnLst>
            <a:rect l="T9" t="T10" r="T11" b="T12"/>
            <a:pathLst>
              <a:path w="21600" h="25917" fill="none" extrusionOk="0">
                <a:moveTo>
                  <a:pt x="-1" y="0"/>
                </a:moveTo>
                <a:cubicBezTo>
                  <a:pt x="11929" y="0"/>
                  <a:pt x="21600" y="9670"/>
                  <a:pt x="21600" y="21600"/>
                </a:cubicBezTo>
                <a:cubicBezTo>
                  <a:pt x="21600" y="23049"/>
                  <a:pt x="21453" y="24496"/>
                  <a:pt x="21164" y="25917"/>
                </a:cubicBezTo>
              </a:path>
              <a:path w="21600" h="25917" stroke="0" extrusionOk="0">
                <a:moveTo>
                  <a:pt x="-1" y="0"/>
                </a:moveTo>
                <a:cubicBezTo>
                  <a:pt x="11929" y="0"/>
                  <a:pt x="21600" y="9670"/>
                  <a:pt x="21600" y="21600"/>
                </a:cubicBezTo>
                <a:cubicBezTo>
                  <a:pt x="21600" y="23049"/>
                  <a:pt x="21453" y="24496"/>
                  <a:pt x="21164" y="25917"/>
                </a:cubicBezTo>
                <a:lnTo>
                  <a:pt x="0" y="21600"/>
                </a:lnTo>
                <a:lnTo>
                  <a:pt x="-1" y="0"/>
                </a:lnTo>
                <a:close/>
              </a:path>
            </a:pathLst>
          </a:custGeom>
          <a:noFill/>
          <a:ln w="12700">
            <a:solidFill>
              <a:srgbClr val="000000"/>
            </a:solidFill>
            <a:round/>
            <a:headEnd/>
            <a:tailEnd/>
          </a:ln>
        </p:spPr>
        <p:txBody>
          <a:bodyPr/>
          <a:lstStyle/>
          <a:p>
            <a:endParaRPr lang="en-US"/>
          </a:p>
        </p:txBody>
      </p:sp>
      <p:sp>
        <p:nvSpPr>
          <p:cNvPr id="53266" name="Arc 19"/>
          <p:cNvSpPr>
            <a:spLocks/>
          </p:cNvSpPr>
          <p:nvPr/>
        </p:nvSpPr>
        <p:spPr bwMode="auto">
          <a:xfrm flipH="1" flipV="1">
            <a:off x="2578100" y="3816350"/>
            <a:ext cx="1293813" cy="412750"/>
          </a:xfrm>
          <a:custGeom>
            <a:avLst/>
            <a:gdLst>
              <a:gd name="T0" fmla="*/ 0 w 21600"/>
              <a:gd name="T1" fmla="*/ 0 h 21600"/>
              <a:gd name="T2" fmla="*/ 2147483647 w 21600"/>
              <a:gd name="T3" fmla="*/ 150714041 h 21600"/>
              <a:gd name="T4" fmla="*/ 0 w 21600"/>
              <a:gd name="T5" fmla="*/ 15071404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000000"/>
            </a:solidFill>
            <a:round/>
            <a:headEnd/>
            <a:tailEnd/>
          </a:ln>
        </p:spPr>
        <p:txBody>
          <a:bodyPr/>
          <a:lstStyle/>
          <a:p>
            <a:endParaRPr lang="en-US"/>
          </a:p>
        </p:txBody>
      </p:sp>
      <p:sp>
        <p:nvSpPr>
          <p:cNvPr id="53267" name="Arc 20"/>
          <p:cNvSpPr>
            <a:spLocks/>
          </p:cNvSpPr>
          <p:nvPr/>
        </p:nvSpPr>
        <p:spPr bwMode="auto">
          <a:xfrm flipH="1" flipV="1">
            <a:off x="3871913" y="3405188"/>
            <a:ext cx="1858962" cy="493712"/>
          </a:xfrm>
          <a:custGeom>
            <a:avLst/>
            <a:gdLst>
              <a:gd name="T0" fmla="*/ 0 w 21600"/>
              <a:gd name="T1" fmla="*/ 0 h 21600"/>
              <a:gd name="T2" fmla="*/ 2147483647 w 21600"/>
              <a:gd name="T3" fmla="*/ 257936907 h 21600"/>
              <a:gd name="T4" fmla="*/ 0 w 21600"/>
              <a:gd name="T5" fmla="*/ 25793690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000000"/>
            </a:solidFill>
            <a:round/>
            <a:headEnd/>
            <a:tailEnd/>
          </a:ln>
        </p:spPr>
        <p:txBody>
          <a:bodyPr/>
          <a:lstStyle/>
          <a:p>
            <a:endParaRPr lang="en-US"/>
          </a:p>
        </p:txBody>
      </p:sp>
      <p:sp>
        <p:nvSpPr>
          <p:cNvPr id="53268" name="Arc 21"/>
          <p:cNvSpPr>
            <a:spLocks/>
          </p:cNvSpPr>
          <p:nvPr/>
        </p:nvSpPr>
        <p:spPr bwMode="auto">
          <a:xfrm flipH="1" flipV="1">
            <a:off x="5730875" y="2746375"/>
            <a:ext cx="1455738" cy="741363"/>
          </a:xfrm>
          <a:custGeom>
            <a:avLst/>
            <a:gdLst>
              <a:gd name="T0" fmla="*/ 0 w 21600"/>
              <a:gd name="T1" fmla="*/ 0 h 21600"/>
              <a:gd name="T2" fmla="*/ 2147483647 w 21600"/>
              <a:gd name="T3" fmla="*/ 873343695 h 21600"/>
              <a:gd name="T4" fmla="*/ 0 w 21600"/>
              <a:gd name="T5" fmla="*/ 87334369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000000"/>
            </a:solidFill>
            <a:round/>
            <a:headEnd/>
            <a:tailEnd/>
          </a:ln>
        </p:spPr>
        <p:txBody>
          <a:bodyPr/>
          <a:lstStyle/>
          <a:p>
            <a:endParaRPr lang="en-US"/>
          </a:p>
        </p:txBody>
      </p:sp>
      <p:sp>
        <p:nvSpPr>
          <p:cNvPr id="53269" name="Line 22"/>
          <p:cNvSpPr>
            <a:spLocks noChangeShapeType="1"/>
          </p:cNvSpPr>
          <p:nvPr/>
        </p:nvSpPr>
        <p:spPr bwMode="auto">
          <a:xfrm flipV="1">
            <a:off x="3871913" y="3405188"/>
            <a:ext cx="0" cy="823912"/>
          </a:xfrm>
          <a:prstGeom prst="line">
            <a:avLst/>
          </a:prstGeom>
          <a:noFill/>
          <a:ln w="25400">
            <a:solidFill>
              <a:srgbClr val="000000"/>
            </a:solidFill>
            <a:round/>
            <a:headEnd type="none" w="sm" len="sm"/>
            <a:tailEnd type="none" w="sm" len="sm"/>
          </a:ln>
        </p:spPr>
        <p:txBody>
          <a:bodyPr/>
          <a:lstStyle/>
          <a:p>
            <a:endParaRPr lang="en-US"/>
          </a:p>
        </p:txBody>
      </p:sp>
      <p:sp>
        <p:nvSpPr>
          <p:cNvPr id="53270" name="Line 23"/>
          <p:cNvSpPr>
            <a:spLocks noChangeShapeType="1"/>
          </p:cNvSpPr>
          <p:nvPr/>
        </p:nvSpPr>
        <p:spPr bwMode="auto">
          <a:xfrm flipV="1">
            <a:off x="7185025" y="2252663"/>
            <a:ext cx="0" cy="1235075"/>
          </a:xfrm>
          <a:prstGeom prst="line">
            <a:avLst/>
          </a:prstGeom>
          <a:noFill/>
          <a:ln w="25400">
            <a:solidFill>
              <a:srgbClr val="000000"/>
            </a:solidFill>
            <a:round/>
            <a:headEnd type="none" w="sm" len="sm"/>
            <a:tailEnd type="none" w="sm" len="sm"/>
          </a:ln>
        </p:spPr>
        <p:txBody>
          <a:bodyPr/>
          <a:lstStyle/>
          <a:p>
            <a:endParaRPr lang="en-US"/>
          </a:p>
        </p:txBody>
      </p:sp>
      <p:sp>
        <p:nvSpPr>
          <p:cNvPr id="53271" name="Arc 24"/>
          <p:cNvSpPr>
            <a:spLocks/>
          </p:cNvSpPr>
          <p:nvPr/>
        </p:nvSpPr>
        <p:spPr bwMode="auto">
          <a:xfrm flipH="1" flipV="1">
            <a:off x="7185025" y="2252663"/>
            <a:ext cx="404813" cy="246062"/>
          </a:xfrm>
          <a:custGeom>
            <a:avLst/>
            <a:gdLst>
              <a:gd name="T0" fmla="*/ 0 w 21600"/>
              <a:gd name="T1" fmla="*/ 0 h 21600"/>
              <a:gd name="T2" fmla="*/ 142185605 w 21600"/>
              <a:gd name="T3" fmla="*/ 31931990 h 21600"/>
              <a:gd name="T4" fmla="*/ 0 w 21600"/>
              <a:gd name="T5" fmla="*/ 3193199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000000"/>
            </a:solidFill>
            <a:round/>
            <a:headEnd/>
            <a:tailEnd/>
          </a:ln>
        </p:spPr>
        <p:txBody>
          <a:bodyPr/>
          <a:lstStyle/>
          <a:p>
            <a:endParaRPr lang="en-US"/>
          </a:p>
        </p:txBody>
      </p:sp>
      <p:sp>
        <p:nvSpPr>
          <p:cNvPr id="53272" name="Rectangle 25"/>
          <p:cNvSpPr>
            <a:spLocks noChangeArrowheads="1"/>
          </p:cNvSpPr>
          <p:nvPr/>
        </p:nvSpPr>
        <p:spPr bwMode="auto">
          <a:xfrm>
            <a:off x="1527175" y="1757363"/>
            <a:ext cx="809625" cy="495300"/>
          </a:xfrm>
          <a:prstGeom prst="rect">
            <a:avLst/>
          </a:prstGeom>
          <a:noFill/>
          <a:ln w="25400">
            <a:noFill/>
            <a:miter lim="800000"/>
            <a:headEnd/>
            <a:tailEnd/>
          </a:ln>
        </p:spPr>
        <p:txBody>
          <a:bodyPr lIns="12700" tIns="12700" rIns="12700" bIns="12700"/>
          <a:lstStyle/>
          <a:p>
            <a:r>
              <a:rPr lang="en-US" sz="1000"/>
              <a:t>Property</a:t>
            </a:r>
          </a:p>
          <a:p>
            <a:r>
              <a:rPr lang="en-US" sz="1000"/>
              <a:t>$ Value</a:t>
            </a:r>
          </a:p>
          <a:p>
            <a:r>
              <a:rPr lang="en-US" sz="1000"/>
              <a:t>Components</a:t>
            </a:r>
            <a:endParaRPr lang="en-US" sz="1200"/>
          </a:p>
        </p:txBody>
      </p:sp>
      <p:sp>
        <p:nvSpPr>
          <p:cNvPr id="53273" name="Rectangle 26"/>
          <p:cNvSpPr>
            <a:spLocks noChangeArrowheads="1"/>
          </p:cNvSpPr>
          <p:nvPr/>
        </p:nvSpPr>
        <p:spPr bwMode="auto">
          <a:xfrm>
            <a:off x="7289800" y="4968875"/>
            <a:ext cx="533400" cy="355600"/>
          </a:xfrm>
          <a:prstGeom prst="rect">
            <a:avLst/>
          </a:prstGeom>
          <a:noFill/>
          <a:ln w="12700">
            <a:noFill/>
            <a:miter lim="800000"/>
            <a:headEnd/>
            <a:tailEnd/>
          </a:ln>
        </p:spPr>
        <p:txBody>
          <a:bodyPr lIns="12700" tIns="12700" rIns="12700" bIns="12700"/>
          <a:lstStyle/>
          <a:p>
            <a:r>
              <a:rPr lang="en-US" sz="1200"/>
              <a:t>Time</a:t>
            </a:r>
          </a:p>
        </p:txBody>
      </p:sp>
      <p:sp>
        <p:nvSpPr>
          <p:cNvPr id="53274" name="Rectangle 27"/>
          <p:cNvSpPr>
            <a:spLocks noChangeArrowheads="1"/>
          </p:cNvSpPr>
          <p:nvPr/>
        </p:nvSpPr>
        <p:spPr bwMode="auto">
          <a:xfrm>
            <a:off x="2497138" y="4887913"/>
            <a:ext cx="230187" cy="314325"/>
          </a:xfrm>
          <a:prstGeom prst="rect">
            <a:avLst/>
          </a:prstGeom>
          <a:noFill/>
          <a:ln w="12700">
            <a:noFill/>
            <a:miter lim="800000"/>
            <a:headEnd/>
            <a:tailEnd/>
          </a:ln>
        </p:spPr>
        <p:txBody>
          <a:bodyPr lIns="12700" tIns="12700" rIns="12700" bIns="12700"/>
          <a:lstStyle/>
          <a:p>
            <a:r>
              <a:rPr lang="en-US" sz="1200"/>
              <a:t>R</a:t>
            </a:r>
          </a:p>
        </p:txBody>
      </p:sp>
      <p:sp>
        <p:nvSpPr>
          <p:cNvPr id="53275" name="Rectangle 28"/>
          <p:cNvSpPr>
            <a:spLocks noChangeArrowheads="1"/>
          </p:cNvSpPr>
          <p:nvPr/>
        </p:nvSpPr>
        <p:spPr bwMode="auto">
          <a:xfrm>
            <a:off x="3789363" y="4887913"/>
            <a:ext cx="138112" cy="314325"/>
          </a:xfrm>
          <a:prstGeom prst="rect">
            <a:avLst/>
          </a:prstGeom>
          <a:noFill/>
          <a:ln w="12700">
            <a:noFill/>
            <a:miter lim="800000"/>
            <a:headEnd/>
            <a:tailEnd/>
          </a:ln>
        </p:spPr>
        <p:txBody>
          <a:bodyPr lIns="12700" tIns="12700" rIns="12700" bIns="12700"/>
          <a:lstStyle/>
          <a:p>
            <a:r>
              <a:rPr lang="en-US" sz="1200"/>
              <a:t>R</a:t>
            </a:r>
          </a:p>
        </p:txBody>
      </p:sp>
      <p:sp>
        <p:nvSpPr>
          <p:cNvPr id="53276" name="Rectangle 29"/>
          <p:cNvSpPr>
            <a:spLocks noChangeArrowheads="1"/>
          </p:cNvSpPr>
          <p:nvPr/>
        </p:nvSpPr>
        <p:spPr bwMode="auto">
          <a:xfrm>
            <a:off x="5649913" y="4887913"/>
            <a:ext cx="196850" cy="314325"/>
          </a:xfrm>
          <a:prstGeom prst="rect">
            <a:avLst/>
          </a:prstGeom>
          <a:noFill/>
          <a:ln w="12700">
            <a:noFill/>
            <a:miter lim="800000"/>
            <a:headEnd/>
            <a:tailEnd/>
          </a:ln>
        </p:spPr>
        <p:txBody>
          <a:bodyPr lIns="12700" tIns="12700" rIns="12700" bIns="12700"/>
          <a:lstStyle/>
          <a:p>
            <a:r>
              <a:rPr lang="en-US" sz="1200"/>
              <a:t>R</a:t>
            </a:r>
          </a:p>
        </p:txBody>
      </p:sp>
      <p:sp>
        <p:nvSpPr>
          <p:cNvPr id="53277" name="Rectangle 30"/>
          <p:cNvSpPr>
            <a:spLocks noChangeArrowheads="1"/>
          </p:cNvSpPr>
          <p:nvPr/>
        </p:nvSpPr>
        <p:spPr bwMode="auto">
          <a:xfrm>
            <a:off x="7104063" y="4887913"/>
            <a:ext cx="182562" cy="314325"/>
          </a:xfrm>
          <a:prstGeom prst="rect">
            <a:avLst/>
          </a:prstGeom>
          <a:noFill/>
          <a:ln w="12700">
            <a:noFill/>
            <a:miter lim="800000"/>
            <a:headEnd/>
            <a:tailEnd/>
          </a:ln>
        </p:spPr>
        <p:txBody>
          <a:bodyPr lIns="12700" tIns="12700" rIns="12700" bIns="12700"/>
          <a:lstStyle/>
          <a:p>
            <a:r>
              <a:rPr lang="en-US" sz="1200"/>
              <a:t>R</a:t>
            </a:r>
          </a:p>
        </p:txBody>
      </p:sp>
      <p:sp>
        <p:nvSpPr>
          <p:cNvPr id="53278" name="Rectangle 31"/>
          <p:cNvSpPr>
            <a:spLocks noChangeArrowheads="1"/>
          </p:cNvSpPr>
          <p:nvPr/>
        </p:nvSpPr>
        <p:spPr bwMode="auto">
          <a:xfrm>
            <a:off x="2209800" y="5029200"/>
            <a:ext cx="5029200" cy="1295400"/>
          </a:xfrm>
          <a:prstGeom prst="rect">
            <a:avLst/>
          </a:prstGeom>
          <a:noFill/>
          <a:ln w="12700">
            <a:noFill/>
            <a:miter lim="800000"/>
            <a:headEnd/>
            <a:tailEnd/>
          </a:ln>
        </p:spPr>
        <p:txBody>
          <a:bodyPr lIns="12700" tIns="12700" rIns="12700" bIns="12700"/>
          <a:lstStyle/>
          <a:p>
            <a:r>
              <a:rPr lang="en-US" sz="1200"/>
              <a:t>R = Construction / reconstruction points in time (typically 30-100 yrs between)</a:t>
            </a:r>
          </a:p>
          <a:p>
            <a:r>
              <a:rPr lang="en-US" sz="1200"/>
              <a:t>U = Usage value at highest and best use at time of reconstruction</a:t>
            </a:r>
          </a:p>
          <a:p>
            <a:r>
              <a:rPr lang="en-US" sz="1200"/>
              <a:t>P = Property value</a:t>
            </a:r>
          </a:p>
          <a:p>
            <a:r>
              <a:rPr lang="en-US" sz="1200"/>
              <a:t>S = Structure value</a:t>
            </a:r>
          </a:p>
          <a:p>
            <a:r>
              <a:rPr lang="en-US" sz="1200"/>
              <a:t>L = Land appraisal value (legal value)</a:t>
            </a:r>
          </a:p>
          <a:p>
            <a:r>
              <a:rPr lang="en-US" sz="1200"/>
              <a:t>C = Land redevelopment call option value (economic value)</a:t>
            </a:r>
          </a:p>
          <a:p>
            <a:r>
              <a:rPr lang="en-US" sz="1200"/>
              <a:t>K = Construction (redevelopment) cost exclu acquisition cost</a:t>
            </a:r>
          </a:p>
        </p:txBody>
      </p:sp>
      <p:sp>
        <p:nvSpPr>
          <p:cNvPr id="53279" name="Rectangle 32"/>
          <p:cNvSpPr>
            <a:spLocks noChangeArrowheads="1"/>
          </p:cNvSpPr>
          <p:nvPr/>
        </p:nvSpPr>
        <p:spPr bwMode="auto">
          <a:xfrm>
            <a:off x="2497138" y="3568700"/>
            <a:ext cx="230187" cy="290513"/>
          </a:xfrm>
          <a:prstGeom prst="rect">
            <a:avLst/>
          </a:prstGeom>
          <a:noFill/>
          <a:ln w="12700">
            <a:noFill/>
            <a:miter lim="800000"/>
            <a:headEnd/>
            <a:tailEnd/>
          </a:ln>
        </p:spPr>
        <p:txBody>
          <a:bodyPr lIns="12700" tIns="12700" rIns="12700" bIns="12700"/>
          <a:lstStyle/>
          <a:p>
            <a:r>
              <a:rPr lang="en-US" sz="1200"/>
              <a:t>U</a:t>
            </a:r>
          </a:p>
        </p:txBody>
      </p:sp>
      <p:sp>
        <p:nvSpPr>
          <p:cNvPr id="53280" name="Rectangle 33"/>
          <p:cNvSpPr>
            <a:spLocks noChangeArrowheads="1"/>
          </p:cNvSpPr>
          <p:nvPr/>
        </p:nvSpPr>
        <p:spPr bwMode="auto">
          <a:xfrm>
            <a:off x="3709988" y="3157538"/>
            <a:ext cx="217487" cy="334962"/>
          </a:xfrm>
          <a:prstGeom prst="rect">
            <a:avLst/>
          </a:prstGeom>
          <a:noFill/>
          <a:ln w="12700">
            <a:noFill/>
            <a:miter lim="800000"/>
            <a:headEnd/>
            <a:tailEnd/>
          </a:ln>
        </p:spPr>
        <p:txBody>
          <a:bodyPr lIns="12700" tIns="12700" rIns="12700" bIns="12700"/>
          <a:lstStyle/>
          <a:p>
            <a:r>
              <a:rPr lang="en-US" sz="1200"/>
              <a:t>U</a:t>
            </a:r>
          </a:p>
        </p:txBody>
      </p:sp>
      <p:sp>
        <p:nvSpPr>
          <p:cNvPr id="53281" name="Rectangle 34"/>
          <p:cNvSpPr>
            <a:spLocks noChangeArrowheads="1"/>
          </p:cNvSpPr>
          <p:nvPr/>
        </p:nvSpPr>
        <p:spPr bwMode="auto">
          <a:xfrm>
            <a:off x="5568950" y="2498725"/>
            <a:ext cx="277813" cy="260350"/>
          </a:xfrm>
          <a:prstGeom prst="rect">
            <a:avLst/>
          </a:prstGeom>
          <a:noFill/>
          <a:ln w="12700">
            <a:noFill/>
            <a:miter lim="800000"/>
            <a:headEnd/>
            <a:tailEnd/>
          </a:ln>
        </p:spPr>
        <p:txBody>
          <a:bodyPr lIns="12700" tIns="12700" rIns="12700" bIns="12700"/>
          <a:lstStyle/>
          <a:p>
            <a:r>
              <a:rPr lang="en-US" sz="1200"/>
              <a:t>U</a:t>
            </a:r>
          </a:p>
        </p:txBody>
      </p:sp>
      <p:sp>
        <p:nvSpPr>
          <p:cNvPr id="53282" name="Rectangle 35"/>
          <p:cNvSpPr>
            <a:spLocks noChangeArrowheads="1"/>
          </p:cNvSpPr>
          <p:nvPr/>
        </p:nvSpPr>
        <p:spPr bwMode="auto">
          <a:xfrm>
            <a:off x="7023100" y="2005013"/>
            <a:ext cx="263525" cy="265112"/>
          </a:xfrm>
          <a:prstGeom prst="rect">
            <a:avLst/>
          </a:prstGeom>
          <a:noFill/>
          <a:ln w="12700">
            <a:noFill/>
            <a:miter lim="800000"/>
            <a:headEnd/>
            <a:tailEnd/>
          </a:ln>
        </p:spPr>
        <p:txBody>
          <a:bodyPr lIns="12700" tIns="12700" rIns="12700" bIns="12700"/>
          <a:lstStyle/>
          <a:p>
            <a:r>
              <a:rPr lang="en-US" sz="1200"/>
              <a:t>U</a:t>
            </a:r>
          </a:p>
        </p:txBody>
      </p:sp>
      <p:sp>
        <p:nvSpPr>
          <p:cNvPr id="53283" name="Rectangle 36"/>
          <p:cNvSpPr>
            <a:spLocks noChangeArrowheads="1"/>
          </p:cNvSpPr>
          <p:nvPr/>
        </p:nvSpPr>
        <p:spPr bwMode="auto">
          <a:xfrm>
            <a:off x="2900363" y="3898900"/>
            <a:ext cx="161925" cy="165100"/>
          </a:xfrm>
          <a:prstGeom prst="rect">
            <a:avLst/>
          </a:prstGeom>
          <a:noFill/>
          <a:ln w="12700">
            <a:noFill/>
            <a:miter lim="800000"/>
            <a:headEnd/>
            <a:tailEnd/>
          </a:ln>
        </p:spPr>
        <p:txBody>
          <a:bodyPr lIns="12700" tIns="12700" rIns="12700" bIns="12700"/>
          <a:lstStyle/>
          <a:p>
            <a:r>
              <a:rPr lang="en-US" sz="1200"/>
              <a:t>P</a:t>
            </a:r>
          </a:p>
        </p:txBody>
      </p:sp>
      <p:sp>
        <p:nvSpPr>
          <p:cNvPr id="53284" name="Rectangle 37"/>
          <p:cNvSpPr>
            <a:spLocks noChangeArrowheads="1"/>
          </p:cNvSpPr>
          <p:nvPr/>
        </p:nvSpPr>
        <p:spPr bwMode="auto">
          <a:xfrm>
            <a:off x="4356100" y="3568700"/>
            <a:ext cx="161925" cy="165100"/>
          </a:xfrm>
          <a:prstGeom prst="rect">
            <a:avLst/>
          </a:prstGeom>
          <a:noFill/>
          <a:ln w="12700">
            <a:noFill/>
            <a:miter lim="800000"/>
            <a:headEnd/>
            <a:tailEnd/>
          </a:ln>
        </p:spPr>
        <p:txBody>
          <a:bodyPr lIns="12700" tIns="12700" rIns="12700" bIns="12700"/>
          <a:lstStyle/>
          <a:p>
            <a:r>
              <a:rPr lang="en-US" sz="1200"/>
              <a:t>P</a:t>
            </a:r>
          </a:p>
        </p:txBody>
      </p:sp>
      <p:sp>
        <p:nvSpPr>
          <p:cNvPr id="53285" name="Rectangle 38"/>
          <p:cNvSpPr>
            <a:spLocks noChangeArrowheads="1"/>
          </p:cNvSpPr>
          <p:nvPr/>
        </p:nvSpPr>
        <p:spPr bwMode="auto">
          <a:xfrm>
            <a:off x="6053138" y="2992438"/>
            <a:ext cx="163512" cy="165100"/>
          </a:xfrm>
          <a:prstGeom prst="rect">
            <a:avLst/>
          </a:prstGeom>
          <a:noFill/>
          <a:ln w="12700">
            <a:noFill/>
            <a:miter lim="800000"/>
            <a:headEnd/>
            <a:tailEnd/>
          </a:ln>
        </p:spPr>
        <p:txBody>
          <a:bodyPr lIns="12700" tIns="12700" rIns="12700" bIns="12700"/>
          <a:lstStyle/>
          <a:p>
            <a:r>
              <a:rPr lang="en-US" sz="1200"/>
              <a:t>P</a:t>
            </a:r>
          </a:p>
        </p:txBody>
      </p:sp>
      <p:sp>
        <p:nvSpPr>
          <p:cNvPr id="53286" name="Rectangle 39"/>
          <p:cNvSpPr>
            <a:spLocks noChangeArrowheads="1"/>
          </p:cNvSpPr>
          <p:nvPr/>
        </p:nvSpPr>
        <p:spPr bwMode="auto">
          <a:xfrm>
            <a:off x="7346950" y="2251075"/>
            <a:ext cx="161925" cy="165100"/>
          </a:xfrm>
          <a:prstGeom prst="rect">
            <a:avLst/>
          </a:prstGeom>
          <a:noFill/>
          <a:ln w="12700">
            <a:noFill/>
            <a:miter lim="800000"/>
            <a:headEnd/>
            <a:tailEnd/>
          </a:ln>
        </p:spPr>
        <p:txBody>
          <a:bodyPr lIns="12700" tIns="12700" rIns="12700" bIns="12700"/>
          <a:lstStyle/>
          <a:p>
            <a:r>
              <a:rPr lang="en-US" sz="1200"/>
              <a:t>P</a:t>
            </a:r>
          </a:p>
        </p:txBody>
      </p:sp>
      <p:sp>
        <p:nvSpPr>
          <p:cNvPr id="53287" name="Line 40"/>
          <p:cNvSpPr>
            <a:spLocks noChangeShapeType="1"/>
          </p:cNvSpPr>
          <p:nvPr/>
        </p:nvSpPr>
        <p:spPr bwMode="auto">
          <a:xfrm>
            <a:off x="6457950" y="3487738"/>
            <a:ext cx="0" cy="906462"/>
          </a:xfrm>
          <a:prstGeom prst="line">
            <a:avLst/>
          </a:prstGeom>
          <a:noFill/>
          <a:ln w="9525">
            <a:solidFill>
              <a:srgbClr val="000000"/>
            </a:solidFill>
            <a:round/>
            <a:headEnd type="triangle" w="sm" len="sm"/>
            <a:tailEnd type="triangle" w="sm" len="sm"/>
          </a:ln>
        </p:spPr>
        <p:txBody>
          <a:bodyPr/>
          <a:lstStyle/>
          <a:p>
            <a:endParaRPr lang="en-US"/>
          </a:p>
        </p:txBody>
      </p:sp>
      <p:sp>
        <p:nvSpPr>
          <p:cNvPr id="53288" name="Line 41"/>
          <p:cNvSpPr>
            <a:spLocks noChangeShapeType="1"/>
          </p:cNvSpPr>
          <p:nvPr/>
        </p:nvSpPr>
        <p:spPr bwMode="auto">
          <a:xfrm>
            <a:off x="6457950" y="4475163"/>
            <a:ext cx="0" cy="247650"/>
          </a:xfrm>
          <a:prstGeom prst="line">
            <a:avLst/>
          </a:prstGeom>
          <a:noFill/>
          <a:ln w="9525">
            <a:solidFill>
              <a:srgbClr val="000000"/>
            </a:solidFill>
            <a:round/>
            <a:headEnd type="triangle" w="sm" len="sm"/>
            <a:tailEnd type="triangle" w="sm" len="sm"/>
          </a:ln>
        </p:spPr>
        <p:txBody>
          <a:bodyPr/>
          <a:lstStyle/>
          <a:p>
            <a:endParaRPr lang="en-US"/>
          </a:p>
        </p:txBody>
      </p:sp>
      <p:sp>
        <p:nvSpPr>
          <p:cNvPr id="53289" name="Rectangle 42"/>
          <p:cNvSpPr>
            <a:spLocks noChangeArrowheads="1"/>
          </p:cNvSpPr>
          <p:nvPr/>
        </p:nvSpPr>
        <p:spPr bwMode="auto">
          <a:xfrm>
            <a:off x="6537325" y="4475163"/>
            <a:ext cx="269875" cy="238125"/>
          </a:xfrm>
          <a:prstGeom prst="rect">
            <a:avLst/>
          </a:prstGeom>
          <a:noFill/>
          <a:ln w="9525">
            <a:noFill/>
            <a:miter lim="800000"/>
            <a:headEnd/>
            <a:tailEnd/>
          </a:ln>
        </p:spPr>
        <p:txBody>
          <a:bodyPr lIns="12700" tIns="12700" rIns="12700" bIns="12700"/>
          <a:lstStyle/>
          <a:p>
            <a:r>
              <a:rPr lang="en-US" sz="1200"/>
              <a:t>C</a:t>
            </a:r>
          </a:p>
        </p:txBody>
      </p:sp>
      <p:sp>
        <p:nvSpPr>
          <p:cNvPr id="53290" name="Rectangle 43"/>
          <p:cNvSpPr>
            <a:spLocks noChangeArrowheads="1"/>
          </p:cNvSpPr>
          <p:nvPr/>
        </p:nvSpPr>
        <p:spPr bwMode="auto">
          <a:xfrm>
            <a:off x="6537325" y="3816350"/>
            <a:ext cx="269875" cy="287338"/>
          </a:xfrm>
          <a:prstGeom prst="rect">
            <a:avLst/>
          </a:prstGeom>
          <a:noFill/>
          <a:ln w="9525">
            <a:noFill/>
            <a:miter lim="800000"/>
            <a:headEnd/>
            <a:tailEnd/>
          </a:ln>
        </p:spPr>
        <p:txBody>
          <a:bodyPr lIns="12700" tIns="12700" rIns="12700" bIns="12700"/>
          <a:lstStyle/>
          <a:p>
            <a:r>
              <a:rPr lang="en-US" sz="1200"/>
              <a:t>S</a:t>
            </a:r>
          </a:p>
        </p:txBody>
      </p:sp>
      <p:sp>
        <p:nvSpPr>
          <p:cNvPr id="53291" name="Line 44"/>
          <p:cNvSpPr>
            <a:spLocks noChangeShapeType="1"/>
          </p:cNvSpPr>
          <p:nvPr/>
        </p:nvSpPr>
        <p:spPr bwMode="auto">
          <a:xfrm flipV="1">
            <a:off x="2590800" y="4267200"/>
            <a:ext cx="1295400" cy="152400"/>
          </a:xfrm>
          <a:prstGeom prst="line">
            <a:avLst/>
          </a:prstGeom>
          <a:noFill/>
          <a:ln w="9525">
            <a:solidFill>
              <a:schemeClr val="tx1"/>
            </a:solidFill>
            <a:prstDash val="dash"/>
            <a:round/>
            <a:headEnd/>
            <a:tailEnd/>
          </a:ln>
        </p:spPr>
        <p:txBody>
          <a:bodyPr wrap="none"/>
          <a:lstStyle/>
          <a:p>
            <a:endParaRPr lang="en-US"/>
          </a:p>
        </p:txBody>
      </p:sp>
      <p:sp>
        <p:nvSpPr>
          <p:cNvPr id="53292" name="Line 45"/>
          <p:cNvSpPr>
            <a:spLocks noChangeShapeType="1"/>
          </p:cNvSpPr>
          <p:nvPr/>
        </p:nvSpPr>
        <p:spPr bwMode="auto">
          <a:xfrm flipV="1">
            <a:off x="3886200" y="3886200"/>
            <a:ext cx="1828800" cy="381000"/>
          </a:xfrm>
          <a:prstGeom prst="line">
            <a:avLst/>
          </a:prstGeom>
          <a:noFill/>
          <a:ln w="9525">
            <a:solidFill>
              <a:schemeClr val="tx1"/>
            </a:solidFill>
            <a:prstDash val="dash"/>
            <a:round/>
            <a:headEnd/>
            <a:tailEnd/>
          </a:ln>
        </p:spPr>
        <p:txBody>
          <a:bodyPr wrap="none"/>
          <a:lstStyle/>
          <a:p>
            <a:endParaRPr lang="en-US"/>
          </a:p>
        </p:txBody>
      </p:sp>
      <p:sp>
        <p:nvSpPr>
          <p:cNvPr id="53293" name="Line 46"/>
          <p:cNvSpPr>
            <a:spLocks noChangeShapeType="1"/>
          </p:cNvSpPr>
          <p:nvPr/>
        </p:nvSpPr>
        <p:spPr bwMode="auto">
          <a:xfrm flipV="1">
            <a:off x="5715000" y="3505200"/>
            <a:ext cx="1447800" cy="381000"/>
          </a:xfrm>
          <a:prstGeom prst="line">
            <a:avLst/>
          </a:prstGeom>
          <a:noFill/>
          <a:ln w="9525">
            <a:solidFill>
              <a:schemeClr val="tx1"/>
            </a:solidFill>
            <a:prstDash val="dash"/>
            <a:round/>
            <a:headEnd/>
            <a:tailEnd/>
          </a:ln>
        </p:spPr>
        <p:txBody>
          <a:bodyPr wrap="none"/>
          <a:lstStyle/>
          <a:p>
            <a:endParaRPr lang="en-US"/>
          </a:p>
        </p:txBody>
      </p:sp>
      <p:sp>
        <p:nvSpPr>
          <p:cNvPr id="53294" name="Line 47"/>
          <p:cNvSpPr>
            <a:spLocks noChangeShapeType="1"/>
          </p:cNvSpPr>
          <p:nvPr/>
        </p:nvSpPr>
        <p:spPr bwMode="auto">
          <a:xfrm flipV="1">
            <a:off x="7162800" y="3352800"/>
            <a:ext cx="457200" cy="152400"/>
          </a:xfrm>
          <a:prstGeom prst="line">
            <a:avLst/>
          </a:prstGeom>
          <a:noFill/>
          <a:ln w="9525">
            <a:solidFill>
              <a:schemeClr val="tx1"/>
            </a:solidFill>
            <a:prstDash val="dash"/>
            <a:round/>
            <a:headEnd/>
            <a:tailEnd/>
          </a:ln>
        </p:spPr>
        <p:txBody>
          <a:bodyPr wrap="none"/>
          <a:lstStyle/>
          <a:p>
            <a:endParaRPr lang="en-US"/>
          </a:p>
        </p:txBody>
      </p:sp>
      <p:sp>
        <p:nvSpPr>
          <p:cNvPr id="53295" name="Text Box 48"/>
          <p:cNvSpPr txBox="1">
            <a:spLocks noChangeArrowheads="1"/>
          </p:cNvSpPr>
          <p:nvPr/>
        </p:nvSpPr>
        <p:spPr bwMode="auto">
          <a:xfrm>
            <a:off x="4114800" y="3962400"/>
            <a:ext cx="228600" cy="274638"/>
          </a:xfrm>
          <a:prstGeom prst="rect">
            <a:avLst/>
          </a:prstGeom>
          <a:noFill/>
          <a:ln w="9525">
            <a:noFill/>
            <a:miter lim="800000"/>
            <a:headEnd/>
            <a:tailEnd/>
          </a:ln>
        </p:spPr>
        <p:txBody>
          <a:bodyPr>
            <a:spAutoFit/>
          </a:bodyPr>
          <a:lstStyle/>
          <a:p>
            <a:pPr eaLnBrk="1" hangingPunct="1">
              <a:spcBef>
                <a:spcPct val="50000"/>
              </a:spcBef>
            </a:pPr>
            <a:r>
              <a:rPr lang="en-US" sz="1200"/>
              <a:t>L</a:t>
            </a:r>
          </a:p>
        </p:txBody>
      </p:sp>
      <p:sp>
        <p:nvSpPr>
          <p:cNvPr id="53296" name="Text Box 49"/>
          <p:cNvSpPr txBox="1">
            <a:spLocks noChangeArrowheads="1"/>
          </p:cNvSpPr>
          <p:nvPr/>
        </p:nvSpPr>
        <p:spPr bwMode="auto">
          <a:xfrm>
            <a:off x="5943600" y="3581400"/>
            <a:ext cx="228600" cy="274638"/>
          </a:xfrm>
          <a:prstGeom prst="rect">
            <a:avLst/>
          </a:prstGeom>
          <a:noFill/>
          <a:ln w="9525">
            <a:noFill/>
            <a:miter lim="800000"/>
            <a:headEnd/>
            <a:tailEnd/>
          </a:ln>
        </p:spPr>
        <p:txBody>
          <a:bodyPr>
            <a:spAutoFit/>
          </a:bodyPr>
          <a:lstStyle/>
          <a:p>
            <a:pPr eaLnBrk="1" hangingPunct="1">
              <a:spcBef>
                <a:spcPct val="50000"/>
              </a:spcBef>
            </a:pPr>
            <a:r>
              <a:rPr lang="en-US" sz="1200"/>
              <a:t>L</a:t>
            </a:r>
          </a:p>
        </p:txBody>
      </p:sp>
      <p:sp>
        <p:nvSpPr>
          <p:cNvPr id="53297" name="AutoShape 50"/>
          <p:cNvSpPr>
            <a:spLocks/>
          </p:cNvSpPr>
          <p:nvPr/>
        </p:nvSpPr>
        <p:spPr bwMode="auto">
          <a:xfrm>
            <a:off x="5486400" y="2743200"/>
            <a:ext cx="228600" cy="1143000"/>
          </a:xfrm>
          <a:prstGeom prst="leftBrace">
            <a:avLst>
              <a:gd name="adj1" fmla="val 41667"/>
              <a:gd name="adj2" fmla="val 50000"/>
            </a:avLst>
          </a:prstGeom>
          <a:noFill/>
          <a:ln w="9525">
            <a:solidFill>
              <a:schemeClr val="tx1"/>
            </a:solidFill>
            <a:round/>
            <a:headEnd/>
            <a:tailEnd/>
          </a:ln>
        </p:spPr>
        <p:txBody>
          <a:bodyPr wrap="none" anchor="ctr"/>
          <a:lstStyle/>
          <a:p>
            <a:pPr eaLnBrk="1" hangingPunct="1"/>
            <a:endParaRPr lang="en-US"/>
          </a:p>
        </p:txBody>
      </p:sp>
      <p:sp>
        <p:nvSpPr>
          <p:cNvPr id="53298" name="Rectangle 51"/>
          <p:cNvSpPr>
            <a:spLocks noChangeArrowheads="1"/>
          </p:cNvSpPr>
          <p:nvPr/>
        </p:nvSpPr>
        <p:spPr bwMode="auto">
          <a:xfrm>
            <a:off x="5334000" y="3200400"/>
            <a:ext cx="161925" cy="165100"/>
          </a:xfrm>
          <a:prstGeom prst="rect">
            <a:avLst/>
          </a:prstGeom>
          <a:noFill/>
          <a:ln w="12700">
            <a:noFill/>
            <a:miter lim="800000"/>
            <a:headEnd/>
            <a:tailEnd/>
          </a:ln>
        </p:spPr>
        <p:txBody>
          <a:bodyPr lIns="12700" tIns="12700" rIns="12700" bIns="12700"/>
          <a:lstStyle/>
          <a:p>
            <a:r>
              <a:rPr lang="en-US" sz="1200"/>
              <a:t>K</a:t>
            </a:r>
          </a:p>
        </p:txBody>
      </p:sp>
      <p:sp>
        <p:nvSpPr>
          <p:cNvPr id="53299" name="Rectangle 52"/>
          <p:cNvSpPr>
            <a:spLocks noChangeArrowheads="1"/>
          </p:cNvSpPr>
          <p:nvPr/>
        </p:nvSpPr>
        <p:spPr bwMode="auto">
          <a:xfrm>
            <a:off x="7010400" y="2743200"/>
            <a:ext cx="161925" cy="165100"/>
          </a:xfrm>
          <a:prstGeom prst="rect">
            <a:avLst/>
          </a:prstGeom>
          <a:noFill/>
          <a:ln w="12700">
            <a:noFill/>
            <a:miter lim="800000"/>
            <a:headEnd/>
            <a:tailEnd/>
          </a:ln>
        </p:spPr>
        <p:txBody>
          <a:bodyPr lIns="12700" tIns="12700" rIns="12700" bIns="12700"/>
          <a:lstStyle/>
          <a:p>
            <a:r>
              <a:rPr lang="en-US" sz="1200"/>
              <a:t>K</a:t>
            </a:r>
          </a:p>
        </p:txBody>
      </p:sp>
      <p:sp>
        <p:nvSpPr>
          <p:cNvPr id="54" name="Rectangle 2"/>
          <p:cNvSpPr txBox="1">
            <a:spLocks noChangeArrowheads="1"/>
          </p:cNvSpPr>
          <p:nvPr/>
        </p:nvSpPr>
        <p:spPr bwMode="auto">
          <a:xfrm>
            <a:off x="609600" y="381000"/>
            <a:ext cx="8001000" cy="11430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lgn="ctr" rtl="0" fontAlgn="base">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a:lstStyle>
          <a:p>
            <a:pPr eaLnBrk="1" hangingPunct="1">
              <a:defRPr/>
            </a:pPr>
            <a:r>
              <a:rPr lang="en-US" sz="3200" b="1" smtClean="0"/>
              <a:t>Exh.5-10: Property Value  =  Land Value + Structure Value</a:t>
            </a:r>
            <a:endParaRPr lang="en-US" sz="3200" dirty="0" smtClean="0"/>
          </a:p>
        </p:txBody>
      </p:sp>
      <p:sp>
        <p:nvSpPr>
          <p:cNvPr id="53301" name="Slide Number Placeholder 52"/>
          <p:cNvSpPr>
            <a:spLocks noGrp="1"/>
          </p:cNvSpPr>
          <p:nvPr>
            <p:ph type="sldNum" sz="quarter" idx="12"/>
          </p:nvPr>
        </p:nvSpPr>
        <p:spPr>
          <a:noFill/>
          <a:ln>
            <a:miter lim="800000"/>
            <a:headEnd/>
            <a:tailEnd/>
          </a:ln>
        </p:spPr>
        <p:txBody>
          <a:bodyPr/>
          <a:lstStyle/>
          <a:p>
            <a:fld id="{A9F830C6-4E63-4B91-B274-356BEFCE4ABC}" type="slidenum">
              <a:rPr lang="en-US"/>
              <a:pPr/>
              <a:t>34</a:t>
            </a:fld>
            <a:endParaRPr lang="en-US"/>
          </a:p>
        </p:txBody>
      </p:sp>
      <p:sp>
        <p:nvSpPr>
          <p:cNvPr id="53302" name="Footer Placeholder 5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a:ln>
            <a:miter lim="800000"/>
            <a:headEnd/>
            <a:tailEnd/>
          </a:ln>
        </p:spPr>
        <p:txBody>
          <a:bodyPr/>
          <a:lstStyle/>
          <a:p>
            <a:fld id="{794A2069-436A-4252-B416-47C0D3FA984B}" type="slidenum">
              <a:rPr lang="en-US"/>
              <a:pPr/>
              <a:t>35</a:t>
            </a:fld>
            <a:endParaRPr lang="en-US"/>
          </a:p>
        </p:txBody>
      </p:sp>
      <p:sp>
        <p:nvSpPr>
          <p:cNvPr id="629762" name="Rectangle 2"/>
          <p:cNvSpPr>
            <a:spLocks noGrp="1" noChangeArrowheads="1"/>
          </p:cNvSpPr>
          <p:nvPr>
            <p:ph type="title"/>
          </p:nvPr>
        </p:nvSpPr>
        <p:spPr>
          <a:xfrm>
            <a:off x="901700" y="792163"/>
            <a:ext cx="7340600" cy="609600"/>
          </a:xfrm>
        </p:spPr>
        <p:txBody>
          <a:bodyPr/>
          <a:lstStyle/>
          <a:p>
            <a:pPr eaLnBrk="1" hangingPunct="1">
              <a:defRPr/>
            </a:pPr>
            <a:r>
              <a:rPr lang="en-US" sz="3200" b="1" u="sng">
                <a:solidFill>
                  <a:srgbClr val="FF0000"/>
                </a:solidFill>
                <a:effectLst>
                  <a:outerShdw blurRad="38100" dist="38100" dir="2700000" algn="tl">
                    <a:srgbClr val="000000"/>
                  </a:outerShdw>
                </a:effectLst>
              </a:rPr>
              <a:t>The Depreciation Principle:</a:t>
            </a:r>
          </a:p>
        </p:txBody>
      </p:sp>
      <p:sp>
        <p:nvSpPr>
          <p:cNvPr id="54276" name="Rectangle 3"/>
          <p:cNvSpPr>
            <a:spLocks noGrp="1" noChangeArrowheads="1"/>
          </p:cNvSpPr>
          <p:nvPr>
            <p:ph type="body" idx="1"/>
          </p:nvPr>
        </p:nvSpPr>
        <p:spPr>
          <a:xfrm>
            <a:off x="762000" y="1524000"/>
            <a:ext cx="7772400" cy="4114800"/>
          </a:xfrm>
        </p:spPr>
        <p:txBody>
          <a:bodyPr/>
          <a:lstStyle/>
          <a:p>
            <a:pPr eaLnBrk="1" hangingPunct="1">
              <a:buFont typeface="Wingdings" pitchFamily="2" charset="2"/>
              <a:buNone/>
            </a:pPr>
            <a:r>
              <a:rPr lang="en-US" b="1" i="1" smtClean="0">
                <a:solidFill>
                  <a:srgbClr val="0000FF"/>
                </a:solidFill>
              </a:rPr>
              <a:t>Real estate investment appreciation return (capital gain) is reflected by the change in “P” </a:t>
            </a:r>
            <a:r>
              <a:rPr lang="en-US" b="1" i="1" u="sng" smtClean="0">
                <a:solidFill>
                  <a:srgbClr val="0000FF"/>
                </a:solidFill>
              </a:rPr>
              <a:t>between</a:t>
            </a:r>
            <a:r>
              <a:rPr lang="en-US" b="1" i="1" smtClean="0">
                <a:solidFill>
                  <a:srgbClr val="0000FF"/>
                </a:solidFill>
              </a:rPr>
              <a:t> reconstruction points in time (“R”), </a:t>
            </a:r>
            <a:r>
              <a:rPr lang="en-US" b="1" i="1" u="sng" smtClean="0">
                <a:solidFill>
                  <a:srgbClr val="0000FF"/>
                </a:solidFill>
              </a:rPr>
              <a:t>not</a:t>
            </a:r>
            <a:r>
              <a:rPr lang="en-US" b="1" i="1" smtClean="0">
                <a:solidFill>
                  <a:srgbClr val="0000FF"/>
                </a:solidFill>
              </a:rPr>
              <a:t> by the change in land value or usage value of the site (the change in “U” or “L” values). </a:t>
            </a:r>
            <a:r>
              <a:rPr lang="en-US" b="1" i="1" smtClean="0">
                <a:solidFill>
                  <a:srgbClr val="FF0000"/>
                </a:solidFill>
              </a:rPr>
              <a:t>Investment returns reflect the effect of </a:t>
            </a:r>
            <a:r>
              <a:rPr lang="en-US" b="1" i="1" u="sng" smtClean="0">
                <a:solidFill>
                  <a:srgbClr val="FF0000"/>
                </a:solidFill>
              </a:rPr>
              <a:t>real depreciation</a:t>
            </a:r>
            <a:r>
              <a:rPr lang="en-US" b="1" i="1" smtClean="0">
                <a:solidFill>
                  <a:srgbClr val="FF0000"/>
                </a:solidFill>
              </a:rPr>
              <a:t> of the structure (the “S” value).</a:t>
            </a:r>
          </a:p>
        </p:txBody>
      </p:sp>
      <p:sp>
        <p:nvSpPr>
          <p:cNvPr id="54278"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a:ln>
            <a:miter lim="800000"/>
            <a:headEnd/>
            <a:tailEnd/>
          </a:ln>
        </p:spPr>
        <p:txBody>
          <a:bodyPr/>
          <a:lstStyle/>
          <a:p>
            <a:fld id="{E793A1CD-7EA9-420B-933D-A050D40940CE}" type="slidenum">
              <a:rPr lang="en-US"/>
              <a:pPr/>
              <a:t>36</a:t>
            </a:fld>
            <a:endParaRPr lang="en-US"/>
          </a:p>
        </p:txBody>
      </p:sp>
      <p:sp>
        <p:nvSpPr>
          <p:cNvPr id="630786" name="Rectangle 2"/>
          <p:cNvSpPr>
            <a:spLocks noGrp="1" noChangeArrowheads="1"/>
          </p:cNvSpPr>
          <p:nvPr>
            <p:ph type="title"/>
          </p:nvPr>
        </p:nvSpPr>
        <p:spPr>
          <a:xfrm>
            <a:off x="901700" y="792163"/>
            <a:ext cx="7340600" cy="838200"/>
          </a:xfrm>
        </p:spPr>
        <p:txBody>
          <a:bodyPr/>
          <a:lstStyle/>
          <a:p>
            <a:pPr eaLnBrk="1" hangingPunct="1">
              <a:defRPr/>
            </a:pPr>
            <a:r>
              <a:rPr lang="en-US" sz="3200" b="1"/>
              <a:t>Example:</a:t>
            </a:r>
            <a:endParaRPr lang="en-US" sz="3200"/>
          </a:p>
        </p:txBody>
      </p:sp>
      <p:sp>
        <p:nvSpPr>
          <p:cNvPr id="55300" name="Rectangle 3"/>
          <p:cNvSpPr>
            <a:spLocks noGrp="1" noChangeArrowheads="1"/>
          </p:cNvSpPr>
          <p:nvPr>
            <p:ph type="body" idx="1"/>
          </p:nvPr>
        </p:nvSpPr>
        <p:spPr>
          <a:xfrm>
            <a:off x="762000" y="1371600"/>
            <a:ext cx="7772400" cy="4495800"/>
          </a:xfrm>
        </p:spPr>
        <p:txBody>
          <a:bodyPr/>
          <a:lstStyle/>
          <a:p>
            <a:pPr eaLnBrk="1" hangingPunct="1">
              <a:lnSpc>
                <a:spcPct val="90000"/>
              </a:lnSpc>
            </a:pPr>
            <a:r>
              <a:rPr lang="en-US" smtClean="0"/>
              <a:t>What is the rate of </a:t>
            </a:r>
            <a:r>
              <a:rPr lang="en-US" i="1" smtClean="0"/>
              <a:t>real depreciation</a:t>
            </a:r>
            <a:r>
              <a:rPr lang="en-US" smtClean="0"/>
              <a:t> (per year) </a:t>
            </a:r>
            <a:r>
              <a:rPr lang="en-US" i="1" u="sng" smtClean="0"/>
              <a:t>relative to the usage value</a:t>
            </a:r>
            <a:r>
              <a:rPr lang="en-US" smtClean="0"/>
              <a:t> (value of HBU as if vacant) of a property that gets redeveloped on average every 50 years, and in which the site cost typically equals 20% of the total dvlpt/redvlpt cost (land + construction) at the time of construction?</a:t>
            </a:r>
          </a:p>
          <a:p>
            <a:pPr eaLnBrk="1" hangingPunct="1">
              <a:lnSpc>
                <a:spcPct val="90000"/>
              </a:lnSpc>
            </a:pPr>
            <a:r>
              <a:rPr lang="en-US" smtClean="0"/>
              <a:t>i.e., At point </a:t>
            </a:r>
            <a:r>
              <a:rPr lang="en-US" i="1" smtClean="0"/>
              <a:t>“R”</a:t>
            </a:r>
            <a:r>
              <a:rPr lang="en-US" smtClean="0"/>
              <a:t> in time: </a:t>
            </a:r>
          </a:p>
          <a:p>
            <a:pPr lvl="4" eaLnBrk="1" hangingPunct="1">
              <a:lnSpc>
                <a:spcPct val="90000"/>
              </a:lnSpc>
            </a:pPr>
            <a:r>
              <a:rPr lang="en-US" sz="2400" i="1" smtClean="0"/>
              <a:t>P</a:t>
            </a:r>
            <a:r>
              <a:rPr lang="en-US" sz="2400" i="1" baseline="-25000" smtClean="0"/>
              <a:t>OLD</a:t>
            </a:r>
            <a:r>
              <a:rPr lang="en-US" sz="2400" i="1" smtClean="0"/>
              <a:t> = L</a:t>
            </a:r>
            <a:r>
              <a:rPr lang="en-US" sz="2400" i="1" baseline="-25000" smtClean="0"/>
              <a:t>OLD</a:t>
            </a:r>
            <a:r>
              <a:rPr lang="en-US" sz="2400" i="1" smtClean="0"/>
              <a:t>  = C</a:t>
            </a:r>
            <a:r>
              <a:rPr lang="en-US" sz="2400" i="1" baseline="-25000" smtClean="0"/>
              <a:t>OLD</a:t>
            </a:r>
            <a:r>
              <a:rPr lang="en-US" sz="2400" i="1" smtClean="0"/>
              <a:t> = 0.2U = 0.2P</a:t>
            </a:r>
            <a:r>
              <a:rPr lang="en-US" sz="2400" i="1" baseline="-25000" smtClean="0"/>
              <a:t>NEW  ..</a:t>
            </a:r>
            <a:endParaRPr lang="en-US" sz="2400" smtClean="0"/>
          </a:p>
        </p:txBody>
      </p:sp>
      <p:sp>
        <p:nvSpPr>
          <p:cNvPr id="55302"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a:noFill/>
          <a:ln>
            <a:miter lim="800000"/>
            <a:headEnd/>
            <a:tailEnd/>
          </a:ln>
        </p:spPr>
        <p:txBody>
          <a:bodyPr/>
          <a:lstStyle/>
          <a:p>
            <a:fld id="{CF74BB50-02FE-43E4-B153-33A59C28ECF3}" type="slidenum">
              <a:rPr lang="en-US"/>
              <a:pPr/>
              <a:t>37</a:t>
            </a:fld>
            <a:endParaRPr lang="en-US"/>
          </a:p>
        </p:txBody>
      </p:sp>
      <p:sp>
        <p:nvSpPr>
          <p:cNvPr id="631810" name="Rectangle 2"/>
          <p:cNvSpPr>
            <a:spLocks noGrp="1" noChangeArrowheads="1"/>
          </p:cNvSpPr>
          <p:nvPr>
            <p:ph type="title"/>
          </p:nvPr>
        </p:nvSpPr>
        <p:spPr>
          <a:xfrm>
            <a:off x="901700" y="792163"/>
            <a:ext cx="7340600" cy="914400"/>
          </a:xfrm>
        </p:spPr>
        <p:txBody>
          <a:bodyPr/>
          <a:lstStyle/>
          <a:p>
            <a:pPr eaLnBrk="1" hangingPunct="1">
              <a:defRPr/>
            </a:pPr>
            <a:r>
              <a:rPr lang="en-US" sz="3200"/>
              <a:t>Answer:</a:t>
            </a:r>
            <a:r>
              <a:rPr lang="en-US"/>
              <a:t> </a:t>
            </a:r>
          </a:p>
        </p:txBody>
      </p:sp>
      <p:sp>
        <p:nvSpPr>
          <p:cNvPr id="56324" name="Rectangle 3"/>
          <p:cNvSpPr>
            <a:spLocks noGrp="1" noChangeArrowheads="1"/>
          </p:cNvSpPr>
          <p:nvPr>
            <p:ph type="body" idx="1"/>
          </p:nvPr>
        </p:nvSpPr>
        <p:spPr>
          <a:xfrm>
            <a:off x="1404938" y="1981200"/>
            <a:ext cx="6692900" cy="2563813"/>
          </a:xfrm>
        </p:spPr>
        <p:txBody>
          <a:bodyPr/>
          <a:lstStyle/>
          <a:p>
            <a:pPr eaLnBrk="1" hangingPunct="1">
              <a:buFont typeface="Wingdings" pitchFamily="2" charset="2"/>
              <a:buNone/>
            </a:pPr>
            <a:r>
              <a:rPr lang="en-US" sz="3600" smtClean="0"/>
              <a:t>3.17%/Year real depreciation:</a:t>
            </a:r>
          </a:p>
          <a:p>
            <a:pPr eaLnBrk="1" hangingPunct="1"/>
            <a:r>
              <a:rPr lang="en-US" sz="3600" smtClean="0"/>
              <a:t>(1 - </a:t>
            </a:r>
            <a:r>
              <a:rPr lang="en-US" sz="3600" i="1" smtClean="0"/>
              <a:t>x</a:t>
            </a:r>
            <a:r>
              <a:rPr lang="en-US" sz="3600" smtClean="0"/>
              <a:t>)</a:t>
            </a:r>
            <a:r>
              <a:rPr lang="en-US" sz="3600" baseline="30000" smtClean="0"/>
              <a:t>50</a:t>
            </a:r>
            <a:r>
              <a:rPr lang="en-US" sz="3600" smtClean="0"/>
              <a:t> = 0.2   </a:t>
            </a:r>
            <a:r>
              <a:rPr lang="en-US" sz="3600" noProof="1" smtClean="0">
                <a:sym typeface="Wingdings" pitchFamily="2" charset="2"/>
              </a:rPr>
              <a:t></a:t>
            </a:r>
            <a:r>
              <a:rPr lang="en-US" sz="3600" noProof="1" smtClean="0"/>
              <a:t>   </a:t>
            </a:r>
            <a:r>
              <a:rPr lang="en-US" sz="3600" i="1" noProof="1" smtClean="0"/>
              <a:t>x</a:t>
            </a:r>
            <a:r>
              <a:rPr lang="en-US" sz="3600" noProof="1" smtClean="0"/>
              <a:t> = 1 - 0.2</a:t>
            </a:r>
            <a:r>
              <a:rPr lang="en-US" sz="3600" baseline="30000" noProof="1" smtClean="0"/>
              <a:t>1/50</a:t>
            </a:r>
            <a:r>
              <a:rPr lang="en-US" sz="3600" noProof="1" smtClean="0"/>
              <a:t>  </a:t>
            </a:r>
            <a:r>
              <a:rPr lang="en-US" sz="3600" noProof="1" smtClean="0">
                <a:sym typeface="Wingdings" pitchFamily="2" charset="2"/>
              </a:rPr>
              <a:t></a:t>
            </a:r>
            <a:r>
              <a:rPr lang="en-US" sz="3600" noProof="1" smtClean="0"/>
              <a:t>  </a:t>
            </a:r>
            <a:r>
              <a:rPr lang="en-US" sz="3600" i="1" noProof="1" smtClean="0"/>
              <a:t>x = 0.0317</a:t>
            </a:r>
            <a:r>
              <a:rPr lang="en-US" sz="3600" smtClean="0"/>
              <a:t>   </a:t>
            </a:r>
          </a:p>
          <a:p>
            <a:pPr eaLnBrk="1" hangingPunct="1"/>
            <a:r>
              <a:rPr lang="en-US" sz="3600" smtClean="0"/>
              <a:t>That is: (1 - 0.0316)</a:t>
            </a:r>
            <a:r>
              <a:rPr lang="en-US" sz="3600" baseline="30000" smtClean="0"/>
              <a:t>50</a:t>
            </a:r>
            <a:r>
              <a:rPr lang="en-US" sz="3600" smtClean="0"/>
              <a:t> = 0.2.</a:t>
            </a:r>
          </a:p>
        </p:txBody>
      </p:sp>
      <p:sp>
        <p:nvSpPr>
          <p:cNvPr id="56326"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2"/>
          </p:nvPr>
        </p:nvSpPr>
        <p:spPr>
          <a:noFill/>
          <a:ln>
            <a:miter lim="800000"/>
            <a:headEnd/>
            <a:tailEnd/>
          </a:ln>
        </p:spPr>
        <p:txBody>
          <a:bodyPr/>
          <a:lstStyle/>
          <a:p>
            <a:fld id="{74C029E8-F052-490E-A1E5-EF346657C8AA}" type="slidenum">
              <a:rPr lang="en-US"/>
              <a:pPr/>
              <a:t>38</a:t>
            </a:fld>
            <a:endParaRPr lang="en-US"/>
          </a:p>
        </p:txBody>
      </p:sp>
      <p:sp>
        <p:nvSpPr>
          <p:cNvPr id="632834" name="Rectangle 2"/>
          <p:cNvSpPr>
            <a:spLocks noGrp="1" noChangeArrowheads="1"/>
          </p:cNvSpPr>
          <p:nvPr>
            <p:ph type="title"/>
          </p:nvPr>
        </p:nvSpPr>
        <p:spPr>
          <a:xfrm>
            <a:off x="685800" y="457200"/>
            <a:ext cx="7772400" cy="1676400"/>
          </a:xfrm>
        </p:spPr>
        <p:txBody>
          <a:bodyPr/>
          <a:lstStyle/>
          <a:p>
            <a:pPr eaLnBrk="1" hangingPunct="1">
              <a:defRPr/>
            </a:pPr>
            <a:r>
              <a:rPr lang="en-US" sz="3200"/>
              <a:t>Suppose location value increases 2%/Yr in real terms. (In monocentric city model what could cause this?)</a:t>
            </a:r>
          </a:p>
        </p:txBody>
      </p:sp>
      <p:sp>
        <p:nvSpPr>
          <p:cNvPr id="632835" name="Rectangle 3"/>
          <p:cNvSpPr>
            <a:spLocks noChangeArrowheads="1"/>
          </p:cNvSpPr>
          <p:nvPr/>
        </p:nvSpPr>
        <p:spPr bwMode="auto">
          <a:xfrm>
            <a:off x="685800" y="2590800"/>
            <a:ext cx="7848600" cy="2895600"/>
          </a:xfrm>
          <a:prstGeom prst="rect">
            <a:avLst/>
          </a:prstGeom>
          <a:noFill/>
          <a:ln w="9525">
            <a:noFill/>
            <a:miter lim="800000"/>
            <a:headEnd/>
            <a:tailEnd/>
          </a:ln>
          <a:effectLst/>
        </p:spPr>
        <p:txBody>
          <a:bodyPr lIns="92075" tIns="46038" rIns="92075" bIns="46038" anchor="ctr"/>
          <a:lstStyle/>
          <a:p>
            <a:pPr algn="ctr" eaLnBrk="1" hangingPunct="1">
              <a:defRPr/>
            </a:pPr>
            <a:r>
              <a:rPr lang="en-US" sz="3200">
                <a:solidFill>
                  <a:schemeClr val="tx2"/>
                </a:solidFill>
                <a:effectLst>
                  <a:outerShdw blurRad="38100" dist="38100" dir="2700000" algn="tl">
                    <a:srgbClr val="FFFFFF"/>
                  </a:outerShdw>
                </a:effectLst>
                <a:latin typeface="Arial" charset="0"/>
              </a:rPr>
              <a:t>Then with the above property life-cycle (structural depreciation), what would be the expected long-run average annual rate of </a:t>
            </a:r>
            <a:r>
              <a:rPr lang="en-US" sz="3200" b="1" i="1">
                <a:solidFill>
                  <a:schemeClr val="tx2"/>
                </a:solidFill>
                <a:effectLst>
                  <a:outerShdw blurRad="38100" dist="38100" dir="2700000" algn="tl">
                    <a:srgbClr val="FFFFFF"/>
                  </a:outerShdw>
                </a:effectLst>
                <a:latin typeface="Arial" charset="0"/>
              </a:rPr>
              <a:t>appreciation</a:t>
            </a:r>
            <a:r>
              <a:rPr lang="en-US" sz="3200">
                <a:solidFill>
                  <a:schemeClr val="tx2"/>
                </a:solidFill>
                <a:effectLst>
                  <a:outerShdw blurRad="38100" dist="38100" dir="2700000" algn="tl">
                    <a:srgbClr val="FFFFFF"/>
                  </a:outerShdw>
                </a:effectLst>
                <a:latin typeface="Arial" charset="0"/>
              </a:rPr>
              <a:t> in property value (“capital gain”) experienced by investors?</a:t>
            </a:r>
            <a:br>
              <a:rPr lang="en-US" sz="3200">
                <a:solidFill>
                  <a:schemeClr val="tx2"/>
                </a:solidFill>
                <a:effectLst>
                  <a:outerShdw blurRad="38100" dist="38100" dir="2700000" algn="tl">
                    <a:srgbClr val="FFFFFF"/>
                  </a:outerShdw>
                </a:effectLst>
                <a:latin typeface="Arial" charset="0"/>
              </a:rPr>
            </a:br>
            <a:r>
              <a:rPr lang="en-US">
                <a:solidFill>
                  <a:schemeClr val="tx2"/>
                </a:solidFill>
                <a:effectLst>
                  <a:outerShdw blurRad="38100" dist="38100" dir="2700000" algn="tl">
                    <a:srgbClr val="FFFFFF"/>
                  </a:outerShdw>
                </a:effectLst>
                <a:latin typeface="Arial" charset="0"/>
              </a:rPr>
              <a:t>(</a:t>
            </a:r>
            <a:r>
              <a:rPr lang="en-US">
                <a:solidFill>
                  <a:schemeClr val="tx2"/>
                </a:solidFill>
                <a:latin typeface="Arial" charset="0"/>
              </a:rPr>
              <a:t>in real terms)</a:t>
            </a:r>
            <a:endParaRPr lang="en-US" sz="3200">
              <a:solidFill>
                <a:schemeClr val="tx2"/>
              </a:solidFill>
              <a:effectLst>
                <a:outerShdw blurRad="38100" dist="38100" dir="2700000" algn="tl">
                  <a:srgbClr val="FFFFFF"/>
                </a:outerShdw>
              </a:effectLst>
              <a:latin typeface="Arial" charset="0"/>
            </a:endParaRPr>
          </a:p>
        </p:txBody>
      </p:sp>
      <p:sp>
        <p:nvSpPr>
          <p:cNvPr id="57350"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a:ln>
            <a:miter lim="800000"/>
            <a:headEnd/>
            <a:tailEnd/>
          </a:ln>
        </p:spPr>
        <p:txBody>
          <a:bodyPr/>
          <a:lstStyle/>
          <a:p>
            <a:fld id="{CFDCF159-95D8-4C85-A9F5-32773F2C8AC1}" type="slidenum">
              <a:rPr lang="en-US"/>
              <a:pPr/>
              <a:t>39</a:t>
            </a:fld>
            <a:endParaRPr lang="en-US"/>
          </a:p>
        </p:txBody>
      </p:sp>
      <p:sp>
        <p:nvSpPr>
          <p:cNvPr id="633858" name="Rectangle 2"/>
          <p:cNvSpPr>
            <a:spLocks noGrp="1" noChangeArrowheads="1"/>
          </p:cNvSpPr>
          <p:nvPr>
            <p:ph type="title"/>
          </p:nvPr>
        </p:nvSpPr>
        <p:spPr>
          <a:xfrm>
            <a:off x="838200" y="304800"/>
            <a:ext cx="7340600" cy="838200"/>
          </a:xfrm>
        </p:spPr>
        <p:txBody>
          <a:bodyPr/>
          <a:lstStyle/>
          <a:p>
            <a:pPr eaLnBrk="1" hangingPunct="1">
              <a:defRPr/>
            </a:pPr>
            <a:r>
              <a:rPr lang="en-US" sz="3200"/>
              <a:t>Answer:</a:t>
            </a:r>
            <a:r>
              <a:rPr lang="en-US"/>
              <a:t>  </a:t>
            </a:r>
          </a:p>
        </p:txBody>
      </p:sp>
      <p:sp>
        <p:nvSpPr>
          <p:cNvPr id="58372" name="Rectangle 3"/>
          <p:cNvSpPr>
            <a:spLocks noGrp="1" noChangeArrowheads="1"/>
          </p:cNvSpPr>
          <p:nvPr>
            <p:ph type="body" idx="1"/>
          </p:nvPr>
        </p:nvSpPr>
        <p:spPr>
          <a:xfrm>
            <a:off x="381000" y="1219200"/>
            <a:ext cx="8458200" cy="4953000"/>
          </a:xfrm>
        </p:spPr>
        <p:txBody>
          <a:bodyPr/>
          <a:lstStyle/>
          <a:p>
            <a:pPr eaLnBrk="1" hangingPunct="1"/>
            <a:r>
              <a:rPr lang="en-US" smtClean="0"/>
              <a:t>Approximately  2% - 3.16%   </a:t>
            </a:r>
            <a:r>
              <a:rPr lang="en-US" smtClean="0">
                <a:sym typeface="Symbol" pitchFamily="18" charset="2"/>
              </a:rPr>
              <a:t></a:t>
            </a:r>
            <a:r>
              <a:rPr lang="en-US" smtClean="0"/>
              <a:t>   -1.2%.</a:t>
            </a:r>
          </a:p>
          <a:p>
            <a:pPr eaLnBrk="1" hangingPunct="1"/>
            <a:r>
              <a:rPr lang="en-US" smtClean="0"/>
              <a:t>More exact answer:</a:t>
            </a:r>
          </a:p>
          <a:p>
            <a:pPr eaLnBrk="1" hangingPunct="1">
              <a:buFont typeface="Wingdings" pitchFamily="2" charset="2"/>
              <a:buNone/>
            </a:pPr>
            <a:r>
              <a:rPr lang="en-US" smtClean="0"/>
              <a:t>(1 + 0.02)(1 - 0.0316) - 1 = (1.02)(0.9684)-1 =  0.9878 - 1 =  -0.0122 = -1.22%/Yr.</a:t>
            </a:r>
          </a:p>
          <a:p>
            <a:pPr eaLnBrk="1" hangingPunct="1"/>
            <a:r>
              <a:rPr lang="en-US" smtClean="0"/>
              <a:t> i.e., </a:t>
            </a:r>
            <a:r>
              <a:rPr lang="en-US" i="1" smtClean="0"/>
              <a:t>negative</a:t>
            </a:r>
            <a:r>
              <a:rPr lang="en-US" smtClean="0"/>
              <a:t> appreciation (positive </a:t>
            </a:r>
            <a:r>
              <a:rPr lang="en-US" i="1" smtClean="0"/>
              <a:t>depreciation</a:t>
            </a:r>
            <a:r>
              <a:rPr lang="en-US" smtClean="0"/>
              <a:t>), of 1.2% per year.</a:t>
            </a:r>
          </a:p>
          <a:p>
            <a:pPr eaLnBrk="1" hangingPunct="1"/>
            <a:r>
              <a:rPr lang="en-US" smtClean="0"/>
              <a:t> That’s in “real” (infla-adjstd) terms. If infla = 3%/yr, </a:t>
            </a:r>
            <a:r>
              <a:rPr lang="en-US" smtClean="0">
                <a:sym typeface="Wingdings" pitchFamily="2" charset="2"/>
              </a:rPr>
              <a:t> nominal apprec = 3% - 1.2% =1.8%/yr.</a:t>
            </a:r>
            <a:endParaRPr lang="en-US" smtClean="0"/>
          </a:p>
          <a:p>
            <a:pPr lvl="1" eaLnBrk="1" hangingPunct="1"/>
            <a:endParaRPr lang="en-US" sz="3200" smtClean="0"/>
          </a:p>
        </p:txBody>
      </p:sp>
      <p:sp>
        <p:nvSpPr>
          <p:cNvPr id="58374"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Chapter 5  </a:t>
            </a:r>
            <a:br>
              <a:rPr lang="en-US" smtClean="0"/>
            </a:br>
            <a:r>
              <a:rPr lang="en-US" smtClean="0"/>
              <a:t>Learning Objectives (cont’d):</a:t>
            </a:r>
            <a:endParaRPr lang="en-US" dirty="0" smtClean="0"/>
          </a:p>
        </p:txBody>
      </p:sp>
      <p:sp>
        <p:nvSpPr>
          <p:cNvPr id="16387" name="Rectangle 3"/>
          <p:cNvSpPr>
            <a:spLocks noGrp="1" noChangeArrowheads="1"/>
          </p:cNvSpPr>
          <p:nvPr>
            <p:ph type="body" idx="1"/>
          </p:nvPr>
        </p:nvSpPr>
        <p:spPr/>
        <p:txBody>
          <a:bodyPr/>
          <a:lstStyle/>
          <a:p>
            <a:r>
              <a:rPr lang="en-US" dirty="0" smtClean="0"/>
              <a:t>How neighborhoods grow and mature and sometimes decline and rise again.</a:t>
            </a:r>
          </a:p>
          <a:p>
            <a:r>
              <a:rPr lang="en-US" dirty="0" smtClean="0"/>
              <a:t>The concept of property life cycle, and its implications for real estate investors.</a:t>
            </a:r>
          </a:p>
          <a:p>
            <a:r>
              <a:rPr lang="en-US" dirty="0" smtClean="0"/>
              <a:t>The nature and cause of the major characteristics of the urban form of the typical American city, and how this form has been changing.</a:t>
            </a:r>
            <a:endParaRPr lang="en-US" dirty="0" smtClean="0"/>
          </a:p>
        </p:txBody>
      </p:sp>
      <p:sp>
        <p:nvSpPr>
          <p:cNvPr id="16389" name="Footer Placeholder 4"/>
          <p:cNvSpPr>
            <a:spLocks noGrp="1"/>
          </p:cNvSpPr>
          <p:nvPr>
            <p:ph type="ftr" sz="quarter" idx="11"/>
          </p:nvPr>
        </p:nvSpPr>
        <p:spPr/>
        <p:txBody>
          <a:bodyPr/>
          <a:lstStyle/>
          <a:p>
            <a:r>
              <a:rPr lang="en-US" smtClean="0"/>
              <a:t>© 2014 OnCourse Learning. All Rights Reserved.</a:t>
            </a:r>
            <a:endParaRPr lang="en-US"/>
          </a:p>
        </p:txBody>
      </p:sp>
      <p:sp>
        <p:nvSpPr>
          <p:cNvPr id="16388" name="Slide Number Placeholder 3"/>
          <p:cNvSpPr>
            <a:spLocks noGrp="1"/>
          </p:cNvSpPr>
          <p:nvPr>
            <p:ph type="sldNum" sz="quarter" idx="12"/>
          </p:nvPr>
        </p:nvSpPr>
        <p:spPr/>
        <p:txBody>
          <a:bodyPr/>
          <a:lstStyle/>
          <a:p>
            <a:fld id="{BCECC8C0-9F42-4809-AD69-BA9FECF6EAEC}"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5"/>
          <p:cNvSpPr>
            <a:spLocks noGrp="1"/>
          </p:cNvSpPr>
          <p:nvPr>
            <p:ph type="sldNum" sz="quarter" idx="12"/>
          </p:nvPr>
        </p:nvSpPr>
        <p:spPr>
          <a:noFill/>
          <a:ln>
            <a:miter lim="800000"/>
            <a:headEnd/>
            <a:tailEnd/>
          </a:ln>
        </p:spPr>
        <p:txBody>
          <a:bodyPr/>
          <a:lstStyle/>
          <a:p>
            <a:fld id="{DAFE4F60-7F05-4E58-8C9C-6EBC9B915033}" type="slidenum">
              <a:rPr lang="en-US"/>
              <a:pPr/>
              <a:t>40</a:t>
            </a:fld>
            <a:endParaRPr lang="en-US"/>
          </a:p>
        </p:txBody>
      </p:sp>
      <p:sp>
        <p:nvSpPr>
          <p:cNvPr id="634882" name="Rectangle 2"/>
          <p:cNvSpPr>
            <a:spLocks noGrp="1" noChangeArrowheads="1"/>
          </p:cNvSpPr>
          <p:nvPr>
            <p:ph type="title"/>
          </p:nvPr>
        </p:nvSpPr>
        <p:spPr>
          <a:xfrm>
            <a:off x="838200" y="0"/>
            <a:ext cx="7340600" cy="990600"/>
          </a:xfrm>
        </p:spPr>
        <p:txBody>
          <a:bodyPr/>
          <a:lstStyle/>
          <a:p>
            <a:pPr eaLnBrk="1" hangingPunct="1">
              <a:defRPr/>
            </a:pPr>
            <a:r>
              <a:rPr lang="en-US" sz="2400" b="1" i="1"/>
              <a:t>Three causes (sources) of structure (building) depreciation</a:t>
            </a:r>
            <a:endParaRPr lang="en-US" sz="2400"/>
          </a:p>
        </p:txBody>
      </p:sp>
      <p:sp>
        <p:nvSpPr>
          <p:cNvPr id="59396" name="Rectangle 3"/>
          <p:cNvSpPr>
            <a:spLocks noGrp="1" noChangeArrowheads="1"/>
          </p:cNvSpPr>
          <p:nvPr>
            <p:ph type="body" idx="1"/>
          </p:nvPr>
        </p:nvSpPr>
        <p:spPr>
          <a:xfrm>
            <a:off x="533400" y="990600"/>
            <a:ext cx="8153400" cy="5562600"/>
          </a:xfrm>
        </p:spPr>
        <p:txBody>
          <a:bodyPr/>
          <a:lstStyle/>
          <a:p>
            <a:pPr eaLnBrk="1" hangingPunct="1">
              <a:lnSpc>
                <a:spcPct val="90000"/>
              </a:lnSpc>
            </a:pPr>
            <a:r>
              <a:rPr lang="en-US" sz="2800" smtClean="0"/>
              <a:t>(1) </a:t>
            </a:r>
            <a:r>
              <a:rPr lang="en-US" sz="2800" b="1" u="sng" smtClean="0"/>
              <a:t>Physical depreciation</a:t>
            </a:r>
            <a:r>
              <a:rPr lang="en-US" sz="2800" b="1" smtClean="0"/>
              <a:t>:</a:t>
            </a:r>
          </a:p>
          <a:p>
            <a:pPr lvl="1" eaLnBrk="1" hangingPunct="1">
              <a:lnSpc>
                <a:spcPct val="90000"/>
              </a:lnSpc>
            </a:pPr>
            <a:r>
              <a:rPr lang="en-US" sz="2000" b="1" i="1" smtClean="0"/>
              <a:t>The structure physically “wears out”, costs more and more to operate and keep up, and/or gradually falls apart. </a:t>
            </a:r>
            <a:r>
              <a:rPr lang="en-US" sz="2000" b="1" smtClean="0"/>
              <a:t>Example:</a:t>
            </a:r>
            <a:r>
              <a:rPr lang="en-US" sz="2000" b="1" i="1" smtClean="0"/>
              <a:t> Roof leaks, foundation cracks, HVAC chokes, etc…</a:t>
            </a:r>
            <a:endParaRPr lang="en-US" sz="2400" u="sng" smtClean="0"/>
          </a:p>
          <a:p>
            <a:pPr eaLnBrk="1" hangingPunct="1">
              <a:lnSpc>
                <a:spcPct val="90000"/>
              </a:lnSpc>
            </a:pPr>
            <a:r>
              <a:rPr lang="en-US" sz="2800" smtClean="0"/>
              <a:t>(2) </a:t>
            </a:r>
            <a:r>
              <a:rPr lang="en-US" sz="2800" b="1" u="sng" smtClean="0"/>
              <a:t>Functional depreciation</a:t>
            </a:r>
            <a:r>
              <a:rPr lang="en-US" sz="2800" b="1" smtClean="0"/>
              <a:t>:</a:t>
            </a:r>
          </a:p>
          <a:p>
            <a:pPr lvl="1" eaLnBrk="1" hangingPunct="1">
              <a:lnSpc>
                <a:spcPct val="90000"/>
              </a:lnSpc>
            </a:pPr>
            <a:r>
              <a:rPr lang="en-US" sz="2000" b="1" i="1" smtClean="0"/>
              <a:t>The structure becomes more and more “out of date” in terms of the current needs and preferences of the space market (potential users of the building). </a:t>
            </a:r>
            <a:r>
              <a:rPr lang="en-US" sz="2000" b="1" smtClean="0"/>
              <a:t>Example:</a:t>
            </a:r>
            <a:r>
              <a:rPr lang="en-US" sz="2000" b="1" i="1" smtClean="0"/>
              <a:t> Class A office buildings now need atriums, heliports &amp; natural light, fiber-optic cables, and satellite access; instead of lobbies, copper wiring, and phone lines.</a:t>
            </a:r>
            <a:endParaRPr lang="en-US" sz="2400" b="1" i="1" smtClean="0"/>
          </a:p>
          <a:p>
            <a:pPr eaLnBrk="1" hangingPunct="1">
              <a:lnSpc>
                <a:spcPct val="90000"/>
              </a:lnSpc>
            </a:pPr>
            <a:r>
              <a:rPr lang="en-US" sz="2800" smtClean="0"/>
              <a:t>(3) </a:t>
            </a:r>
            <a:r>
              <a:rPr lang="en-US" sz="2800" b="1" u="sng" smtClean="0"/>
              <a:t>Economic depreciation</a:t>
            </a:r>
            <a:r>
              <a:rPr lang="en-US" sz="2800" b="1" smtClean="0"/>
              <a:t>:</a:t>
            </a:r>
          </a:p>
          <a:p>
            <a:pPr lvl="1" eaLnBrk="1" hangingPunct="1">
              <a:lnSpc>
                <a:spcPct val="90000"/>
              </a:lnSpc>
            </a:pPr>
            <a:r>
              <a:rPr lang="en-US" sz="2000" b="1" i="1" smtClean="0"/>
              <a:t>The structure no longer serves the HBU of the site. </a:t>
            </a:r>
            <a:r>
              <a:rPr lang="en-US" sz="2000" b="1" smtClean="0"/>
              <a:t>Example:</a:t>
            </a:r>
            <a:r>
              <a:rPr lang="en-US" sz="2000" b="1" i="1" smtClean="0"/>
              <a:t> HBU (as if vacant) is now high-density apartment or condo, or commercial usage, instead of the single-family home that is on the site (which was the HBU when the home was built).</a:t>
            </a:r>
          </a:p>
        </p:txBody>
      </p:sp>
      <p:sp>
        <p:nvSpPr>
          <p:cNvPr id="59398"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2"/>
          </p:nvPr>
        </p:nvSpPr>
        <p:spPr>
          <a:noFill/>
          <a:ln>
            <a:miter lim="800000"/>
            <a:headEnd/>
            <a:tailEnd/>
          </a:ln>
        </p:spPr>
        <p:txBody>
          <a:bodyPr/>
          <a:lstStyle/>
          <a:p>
            <a:fld id="{839D5C89-5C77-4038-BB27-A9654E505C79}" type="slidenum">
              <a:rPr lang="en-US"/>
              <a:pPr/>
              <a:t>41</a:t>
            </a:fld>
            <a:endParaRPr lang="en-US"/>
          </a:p>
        </p:txBody>
      </p:sp>
      <p:sp>
        <p:nvSpPr>
          <p:cNvPr id="635906" name="Rectangle 2"/>
          <p:cNvSpPr>
            <a:spLocks noGrp="1" noChangeArrowheads="1"/>
          </p:cNvSpPr>
          <p:nvPr>
            <p:ph type="title"/>
          </p:nvPr>
        </p:nvSpPr>
        <p:spPr>
          <a:xfrm>
            <a:off x="914400" y="304800"/>
            <a:ext cx="7340600" cy="609600"/>
          </a:xfrm>
        </p:spPr>
        <p:txBody>
          <a:bodyPr/>
          <a:lstStyle/>
          <a:p>
            <a:pPr eaLnBrk="1" hangingPunct="1">
              <a:defRPr/>
            </a:pPr>
            <a:r>
              <a:rPr lang="en-US" sz="2800" b="1"/>
              <a:t>Of the three forms of depreciation . . .</a:t>
            </a:r>
          </a:p>
        </p:txBody>
      </p:sp>
      <p:sp>
        <p:nvSpPr>
          <p:cNvPr id="60420" name="Rectangle 3"/>
          <p:cNvSpPr>
            <a:spLocks noGrp="1" noChangeArrowheads="1"/>
          </p:cNvSpPr>
          <p:nvPr>
            <p:ph type="body" idx="1"/>
          </p:nvPr>
        </p:nvSpPr>
        <p:spPr>
          <a:xfrm>
            <a:off x="228600" y="1219200"/>
            <a:ext cx="8686800" cy="4953000"/>
          </a:xfrm>
        </p:spPr>
        <p:txBody>
          <a:bodyPr/>
          <a:lstStyle/>
          <a:p>
            <a:pPr eaLnBrk="1" hangingPunct="1"/>
            <a:r>
              <a:rPr lang="en-US" sz="2600" b="1" i="1" smtClean="0"/>
              <a:t>Physical</a:t>
            </a:r>
            <a:r>
              <a:rPr lang="en-US" sz="2600" smtClean="0"/>
              <a:t> depreciation normally requires relatively </a:t>
            </a:r>
            <a:r>
              <a:rPr lang="en-US" sz="2600" b="1" smtClean="0"/>
              <a:t>frequent, routine capital improvement expenditures</a:t>
            </a:r>
            <a:r>
              <a:rPr lang="en-US" sz="2600" smtClean="0"/>
              <a:t> (small injections of capital at frequent </a:t>
            </a:r>
            <a:r>
              <a:rPr lang="en-US" sz="2600" i="1" smtClean="0"/>
              <a:t>“R”</a:t>
            </a:r>
            <a:r>
              <a:rPr lang="en-US" sz="2600" smtClean="0"/>
              <a:t> points).</a:t>
            </a:r>
          </a:p>
          <a:p>
            <a:pPr eaLnBrk="1" hangingPunct="1"/>
            <a:r>
              <a:rPr lang="en-US" sz="2600" b="1" i="1" smtClean="0"/>
              <a:t>Functional</a:t>
            </a:r>
            <a:r>
              <a:rPr lang="en-US" sz="2600" smtClean="0"/>
              <a:t> depreciation can often (but not always) be mitigated by </a:t>
            </a:r>
            <a:r>
              <a:rPr lang="en-US" sz="2600" b="1" smtClean="0"/>
              <a:t>less frequent, more major reconstruction or rehabilitation</a:t>
            </a:r>
            <a:r>
              <a:rPr lang="en-US" sz="2600" smtClean="0"/>
              <a:t> of the existing structure (larger injections of capital at occasional</a:t>
            </a:r>
            <a:r>
              <a:rPr lang="en-US" sz="2600" i="1" smtClean="0"/>
              <a:t>“R”</a:t>
            </a:r>
            <a:r>
              <a:rPr lang="en-US" sz="2600" smtClean="0"/>
              <a:t> points).</a:t>
            </a:r>
          </a:p>
          <a:p>
            <a:pPr eaLnBrk="1" hangingPunct="1"/>
            <a:r>
              <a:rPr lang="en-US" sz="2600" b="1" i="1" smtClean="0"/>
              <a:t>Economic </a:t>
            </a:r>
            <a:r>
              <a:rPr lang="en-US" sz="2600" smtClean="0"/>
              <a:t>depreciation usually (but not always) requires </a:t>
            </a:r>
            <a:r>
              <a:rPr lang="en-US" sz="2600" b="1" smtClean="0"/>
              <a:t>demolition and complete redevelopment</a:t>
            </a:r>
            <a:r>
              <a:rPr lang="en-US" sz="2600" smtClean="0"/>
              <a:t> of the site with a new structure (major injections of capital) at very infrequent points in time (infrequent</a:t>
            </a:r>
            <a:r>
              <a:rPr lang="en-US" sz="2600" i="1" smtClean="0"/>
              <a:t>“R”</a:t>
            </a:r>
            <a:r>
              <a:rPr lang="en-US" sz="2600" smtClean="0"/>
              <a:t> points), if ever.</a:t>
            </a:r>
          </a:p>
        </p:txBody>
      </p:sp>
      <p:sp>
        <p:nvSpPr>
          <p:cNvPr id="60422"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5"/>
          <p:cNvSpPr>
            <a:spLocks noGrp="1"/>
          </p:cNvSpPr>
          <p:nvPr>
            <p:ph type="sldNum" sz="quarter" idx="12"/>
          </p:nvPr>
        </p:nvSpPr>
        <p:spPr>
          <a:noFill/>
          <a:ln>
            <a:miter lim="800000"/>
            <a:headEnd/>
            <a:tailEnd/>
          </a:ln>
        </p:spPr>
        <p:txBody>
          <a:bodyPr/>
          <a:lstStyle/>
          <a:p>
            <a:fld id="{8AB4D82D-C300-4BDF-A93C-66460E8AA3CF}" type="slidenum">
              <a:rPr lang="en-US"/>
              <a:pPr/>
              <a:t>42</a:t>
            </a:fld>
            <a:endParaRPr lang="en-US"/>
          </a:p>
        </p:txBody>
      </p:sp>
      <p:sp>
        <p:nvSpPr>
          <p:cNvPr id="626690" name="Rectangle 2"/>
          <p:cNvSpPr>
            <a:spLocks noGrp="1" noChangeArrowheads="1"/>
          </p:cNvSpPr>
          <p:nvPr>
            <p:ph type="title"/>
          </p:nvPr>
        </p:nvSpPr>
        <p:spPr/>
        <p:txBody>
          <a:bodyPr/>
          <a:lstStyle/>
          <a:p>
            <a:pPr eaLnBrk="1" hangingPunct="1">
              <a:defRPr/>
            </a:pPr>
            <a:r>
              <a:rPr lang="en-US" sz="3200" i="1" dirty="0" smtClean="0">
                <a:solidFill>
                  <a:srgbClr val="FF0000"/>
                </a:solidFill>
                <a:effectLst>
                  <a:outerShdw blurRad="38100" dist="38100" dir="2700000" algn="tl">
                    <a:srgbClr val="000000"/>
                  </a:outerShdw>
                </a:effectLst>
              </a:rPr>
              <a:t>“Extra” slides…</a:t>
            </a:r>
            <a:endParaRPr lang="en-US" sz="3200" i="1" dirty="0">
              <a:solidFill>
                <a:srgbClr val="FF0000"/>
              </a:solidFill>
              <a:effectLst>
                <a:outerShdw blurRad="38100" dist="38100" dir="2700000" algn="tl">
                  <a:srgbClr val="000000"/>
                </a:outerShdw>
              </a:effectLst>
            </a:endParaRPr>
          </a:p>
        </p:txBody>
      </p:sp>
      <p:sp>
        <p:nvSpPr>
          <p:cNvPr id="626691" name="Rectangle 3"/>
          <p:cNvSpPr>
            <a:spLocks noChangeArrowheads="1"/>
          </p:cNvSpPr>
          <p:nvPr/>
        </p:nvSpPr>
        <p:spPr bwMode="auto">
          <a:xfrm>
            <a:off x="685800" y="3200400"/>
            <a:ext cx="7772400" cy="1828800"/>
          </a:xfrm>
          <a:prstGeom prst="rect">
            <a:avLst/>
          </a:prstGeom>
          <a:noFill/>
          <a:ln w="9525">
            <a:noFill/>
            <a:miter lim="800000"/>
            <a:headEnd/>
            <a:tailEnd/>
          </a:ln>
          <a:effectLst/>
        </p:spPr>
        <p:txBody>
          <a:bodyPr lIns="92075" tIns="46038" rIns="92075" bIns="46038" anchor="ctr"/>
          <a:lstStyle/>
          <a:p>
            <a:pPr algn="ctr" eaLnBrk="1" hangingPunct="1">
              <a:defRPr/>
            </a:pPr>
            <a:r>
              <a:rPr lang="en-US" sz="3200" i="1" dirty="0">
                <a:solidFill>
                  <a:srgbClr val="FF0000"/>
                </a:solidFill>
                <a:effectLst>
                  <a:outerShdw blurRad="38100" dist="38100" dir="2700000" algn="tl">
                    <a:srgbClr val="000000"/>
                  </a:outerShdw>
                </a:effectLst>
                <a:latin typeface="Arial" charset="0"/>
              </a:rPr>
              <a:t>Example realistic numbers for property depreciation rates, life-cycle analysis…</a:t>
            </a:r>
          </a:p>
        </p:txBody>
      </p:sp>
      <p:sp>
        <p:nvSpPr>
          <p:cNvPr id="61446"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6691"/>
                                        </p:tgtEl>
                                        <p:attrNameLst>
                                          <p:attrName>style.visibility</p:attrName>
                                        </p:attrNameLst>
                                      </p:cBhvr>
                                      <p:to>
                                        <p:strVal val="visible"/>
                                      </p:to>
                                    </p:set>
                                    <p:anim calcmode="lin" valueType="num">
                                      <p:cBhvr additive="base">
                                        <p:cTn id="7" dur="500" fill="hold"/>
                                        <p:tgtEl>
                                          <p:spTgt spid="626691"/>
                                        </p:tgtEl>
                                        <p:attrNameLst>
                                          <p:attrName>ppt_x</p:attrName>
                                        </p:attrNameLst>
                                      </p:cBhvr>
                                      <p:tavLst>
                                        <p:tav tm="0">
                                          <p:val>
                                            <p:strVal val="#ppt_x"/>
                                          </p:val>
                                        </p:tav>
                                        <p:tav tm="100000">
                                          <p:val>
                                            <p:strVal val="#ppt_x"/>
                                          </p:val>
                                        </p:tav>
                                      </p:tavLst>
                                    </p:anim>
                                    <p:anim calcmode="lin" valueType="num">
                                      <p:cBhvr additive="base">
                                        <p:cTn id="8" dur="500" fill="hold"/>
                                        <p:tgtEl>
                                          <p:spTgt spid="6266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1"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3"/>
          <p:cNvSpPr>
            <a:spLocks noGrp="1"/>
          </p:cNvSpPr>
          <p:nvPr>
            <p:ph type="sldNum" sz="quarter" idx="12"/>
          </p:nvPr>
        </p:nvSpPr>
        <p:spPr>
          <a:noFill/>
          <a:ln>
            <a:miter lim="800000"/>
            <a:headEnd/>
            <a:tailEnd/>
          </a:ln>
        </p:spPr>
        <p:txBody>
          <a:bodyPr/>
          <a:lstStyle/>
          <a:p>
            <a:fld id="{32EB0012-2C6F-4A6F-BE01-9BF38E5880A5}" type="slidenum">
              <a:rPr lang="en-US"/>
              <a:pPr/>
              <a:t>43</a:t>
            </a:fld>
            <a:endParaRPr lang="en-US"/>
          </a:p>
        </p:txBody>
      </p:sp>
      <p:sp>
        <p:nvSpPr>
          <p:cNvPr id="691204" name="Text Box 4"/>
          <p:cNvSpPr txBox="1">
            <a:spLocks noChangeArrowheads="1"/>
          </p:cNvSpPr>
          <p:nvPr/>
        </p:nvSpPr>
        <p:spPr bwMode="auto">
          <a:xfrm>
            <a:off x="381000" y="228600"/>
            <a:ext cx="8458200" cy="457200"/>
          </a:xfrm>
          <a:prstGeom prst="rect">
            <a:avLst/>
          </a:prstGeom>
          <a:solidFill>
            <a:schemeClr val="accent4"/>
          </a:solidFill>
          <a:ln w="9525">
            <a:solidFill>
              <a:schemeClr val="accent4"/>
            </a:solidFill>
            <a:miter lim="800000"/>
            <a:headEnd/>
            <a:tailEnd/>
          </a:ln>
          <a:effectLst/>
        </p:spPr>
        <p:txBody>
          <a:bodyPr>
            <a:spAutoFit/>
          </a:bodyPr>
          <a:lstStyle/>
          <a:p>
            <a:pPr algn="ctr" eaLnBrk="1" hangingPunct="1">
              <a:spcBef>
                <a:spcPct val="50000"/>
              </a:spcBef>
              <a:defRPr/>
            </a:pPr>
            <a:r>
              <a:rPr lang="en-US" b="1" i="1" dirty="0">
                <a:solidFill>
                  <a:srgbClr val="FFFF00"/>
                </a:solidFill>
                <a:effectLst>
                  <a:outerShdw blurRad="38100" dist="38100" dir="2700000" algn="tl">
                    <a:srgbClr val="000000"/>
                  </a:outerShdw>
                </a:effectLst>
                <a:latin typeface="Arial" charset="0"/>
              </a:rPr>
              <a:t>Recall:</a:t>
            </a:r>
            <a:r>
              <a:rPr lang="en-US" b="1" i="1" dirty="0">
                <a:solidFill>
                  <a:srgbClr val="FFCC00"/>
                </a:solidFill>
                <a:effectLst>
                  <a:outerShdw blurRad="38100" dist="38100" dir="2700000" algn="tl">
                    <a:srgbClr val="000000"/>
                  </a:outerShdw>
                </a:effectLst>
                <a:latin typeface="Arial" charset="0"/>
              </a:rPr>
              <a:t> </a:t>
            </a:r>
            <a:r>
              <a:rPr lang="en-US" b="1" dirty="0" err="1">
                <a:solidFill>
                  <a:srgbClr val="FFCC00"/>
                </a:solidFill>
                <a:effectLst>
                  <a:outerShdw blurRad="38100" dist="38100" dir="2700000" algn="tl">
                    <a:srgbClr val="000000"/>
                  </a:outerShdw>
                </a:effectLst>
                <a:latin typeface="Arial" charset="0"/>
              </a:rPr>
              <a:t>Herengracht</a:t>
            </a:r>
            <a:r>
              <a:rPr lang="en-US" b="1" dirty="0">
                <a:solidFill>
                  <a:srgbClr val="FFCC00"/>
                </a:solidFill>
                <a:effectLst>
                  <a:outerShdw blurRad="38100" dist="38100" dir="2700000" algn="tl">
                    <a:srgbClr val="000000"/>
                  </a:outerShdw>
                </a:effectLst>
                <a:latin typeface="Arial" charset="0"/>
              </a:rPr>
              <a:t> (“Gentlemen’s Canal”), Amsterdam</a:t>
            </a:r>
          </a:p>
        </p:txBody>
      </p:sp>
      <p:pic>
        <p:nvPicPr>
          <p:cNvPr id="62470" name="Picture 6"/>
          <p:cNvPicPr>
            <a:picLocks noChangeAspect="1" noChangeArrowheads="1"/>
          </p:cNvPicPr>
          <p:nvPr/>
        </p:nvPicPr>
        <p:blipFill>
          <a:blip r:embed="rId2" cstate="print"/>
          <a:srcRect/>
          <a:stretch>
            <a:fillRect/>
          </a:stretch>
        </p:blipFill>
        <p:spPr bwMode="auto">
          <a:xfrm>
            <a:off x="0" y="1295400"/>
            <a:ext cx="9144000" cy="5162550"/>
          </a:xfrm>
          <a:prstGeom prst="rect">
            <a:avLst/>
          </a:prstGeom>
          <a:solidFill>
            <a:schemeClr val="accent4"/>
          </a:solidFill>
          <a:ln w="9525">
            <a:noFill/>
            <a:miter lim="800000"/>
            <a:headEnd/>
            <a:tailEnd/>
          </a:ln>
        </p:spPr>
      </p:pic>
      <p:sp>
        <p:nvSpPr>
          <p:cNvPr id="62471"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1"/>
          <p:cNvSpPr>
            <a:spLocks noGrp="1"/>
          </p:cNvSpPr>
          <p:nvPr>
            <p:ph type="sldNum" sz="quarter" idx="12"/>
          </p:nvPr>
        </p:nvSpPr>
        <p:spPr>
          <a:noFill/>
          <a:ln>
            <a:miter lim="800000"/>
            <a:headEnd/>
            <a:tailEnd/>
          </a:ln>
        </p:spPr>
        <p:txBody>
          <a:bodyPr/>
          <a:lstStyle/>
          <a:p>
            <a:fld id="{3D9165A1-81BE-461F-8C16-8FB6090B3BA8}" type="slidenum">
              <a:rPr lang="en-US"/>
              <a:pPr/>
              <a:t>44</a:t>
            </a:fld>
            <a:endParaRPr lang="en-US"/>
          </a:p>
        </p:txBody>
      </p:sp>
      <p:pic>
        <p:nvPicPr>
          <p:cNvPr id="63492" name="Picture 3"/>
          <p:cNvPicPr>
            <a:picLocks noChangeAspect="1" noChangeArrowheads="1"/>
          </p:cNvPicPr>
          <p:nvPr/>
        </p:nvPicPr>
        <p:blipFill>
          <a:blip r:embed="rId2" cstate="print"/>
          <a:srcRect/>
          <a:stretch>
            <a:fillRect/>
          </a:stretch>
        </p:blipFill>
        <p:spPr bwMode="auto">
          <a:xfrm>
            <a:off x="419100" y="685800"/>
            <a:ext cx="8298413" cy="5029200"/>
          </a:xfrm>
          <a:prstGeom prst="rect">
            <a:avLst/>
          </a:prstGeom>
          <a:noFill/>
          <a:ln w="9525">
            <a:noFill/>
            <a:miter lim="800000"/>
            <a:headEnd/>
            <a:tailEnd/>
          </a:ln>
        </p:spPr>
      </p:pic>
      <p:sp>
        <p:nvSpPr>
          <p:cNvPr id="63493" name="TextBox 4"/>
          <p:cNvSpPr txBox="1">
            <a:spLocks noChangeArrowheads="1"/>
          </p:cNvSpPr>
          <p:nvPr/>
        </p:nvSpPr>
        <p:spPr bwMode="auto">
          <a:xfrm>
            <a:off x="304800" y="0"/>
            <a:ext cx="8534400" cy="707886"/>
          </a:xfrm>
          <a:prstGeom prst="rect">
            <a:avLst/>
          </a:prstGeom>
          <a:noFill/>
          <a:ln w="9525">
            <a:noFill/>
            <a:miter lim="800000"/>
            <a:headEnd/>
            <a:tailEnd/>
          </a:ln>
        </p:spPr>
        <p:txBody>
          <a:bodyPr wrap="square">
            <a:spAutoFit/>
          </a:bodyPr>
          <a:lstStyle/>
          <a:p>
            <a:pPr eaLnBrk="1" hangingPunct="1"/>
            <a:r>
              <a:rPr lang="en-US" sz="2000" dirty="0"/>
              <a:t>Even in Downtown Manhattan, Market Rents (for a given use) Don’t Trend Up in Real Terms (net of inflation)… </a:t>
            </a:r>
            <a:r>
              <a:rPr lang="en-US" sz="1200" dirty="0"/>
              <a:t>(Note: this is not “same-property”, hence does not reflect building depreciation.)</a:t>
            </a:r>
            <a:endParaRPr lang="en-US" sz="2000" dirty="0"/>
          </a:p>
        </p:txBody>
      </p:sp>
      <p:sp>
        <p:nvSpPr>
          <p:cNvPr id="63494" name="TextBox 7"/>
          <p:cNvSpPr txBox="1">
            <a:spLocks noChangeArrowheads="1"/>
          </p:cNvSpPr>
          <p:nvPr/>
        </p:nvSpPr>
        <p:spPr bwMode="auto">
          <a:xfrm>
            <a:off x="381000" y="5715000"/>
            <a:ext cx="8382000" cy="708025"/>
          </a:xfrm>
          <a:prstGeom prst="rect">
            <a:avLst/>
          </a:prstGeom>
          <a:noFill/>
          <a:ln w="9525">
            <a:noFill/>
            <a:miter lim="800000"/>
            <a:headEnd/>
            <a:tailEnd/>
          </a:ln>
        </p:spPr>
        <p:txBody>
          <a:bodyPr>
            <a:spAutoFit/>
          </a:bodyPr>
          <a:lstStyle/>
          <a:p>
            <a:pPr eaLnBrk="1" hangingPunct="1"/>
            <a:r>
              <a:rPr lang="en-US" sz="2000" dirty="0"/>
              <a:t>But note: Density (of built leasable SF/acre) has been increasing, such that same real rent/SF </a:t>
            </a:r>
            <a:r>
              <a:rPr lang="en-US" sz="2000" dirty="0">
                <a:sym typeface="Wingdings" pitchFamily="2" charset="2"/>
              </a:rPr>
              <a:t> Greater real land value/acre.</a:t>
            </a:r>
            <a:r>
              <a:rPr lang="en-US" sz="1200" dirty="0">
                <a:sym typeface="Wingdings" pitchFamily="2" charset="2"/>
              </a:rPr>
              <a:t> (May, or may not, more than offset real decline in rent.)</a:t>
            </a:r>
            <a:endParaRPr lang="en-US" sz="1200" dirty="0"/>
          </a:p>
        </p:txBody>
      </p:sp>
      <p:sp>
        <p:nvSpPr>
          <p:cNvPr id="63495" name="TextBox 8"/>
          <p:cNvSpPr txBox="1">
            <a:spLocks noChangeArrowheads="1"/>
          </p:cNvSpPr>
          <p:nvPr/>
        </p:nvSpPr>
        <p:spPr bwMode="auto">
          <a:xfrm>
            <a:off x="381000" y="5410200"/>
            <a:ext cx="2362200" cy="307777"/>
          </a:xfrm>
          <a:prstGeom prst="rect">
            <a:avLst/>
          </a:prstGeom>
          <a:noFill/>
          <a:ln w="9525">
            <a:noFill/>
            <a:miter lim="800000"/>
            <a:headEnd/>
            <a:tailEnd/>
          </a:ln>
        </p:spPr>
        <p:txBody>
          <a:bodyPr>
            <a:spAutoFit/>
          </a:bodyPr>
          <a:lstStyle/>
          <a:p>
            <a:pPr eaLnBrk="1" hangingPunct="1"/>
            <a:r>
              <a:rPr lang="en-US" sz="1400" dirty="0"/>
              <a:t>Source: </a:t>
            </a:r>
            <a:r>
              <a:rPr lang="en-US" sz="1400" dirty="0" err="1"/>
              <a:t>CBRE</a:t>
            </a:r>
            <a:r>
              <a:rPr lang="en-US" sz="1400" dirty="0"/>
              <a:t>-EA</a:t>
            </a:r>
          </a:p>
        </p:txBody>
      </p:sp>
      <p:sp>
        <p:nvSpPr>
          <p:cNvPr id="63496" name="Footer Placeholder 7"/>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3"/>
          <p:cNvSpPr>
            <a:spLocks noGrp="1"/>
          </p:cNvSpPr>
          <p:nvPr>
            <p:ph type="sldNum" sz="quarter" idx="12"/>
          </p:nvPr>
        </p:nvSpPr>
        <p:spPr>
          <a:noFill/>
          <a:ln>
            <a:miter lim="800000"/>
            <a:headEnd/>
            <a:tailEnd/>
          </a:ln>
        </p:spPr>
        <p:txBody>
          <a:bodyPr/>
          <a:lstStyle/>
          <a:p>
            <a:fld id="{752849FC-7861-4AC4-BF40-2A30AAAB834C}" type="slidenum">
              <a:rPr lang="en-US"/>
              <a:pPr/>
              <a:t>45</a:t>
            </a:fld>
            <a:endParaRPr lang="en-US"/>
          </a:p>
        </p:txBody>
      </p:sp>
      <p:pic>
        <p:nvPicPr>
          <p:cNvPr id="64516" name="Picture 2"/>
          <p:cNvPicPr>
            <a:picLocks noChangeAspect="1" noChangeArrowheads="1"/>
          </p:cNvPicPr>
          <p:nvPr/>
        </p:nvPicPr>
        <p:blipFill>
          <a:blip r:embed="rId2" cstate="print"/>
          <a:srcRect/>
          <a:stretch>
            <a:fillRect/>
          </a:stretch>
        </p:blipFill>
        <p:spPr bwMode="auto">
          <a:xfrm>
            <a:off x="609600" y="452438"/>
            <a:ext cx="7924800" cy="5959475"/>
          </a:xfrm>
          <a:prstGeom prst="rect">
            <a:avLst/>
          </a:prstGeom>
          <a:noFill/>
          <a:ln w="9525">
            <a:noFill/>
            <a:miter lim="800000"/>
            <a:headEnd/>
            <a:tailEnd/>
          </a:ln>
        </p:spPr>
      </p:pic>
      <p:sp>
        <p:nvSpPr>
          <p:cNvPr id="64517" name="TextBox 4"/>
          <p:cNvSpPr txBox="1">
            <a:spLocks noChangeArrowheads="1"/>
          </p:cNvSpPr>
          <p:nvPr/>
        </p:nvSpPr>
        <p:spPr bwMode="auto">
          <a:xfrm>
            <a:off x="0" y="6553200"/>
            <a:ext cx="2362200" cy="246063"/>
          </a:xfrm>
          <a:prstGeom prst="rect">
            <a:avLst/>
          </a:prstGeom>
          <a:noFill/>
          <a:ln w="9525">
            <a:noFill/>
            <a:miter lim="800000"/>
            <a:headEnd/>
            <a:tailEnd/>
          </a:ln>
        </p:spPr>
        <p:txBody>
          <a:bodyPr>
            <a:spAutoFit/>
          </a:bodyPr>
          <a:lstStyle/>
          <a:p>
            <a:pPr eaLnBrk="1" hangingPunct="1"/>
            <a:r>
              <a:rPr lang="en-US" sz="1000"/>
              <a:t>Source: CBRE-EA</a:t>
            </a:r>
          </a:p>
        </p:txBody>
      </p:sp>
      <p:sp>
        <p:nvSpPr>
          <p:cNvPr id="64518" name="TextBox 5"/>
          <p:cNvSpPr txBox="1">
            <a:spLocks noChangeArrowheads="1"/>
          </p:cNvSpPr>
          <p:nvPr/>
        </p:nvSpPr>
        <p:spPr bwMode="auto">
          <a:xfrm>
            <a:off x="838200" y="0"/>
            <a:ext cx="7696200" cy="400050"/>
          </a:xfrm>
          <a:prstGeom prst="rect">
            <a:avLst/>
          </a:prstGeom>
          <a:noFill/>
          <a:ln w="9525">
            <a:noFill/>
            <a:miter lim="800000"/>
            <a:headEnd/>
            <a:tailEnd/>
          </a:ln>
        </p:spPr>
        <p:txBody>
          <a:bodyPr>
            <a:spAutoFit/>
          </a:bodyPr>
          <a:lstStyle/>
          <a:p>
            <a:pPr algn="ctr" eaLnBrk="1" hangingPunct="1"/>
            <a:r>
              <a:rPr lang="en-US" sz="2000"/>
              <a:t>Same in Boston (no </a:t>
            </a:r>
            <a:r>
              <a:rPr lang="en-US" sz="2000" i="1"/>
              <a:t>real</a:t>
            </a:r>
            <a:r>
              <a:rPr lang="en-US" sz="2000"/>
              <a:t> increase)…</a:t>
            </a:r>
          </a:p>
        </p:txBody>
      </p:sp>
      <p:sp>
        <p:nvSpPr>
          <p:cNvPr id="64519"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3"/>
          <p:cNvSpPr>
            <a:spLocks noGrp="1"/>
          </p:cNvSpPr>
          <p:nvPr>
            <p:ph type="sldNum" sz="quarter" idx="12"/>
          </p:nvPr>
        </p:nvSpPr>
        <p:spPr>
          <a:noFill/>
          <a:ln>
            <a:miter lim="800000"/>
            <a:headEnd/>
            <a:tailEnd/>
          </a:ln>
        </p:spPr>
        <p:txBody>
          <a:bodyPr/>
          <a:lstStyle/>
          <a:p>
            <a:fld id="{CC84B3FB-A8C5-4A87-8C4E-3BEFFCF5838E}" type="slidenum">
              <a:rPr lang="en-US"/>
              <a:pPr/>
              <a:t>46</a:t>
            </a:fld>
            <a:endParaRPr lang="en-US"/>
          </a:p>
        </p:txBody>
      </p:sp>
      <p:sp>
        <p:nvSpPr>
          <p:cNvPr id="417796" name="Text Box 4"/>
          <p:cNvSpPr txBox="1">
            <a:spLocks noChangeArrowheads="1"/>
          </p:cNvSpPr>
          <p:nvPr/>
        </p:nvSpPr>
        <p:spPr bwMode="auto">
          <a:xfrm>
            <a:off x="457200" y="304800"/>
            <a:ext cx="8305800" cy="6248400"/>
          </a:xfrm>
          <a:prstGeom prst="rect">
            <a:avLst/>
          </a:prstGeom>
          <a:noFill/>
          <a:ln w="9525">
            <a:noFill/>
            <a:miter lim="800000"/>
            <a:headEnd/>
            <a:tailEnd/>
          </a:ln>
          <a:effectLst/>
        </p:spPr>
        <p:txBody>
          <a:bodyPr>
            <a:spAutoFit/>
          </a:bodyPr>
          <a:lstStyle/>
          <a:p>
            <a:pPr marL="457200" indent="-457200" algn="ctr" eaLnBrk="1" hangingPunct="1">
              <a:defRPr/>
            </a:pPr>
            <a:r>
              <a:rPr lang="en-US" sz="2000" dirty="0">
                <a:latin typeface="Arial" charset="0"/>
              </a:rPr>
              <a:t>Example: Boston Class A Office Properties…</a:t>
            </a:r>
          </a:p>
          <a:p>
            <a:pPr marL="457200" indent="-457200" eaLnBrk="1" hangingPunct="1">
              <a:defRPr/>
            </a:pPr>
            <a:r>
              <a:rPr lang="en-US" sz="2000" dirty="0">
                <a:latin typeface="Arial" charset="0"/>
              </a:rPr>
              <a:t>Start from historical Class A office rent data for Boston sub-</a:t>
            </a:r>
            <a:r>
              <a:rPr lang="en-US" sz="2000" dirty="0" err="1">
                <a:latin typeface="Arial" charset="0"/>
              </a:rPr>
              <a:t>mkts</a:t>
            </a:r>
            <a:r>
              <a:rPr lang="en-US" sz="2000" dirty="0">
                <a:latin typeface="Arial" charset="0"/>
              </a:rPr>
              <a:t>. Suppose:</a:t>
            </a:r>
          </a:p>
          <a:p>
            <a:pPr lvl="1" eaLnBrk="1" hangingPunct="1">
              <a:buFont typeface="Symbol"/>
              <a:buChar char="·"/>
              <a:defRPr/>
            </a:pPr>
            <a:r>
              <a:rPr lang="en-US" sz="2000" dirty="0">
                <a:latin typeface="Arial"/>
              </a:rPr>
              <a:t> </a:t>
            </a:r>
            <a:r>
              <a:rPr lang="en-US" sz="2000" dirty="0" err="1">
                <a:latin typeface="Arial"/>
              </a:rPr>
              <a:t>Avg</a:t>
            </a:r>
            <a:r>
              <a:rPr lang="en-US" sz="2000" dirty="0">
                <a:latin typeface="Arial"/>
              </a:rPr>
              <a:t> </a:t>
            </a:r>
            <a:r>
              <a:rPr lang="en-US" sz="2000" u="sng" dirty="0">
                <a:latin typeface="Arial"/>
              </a:rPr>
              <a:t>age</a:t>
            </a:r>
            <a:r>
              <a:rPr lang="en-US" sz="2000" dirty="0">
                <a:latin typeface="Arial"/>
              </a:rPr>
              <a:t> of Class A rental stock remains constant (due to renewal).</a:t>
            </a:r>
          </a:p>
          <a:p>
            <a:pPr lvl="1" eaLnBrk="1" hangingPunct="1">
              <a:buFont typeface="Symbol"/>
              <a:buChar char="·"/>
              <a:defRPr/>
            </a:pPr>
            <a:r>
              <a:rPr lang="en-US" sz="2000" dirty="0">
                <a:latin typeface="Arial"/>
              </a:rPr>
              <a:t> Class B rents 2/3 of Class A rents.</a:t>
            </a:r>
          </a:p>
          <a:p>
            <a:pPr lvl="1" eaLnBrk="1" hangingPunct="1">
              <a:buFont typeface="Symbol"/>
              <a:buChar char="·"/>
              <a:defRPr/>
            </a:pPr>
            <a:r>
              <a:rPr lang="en-US" sz="2000" dirty="0">
                <a:latin typeface="Arial"/>
              </a:rPr>
              <a:t> 30-year cycle A to B.</a:t>
            </a:r>
          </a:p>
          <a:p>
            <a:pPr lvl="1" eaLnBrk="1" hangingPunct="1">
              <a:buFont typeface="Symbol"/>
              <a:buChar char="·"/>
              <a:defRPr/>
            </a:pPr>
            <a:r>
              <a:rPr lang="en-US" sz="2000" dirty="0">
                <a:latin typeface="Arial"/>
              </a:rPr>
              <a:t> Inflation (CPI) = 3%/yr </a:t>
            </a:r>
            <a:r>
              <a:rPr lang="en-US" sz="2000" i="1" u="sng" dirty="0">
                <a:latin typeface="Arial"/>
              </a:rPr>
              <a:t>in the future</a:t>
            </a:r>
            <a:r>
              <a:rPr lang="en-US" sz="2000" dirty="0">
                <a:latin typeface="Arial"/>
              </a:rPr>
              <a:t>.</a:t>
            </a:r>
          </a:p>
          <a:p>
            <a:pPr lvl="1" eaLnBrk="1" hangingPunct="1">
              <a:buFont typeface="Symbol"/>
              <a:buChar char="·"/>
              <a:defRPr/>
            </a:pPr>
            <a:r>
              <a:rPr lang="en-US" sz="2000" dirty="0">
                <a:latin typeface="Arial"/>
              </a:rPr>
              <a:t> Constant cap rates over time, &amp; </a:t>
            </a:r>
            <a:r>
              <a:rPr lang="en-US" sz="2000" dirty="0" err="1">
                <a:latin typeface="Arial"/>
              </a:rPr>
              <a:t>betw</a:t>
            </a:r>
            <a:r>
              <a:rPr lang="en-US" sz="2000" dirty="0">
                <a:latin typeface="Arial"/>
              </a:rPr>
              <a:t> Class A &amp; B (simplification).</a:t>
            </a:r>
          </a:p>
          <a:p>
            <a:pPr lvl="1" eaLnBrk="1" hangingPunct="1">
              <a:buFont typeface="Symbol"/>
              <a:buChar char="·"/>
              <a:defRPr/>
            </a:pPr>
            <a:r>
              <a:rPr lang="en-US" sz="2000" dirty="0">
                <a:latin typeface="Arial"/>
              </a:rPr>
              <a:t> Suppose </a:t>
            </a:r>
            <a:r>
              <a:rPr lang="en-US" sz="2000" dirty="0" err="1">
                <a:latin typeface="Arial"/>
              </a:rPr>
              <a:t>Bos</a:t>
            </a:r>
            <a:r>
              <a:rPr lang="en-US" sz="2000" dirty="0">
                <a:latin typeface="Arial"/>
              </a:rPr>
              <a:t> CBD, </a:t>
            </a:r>
            <a:r>
              <a:rPr lang="en-US" sz="2000" dirty="0" err="1">
                <a:latin typeface="Arial"/>
              </a:rPr>
              <a:t>Bos</a:t>
            </a:r>
            <a:r>
              <a:rPr lang="en-US" sz="2000" dirty="0">
                <a:latin typeface="Arial"/>
              </a:rPr>
              <a:t> Suburb, Cambridge Class A off </a:t>
            </a:r>
            <a:r>
              <a:rPr lang="en-US" sz="2000" dirty="0" err="1">
                <a:latin typeface="Arial"/>
              </a:rPr>
              <a:t>mkts</a:t>
            </a:r>
            <a:r>
              <a:rPr lang="en-US" sz="2000" dirty="0">
                <a:latin typeface="Arial"/>
              </a:rPr>
              <a:t> max HBU (no further “jump”, no increase in HBU density or intensity).</a:t>
            </a:r>
          </a:p>
          <a:p>
            <a:pPr eaLnBrk="1" hangingPunct="1">
              <a:defRPr/>
            </a:pPr>
            <a:endParaRPr lang="en-US" sz="2000" dirty="0">
              <a:latin typeface="Arial"/>
            </a:endParaRPr>
          </a:p>
          <a:p>
            <a:pPr eaLnBrk="1" hangingPunct="1">
              <a:defRPr/>
            </a:pPr>
            <a:r>
              <a:rPr lang="en-US" sz="2000" dirty="0">
                <a:latin typeface="Arial"/>
              </a:rPr>
              <a:t>1. What is trend of same-property (investment) price growth rate:</a:t>
            </a:r>
          </a:p>
          <a:p>
            <a:pPr lvl="1" eaLnBrk="1" hangingPunct="1">
              <a:buFont typeface="Symbol"/>
              <a:buChar char="·"/>
              <a:defRPr/>
            </a:pPr>
            <a:r>
              <a:rPr lang="en-US" sz="2000" dirty="0">
                <a:latin typeface="Arial"/>
              </a:rPr>
              <a:t>In real (inflation-adjusted) terms?</a:t>
            </a:r>
          </a:p>
          <a:p>
            <a:pPr lvl="1" eaLnBrk="1" hangingPunct="1">
              <a:buFont typeface="Symbol"/>
              <a:buChar char="·"/>
              <a:defRPr/>
            </a:pPr>
            <a:r>
              <a:rPr lang="en-US" sz="2000" dirty="0">
                <a:latin typeface="Arial"/>
              </a:rPr>
              <a:t>In nominal terms?</a:t>
            </a:r>
          </a:p>
          <a:p>
            <a:pPr eaLnBrk="1" hangingPunct="1">
              <a:defRPr/>
            </a:pPr>
            <a:endParaRPr lang="en-US" sz="2000" dirty="0">
              <a:latin typeface="Arial"/>
            </a:endParaRPr>
          </a:p>
          <a:p>
            <a:pPr eaLnBrk="1" hangingPunct="1">
              <a:defRPr/>
            </a:pPr>
            <a:r>
              <a:rPr lang="en-US" sz="2000" dirty="0">
                <a:latin typeface="Arial"/>
              </a:rPr>
              <a:t>2. What if constant HBU real value?</a:t>
            </a:r>
          </a:p>
          <a:p>
            <a:pPr eaLnBrk="1" hangingPunct="1">
              <a:defRPr/>
            </a:pPr>
            <a:endParaRPr lang="en-US" sz="2000" dirty="0">
              <a:latin typeface="Arial"/>
            </a:endParaRPr>
          </a:p>
          <a:p>
            <a:pPr eaLnBrk="1" hangingPunct="1">
              <a:defRPr/>
            </a:pPr>
            <a:r>
              <a:rPr lang="en-US" sz="2000" dirty="0">
                <a:latin typeface="Arial"/>
              </a:rPr>
              <a:t>3. What if constant real HBU and property appreciation/depreciation governed by 100-year reconstruction cycle in which redevelopment acquisition cost (site/land value) is 20% of the value of the new HBU?</a:t>
            </a:r>
            <a:endParaRPr lang="en-US" sz="2000" dirty="0">
              <a:latin typeface="Arial" charset="0"/>
            </a:endParaRPr>
          </a:p>
        </p:txBody>
      </p:sp>
      <p:sp>
        <p:nvSpPr>
          <p:cNvPr id="6554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3"/>
          <p:cNvSpPr>
            <a:spLocks noGrp="1"/>
          </p:cNvSpPr>
          <p:nvPr>
            <p:ph type="sldNum" sz="quarter" idx="12"/>
          </p:nvPr>
        </p:nvSpPr>
        <p:spPr>
          <a:noFill/>
          <a:ln>
            <a:miter lim="800000"/>
            <a:headEnd/>
            <a:tailEnd/>
          </a:ln>
        </p:spPr>
        <p:txBody>
          <a:bodyPr/>
          <a:lstStyle/>
          <a:p>
            <a:fld id="{3212D025-70F1-423C-B034-998EF8C792C3}" type="slidenum">
              <a:rPr lang="en-US"/>
              <a:pPr/>
              <a:t>47</a:t>
            </a:fld>
            <a:endParaRPr lang="en-US"/>
          </a:p>
        </p:txBody>
      </p:sp>
      <p:pic>
        <p:nvPicPr>
          <p:cNvPr id="66564" name="Picture 4"/>
          <p:cNvPicPr>
            <a:picLocks noChangeAspect="1" noChangeArrowheads="1"/>
          </p:cNvPicPr>
          <p:nvPr/>
        </p:nvPicPr>
        <p:blipFill>
          <a:blip r:embed="rId2" cstate="print"/>
          <a:srcRect/>
          <a:stretch>
            <a:fillRect/>
          </a:stretch>
        </p:blipFill>
        <p:spPr bwMode="auto">
          <a:xfrm>
            <a:off x="685800" y="304800"/>
            <a:ext cx="7772400" cy="5734050"/>
          </a:xfrm>
          <a:prstGeom prst="rect">
            <a:avLst/>
          </a:prstGeom>
          <a:noFill/>
          <a:ln w="9525">
            <a:noFill/>
            <a:miter lim="800000"/>
            <a:headEnd/>
            <a:tailEnd/>
          </a:ln>
        </p:spPr>
      </p:pic>
      <p:sp>
        <p:nvSpPr>
          <p:cNvPr id="66565" name="Text Box 5"/>
          <p:cNvSpPr txBox="1">
            <a:spLocks noChangeArrowheads="1"/>
          </p:cNvSpPr>
          <p:nvPr/>
        </p:nvSpPr>
        <p:spPr bwMode="auto">
          <a:xfrm>
            <a:off x="2590800" y="0"/>
            <a:ext cx="4191000" cy="366713"/>
          </a:xfrm>
          <a:prstGeom prst="rect">
            <a:avLst/>
          </a:prstGeom>
          <a:noFill/>
          <a:ln w="9525">
            <a:noFill/>
            <a:miter lim="800000"/>
            <a:headEnd/>
            <a:tailEnd/>
          </a:ln>
        </p:spPr>
        <p:txBody>
          <a:bodyPr>
            <a:spAutoFit/>
          </a:bodyPr>
          <a:lstStyle/>
          <a:p>
            <a:pPr algn="ctr" eaLnBrk="1" hangingPunct="1">
              <a:spcBef>
                <a:spcPct val="50000"/>
              </a:spcBef>
            </a:pPr>
            <a:r>
              <a:rPr lang="en-US" sz="1800">
                <a:solidFill>
                  <a:srgbClr val="FF0000"/>
                </a:solidFill>
                <a:latin typeface="Arial" charset="0"/>
              </a:rPr>
              <a:t>Nominal (current-dollar) Rents:</a:t>
            </a:r>
          </a:p>
        </p:txBody>
      </p:sp>
      <p:sp>
        <p:nvSpPr>
          <p:cNvPr id="66566"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2"/>
          </p:nvPr>
        </p:nvSpPr>
        <p:spPr>
          <a:noFill/>
          <a:ln>
            <a:miter lim="800000"/>
            <a:headEnd/>
            <a:tailEnd/>
          </a:ln>
        </p:spPr>
        <p:txBody>
          <a:bodyPr/>
          <a:lstStyle/>
          <a:p>
            <a:fld id="{52D59FF5-C6A2-41A8-BC99-58ED2BEE6AA8}" type="slidenum">
              <a:rPr lang="en-US"/>
              <a:pPr/>
              <a:t>48</a:t>
            </a:fld>
            <a:endParaRPr lang="en-US"/>
          </a:p>
        </p:txBody>
      </p:sp>
      <p:pic>
        <p:nvPicPr>
          <p:cNvPr id="67588" name="Picture 4"/>
          <p:cNvPicPr>
            <a:picLocks noChangeAspect="1" noChangeArrowheads="1"/>
          </p:cNvPicPr>
          <p:nvPr/>
        </p:nvPicPr>
        <p:blipFill>
          <a:blip r:embed="rId2" cstate="print"/>
          <a:srcRect/>
          <a:stretch>
            <a:fillRect/>
          </a:stretch>
        </p:blipFill>
        <p:spPr bwMode="auto">
          <a:xfrm>
            <a:off x="685800" y="304800"/>
            <a:ext cx="7772400" cy="5734050"/>
          </a:xfrm>
          <a:prstGeom prst="rect">
            <a:avLst/>
          </a:prstGeom>
          <a:noFill/>
          <a:ln w="9525">
            <a:noFill/>
            <a:miter lim="800000"/>
            <a:headEnd/>
            <a:tailEnd/>
          </a:ln>
        </p:spPr>
      </p:pic>
      <p:sp>
        <p:nvSpPr>
          <p:cNvPr id="67589" name="Text Box 5"/>
          <p:cNvSpPr txBox="1">
            <a:spLocks noChangeArrowheads="1"/>
          </p:cNvSpPr>
          <p:nvPr/>
        </p:nvSpPr>
        <p:spPr bwMode="auto">
          <a:xfrm>
            <a:off x="2590800" y="0"/>
            <a:ext cx="4191000" cy="366713"/>
          </a:xfrm>
          <a:prstGeom prst="rect">
            <a:avLst/>
          </a:prstGeom>
          <a:noFill/>
          <a:ln w="9525">
            <a:noFill/>
            <a:miter lim="800000"/>
            <a:headEnd/>
            <a:tailEnd/>
          </a:ln>
        </p:spPr>
        <p:txBody>
          <a:bodyPr>
            <a:spAutoFit/>
          </a:bodyPr>
          <a:lstStyle/>
          <a:p>
            <a:pPr algn="ctr" eaLnBrk="1" hangingPunct="1">
              <a:spcBef>
                <a:spcPct val="50000"/>
              </a:spcBef>
            </a:pPr>
            <a:r>
              <a:rPr lang="en-US" sz="1800">
                <a:solidFill>
                  <a:srgbClr val="FF0000"/>
                </a:solidFill>
                <a:latin typeface="Arial" charset="0"/>
              </a:rPr>
              <a:t>Real (constant-dollar) Rents:</a:t>
            </a:r>
          </a:p>
        </p:txBody>
      </p:sp>
      <p:sp>
        <p:nvSpPr>
          <p:cNvPr id="67590"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2"/>
          </p:nvPr>
        </p:nvSpPr>
        <p:spPr>
          <a:noFill/>
          <a:ln>
            <a:miter lim="800000"/>
            <a:headEnd/>
            <a:tailEnd/>
          </a:ln>
        </p:spPr>
        <p:txBody>
          <a:bodyPr/>
          <a:lstStyle/>
          <a:p>
            <a:fld id="{3CFB00A9-608E-4315-A459-DB1E05F5E20C}" type="slidenum">
              <a:rPr lang="en-US"/>
              <a:pPr/>
              <a:t>49</a:t>
            </a:fld>
            <a:endParaRPr lang="en-US"/>
          </a:p>
        </p:txBody>
      </p:sp>
      <p:pic>
        <p:nvPicPr>
          <p:cNvPr id="68612" name="Picture 4"/>
          <p:cNvPicPr>
            <a:picLocks noChangeAspect="1" noChangeArrowheads="1"/>
          </p:cNvPicPr>
          <p:nvPr/>
        </p:nvPicPr>
        <p:blipFill>
          <a:blip r:embed="rId2" cstate="print"/>
          <a:srcRect/>
          <a:stretch>
            <a:fillRect/>
          </a:stretch>
        </p:blipFill>
        <p:spPr bwMode="auto">
          <a:xfrm>
            <a:off x="685800" y="304800"/>
            <a:ext cx="7772400" cy="5734050"/>
          </a:xfrm>
          <a:prstGeom prst="rect">
            <a:avLst/>
          </a:prstGeom>
          <a:noFill/>
          <a:ln w="9525">
            <a:noFill/>
            <a:miter lim="800000"/>
            <a:headEnd/>
            <a:tailEnd/>
          </a:ln>
        </p:spPr>
      </p:pic>
      <p:sp>
        <p:nvSpPr>
          <p:cNvPr id="68613" name="Text Box 5"/>
          <p:cNvSpPr txBox="1">
            <a:spLocks noChangeArrowheads="1"/>
          </p:cNvSpPr>
          <p:nvPr/>
        </p:nvSpPr>
        <p:spPr bwMode="auto">
          <a:xfrm>
            <a:off x="2590800" y="0"/>
            <a:ext cx="4191000" cy="366713"/>
          </a:xfrm>
          <a:prstGeom prst="rect">
            <a:avLst/>
          </a:prstGeom>
          <a:noFill/>
          <a:ln w="9525">
            <a:noFill/>
            <a:miter lim="800000"/>
            <a:headEnd/>
            <a:tailEnd/>
          </a:ln>
        </p:spPr>
        <p:txBody>
          <a:bodyPr>
            <a:spAutoFit/>
          </a:bodyPr>
          <a:lstStyle/>
          <a:p>
            <a:pPr algn="ctr" eaLnBrk="1" hangingPunct="1">
              <a:spcBef>
                <a:spcPct val="50000"/>
              </a:spcBef>
            </a:pPr>
            <a:r>
              <a:rPr lang="en-US" sz="1800">
                <a:solidFill>
                  <a:srgbClr val="FF0000"/>
                </a:solidFill>
                <a:latin typeface="Arial" charset="0"/>
              </a:rPr>
              <a:t>Real (constant-dollar) Rents:</a:t>
            </a:r>
          </a:p>
        </p:txBody>
      </p:sp>
      <p:pic>
        <p:nvPicPr>
          <p:cNvPr id="68614" name="Picture 6"/>
          <p:cNvPicPr>
            <a:picLocks noChangeAspect="1" noChangeArrowheads="1"/>
          </p:cNvPicPr>
          <p:nvPr/>
        </p:nvPicPr>
        <p:blipFill>
          <a:blip r:embed="rId3" cstate="print"/>
          <a:srcRect/>
          <a:stretch>
            <a:fillRect/>
          </a:stretch>
        </p:blipFill>
        <p:spPr bwMode="auto">
          <a:xfrm>
            <a:off x="304800" y="5997575"/>
            <a:ext cx="8382000" cy="860425"/>
          </a:xfrm>
          <a:prstGeom prst="rect">
            <a:avLst/>
          </a:prstGeom>
          <a:noFill/>
          <a:ln w="9525">
            <a:noFill/>
            <a:miter lim="800000"/>
            <a:headEnd/>
            <a:tailEnd/>
          </a:ln>
        </p:spPr>
      </p:pic>
      <p:sp>
        <p:nvSpPr>
          <p:cNvPr id="11271" name="Text Box 5"/>
          <p:cNvSpPr txBox="1">
            <a:spLocks noChangeArrowheads="1"/>
          </p:cNvSpPr>
          <p:nvPr/>
        </p:nvSpPr>
        <p:spPr bwMode="auto">
          <a:xfrm>
            <a:off x="304800" y="3810000"/>
            <a:ext cx="8534400" cy="923925"/>
          </a:xfrm>
          <a:prstGeom prst="rect">
            <a:avLst/>
          </a:prstGeom>
          <a:solidFill>
            <a:schemeClr val="accent6">
              <a:lumMod val="40000"/>
              <a:lumOff val="60000"/>
            </a:schemeClr>
          </a:solidFill>
          <a:ln w="9525">
            <a:noFill/>
            <a:miter lim="800000"/>
            <a:headEnd/>
            <a:tailEnd/>
          </a:ln>
        </p:spPr>
        <p:txBody>
          <a:bodyPr>
            <a:spAutoFit/>
          </a:bodyPr>
          <a:lstStyle/>
          <a:p>
            <a:pPr eaLnBrk="1" hangingPunct="1">
              <a:defRPr/>
            </a:pPr>
            <a:r>
              <a:rPr lang="en-US" sz="1800" dirty="0">
                <a:solidFill>
                  <a:srgbClr val="FF0000"/>
                </a:solidFill>
                <a:effectLst>
                  <a:outerShdw blurRad="38100" dist="38100" dir="2700000" algn="tl">
                    <a:srgbClr val="000000">
                      <a:alpha val="43137"/>
                    </a:srgbClr>
                  </a:outerShdw>
                </a:effectLst>
                <a:latin typeface="Arial" charset="0"/>
              </a:rPr>
              <a:t>For long-run analyses, always:</a:t>
            </a:r>
          </a:p>
          <a:p>
            <a:pPr lvl="1" eaLnBrk="1" hangingPunct="1">
              <a:buFont typeface="Arial" charset="0"/>
              <a:buChar char="•"/>
              <a:defRPr/>
            </a:pPr>
            <a:r>
              <a:rPr lang="en-US" sz="1800" dirty="0">
                <a:solidFill>
                  <a:srgbClr val="FF0000"/>
                </a:solidFill>
                <a:effectLst>
                  <a:outerShdw blurRad="38100" dist="38100" dir="2700000" algn="tl">
                    <a:srgbClr val="000000">
                      <a:alpha val="43137"/>
                    </a:srgbClr>
                  </a:outerShdw>
                </a:effectLst>
                <a:latin typeface="Arial" charset="0"/>
              </a:rPr>
              <a:t> Work with </a:t>
            </a:r>
            <a:r>
              <a:rPr lang="en-US" sz="1800" i="1" dirty="0">
                <a:solidFill>
                  <a:srgbClr val="FF0000"/>
                </a:solidFill>
                <a:effectLst>
                  <a:outerShdw blurRad="38100" dist="38100" dir="2700000" algn="tl">
                    <a:srgbClr val="000000">
                      <a:alpha val="43137"/>
                    </a:srgbClr>
                  </a:outerShdw>
                </a:effectLst>
                <a:latin typeface="Arial" charset="0"/>
              </a:rPr>
              <a:t>real</a:t>
            </a:r>
            <a:r>
              <a:rPr lang="en-US" sz="1800" dirty="0">
                <a:solidFill>
                  <a:srgbClr val="FF0000"/>
                </a:solidFill>
                <a:effectLst>
                  <a:outerShdw blurRad="38100" dist="38100" dir="2700000" algn="tl">
                    <a:srgbClr val="000000">
                      <a:alpha val="43137"/>
                    </a:srgbClr>
                  </a:outerShdw>
                </a:effectLst>
                <a:latin typeface="Arial" charset="0"/>
              </a:rPr>
              <a:t> (net of inflation) values (then add current or future </a:t>
            </a:r>
            <a:r>
              <a:rPr lang="en-US" sz="1800" dirty="0" err="1">
                <a:solidFill>
                  <a:srgbClr val="FF0000"/>
                </a:solidFill>
                <a:effectLst>
                  <a:outerShdw blurRad="38100" dist="38100" dir="2700000" algn="tl">
                    <a:srgbClr val="000000">
                      <a:alpha val="43137"/>
                    </a:srgbClr>
                  </a:outerShdw>
                </a:effectLst>
                <a:latin typeface="Arial" charset="0"/>
              </a:rPr>
              <a:t>infl</a:t>
            </a:r>
            <a:r>
              <a:rPr lang="en-US" sz="1800" dirty="0">
                <a:solidFill>
                  <a:srgbClr val="FF0000"/>
                </a:solidFill>
                <a:effectLst>
                  <a:outerShdw blurRad="38100" dist="38100" dir="2700000" algn="tl">
                    <a:srgbClr val="000000">
                      <a:alpha val="43137"/>
                    </a:srgbClr>
                  </a:outerShdw>
                </a:effectLst>
                <a:latin typeface="Arial" charset="0"/>
              </a:rPr>
              <a:t> back)</a:t>
            </a:r>
          </a:p>
          <a:p>
            <a:pPr lvl="1" eaLnBrk="1" hangingPunct="1">
              <a:buFont typeface="Arial" charset="0"/>
              <a:buChar char="•"/>
              <a:defRPr/>
            </a:pPr>
            <a:r>
              <a:rPr lang="en-US" sz="1800" dirty="0">
                <a:solidFill>
                  <a:srgbClr val="FF0000"/>
                </a:solidFill>
                <a:effectLst>
                  <a:outerShdw blurRad="38100" dist="38100" dir="2700000" algn="tl">
                    <a:srgbClr val="000000">
                      <a:alpha val="43137"/>
                    </a:srgbClr>
                  </a:outerShdw>
                </a:effectLst>
                <a:latin typeface="Arial" charset="0"/>
              </a:rPr>
              <a:t> Be aware of cycle in historical data (LR trend is </a:t>
            </a:r>
            <a:r>
              <a:rPr lang="en-US" sz="1800" dirty="0" err="1">
                <a:solidFill>
                  <a:srgbClr val="FF0000"/>
                </a:solidFill>
                <a:effectLst>
                  <a:outerShdw blurRad="38100" dist="38100" dir="2700000" algn="tl">
                    <a:srgbClr val="000000">
                      <a:alpha val="43137"/>
                    </a:srgbClr>
                  </a:outerShdw>
                </a:effectLst>
                <a:latin typeface="Arial" charset="0"/>
              </a:rPr>
              <a:t>pk</a:t>
            </a:r>
            <a:r>
              <a:rPr lang="en-US" sz="1800" dirty="0">
                <a:solidFill>
                  <a:srgbClr val="FF0000"/>
                </a:solidFill>
                <a:effectLst>
                  <a:outerShdw blurRad="38100" dist="38100" dir="2700000" algn="tl">
                    <a:srgbClr val="000000">
                      <a:alpha val="43137"/>
                    </a:srgbClr>
                  </a:outerShdw>
                </a:effectLst>
                <a:latin typeface="Arial" charset="0"/>
              </a:rPr>
              <a:t>-to-</a:t>
            </a:r>
            <a:r>
              <a:rPr lang="en-US" sz="1800" dirty="0" err="1">
                <a:solidFill>
                  <a:srgbClr val="FF0000"/>
                </a:solidFill>
                <a:effectLst>
                  <a:outerShdw blurRad="38100" dist="38100" dir="2700000" algn="tl">
                    <a:srgbClr val="000000">
                      <a:alpha val="43137"/>
                    </a:srgbClr>
                  </a:outerShdw>
                </a:effectLst>
                <a:latin typeface="Arial" charset="0"/>
              </a:rPr>
              <a:t>pk</a:t>
            </a:r>
            <a:r>
              <a:rPr lang="en-US" sz="1800" dirty="0">
                <a:solidFill>
                  <a:srgbClr val="FF0000"/>
                </a:solidFill>
                <a:effectLst>
                  <a:outerShdw blurRad="38100" dist="38100" dir="2700000" algn="tl">
                    <a:srgbClr val="000000">
                      <a:alpha val="43137"/>
                    </a:srgbClr>
                  </a:outerShdw>
                </a:effectLst>
                <a:latin typeface="Arial" charset="0"/>
              </a:rPr>
              <a:t> or </a:t>
            </a:r>
            <a:r>
              <a:rPr lang="en-US" sz="1800" dirty="0" err="1">
                <a:solidFill>
                  <a:srgbClr val="FF0000"/>
                </a:solidFill>
                <a:effectLst>
                  <a:outerShdw blurRad="38100" dist="38100" dir="2700000" algn="tl">
                    <a:srgbClr val="000000">
                      <a:alpha val="43137"/>
                    </a:srgbClr>
                  </a:outerShdw>
                </a:effectLst>
                <a:latin typeface="Arial" charset="0"/>
              </a:rPr>
              <a:t>trgh</a:t>
            </a:r>
            <a:r>
              <a:rPr lang="en-US" sz="1800" dirty="0">
                <a:solidFill>
                  <a:srgbClr val="FF0000"/>
                </a:solidFill>
                <a:effectLst>
                  <a:outerShdw blurRad="38100" dist="38100" dir="2700000" algn="tl">
                    <a:srgbClr val="000000">
                      <a:alpha val="43137"/>
                    </a:srgbClr>
                  </a:outerShdw>
                </a:effectLst>
                <a:latin typeface="Arial" charset="0"/>
              </a:rPr>
              <a:t>-to-</a:t>
            </a:r>
            <a:r>
              <a:rPr lang="en-US" sz="1800" dirty="0" err="1">
                <a:solidFill>
                  <a:srgbClr val="FF0000"/>
                </a:solidFill>
                <a:effectLst>
                  <a:outerShdw blurRad="38100" dist="38100" dir="2700000" algn="tl">
                    <a:srgbClr val="000000">
                      <a:alpha val="43137"/>
                    </a:srgbClr>
                  </a:outerShdw>
                </a:effectLst>
                <a:latin typeface="Arial" charset="0"/>
              </a:rPr>
              <a:t>trgh</a:t>
            </a:r>
            <a:r>
              <a:rPr lang="en-US" sz="1800" dirty="0">
                <a:solidFill>
                  <a:srgbClr val="FF0000"/>
                </a:solidFill>
                <a:effectLst>
                  <a:outerShdw blurRad="38100" dist="38100" dir="2700000" algn="tl">
                    <a:srgbClr val="000000">
                      <a:alpha val="43137"/>
                    </a:srgbClr>
                  </a:outerShdw>
                </a:effectLst>
                <a:latin typeface="Arial" charset="0"/>
              </a:rPr>
              <a:t>)</a:t>
            </a:r>
          </a:p>
        </p:txBody>
      </p:sp>
      <p:cxnSp>
        <p:nvCxnSpPr>
          <p:cNvPr id="68616" name="Straight Arrow Connector 8"/>
          <p:cNvCxnSpPr>
            <a:cxnSpLocks noChangeShapeType="1"/>
          </p:cNvCxnSpPr>
          <p:nvPr/>
        </p:nvCxnSpPr>
        <p:spPr bwMode="auto">
          <a:xfrm>
            <a:off x="5257800" y="1066800"/>
            <a:ext cx="2209800" cy="1143000"/>
          </a:xfrm>
          <a:prstGeom prst="straightConnector1">
            <a:avLst/>
          </a:prstGeom>
          <a:noFill/>
          <a:ln w="9525" algn="ctr">
            <a:solidFill>
              <a:srgbClr val="D60093"/>
            </a:solidFill>
            <a:round/>
            <a:headEnd/>
            <a:tailEnd type="arrow" w="med" len="med"/>
          </a:ln>
        </p:spPr>
      </p:cxnSp>
      <p:cxnSp>
        <p:nvCxnSpPr>
          <p:cNvPr id="68617" name="Straight Arrow Connector 9"/>
          <p:cNvCxnSpPr>
            <a:cxnSpLocks noChangeShapeType="1"/>
          </p:cNvCxnSpPr>
          <p:nvPr/>
        </p:nvCxnSpPr>
        <p:spPr bwMode="auto">
          <a:xfrm flipV="1">
            <a:off x="3200400" y="3200400"/>
            <a:ext cx="3048000" cy="76200"/>
          </a:xfrm>
          <a:prstGeom prst="straightConnector1">
            <a:avLst/>
          </a:prstGeom>
          <a:noFill/>
          <a:ln w="9525" algn="ctr">
            <a:solidFill>
              <a:srgbClr val="D60093"/>
            </a:solidFill>
            <a:round/>
            <a:headEnd/>
            <a:tailEnd type="arrow" w="med" len="med"/>
          </a:ln>
        </p:spPr>
      </p:cxnSp>
      <p:cxnSp>
        <p:nvCxnSpPr>
          <p:cNvPr id="68618" name="Straight Arrow Connector 12"/>
          <p:cNvCxnSpPr>
            <a:cxnSpLocks noChangeShapeType="1"/>
          </p:cNvCxnSpPr>
          <p:nvPr/>
        </p:nvCxnSpPr>
        <p:spPr bwMode="auto">
          <a:xfrm>
            <a:off x="5181600" y="1447800"/>
            <a:ext cx="2362200" cy="304800"/>
          </a:xfrm>
          <a:prstGeom prst="straightConnector1">
            <a:avLst/>
          </a:prstGeom>
          <a:noFill/>
          <a:ln w="9525" algn="ctr">
            <a:solidFill>
              <a:srgbClr val="0000FF"/>
            </a:solidFill>
            <a:round/>
            <a:headEnd/>
            <a:tailEnd type="arrow" w="med" len="med"/>
          </a:ln>
        </p:spPr>
      </p:cxnSp>
      <p:cxnSp>
        <p:nvCxnSpPr>
          <p:cNvPr id="68619" name="Straight Arrow Connector 14"/>
          <p:cNvCxnSpPr>
            <a:cxnSpLocks noChangeShapeType="1"/>
          </p:cNvCxnSpPr>
          <p:nvPr/>
        </p:nvCxnSpPr>
        <p:spPr bwMode="auto">
          <a:xfrm flipV="1">
            <a:off x="2895600" y="2819400"/>
            <a:ext cx="3733800" cy="152400"/>
          </a:xfrm>
          <a:prstGeom prst="straightConnector1">
            <a:avLst/>
          </a:prstGeom>
          <a:noFill/>
          <a:ln w="9525" algn="ctr">
            <a:solidFill>
              <a:srgbClr val="0000FF"/>
            </a:solidFill>
            <a:round/>
            <a:headEnd/>
            <a:tailEnd type="arrow" w="med" len="med"/>
          </a:ln>
        </p:spPr>
      </p:cxnSp>
      <p:cxnSp>
        <p:nvCxnSpPr>
          <p:cNvPr id="68620" name="Straight Arrow Connector 17"/>
          <p:cNvCxnSpPr>
            <a:cxnSpLocks noChangeShapeType="1"/>
          </p:cNvCxnSpPr>
          <p:nvPr/>
        </p:nvCxnSpPr>
        <p:spPr bwMode="auto">
          <a:xfrm>
            <a:off x="3352800" y="3733800"/>
            <a:ext cx="3200400" cy="1588"/>
          </a:xfrm>
          <a:prstGeom prst="straightConnector1">
            <a:avLst/>
          </a:prstGeom>
          <a:noFill/>
          <a:ln w="9525" algn="ctr">
            <a:solidFill>
              <a:srgbClr val="FF0000"/>
            </a:solidFill>
            <a:round/>
            <a:headEnd/>
            <a:tailEnd type="arrow" w="med" len="med"/>
          </a:ln>
        </p:spPr>
      </p:cxnSp>
      <p:cxnSp>
        <p:nvCxnSpPr>
          <p:cNvPr id="68621" name="Straight Arrow Connector 19"/>
          <p:cNvCxnSpPr>
            <a:cxnSpLocks noChangeShapeType="1"/>
          </p:cNvCxnSpPr>
          <p:nvPr/>
        </p:nvCxnSpPr>
        <p:spPr bwMode="auto">
          <a:xfrm>
            <a:off x="5257800" y="3048000"/>
            <a:ext cx="2362200" cy="304800"/>
          </a:xfrm>
          <a:prstGeom prst="straightConnector1">
            <a:avLst/>
          </a:prstGeom>
          <a:noFill/>
          <a:ln w="9525" algn="ctr">
            <a:solidFill>
              <a:srgbClr val="FF0000"/>
            </a:solidFill>
            <a:round/>
            <a:headEnd/>
            <a:tailEnd type="arrow" w="med" len="med"/>
          </a:ln>
        </p:spPr>
      </p:cxnSp>
      <p:sp>
        <p:nvSpPr>
          <p:cNvPr id="68622" name="Footer Placeholder 13"/>
          <p:cNvSpPr>
            <a:spLocks noGrp="1"/>
          </p:cNvSpPr>
          <p:nvPr>
            <p:ph type="ftr" sz="quarter" idx="11"/>
          </p:nvPr>
        </p:nvSpPr>
        <p:spPr>
          <a:xfrm rot="16200000">
            <a:off x="5486400" y="3200400"/>
            <a:ext cx="6858000" cy="457200"/>
          </a:xfrm>
          <a:noFill/>
          <a:ln>
            <a:miter lim="800000"/>
            <a:headEnd/>
            <a:tailEnd/>
          </a:ln>
        </p:spPr>
        <p:txBody>
          <a:bodyPr/>
          <a:lstStyle/>
          <a:p>
            <a:r>
              <a:rPr lang="en-US" dirty="0"/>
              <a:t>© 2014 OnCourse Learning. All Rights Reserved.</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miter lim="800000"/>
            <a:headEnd/>
            <a:tailEnd/>
          </a:ln>
        </p:spPr>
        <p:txBody>
          <a:bodyPr/>
          <a:lstStyle/>
          <a:p>
            <a:fld id="{7CA68AF9-598F-48B7-AC04-BA61F01183A1}" type="slidenum">
              <a:rPr lang="en-US"/>
              <a:pPr/>
              <a:t>5</a:t>
            </a:fld>
            <a:endParaRPr lang="en-US"/>
          </a:p>
        </p:txBody>
      </p:sp>
      <p:sp>
        <p:nvSpPr>
          <p:cNvPr id="610306" name="Rectangle 2"/>
          <p:cNvSpPr>
            <a:spLocks noGrp="1" noChangeArrowheads="1"/>
          </p:cNvSpPr>
          <p:nvPr>
            <p:ph type="title"/>
          </p:nvPr>
        </p:nvSpPr>
        <p:spPr>
          <a:xfrm>
            <a:off x="762000" y="152400"/>
            <a:ext cx="7772400" cy="685800"/>
          </a:xfrm>
        </p:spPr>
        <p:txBody>
          <a:bodyPr/>
          <a:lstStyle/>
          <a:p>
            <a:pPr eaLnBrk="1" hangingPunct="1">
              <a:defRPr/>
            </a:pPr>
            <a:r>
              <a:rPr lang="en-US" sz="1600" b="1" dirty="0"/>
              <a:t>Effect of Urban Growth &amp; Uncertainty on Land Rents &amp; Land Values Just Beyond the Urban Boundary</a:t>
            </a:r>
            <a:endParaRPr lang="en-US" sz="1600" dirty="0"/>
          </a:p>
        </p:txBody>
      </p:sp>
      <p:grpSp>
        <p:nvGrpSpPr>
          <p:cNvPr id="17412" name="Group 3"/>
          <p:cNvGrpSpPr>
            <a:grpSpLocks/>
          </p:cNvGrpSpPr>
          <p:nvPr/>
        </p:nvGrpSpPr>
        <p:grpSpPr bwMode="auto">
          <a:xfrm>
            <a:off x="4191000" y="838200"/>
            <a:ext cx="3962400" cy="2743200"/>
            <a:chOff x="240" y="2256"/>
            <a:chExt cx="2496" cy="1728"/>
          </a:xfrm>
        </p:grpSpPr>
        <p:sp>
          <p:nvSpPr>
            <p:cNvPr id="17443" name="Rectangle 4"/>
            <p:cNvSpPr>
              <a:spLocks noChangeArrowheads="1"/>
            </p:cNvSpPr>
            <p:nvPr/>
          </p:nvSpPr>
          <p:spPr bwMode="auto">
            <a:xfrm>
              <a:off x="240" y="2256"/>
              <a:ext cx="2496" cy="1728"/>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grpSp>
          <p:nvGrpSpPr>
            <p:cNvPr id="17444" name="Group 5"/>
            <p:cNvGrpSpPr>
              <a:grpSpLocks/>
            </p:cNvGrpSpPr>
            <p:nvPr/>
          </p:nvGrpSpPr>
          <p:grpSpPr bwMode="auto">
            <a:xfrm>
              <a:off x="288" y="2256"/>
              <a:ext cx="2419" cy="1613"/>
              <a:chOff x="2952" y="2736"/>
              <a:chExt cx="6048" cy="4032"/>
            </a:xfrm>
          </p:grpSpPr>
          <p:sp>
            <p:nvSpPr>
              <p:cNvPr id="17445" name="Rectangle 6"/>
              <p:cNvSpPr>
                <a:spLocks noChangeArrowheads="1"/>
              </p:cNvSpPr>
              <p:nvPr/>
            </p:nvSpPr>
            <p:spPr bwMode="auto">
              <a:xfrm>
                <a:off x="3046" y="2736"/>
                <a:ext cx="5198" cy="792"/>
              </a:xfrm>
              <a:prstGeom prst="rect">
                <a:avLst/>
              </a:prstGeom>
              <a:noFill/>
              <a:ln w="25400">
                <a:noFill/>
                <a:miter lim="800000"/>
                <a:headEnd/>
                <a:tailEnd/>
              </a:ln>
            </p:spPr>
            <p:txBody>
              <a:bodyPr lIns="12700" tIns="12700" rIns="12700" bIns="12700"/>
              <a:lstStyle/>
              <a:p>
                <a:r>
                  <a:rPr lang="en-US" sz="1200" b="1"/>
                  <a:t>Exhibit 5-1: Components of Land Rent Outside &amp; Inside the Urban Boundary, Under Uncertainty . . .</a:t>
                </a:r>
              </a:p>
            </p:txBody>
          </p:sp>
          <p:sp>
            <p:nvSpPr>
              <p:cNvPr id="17446" name="Line 7"/>
              <p:cNvSpPr>
                <a:spLocks noChangeShapeType="1"/>
              </p:cNvSpPr>
              <p:nvPr/>
            </p:nvSpPr>
            <p:spPr bwMode="auto">
              <a:xfrm>
                <a:off x="2952" y="6163"/>
                <a:ext cx="6048" cy="0"/>
              </a:xfrm>
              <a:prstGeom prst="line">
                <a:avLst/>
              </a:prstGeom>
              <a:noFill/>
              <a:ln w="25400">
                <a:solidFill>
                  <a:srgbClr val="000000"/>
                </a:solidFill>
                <a:round/>
                <a:headEnd type="none" w="sm" len="sm"/>
                <a:tailEnd type="none" w="sm" len="sm"/>
              </a:ln>
            </p:spPr>
            <p:txBody>
              <a:bodyPr/>
              <a:lstStyle/>
              <a:p>
                <a:endParaRPr lang="en-US"/>
              </a:p>
            </p:txBody>
          </p:sp>
          <p:sp>
            <p:nvSpPr>
              <p:cNvPr id="17447" name="Rectangle 8"/>
              <p:cNvSpPr>
                <a:spLocks noChangeArrowheads="1"/>
              </p:cNvSpPr>
              <p:nvPr/>
            </p:nvSpPr>
            <p:spPr bwMode="auto">
              <a:xfrm>
                <a:off x="2952" y="6566"/>
                <a:ext cx="1324" cy="202"/>
              </a:xfrm>
              <a:prstGeom prst="rect">
                <a:avLst/>
              </a:prstGeom>
              <a:noFill/>
              <a:ln w="25400">
                <a:noFill/>
                <a:miter lim="800000"/>
                <a:headEnd/>
                <a:tailEnd/>
              </a:ln>
            </p:spPr>
            <p:txBody>
              <a:bodyPr lIns="12700" tIns="12700" rIns="12700" bIns="12700"/>
              <a:lstStyle/>
              <a:p>
                <a:r>
                  <a:rPr lang="en-US" sz="1000"/>
                  <a:t>Distance from CBD</a:t>
                </a:r>
                <a:endParaRPr lang="en-US" sz="1200"/>
              </a:p>
            </p:txBody>
          </p:sp>
          <p:sp>
            <p:nvSpPr>
              <p:cNvPr id="17448" name="Line 9"/>
              <p:cNvSpPr>
                <a:spLocks noChangeShapeType="1"/>
              </p:cNvSpPr>
              <p:nvPr/>
            </p:nvSpPr>
            <p:spPr bwMode="auto">
              <a:xfrm>
                <a:off x="2952" y="6465"/>
                <a:ext cx="1229" cy="1"/>
              </a:xfrm>
              <a:prstGeom prst="line">
                <a:avLst/>
              </a:prstGeom>
              <a:noFill/>
              <a:ln w="9525">
                <a:solidFill>
                  <a:srgbClr val="000000"/>
                </a:solidFill>
                <a:round/>
                <a:headEnd type="none" w="sm" len="sm"/>
                <a:tailEnd type="triangle" w="sm" len="sm"/>
              </a:ln>
            </p:spPr>
            <p:txBody>
              <a:bodyPr/>
              <a:lstStyle/>
              <a:p>
                <a:endParaRPr lang="en-US"/>
              </a:p>
            </p:txBody>
          </p:sp>
          <p:sp>
            <p:nvSpPr>
              <p:cNvPr id="17449" name="Line 10"/>
              <p:cNvSpPr>
                <a:spLocks noChangeShapeType="1"/>
              </p:cNvSpPr>
              <p:nvPr/>
            </p:nvSpPr>
            <p:spPr bwMode="auto">
              <a:xfrm>
                <a:off x="2952" y="5760"/>
                <a:ext cx="6048" cy="0"/>
              </a:xfrm>
              <a:prstGeom prst="line">
                <a:avLst/>
              </a:prstGeom>
              <a:noFill/>
              <a:ln w="12700">
                <a:solidFill>
                  <a:srgbClr val="000000"/>
                </a:solidFill>
                <a:round/>
                <a:headEnd type="none" w="sm" len="sm"/>
                <a:tailEnd type="none" w="sm" len="sm"/>
              </a:ln>
            </p:spPr>
            <p:txBody>
              <a:bodyPr/>
              <a:lstStyle/>
              <a:p>
                <a:endParaRPr lang="en-US"/>
              </a:p>
            </p:txBody>
          </p:sp>
          <p:sp>
            <p:nvSpPr>
              <p:cNvPr id="17450" name="Line 11"/>
              <p:cNvSpPr>
                <a:spLocks noChangeShapeType="1"/>
              </p:cNvSpPr>
              <p:nvPr/>
            </p:nvSpPr>
            <p:spPr bwMode="auto">
              <a:xfrm flipV="1">
                <a:off x="5976" y="4449"/>
                <a:ext cx="0" cy="1311"/>
              </a:xfrm>
              <a:prstGeom prst="line">
                <a:avLst/>
              </a:prstGeom>
              <a:noFill/>
              <a:ln w="12700">
                <a:solidFill>
                  <a:srgbClr val="000000"/>
                </a:solidFill>
                <a:round/>
                <a:headEnd type="none" w="sm" len="sm"/>
                <a:tailEnd type="none" w="sm" len="sm"/>
              </a:ln>
            </p:spPr>
            <p:txBody>
              <a:bodyPr/>
              <a:lstStyle/>
              <a:p>
                <a:endParaRPr lang="en-US"/>
              </a:p>
            </p:txBody>
          </p:sp>
          <p:sp>
            <p:nvSpPr>
              <p:cNvPr id="17451" name="Line 12"/>
              <p:cNvSpPr>
                <a:spLocks noChangeShapeType="1"/>
              </p:cNvSpPr>
              <p:nvPr/>
            </p:nvSpPr>
            <p:spPr bwMode="auto">
              <a:xfrm flipH="1" flipV="1">
                <a:off x="2952" y="3542"/>
                <a:ext cx="3024" cy="908"/>
              </a:xfrm>
              <a:prstGeom prst="line">
                <a:avLst/>
              </a:prstGeom>
              <a:noFill/>
              <a:ln w="12700">
                <a:solidFill>
                  <a:srgbClr val="000000"/>
                </a:solidFill>
                <a:round/>
                <a:headEnd type="none" w="sm" len="sm"/>
                <a:tailEnd type="none" w="sm" len="sm"/>
              </a:ln>
            </p:spPr>
            <p:txBody>
              <a:bodyPr/>
              <a:lstStyle/>
              <a:p>
                <a:endParaRPr lang="en-US"/>
              </a:p>
            </p:txBody>
          </p:sp>
          <p:sp>
            <p:nvSpPr>
              <p:cNvPr id="17452" name="Line 13"/>
              <p:cNvSpPr>
                <a:spLocks noChangeShapeType="1"/>
              </p:cNvSpPr>
              <p:nvPr/>
            </p:nvSpPr>
            <p:spPr bwMode="auto">
              <a:xfrm flipH="1">
                <a:off x="2952" y="4449"/>
                <a:ext cx="3024" cy="1"/>
              </a:xfrm>
              <a:prstGeom prst="line">
                <a:avLst/>
              </a:prstGeom>
              <a:noFill/>
              <a:ln w="12700">
                <a:solidFill>
                  <a:srgbClr val="000000"/>
                </a:solidFill>
                <a:round/>
                <a:headEnd type="none" w="sm" len="sm"/>
                <a:tailEnd type="none" w="sm" len="sm"/>
              </a:ln>
            </p:spPr>
            <p:txBody>
              <a:bodyPr/>
              <a:lstStyle/>
              <a:p>
                <a:endParaRPr lang="en-US"/>
              </a:p>
            </p:txBody>
          </p:sp>
          <p:sp>
            <p:nvSpPr>
              <p:cNvPr id="17453" name="Line 14"/>
              <p:cNvSpPr>
                <a:spLocks noChangeShapeType="1"/>
              </p:cNvSpPr>
              <p:nvPr/>
            </p:nvSpPr>
            <p:spPr bwMode="auto">
              <a:xfrm flipH="1">
                <a:off x="2952" y="4853"/>
                <a:ext cx="3024" cy="0"/>
              </a:xfrm>
              <a:prstGeom prst="line">
                <a:avLst/>
              </a:prstGeom>
              <a:noFill/>
              <a:ln w="12700">
                <a:solidFill>
                  <a:srgbClr val="000000"/>
                </a:solidFill>
                <a:round/>
                <a:headEnd type="none" w="sm" len="sm"/>
                <a:tailEnd type="none" w="sm" len="sm"/>
              </a:ln>
            </p:spPr>
            <p:txBody>
              <a:bodyPr/>
              <a:lstStyle/>
              <a:p>
                <a:endParaRPr lang="en-US"/>
              </a:p>
            </p:txBody>
          </p:sp>
          <p:sp>
            <p:nvSpPr>
              <p:cNvPr id="17454" name="Rectangle 15"/>
              <p:cNvSpPr>
                <a:spLocks noChangeArrowheads="1"/>
              </p:cNvSpPr>
              <p:nvPr/>
            </p:nvSpPr>
            <p:spPr bwMode="auto">
              <a:xfrm>
                <a:off x="5881" y="6263"/>
                <a:ext cx="311" cy="505"/>
              </a:xfrm>
              <a:prstGeom prst="rect">
                <a:avLst/>
              </a:prstGeom>
              <a:noFill/>
              <a:ln w="12700">
                <a:noFill/>
                <a:miter lim="800000"/>
                <a:headEnd/>
                <a:tailEnd/>
              </a:ln>
            </p:spPr>
            <p:txBody>
              <a:bodyPr lIns="12700" tIns="12700" rIns="12700" bIns="12700"/>
              <a:lstStyle/>
              <a:p>
                <a:r>
                  <a:rPr lang="en-US" sz="1400" b="1"/>
                  <a:t>B</a:t>
                </a:r>
                <a:endParaRPr lang="en-US" sz="1400"/>
              </a:p>
            </p:txBody>
          </p:sp>
          <p:sp>
            <p:nvSpPr>
              <p:cNvPr id="17455" name="Rectangle 16"/>
              <p:cNvSpPr>
                <a:spLocks noChangeArrowheads="1"/>
              </p:cNvSpPr>
              <p:nvPr/>
            </p:nvSpPr>
            <p:spPr bwMode="auto">
              <a:xfrm>
                <a:off x="5314" y="6566"/>
                <a:ext cx="1418" cy="202"/>
              </a:xfrm>
              <a:prstGeom prst="rect">
                <a:avLst/>
              </a:prstGeom>
              <a:noFill/>
              <a:ln w="12700">
                <a:noFill/>
                <a:miter lim="800000"/>
                <a:headEnd/>
                <a:tailEnd/>
              </a:ln>
            </p:spPr>
            <p:txBody>
              <a:bodyPr lIns="12700" tIns="12700" rIns="12700" bIns="12700"/>
              <a:lstStyle/>
              <a:p>
                <a:r>
                  <a:rPr lang="en-US" sz="1000"/>
                  <a:t>B  =  Urban Boundary</a:t>
                </a:r>
                <a:endParaRPr lang="en-US" sz="1200"/>
              </a:p>
            </p:txBody>
          </p:sp>
          <p:sp>
            <p:nvSpPr>
              <p:cNvPr id="17456" name="Rectangle 17"/>
              <p:cNvSpPr>
                <a:spLocks noChangeArrowheads="1"/>
              </p:cNvSpPr>
              <p:nvPr/>
            </p:nvSpPr>
            <p:spPr bwMode="auto">
              <a:xfrm>
                <a:off x="5220" y="5860"/>
                <a:ext cx="1872" cy="368"/>
              </a:xfrm>
              <a:prstGeom prst="rect">
                <a:avLst/>
              </a:prstGeom>
              <a:noFill/>
              <a:ln w="12700">
                <a:noFill/>
                <a:miter lim="800000"/>
                <a:headEnd/>
                <a:tailEnd/>
              </a:ln>
            </p:spPr>
            <p:txBody>
              <a:bodyPr lIns="12700" tIns="12700" rIns="12700" bIns="12700"/>
              <a:lstStyle/>
              <a:p>
                <a:r>
                  <a:rPr lang="en-US" sz="1200"/>
                  <a:t>Agricultural Rent</a:t>
                </a:r>
              </a:p>
            </p:txBody>
          </p:sp>
          <p:sp>
            <p:nvSpPr>
              <p:cNvPr id="17457" name="Rectangle 18"/>
              <p:cNvSpPr>
                <a:spLocks noChangeArrowheads="1"/>
              </p:cNvSpPr>
              <p:nvPr/>
            </p:nvSpPr>
            <p:spPr bwMode="auto">
              <a:xfrm>
                <a:off x="3424" y="5155"/>
                <a:ext cx="2048" cy="353"/>
              </a:xfrm>
              <a:prstGeom prst="rect">
                <a:avLst/>
              </a:prstGeom>
              <a:noFill/>
              <a:ln w="12700">
                <a:noFill/>
                <a:miter lim="800000"/>
                <a:headEnd/>
                <a:tailEnd/>
              </a:ln>
            </p:spPr>
            <p:txBody>
              <a:bodyPr lIns="12700" tIns="12700" rIns="12700" bIns="12700"/>
              <a:lstStyle/>
              <a:p>
                <a:r>
                  <a:rPr lang="en-US" sz="1200"/>
                  <a:t>Construction Rent</a:t>
                </a:r>
              </a:p>
            </p:txBody>
          </p:sp>
          <p:sp>
            <p:nvSpPr>
              <p:cNvPr id="17458" name="Rectangle 19"/>
              <p:cNvSpPr>
                <a:spLocks noChangeArrowheads="1"/>
              </p:cNvSpPr>
              <p:nvPr/>
            </p:nvSpPr>
            <p:spPr bwMode="auto">
              <a:xfrm>
                <a:off x="3424" y="4550"/>
                <a:ext cx="2228" cy="418"/>
              </a:xfrm>
              <a:prstGeom prst="rect">
                <a:avLst/>
              </a:prstGeom>
              <a:noFill/>
              <a:ln w="12700">
                <a:noFill/>
                <a:miter lim="800000"/>
                <a:headEnd/>
                <a:tailEnd/>
              </a:ln>
            </p:spPr>
            <p:txBody>
              <a:bodyPr lIns="12700" tIns="12700" rIns="12700" bIns="12700"/>
              <a:lstStyle/>
              <a:p>
                <a:r>
                  <a:rPr lang="en-US" sz="1200"/>
                  <a:t>Irreversibility Rent</a:t>
                </a:r>
              </a:p>
            </p:txBody>
          </p:sp>
          <p:sp>
            <p:nvSpPr>
              <p:cNvPr id="17459" name="Rectangle 20"/>
              <p:cNvSpPr>
                <a:spLocks noChangeArrowheads="1"/>
              </p:cNvSpPr>
              <p:nvPr/>
            </p:nvSpPr>
            <p:spPr bwMode="auto">
              <a:xfrm>
                <a:off x="3424" y="4147"/>
                <a:ext cx="1688" cy="281"/>
              </a:xfrm>
              <a:prstGeom prst="rect">
                <a:avLst/>
              </a:prstGeom>
              <a:noFill/>
              <a:ln w="12700">
                <a:noFill/>
                <a:miter lim="800000"/>
                <a:headEnd/>
                <a:tailEnd/>
              </a:ln>
            </p:spPr>
            <p:txBody>
              <a:bodyPr lIns="12700" tIns="12700" rIns="12700" bIns="12700"/>
              <a:lstStyle/>
              <a:p>
                <a:r>
                  <a:rPr lang="en-US" sz="1200"/>
                  <a:t>Location Rent</a:t>
                </a:r>
              </a:p>
            </p:txBody>
          </p:sp>
        </p:grpSp>
      </p:grpSp>
      <p:grpSp>
        <p:nvGrpSpPr>
          <p:cNvPr id="17413" name="Group 21"/>
          <p:cNvGrpSpPr>
            <a:grpSpLocks/>
          </p:cNvGrpSpPr>
          <p:nvPr/>
        </p:nvGrpSpPr>
        <p:grpSpPr bwMode="auto">
          <a:xfrm>
            <a:off x="4191000" y="3733800"/>
            <a:ext cx="4038600" cy="2667000"/>
            <a:chOff x="2976" y="2256"/>
            <a:chExt cx="2544" cy="1680"/>
          </a:xfrm>
        </p:grpSpPr>
        <p:sp>
          <p:nvSpPr>
            <p:cNvPr id="17422" name="Rectangle 22"/>
            <p:cNvSpPr>
              <a:spLocks noChangeArrowheads="1"/>
            </p:cNvSpPr>
            <p:nvPr/>
          </p:nvSpPr>
          <p:spPr bwMode="auto">
            <a:xfrm>
              <a:off x="2976" y="2256"/>
              <a:ext cx="2544" cy="1680"/>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grpSp>
          <p:nvGrpSpPr>
            <p:cNvPr id="17423" name="Group 23"/>
            <p:cNvGrpSpPr>
              <a:grpSpLocks/>
            </p:cNvGrpSpPr>
            <p:nvPr/>
          </p:nvGrpSpPr>
          <p:grpSpPr bwMode="auto">
            <a:xfrm>
              <a:off x="3024" y="2304"/>
              <a:ext cx="2448" cy="1584"/>
              <a:chOff x="2952" y="7128"/>
              <a:chExt cx="6120" cy="3960"/>
            </a:xfrm>
          </p:grpSpPr>
          <p:sp>
            <p:nvSpPr>
              <p:cNvPr id="17424" name="Rectangle 24"/>
              <p:cNvSpPr>
                <a:spLocks noChangeArrowheads="1"/>
              </p:cNvSpPr>
              <p:nvPr/>
            </p:nvSpPr>
            <p:spPr bwMode="auto">
              <a:xfrm>
                <a:off x="3047" y="7128"/>
                <a:ext cx="5485" cy="720"/>
              </a:xfrm>
              <a:prstGeom prst="rect">
                <a:avLst/>
              </a:prstGeom>
              <a:noFill/>
              <a:ln w="25400">
                <a:noFill/>
                <a:miter lim="800000"/>
                <a:headEnd/>
                <a:tailEnd/>
              </a:ln>
            </p:spPr>
            <p:txBody>
              <a:bodyPr lIns="12700" tIns="12700" rIns="12700" bIns="12700"/>
              <a:lstStyle/>
              <a:p>
                <a:r>
                  <a:rPr lang="en-US" sz="1200" b="1"/>
                  <a:t>Exhibit 5-2: Components of Land Value Outside &amp; Inside the Urban Boundary, Under Uncertainty . . .</a:t>
                </a:r>
              </a:p>
            </p:txBody>
          </p:sp>
          <p:sp>
            <p:nvSpPr>
              <p:cNvPr id="17425" name="Line 25"/>
              <p:cNvSpPr>
                <a:spLocks noChangeShapeType="1"/>
              </p:cNvSpPr>
              <p:nvPr/>
            </p:nvSpPr>
            <p:spPr bwMode="auto">
              <a:xfrm>
                <a:off x="2952" y="10188"/>
                <a:ext cx="6120" cy="0"/>
              </a:xfrm>
              <a:prstGeom prst="line">
                <a:avLst/>
              </a:prstGeom>
              <a:noFill/>
              <a:ln w="25400">
                <a:solidFill>
                  <a:srgbClr val="000000"/>
                </a:solidFill>
                <a:round/>
                <a:headEnd type="none" w="sm" len="sm"/>
                <a:tailEnd type="none" w="sm" len="sm"/>
              </a:ln>
            </p:spPr>
            <p:txBody>
              <a:bodyPr/>
              <a:lstStyle/>
              <a:p>
                <a:endParaRPr lang="en-US"/>
              </a:p>
            </p:txBody>
          </p:sp>
          <p:sp>
            <p:nvSpPr>
              <p:cNvPr id="17426" name="Rectangle 26"/>
              <p:cNvSpPr>
                <a:spLocks noChangeArrowheads="1"/>
              </p:cNvSpPr>
              <p:nvPr/>
            </p:nvSpPr>
            <p:spPr bwMode="auto">
              <a:xfrm>
                <a:off x="2952" y="10547"/>
                <a:ext cx="1980" cy="541"/>
              </a:xfrm>
              <a:prstGeom prst="rect">
                <a:avLst/>
              </a:prstGeom>
              <a:noFill/>
              <a:ln w="25400">
                <a:noFill/>
                <a:miter lim="800000"/>
                <a:headEnd/>
                <a:tailEnd/>
              </a:ln>
            </p:spPr>
            <p:txBody>
              <a:bodyPr lIns="12700" tIns="12700" rIns="12700" bIns="12700"/>
              <a:lstStyle/>
              <a:p>
                <a:r>
                  <a:rPr lang="en-US" sz="1000"/>
                  <a:t>Distance from CBD</a:t>
                </a:r>
                <a:endParaRPr lang="en-US" sz="1200"/>
              </a:p>
            </p:txBody>
          </p:sp>
          <p:sp>
            <p:nvSpPr>
              <p:cNvPr id="17427" name="Line 27"/>
              <p:cNvSpPr>
                <a:spLocks noChangeShapeType="1"/>
              </p:cNvSpPr>
              <p:nvPr/>
            </p:nvSpPr>
            <p:spPr bwMode="auto">
              <a:xfrm>
                <a:off x="2952" y="10457"/>
                <a:ext cx="1244" cy="1"/>
              </a:xfrm>
              <a:prstGeom prst="line">
                <a:avLst/>
              </a:prstGeom>
              <a:noFill/>
              <a:ln w="9525">
                <a:solidFill>
                  <a:srgbClr val="000000"/>
                </a:solidFill>
                <a:round/>
                <a:headEnd type="none" w="sm" len="sm"/>
                <a:tailEnd type="triangle" w="sm" len="sm"/>
              </a:ln>
            </p:spPr>
            <p:txBody>
              <a:bodyPr/>
              <a:lstStyle/>
              <a:p>
                <a:endParaRPr lang="en-US"/>
              </a:p>
            </p:txBody>
          </p:sp>
          <p:sp>
            <p:nvSpPr>
              <p:cNvPr id="17428" name="Line 28"/>
              <p:cNvSpPr>
                <a:spLocks noChangeShapeType="1"/>
              </p:cNvSpPr>
              <p:nvPr/>
            </p:nvSpPr>
            <p:spPr bwMode="auto">
              <a:xfrm>
                <a:off x="2952" y="9828"/>
                <a:ext cx="6120" cy="0"/>
              </a:xfrm>
              <a:prstGeom prst="line">
                <a:avLst/>
              </a:prstGeom>
              <a:noFill/>
              <a:ln w="12700">
                <a:solidFill>
                  <a:srgbClr val="000000"/>
                </a:solidFill>
                <a:round/>
                <a:headEnd type="none" w="sm" len="sm"/>
                <a:tailEnd type="none" w="sm" len="sm"/>
              </a:ln>
            </p:spPr>
            <p:txBody>
              <a:bodyPr/>
              <a:lstStyle/>
              <a:p>
                <a:endParaRPr lang="en-US"/>
              </a:p>
            </p:txBody>
          </p:sp>
          <p:sp>
            <p:nvSpPr>
              <p:cNvPr id="17429" name="Line 29"/>
              <p:cNvSpPr>
                <a:spLocks noChangeShapeType="1"/>
              </p:cNvSpPr>
              <p:nvPr/>
            </p:nvSpPr>
            <p:spPr bwMode="auto">
              <a:xfrm flipH="1" flipV="1">
                <a:off x="2952" y="7668"/>
                <a:ext cx="3060" cy="810"/>
              </a:xfrm>
              <a:prstGeom prst="line">
                <a:avLst/>
              </a:prstGeom>
              <a:noFill/>
              <a:ln w="12700">
                <a:solidFill>
                  <a:srgbClr val="000000"/>
                </a:solidFill>
                <a:round/>
                <a:headEnd type="none" w="sm" len="sm"/>
                <a:tailEnd type="none" w="sm" len="sm"/>
              </a:ln>
            </p:spPr>
            <p:txBody>
              <a:bodyPr/>
              <a:lstStyle/>
              <a:p>
                <a:endParaRPr lang="en-US"/>
              </a:p>
            </p:txBody>
          </p:sp>
          <p:sp>
            <p:nvSpPr>
              <p:cNvPr id="17430" name="Line 30"/>
              <p:cNvSpPr>
                <a:spLocks noChangeShapeType="1"/>
              </p:cNvSpPr>
              <p:nvPr/>
            </p:nvSpPr>
            <p:spPr bwMode="auto">
              <a:xfrm flipH="1">
                <a:off x="2952" y="8478"/>
                <a:ext cx="3060" cy="0"/>
              </a:xfrm>
              <a:prstGeom prst="line">
                <a:avLst/>
              </a:prstGeom>
              <a:noFill/>
              <a:ln w="12700">
                <a:solidFill>
                  <a:srgbClr val="000000"/>
                </a:solidFill>
                <a:round/>
                <a:headEnd type="none" w="sm" len="sm"/>
                <a:tailEnd type="none" w="sm" len="sm"/>
              </a:ln>
            </p:spPr>
            <p:txBody>
              <a:bodyPr/>
              <a:lstStyle/>
              <a:p>
                <a:endParaRPr lang="en-US"/>
              </a:p>
            </p:txBody>
          </p:sp>
          <p:sp>
            <p:nvSpPr>
              <p:cNvPr id="17431" name="Line 31"/>
              <p:cNvSpPr>
                <a:spLocks noChangeShapeType="1"/>
              </p:cNvSpPr>
              <p:nvPr/>
            </p:nvSpPr>
            <p:spPr bwMode="auto">
              <a:xfrm flipH="1">
                <a:off x="2952" y="8838"/>
                <a:ext cx="3060" cy="0"/>
              </a:xfrm>
              <a:prstGeom prst="line">
                <a:avLst/>
              </a:prstGeom>
              <a:noFill/>
              <a:ln w="12700">
                <a:solidFill>
                  <a:srgbClr val="000000"/>
                </a:solidFill>
                <a:round/>
                <a:headEnd type="none" w="sm" len="sm"/>
                <a:tailEnd type="none" w="sm" len="sm"/>
              </a:ln>
            </p:spPr>
            <p:txBody>
              <a:bodyPr/>
              <a:lstStyle/>
              <a:p>
                <a:endParaRPr lang="en-US"/>
              </a:p>
            </p:txBody>
          </p:sp>
          <p:sp>
            <p:nvSpPr>
              <p:cNvPr id="17432" name="Rectangle 32"/>
              <p:cNvSpPr>
                <a:spLocks noChangeArrowheads="1"/>
              </p:cNvSpPr>
              <p:nvPr/>
            </p:nvSpPr>
            <p:spPr bwMode="auto">
              <a:xfrm>
                <a:off x="5916" y="10277"/>
                <a:ext cx="636" cy="451"/>
              </a:xfrm>
              <a:prstGeom prst="rect">
                <a:avLst/>
              </a:prstGeom>
              <a:noFill/>
              <a:ln w="12700">
                <a:noFill/>
                <a:miter lim="800000"/>
                <a:headEnd/>
                <a:tailEnd/>
              </a:ln>
            </p:spPr>
            <p:txBody>
              <a:bodyPr lIns="12700" tIns="12700" rIns="12700" bIns="12700"/>
              <a:lstStyle/>
              <a:p>
                <a:r>
                  <a:rPr lang="en-US" sz="1400" b="1"/>
                  <a:t>B</a:t>
                </a:r>
                <a:endParaRPr lang="en-US" sz="1400"/>
              </a:p>
            </p:txBody>
          </p:sp>
          <p:sp>
            <p:nvSpPr>
              <p:cNvPr id="17433" name="Rectangle 33"/>
              <p:cNvSpPr>
                <a:spLocks noChangeArrowheads="1"/>
              </p:cNvSpPr>
              <p:nvPr/>
            </p:nvSpPr>
            <p:spPr bwMode="auto">
              <a:xfrm>
                <a:off x="5342" y="10547"/>
                <a:ext cx="2290" cy="361"/>
              </a:xfrm>
              <a:prstGeom prst="rect">
                <a:avLst/>
              </a:prstGeom>
              <a:noFill/>
              <a:ln w="12700">
                <a:noFill/>
                <a:miter lim="800000"/>
                <a:headEnd/>
                <a:tailEnd/>
              </a:ln>
            </p:spPr>
            <p:txBody>
              <a:bodyPr lIns="12700" tIns="12700" rIns="12700" bIns="12700"/>
              <a:lstStyle/>
              <a:p>
                <a:r>
                  <a:rPr lang="en-US" sz="1000"/>
                  <a:t>B  =  Urban Boundary</a:t>
                </a:r>
                <a:endParaRPr lang="en-US" sz="1200"/>
              </a:p>
            </p:txBody>
          </p:sp>
          <p:sp>
            <p:nvSpPr>
              <p:cNvPr id="17434" name="Rectangle 34"/>
              <p:cNvSpPr>
                <a:spLocks noChangeArrowheads="1"/>
              </p:cNvSpPr>
              <p:nvPr/>
            </p:nvSpPr>
            <p:spPr bwMode="auto">
              <a:xfrm>
                <a:off x="5247" y="9918"/>
                <a:ext cx="2565" cy="450"/>
              </a:xfrm>
              <a:prstGeom prst="rect">
                <a:avLst/>
              </a:prstGeom>
              <a:noFill/>
              <a:ln w="12700">
                <a:noFill/>
                <a:miter lim="800000"/>
                <a:headEnd/>
                <a:tailEnd/>
              </a:ln>
            </p:spPr>
            <p:txBody>
              <a:bodyPr lIns="12700" tIns="12700" rIns="12700" bIns="12700"/>
              <a:lstStyle/>
              <a:p>
                <a:r>
                  <a:rPr lang="en-US" sz="1200"/>
                  <a:t>Agricultural Value</a:t>
                </a:r>
              </a:p>
            </p:txBody>
          </p:sp>
          <p:sp>
            <p:nvSpPr>
              <p:cNvPr id="17435" name="Rectangle 35"/>
              <p:cNvSpPr>
                <a:spLocks noChangeArrowheads="1"/>
              </p:cNvSpPr>
              <p:nvPr/>
            </p:nvSpPr>
            <p:spPr bwMode="auto">
              <a:xfrm>
                <a:off x="3312" y="8928"/>
                <a:ext cx="2335" cy="360"/>
              </a:xfrm>
              <a:prstGeom prst="rect">
                <a:avLst/>
              </a:prstGeom>
              <a:noFill/>
              <a:ln w="12700">
                <a:noFill/>
                <a:miter lim="800000"/>
                <a:headEnd/>
                <a:tailEnd/>
              </a:ln>
            </p:spPr>
            <p:txBody>
              <a:bodyPr lIns="12700" tIns="12700" rIns="12700" bIns="12700"/>
              <a:lstStyle/>
              <a:p>
                <a:r>
                  <a:rPr lang="en-US" sz="1200"/>
                  <a:t>Irreversibility Premium</a:t>
                </a:r>
              </a:p>
            </p:txBody>
          </p:sp>
          <p:sp>
            <p:nvSpPr>
              <p:cNvPr id="17436" name="Rectangle 36"/>
              <p:cNvSpPr>
                <a:spLocks noChangeArrowheads="1"/>
              </p:cNvSpPr>
              <p:nvPr/>
            </p:nvSpPr>
            <p:spPr bwMode="auto">
              <a:xfrm>
                <a:off x="3492" y="8568"/>
                <a:ext cx="2104" cy="360"/>
              </a:xfrm>
              <a:prstGeom prst="rect">
                <a:avLst/>
              </a:prstGeom>
              <a:noFill/>
              <a:ln w="12700">
                <a:noFill/>
                <a:miter lim="800000"/>
                <a:headEnd/>
                <a:tailEnd/>
              </a:ln>
            </p:spPr>
            <p:txBody>
              <a:bodyPr lIns="12700" tIns="12700" rIns="12700" bIns="12700"/>
              <a:lstStyle/>
              <a:p>
                <a:r>
                  <a:rPr lang="en-US" sz="1200"/>
                  <a:t>Construction Cost</a:t>
                </a:r>
              </a:p>
            </p:txBody>
          </p:sp>
          <p:sp>
            <p:nvSpPr>
              <p:cNvPr id="17437" name="Rectangle 37"/>
              <p:cNvSpPr>
                <a:spLocks noChangeArrowheads="1"/>
              </p:cNvSpPr>
              <p:nvPr/>
            </p:nvSpPr>
            <p:spPr bwMode="auto">
              <a:xfrm>
                <a:off x="3430" y="8208"/>
                <a:ext cx="1682" cy="360"/>
              </a:xfrm>
              <a:prstGeom prst="rect">
                <a:avLst/>
              </a:prstGeom>
              <a:noFill/>
              <a:ln w="12700">
                <a:noFill/>
                <a:miter lim="800000"/>
                <a:headEnd/>
                <a:tailEnd/>
              </a:ln>
            </p:spPr>
            <p:txBody>
              <a:bodyPr lIns="12700" tIns="12700" rIns="12700" bIns="12700"/>
              <a:lstStyle/>
              <a:p>
                <a:r>
                  <a:rPr lang="en-US" sz="1200"/>
                  <a:t>Location Value</a:t>
                </a:r>
              </a:p>
            </p:txBody>
          </p:sp>
          <p:sp>
            <p:nvSpPr>
              <p:cNvPr id="17438" name="Rectangle 38"/>
              <p:cNvSpPr>
                <a:spLocks noChangeArrowheads="1"/>
              </p:cNvSpPr>
              <p:nvPr/>
            </p:nvSpPr>
            <p:spPr bwMode="auto">
              <a:xfrm>
                <a:off x="3672" y="9468"/>
                <a:ext cx="1941" cy="450"/>
              </a:xfrm>
              <a:prstGeom prst="rect">
                <a:avLst/>
              </a:prstGeom>
              <a:noFill/>
              <a:ln w="12700">
                <a:noFill/>
                <a:miter lim="800000"/>
                <a:headEnd/>
                <a:tailEnd/>
              </a:ln>
            </p:spPr>
            <p:txBody>
              <a:bodyPr lIns="12700" tIns="12700" rIns="12700" bIns="12700"/>
              <a:lstStyle/>
              <a:p>
                <a:r>
                  <a:rPr lang="en-US" sz="1200"/>
                  <a:t>Growth Premium</a:t>
                </a:r>
              </a:p>
            </p:txBody>
          </p:sp>
          <p:sp>
            <p:nvSpPr>
              <p:cNvPr id="17439" name="Arc 39"/>
              <p:cNvSpPr>
                <a:spLocks/>
              </p:cNvSpPr>
              <p:nvPr/>
            </p:nvSpPr>
            <p:spPr bwMode="auto">
              <a:xfrm flipH="1" flipV="1">
                <a:off x="6012" y="9378"/>
                <a:ext cx="3060" cy="360"/>
              </a:xfrm>
              <a:custGeom>
                <a:avLst/>
                <a:gdLst>
                  <a:gd name="T0" fmla="*/ 0 w 21600"/>
                  <a:gd name="T1" fmla="*/ 0 h 21600"/>
                  <a:gd name="T2" fmla="*/ 6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round/>
                <a:headEnd/>
                <a:tailEnd/>
              </a:ln>
            </p:spPr>
            <p:txBody>
              <a:bodyPr/>
              <a:lstStyle/>
              <a:p>
                <a:endParaRPr lang="en-US"/>
              </a:p>
            </p:txBody>
          </p:sp>
          <p:sp>
            <p:nvSpPr>
              <p:cNvPr id="17440" name="Line 40"/>
              <p:cNvSpPr>
                <a:spLocks noChangeShapeType="1"/>
              </p:cNvSpPr>
              <p:nvPr/>
            </p:nvSpPr>
            <p:spPr bwMode="auto">
              <a:xfrm flipH="1">
                <a:off x="2952" y="9378"/>
                <a:ext cx="3060" cy="0"/>
              </a:xfrm>
              <a:prstGeom prst="line">
                <a:avLst/>
              </a:prstGeom>
              <a:noFill/>
              <a:ln w="12700">
                <a:solidFill>
                  <a:srgbClr val="000000"/>
                </a:solidFill>
                <a:round/>
                <a:headEnd type="none" w="sm" len="sm"/>
                <a:tailEnd type="none" w="sm" len="sm"/>
              </a:ln>
            </p:spPr>
            <p:txBody>
              <a:bodyPr/>
              <a:lstStyle/>
              <a:p>
                <a:endParaRPr lang="en-US"/>
              </a:p>
            </p:txBody>
          </p:sp>
          <p:sp>
            <p:nvSpPr>
              <p:cNvPr id="17441" name="Arc 41"/>
              <p:cNvSpPr>
                <a:spLocks/>
              </p:cNvSpPr>
              <p:nvPr/>
            </p:nvSpPr>
            <p:spPr bwMode="auto">
              <a:xfrm flipH="1" flipV="1">
                <a:off x="6012" y="8838"/>
                <a:ext cx="3060" cy="810"/>
              </a:xfrm>
              <a:custGeom>
                <a:avLst/>
                <a:gdLst>
                  <a:gd name="T0" fmla="*/ 0 w 21600"/>
                  <a:gd name="T1" fmla="*/ 0 h 21600"/>
                  <a:gd name="T2" fmla="*/ 61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round/>
                <a:headEnd/>
                <a:tailEnd/>
              </a:ln>
            </p:spPr>
            <p:txBody>
              <a:bodyPr/>
              <a:lstStyle/>
              <a:p>
                <a:endParaRPr lang="en-US"/>
              </a:p>
            </p:txBody>
          </p:sp>
          <p:sp>
            <p:nvSpPr>
              <p:cNvPr id="17442" name="Line 42"/>
              <p:cNvSpPr>
                <a:spLocks noChangeShapeType="1"/>
              </p:cNvSpPr>
              <p:nvPr/>
            </p:nvSpPr>
            <p:spPr bwMode="auto">
              <a:xfrm flipV="1">
                <a:off x="6012" y="8478"/>
                <a:ext cx="0" cy="360"/>
              </a:xfrm>
              <a:prstGeom prst="line">
                <a:avLst/>
              </a:prstGeom>
              <a:noFill/>
              <a:ln w="12700">
                <a:solidFill>
                  <a:srgbClr val="000000"/>
                </a:solidFill>
                <a:round/>
                <a:headEnd type="none" w="sm" len="sm"/>
                <a:tailEnd type="none" w="sm" len="sm"/>
              </a:ln>
            </p:spPr>
            <p:txBody>
              <a:bodyPr/>
              <a:lstStyle/>
              <a:p>
                <a:endParaRPr lang="en-US"/>
              </a:p>
            </p:txBody>
          </p:sp>
        </p:grpSp>
      </p:grpSp>
      <p:sp>
        <p:nvSpPr>
          <p:cNvPr id="17414" name="Text Box 43"/>
          <p:cNvSpPr txBox="1">
            <a:spLocks noChangeArrowheads="1"/>
          </p:cNvSpPr>
          <p:nvPr/>
        </p:nvSpPr>
        <p:spPr bwMode="auto">
          <a:xfrm>
            <a:off x="381000" y="1066800"/>
            <a:ext cx="3200400" cy="1079500"/>
          </a:xfrm>
          <a:prstGeom prst="rect">
            <a:avLst/>
          </a:prstGeom>
          <a:solidFill>
            <a:schemeClr val="bg1"/>
          </a:solidFill>
          <a:ln w="9525">
            <a:solidFill>
              <a:schemeClr val="tx1"/>
            </a:solidFill>
            <a:miter lim="800000"/>
            <a:headEnd/>
            <a:tailEnd/>
          </a:ln>
        </p:spPr>
        <p:txBody>
          <a:bodyPr>
            <a:spAutoFit/>
          </a:bodyPr>
          <a:lstStyle/>
          <a:p>
            <a:pPr algn="r" eaLnBrk="1" hangingPunct="1">
              <a:spcBef>
                <a:spcPct val="50000"/>
              </a:spcBef>
            </a:pPr>
            <a:r>
              <a:rPr lang="en-US" sz="1600"/>
              <a:t>When you develop today, you give up the option to develop tomorrow instead. Devlpr needs to be compensated for loss of this </a:t>
            </a:r>
            <a:r>
              <a:rPr lang="en-US" sz="1600" b="1"/>
              <a:t>option</a:t>
            </a:r>
            <a:r>
              <a:rPr lang="en-US" sz="1600"/>
              <a:t>.</a:t>
            </a:r>
          </a:p>
        </p:txBody>
      </p:sp>
      <p:sp>
        <p:nvSpPr>
          <p:cNvPr id="17415" name="Line 44"/>
          <p:cNvSpPr>
            <a:spLocks noChangeShapeType="1"/>
          </p:cNvSpPr>
          <p:nvPr/>
        </p:nvSpPr>
        <p:spPr bwMode="auto">
          <a:xfrm>
            <a:off x="3581400" y="2057400"/>
            <a:ext cx="914400" cy="0"/>
          </a:xfrm>
          <a:prstGeom prst="line">
            <a:avLst/>
          </a:prstGeom>
          <a:noFill/>
          <a:ln w="9525">
            <a:solidFill>
              <a:schemeClr val="tx1"/>
            </a:solidFill>
            <a:round/>
            <a:headEnd/>
            <a:tailEnd type="triangle" w="med" len="med"/>
          </a:ln>
        </p:spPr>
        <p:txBody>
          <a:bodyPr wrap="none"/>
          <a:lstStyle/>
          <a:p>
            <a:endParaRPr lang="en-US"/>
          </a:p>
        </p:txBody>
      </p:sp>
      <p:sp>
        <p:nvSpPr>
          <p:cNvPr id="17416" name="Line 45"/>
          <p:cNvSpPr>
            <a:spLocks noChangeShapeType="1"/>
          </p:cNvSpPr>
          <p:nvPr/>
        </p:nvSpPr>
        <p:spPr bwMode="auto">
          <a:xfrm>
            <a:off x="3581400" y="2057400"/>
            <a:ext cx="838200" cy="2971800"/>
          </a:xfrm>
          <a:prstGeom prst="line">
            <a:avLst/>
          </a:prstGeom>
          <a:noFill/>
          <a:ln w="9525">
            <a:solidFill>
              <a:schemeClr val="tx1"/>
            </a:solidFill>
            <a:round/>
            <a:headEnd/>
            <a:tailEnd type="triangle" w="med" len="med"/>
          </a:ln>
        </p:spPr>
        <p:txBody>
          <a:bodyPr wrap="none"/>
          <a:lstStyle/>
          <a:p>
            <a:endParaRPr lang="en-US"/>
          </a:p>
        </p:txBody>
      </p:sp>
      <p:sp>
        <p:nvSpPr>
          <p:cNvPr id="17417" name="Text Box 46"/>
          <p:cNvSpPr txBox="1">
            <a:spLocks noChangeArrowheads="1"/>
          </p:cNvSpPr>
          <p:nvPr/>
        </p:nvSpPr>
        <p:spPr bwMode="auto">
          <a:xfrm>
            <a:off x="381000" y="4495800"/>
            <a:ext cx="3200400" cy="1079500"/>
          </a:xfrm>
          <a:prstGeom prst="rect">
            <a:avLst/>
          </a:prstGeom>
          <a:solidFill>
            <a:schemeClr val="bg1"/>
          </a:solidFill>
          <a:ln w="9525">
            <a:solidFill>
              <a:schemeClr val="tx1"/>
            </a:solidFill>
            <a:miter lim="800000"/>
            <a:headEnd/>
            <a:tailEnd/>
          </a:ln>
        </p:spPr>
        <p:txBody>
          <a:bodyPr>
            <a:spAutoFit/>
          </a:bodyPr>
          <a:lstStyle/>
          <a:p>
            <a:pPr algn="r" eaLnBrk="1" hangingPunct="1">
              <a:spcBef>
                <a:spcPct val="50000"/>
              </a:spcBef>
            </a:pPr>
            <a:r>
              <a:rPr lang="en-US" sz="1600" dirty="0"/>
              <a:t>PV of property asset includes PV of expected future </a:t>
            </a:r>
            <a:r>
              <a:rPr lang="en-US" sz="1600" b="1" dirty="0"/>
              <a:t>growth</a:t>
            </a:r>
            <a:r>
              <a:rPr lang="en-US" sz="1600" dirty="0"/>
              <a:t> in rents developed property can earn after its development.</a:t>
            </a:r>
          </a:p>
        </p:txBody>
      </p:sp>
      <p:sp>
        <p:nvSpPr>
          <p:cNvPr id="17418" name="Line 47"/>
          <p:cNvSpPr>
            <a:spLocks noChangeShapeType="1"/>
          </p:cNvSpPr>
          <p:nvPr/>
        </p:nvSpPr>
        <p:spPr bwMode="auto">
          <a:xfrm>
            <a:off x="3581400" y="5410200"/>
            <a:ext cx="914400" cy="0"/>
          </a:xfrm>
          <a:prstGeom prst="line">
            <a:avLst/>
          </a:prstGeom>
          <a:noFill/>
          <a:ln w="9525">
            <a:solidFill>
              <a:schemeClr val="tx1"/>
            </a:solidFill>
            <a:round/>
            <a:headEnd/>
            <a:tailEnd type="triangle" w="med" len="med"/>
          </a:ln>
        </p:spPr>
        <p:txBody>
          <a:bodyPr wrap="none"/>
          <a:lstStyle/>
          <a:p>
            <a:endParaRPr lang="en-US"/>
          </a:p>
        </p:txBody>
      </p:sp>
      <p:sp>
        <p:nvSpPr>
          <p:cNvPr id="17420" name="Text Box 46"/>
          <p:cNvSpPr txBox="1">
            <a:spLocks noChangeArrowheads="1"/>
          </p:cNvSpPr>
          <p:nvPr/>
        </p:nvSpPr>
        <p:spPr bwMode="auto">
          <a:xfrm>
            <a:off x="381000" y="5867400"/>
            <a:ext cx="3276600" cy="584200"/>
          </a:xfrm>
          <a:prstGeom prst="rect">
            <a:avLst/>
          </a:prstGeom>
          <a:solidFill>
            <a:schemeClr val="bg1"/>
          </a:solidFill>
          <a:ln w="9525">
            <a:solidFill>
              <a:schemeClr val="tx1"/>
            </a:solidFill>
            <a:miter lim="800000"/>
            <a:headEnd/>
            <a:tailEnd/>
          </a:ln>
        </p:spPr>
        <p:txBody>
          <a:bodyPr wrap="square">
            <a:spAutoFit/>
          </a:bodyPr>
          <a:lstStyle/>
          <a:p>
            <a:pPr algn="r" eaLnBrk="1" hangingPunct="1">
              <a:spcBef>
                <a:spcPct val="50000"/>
              </a:spcBef>
            </a:pPr>
            <a:r>
              <a:rPr lang="en-US" sz="1600" dirty="0"/>
              <a:t>Building  today </a:t>
            </a:r>
            <a:r>
              <a:rPr lang="en-US" sz="1600" dirty="0" err="1"/>
              <a:t>vs</a:t>
            </a:r>
            <a:r>
              <a:rPr lang="en-US" sz="1600" dirty="0"/>
              <a:t> next yr does not forego </a:t>
            </a:r>
            <a:r>
              <a:rPr lang="en-US" sz="1600" dirty="0" err="1"/>
              <a:t>oppty</a:t>
            </a:r>
            <a:r>
              <a:rPr lang="en-US" sz="1600" dirty="0"/>
              <a:t> to obtain this growth.</a:t>
            </a:r>
          </a:p>
        </p:txBody>
      </p:sp>
      <p:sp>
        <p:nvSpPr>
          <p:cNvPr id="17421" name="Footer Placeholder 50"/>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2"/>
          </p:nvPr>
        </p:nvSpPr>
        <p:spPr>
          <a:noFill/>
          <a:ln>
            <a:miter lim="800000"/>
            <a:headEnd/>
            <a:tailEnd/>
          </a:ln>
        </p:spPr>
        <p:txBody>
          <a:bodyPr/>
          <a:lstStyle/>
          <a:p>
            <a:fld id="{1F300ED7-BD59-4264-B650-9F8469BBD5DB}" type="slidenum">
              <a:rPr lang="en-US"/>
              <a:pPr/>
              <a:t>50</a:t>
            </a:fld>
            <a:endParaRPr lang="en-US"/>
          </a:p>
        </p:txBody>
      </p:sp>
      <p:pic>
        <p:nvPicPr>
          <p:cNvPr id="69635" name="Picture 10"/>
          <p:cNvPicPr>
            <a:picLocks noChangeAspect="1" noChangeArrowheads="1"/>
          </p:cNvPicPr>
          <p:nvPr/>
        </p:nvPicPr>
        <p:blipFill>
          <a:blip r:embed="rId2" cstate="print"/>
          <a:srcRect/>
          <a:stretch>
            <a:fillRect/>
          </a:stretch>
        </p:blipFill>
        <p:spPr bwMode="auto">
          <a:xfrm>
            <a:off x="381000" y="1066800"/>
            <a:ext cx="8534400" cy="3028950"/>
          </a:xfrm>
          <a:prstGeom prst="rect">
            <a:avLst/>
          </a:prstGeom>
          <a:noFill/>
          <a:ln w="9525">
            <a:noFill/>
            <a:miter lim="800000"/>
            <a:headEnd/>
            <a:tailEnd/>
          </a:ln>
        </p:spPr>
      </p:pic>
      <p:sp>
        <p:nvSpPr>
          <p:cNvPr id="69636" name="Text Box 11"/>
          <p:cNvSpPr txBox="1">
            <a:spLocks noChangeArrowheads="1"/>
          </p:cNvSpPr>
          <p:nvPr/>
        </p:nvSpPr>
        <p:spPr bwMode="auto">
          <a:xfrm>
            <a:off x="609600" y="0"/>
            <a:ext cx="8001000" cy="929485"/>
          </a:xfrm>
          <a:prstGeom prst="rect">
            <a:avLst/>
          </a:prstGeom>
          <a:noFill/>
          <a:ln w="9525">
            <a:noFill/>
            <a:miter lim="800000"/>
            <a:headEnd/>
            <a:tailEnd/>
          </a:ln>
        </p:spPr>
        <p:txBody>
          <a:bodyPr wrap="square">
            <a:spAutoFit/>
          </a:bodyPr>
          <a:lstStyle/>
          <a:p>
            <a:pPr algn="ctr" eaLnBrk="1" hangingPunct="1">
              <a:spcBef>
                <a:spcPct val="20000"/>
              </a:spcBef>
            </a:pPr>
            <a:r>
              <a:rPr lang="en-US" sz="1600" b="1" dirty="0">
                <a:latin typeface="Arial" charset="0"/>
              </a:rPr>
              <a:t>Trend in Boston Metro Office Market Rents, Nominal &amp; Real:</a:t>
            </a:r>
          </a:p>
          <a:p>
            <a:pPr eaLnBrk="1" hangingPunct="1">
              <a:spcBef>
                <a:spcPct val="20000"/>
              </a:spcBef>
            </a:pPr>
            <a:r>
              <a:rPr lang="en-US" sz="1600" dirty="0">
                <a:latin typeface="Arial" charset="0"/>
              </a:rPr>
              <a:t>Are these trends in property values?...</a:t>
            </a:r>
          </a:p>
          <a:p>
            <a:pPr eaLnBrk="1" hangingPunct="1">
              <a:spcBef>
                <a:spcPct val="20000"/>
              </a:spcBef>
            </a:pPr>
            <a:r>
              <a:rPr lang="en-US" sz="1600" dirty="0">
                <a:latin typeface="Arial" charset="0"/>
              </a:rPr>
              <a:t>Or location (usage) values?...   Recall section 5.4 (the “U” line in Exh.5-10…)</a:t>
            </a:r>
          </a:p>
        </p:txBody>
      </p:sp>
      <p:grpSp>
        <p:nvGrpSpPr>
          <p:cNvPr id="69637" name="Group 58"/>
          <p:cNvGrpSpPr>
            <a:grpSpLocks/>
          </p:cNvGrpSpPr>
          <p:nvPr/>
        </p:nvGrpSpPr>
        <p:grpSpPr bwMode="auto">
          <a:xfrm>
            <a:off x="2667000" y="4114800"/>
            <a:ext cx="4191000" cy="2286000"/>
            <a:chOff x="912" y="1056"/>
            <a:chExt cx="4032" cy="2448"/>
          </a:xfrm>
        </p:grpSpPr>
        <p:sp>
          <p:nvSpPr>
            <p:cNvPr id="69639" name="Rectangle 59"/>
            <p:cNvSpPr>
              <a:spLocks noChangeArrowheads="1"/>
            </p:cNvSpPr>
            <p:nvPr/>
          </p:nvSpPr>
          <p:spPr bwMode="auto">
            <a:xfrm>
              <a:off x="912" y="1056"/>
              <a:ext cx="4032" cy="2448"/>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sp>
          <p:nvSpPr>
            <p:cNvPr id="69640" name="Line 60"/>
            <p:cNvSpPr>
              <a:spLocks noChangeShapeType="1"/>
            </p:cNvSpPr>
            <p:nvPr/>
          </p:nvSpPr>
          <p:spPr bwMode="auto">
            <a:xfrm flipV="1">
              <a:off x="3610" y="1730"/>
              <a:ext cx="0" cy="726"/>
            </a:xfrm>
            <a:prstGeom prst="line">
              <a:avLst/>
            </a:prstGeom>
            <a:noFill/>
            <a:ln w="25400">
              <a:solidFill>
                <a:srgbClr val="000000"/>
              </a:solidFill>
              <a:round/>
              <a:headEnd type="none" w="sm" len="sm"/>
              <a:tailEnd type="none" w="sm" len="sm"/>
            </a:ln>
          </p:spPr>
          <p:txBody>
            <a:bodyPr/>
            <a:lstStyle/>
            <a:p>
              <a:endParaRPr lang="en-US"/>
            </a:p>
          </p:txBody>
        </p:sp>
        <p:sp>
          <p:nvSpPr>
            <p:cNvPr id="69641" name="Line 61"/>
            <p:cNvSpPr>
              <a:spLocks noChangeShapeType="1"/>
            </p:cNvSpPr>
            <p:nvPr/>
          </p:nvSpPr>
          <p:spPr bwMode="auto">
            <a:xfrm>
              <a:off x="1420" y="1263"/>
              <a:ext cx="0" cy="1764"/>
            </a:xfrm>
            <a:prstGeom prst="line">
              <a:avLst/>
            </a:prstGeom>
            <a:noFill/>
            <a:ln w="12700">
              <a:solidFill>
                <a:srgbClr val="000000"/>
              </a:solidFill>
              <a:round/>
              <a:headEnd type="none" w="sm" len="sm"/>
              <a:tailEnd type="none" w="sm" len="sm"/>
            </a:ln>
          </p:spPr>
          <p:txBody>
            <a:bodyPr/>
            <a:lstStyle/>
            <a:p>
              <a:endParaRPr lang="en-US"/>
            </a:p>
          </p:txBody>
        </p:sp>
        <p:sp>
          <p:nvSpPr>
            <p:cNvPr id="69642" name="Line 62"/>
            <p:cNvSpPr>
              <a:spLocks noChangeShapeType="1"/>
            </p:cNvSpPr>
            <p:nvPr/>
          </p:nvSpPr>
          <p:spPr bwMode="auto">
            <a:xfrm>
              <a:off x="1420" y="3027"/>
              <a:ext cx="3361" cy="0"/>
            </a:xfrm>
            <a:prstGeom prst="line">
              <a:avLst/>
            </a:prstGeom>
            <a:noFill/>
            <a:ln w="12700">
              <a:solidFill>
                <a:srgbClr val="000000"/>
              </a:solidFill>
              <a:round/>
              <a:headEnd type="none" w="sm" len="sm"/>
              <a:tailEnd type="none" w="sm" len="sm"/>
            </a:ln>
          </p:spPr>
          <p:txBody>
            <a:bodyPr/>
            <a:lstStyle/>
            <a:p>
              <a:endParaRPr lang="en-US"/>
            </a:p>
          </p:txBody>
        </p:sp>
        <p:sp>
          <p:nvSpPr>
            <p:cNvPr id="69643" name="Line 63"/>
            <p:cNvSpPr>
              <a:spLocks noChangeShapeType="1"/>
            </p:cNvSpPr>
            <p:nvPr/>
          </p:nvSpPr>
          <p:spPr bwMode="auto">
            <a:xfrm flipV="1">
              <a:off x="1624" y="2975"/>
              <a:ext cx="0" cy="52"/>
            </a:xfrm>
            <a:prstGeom prst="line">
              <a:avLst/>
            </a:prstGeom>
            <a:noFill/>
            <a:ln w="12700">
              <a:solidFill>
                <a:srgbClr val="000000"/>
              </a:solidFill>
              <a:round/>
              <a:headEnd type="none" w="sm" len="sm"/>
              <a:tailEnd type="none" w="sm" len="sm"/>
            </a:ln>
          </p:spPr>
          <p:txBody>
            <a:bodyPr/>
            <a:lstStyle/>
            <a:p>
              <a:endParaRPr lang="en-US"/>
            </a:p>
          </p:txBody>
        </p:sp>
        <p:sp>
          <p:nvSpPr>
            <p:cNvPr id="69644" name="Line 64"/>
            <p:cNvSpPr>
              <a:spLocks noChangeShapeType="1"/>
            </p:cNvSpPr>
            <p:nvPr/>
          </p:nvSpPr>
          <p:spPr bwMode="auto">
            <a:xfrm flipV="1">
              <a:off x="2439" y="2975"/>
              <a:ext cx="0" cy="49"/>
            </a:xfrm>
            <a:prstGeom prst="line">
              <a:avLst/>
            </a:prstGeom>
            <a:noFill/>
            <a:ln w="12700">
              <a:solidFill>
                <a:srgbClr val="000000"/>
              </a:solidFill>
              <a:round/>
              <a:headEnd type="none" w="sm" len="sm"/>
              <a:tailEnd type="none" w="sm" len="sm"/>
            </a:ln>
          </p:spPr>
          <p:txBody>
            <a:bodyPr/>
            <a:lstStyle/>
            <a:p>
              <a:endParaRPr lang="en-US"/>
            </a:p>
          </p:txBody>
        </p:sp>
        <p:sp>
          <p:nvSpPr>
            <p:cNvPr id="69645" name="Line 65"/>
            <p:cNvSpPr>
              <a:spLocks noChangeShapeType="1"/>
            </p:cNvSpPr>
            <p:nvPr/>
          </p:nvSpPr>
          <p:spPr bwMode="auto">
            <a:xfrm flipV="1">
              <a:off x="3610" y="2975"/>
              <a:ext cx="0" cy="52"/>
            </a:xfrm>
            <a:prstGeom prst="line">
              <a:avLst/>
            </a:prstGeom>
            <a:noFill/>
            <a:ln w="12700">
              <a:solidFill>
                <a:srgbClr val="000000"/>
              </a:solidFill>
              <a:round/>
              <a:headEnd type="none" w="sm" len="sm"/>
              <a:tailEnd type="none" w="sm" len="sm"/>
            </a:ln>
          </p:spPr>
          <p:txBody>
            <a:bodyPr/>
            <a:lstStyle/>
            <a:p>
              <a:endParaRPr lang="en-US"/>
            </a:p>
          </p:txBody>
        </p:sp>
        <p:sp>
          <p:nvSpPr>
            <p:cNvPr id="69646" name="Line 66"/>
            <p:cNvSpPr>
              <a:spLocks noChangeShapeType="1"/>
            </p:cNvSpPr>
            <p:nvPr/>
          </p:nvSpPr>
          <p:spPr bwMode="auto">
            <a:xfrm flipV="1">
              <a:off x="4526" y="2975"/>
              <a:ext cx="0" cy="52"/>
            </a:xfrm>
            <a:prstGeom prst="line">
              <a:avLst/>
            </a:prstGeom>
            <a:noFill/>
            <a:ln w="12700">
              <a:solidFill>
                <a:srgbClr val="000000"/>
              </a:solidFill>
              <a:round/>
              <a:headEnd type="none" w="sm" len="sm"/>
              <a:tailEnd type="none" w="sm" len="sm"/>
            </a:ln>
          </p:spPr>
          <p:txBody>
            <a:bodyPr/>
            <a:lstStyle/>
            <a:p>
              <a:endParaRPr lang="en-US"/>
            </a:p>
          </p:txBody>
        </p:sp>
        <p:sp>
          <p:nvSpPr>
            <p:cNvPr id="69647" name="Line 67"/>
            <p:cNvSpPr>
              <a:spLocks noChangeShapeType="1"/>
            </p:cNvSpPr>
            <p:nvPr/>
          </p:nvSpPr>
          <p:spPr bwMode="auto">
            <a:xfrm flipV="1">
              <a:off x="1624" y="1315"/>
              <a:ext cx="3157" cy="1090"/>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69648" name="Arc 68"/>
            <p:cNvSpPr>
              <a:spLocks/>
            </p:cNvSpPr>
            <p:nvPr/>
          </p:nvSpPr>
          <p:spPr bwMode="auto">
            <a:xfrm flipV="1">
              <a:off x="1624" y="2664"/>
              <a:ext cx="815" cy="2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round/>
              <a:headEnd/>
              <a:tailEnd/>
            </a:ln>
          </p:spPr>
          <p:txBody>
            <a:bodyPr/>
            <a:lstStyle/>
            <a:p>
              <a:endParaRPr lang="en-US"/>
            </a:p>
          </p:txBody>
        </p:sp>
        <p:sp>
          <p:nvSpPr>
            <p:cNvPr id="69649" name="Arc 69"/>
            <p:cNvSpPr>
              <a:spLocks/>
            </p:cNvSpPr>
            <p:nvPr/>
          </p:nvSpPr>
          <p:spPr bwMode="auto">
            <a:xfrm flipV="1">
              <a:off x="2439" y="2454"/>
              <a:ext cx="1171" cy="417"/>
            </a:xfrm>
            <a:custGeom>
              <a:avLst/>
              <a:gdLst>
                <a:gd name="T0" fmla="*/ 0 w 21600"/>
                <a:gd name="T1" fmla="*/ 0 h 24807"/>
                <a:gd name="T2" fmla="*/ 0 w 21600"/>
                <a:gd name="T3" fmla="*/ 0 h 24807"/>
                <a:gd name="T4" fmla="*/ 0 w 21600"/>
                <a:gd name="T5" fmla="*/ 0 h 24807"/>
                <a:gd name="T6" fmla="*/ 0 60000 65536"/>
                <a:gd name="T7" fmla="*/ 0 60000 65536"/>
                <a:gd name="T8" fmla="*/ 0 60000 65536"/>
                <a:gd name="T9" fmla="*/ 0 w 21600"/>
                <a:gd name="T10" fmla="*/ 0 h 24807"/>
                <a:gd name="T11" fmla="*/ 21600 w 21600"/>
                <a:gd name="T12" fmla="*/ 24807 h 24807"/>
              </a:gdLst>
              <a:ahLst/>
              <a:cxnLst>
                <a:cxn ang="T6">
                  <a:pos x="T0" y="T1"/>
                </a:cxn>
                <a:cxn ang="T7">
                  <a:pos x="T2" y="T3"/>
                </a:cxn>
                <a:cxn ang="T8">
                  <a:pos x="T4" y="T5"/>
                </a:cxn>
              </a:cxnLst>
              <a:rect l="T9" t="T10" r="T11" b="T12"/>
              <a:pathLst>
                <a:path w="21600" h="24807" fill="none" extrusionOk="0">
                  <a:moveTo>
                    <a:pt x="-1" y="0"/>
                  </a:moveTo>
                  <a:cubicBezTo>
                    <a:pt x="11929" y="0"/>
                    <a:pt x="21600" y="9670"/>
                    <a:pt x="21600" y="21600"/>
                  </a:cubicBezTo>
                  <a:cubicBezTo>
                    <a:pt x="21600" y="22673"/>
                    <a:pt x="21519" y="23745"/>
                    <a:pt x="21360" y="24806"/>
                  </a:cubicBezTo>
                </a:path>
                <a:path w="21600" h="24807" stroke="0" extrusionOk="0">
                  <a:moveTo>
                    <a:pt x="-1" y="0"/>
                  </a:moveTo>
                  <a:cubicBezTo>
                    <a:pt x="11929" y="0"/>
                    <a:pt x="21600" y="9670"/>
                    <a:pt x="21600" y="21600"/>
                  </a:cubicBezTo>
                  <a:cubicBezTo>
                    <a:pt x="21600" y="22673"/>
                    <a:pt x="21519" y="23745"/>
                    <a:pt x="21360" y="24806"/>
                  </a:cubicBezTo>
                  <a:lnTo>
                    <a:pt x="0" y="21600"/>
                  </a:lnTo>
                  <a:lnTo>
                    <a:pt x="-1" y="0"/>
                  </a:lnTo>
                  <a:close/>
                </a:path>
              </a:pathLst>
            </a:custGeom>
            <a:noFill/>
            <a:ln w="12700">
              <a:solidFill>
                <a:srgbClr val="000000"/>
              </a:solidFill>
              <a:round/>
              <a:headEnd/>
              <a:tailEnd/>
            </a:ln>
          </p:spPr>
          <p:txBody>
            <a:bodyPr/>
            <a:lstStyle/>
            <a:p>
              <a:endParaRPr lang="en-US"/>
            </a:p>
          </p:txBody>
        </p:sp>
        <p:sp>
          <p:nvSpPr>
            <p:cNvPr id="69650" name="Arc 70"/>
            <p:cNvSpPr>
              <a:spLocks/>
            </p:cNvSpPr>
            <p:nvPr/>
          </p:nvSpPr>
          <p:spPr bwMode="auto">
            <a:xfrm flipV="1">
              <a:off x="3610" y="2187"/>
              <a:ext cx="917" cy="685"/>
            </a:xfrm>
            <a:custGeom>
              <a:avLst/>
              <a:gdLst>
                <a:gd name="T0" fmla="*/ 0 w 21600"/>
                <a:gd name="T1" fmla="*/ 0 h 25917"/>
                <a:gd name="T2" fmla="*/ 0 w 21600"/>
                <a:gd name="T3" fmla="*/ 0 h 25917"/>
                <a:gd name="T4" fmla="*/ 0 w 21600"/>
                <a:gd name="T5" fmla="*/ 0 h 25917"/>
                <a:gd name="T6" fmla="*/ 0 60000 65536"/>
                <a:gd name="T7" fmla="*/ 0 60000 65536"/>
                <a:gd name="T8" fmla="*/ 0 60000 65536"/>
                <a:gd name="T9" fmla="*/ 0 w 21600"/>
                <a:gd name="T10" fmla="*/ 0 h 25917"/>
                <a:gd name="T11" fmla="*/ 21600 w 21600"/>
                <a:gd name="T12" fmla="*/ 25917 h 25917"/>
              </a:gdLst>
              <a:ahLst/>
              <a:cxnLst>
                <a:cxn ang="T6">
                  <a:pos x="T0" y="T1"/>
                </a:cxn>
                <a:cxn ang="T7">
                  <a:pos x="T2" y="T3"/>
                </a:cxn>
                <a:cxn ang="T8">
                  <a:pos x="T4" y="T5"/>
                </a:cxn>
              </a:cxnLst>
              <a:rect l="T9" t="T10" r="T11" b="T12"/>
              <a:pathLst>
                <a:path w="21600" h="25917" fill="none" extrusionOk="0">
                  <a:moveTo>
                    <a:pt x="-1" y="0"/>
                  </a:moveTo>
                  <a:cubicBezTo>
                    <a:pt x="11929" y="0"/>
                    <a:pt x="21600" y="9670"/>
                    <a:pt x="21600" y="21600"/>
                  </a:cubicBezTo>
                  <a:cubicBezTo>
                    <a:pt x="21600" y="23049"/>
                    <a:pt x="21453" y="24496"/>
                    <a:pt x="21164" y="25917"/>
                  </a:cubicBezTo>
                </a:path>
                <a:path w="21600" h="25917" stroke="0" extrusionOk="0">
                  <a:moveTo>
                    <a:pt x="-1" y="0"/>
                  </a:moveTo>
                  <a:cubicBezTo>
                    <a:pt x="11929" y="0"/>
                    <a:pt x="21600" y="9670"/>
                    <a:pt x="21600" y="21600"/>
                  </a:cubicBezTo>
                  <a:cubicBezTo>
                    <a:pt x="21600" y="23049"/>
                    <a:pt x="21453" y="24496"/>
                    <a:pt x="21164" y="25917"/>
                  </a:cubicBezTo>
                  <a:lnTo>
                    <a:pt x="0" y="21600"/>
                  </a:lnTo>
                  <a:lnTo>
                    <a:pt x="-1" y="0"/>
                  </a:lnTo>
                  <a:close/>
                </a:path>
              </a:pathLst>
            </a:custGeom>
            <a:noFill/>
            <a:ln w="12700">
              <a:solidFill>
                <a:srgbClr val="000000"/>
              </a:solidFill>
              <a:round/>
              <a:headEnd/>
              <a:tailEnd/>
            </a:ln>
          </p:spPr>
          <p:txBody>
            <a:bodyPr/>
            <a:lstStyle/>
            <a:p>
              <a:endParaRPr lang="en-US"/>
            </a:p>
          </p:txBody>
        </p:sp>
        <p:sp>
          <p:nvSpPr>
            <p:cNvPr id="69651" name="Arc 71"/>
            <p:cNvSpPr>
              <a:spLocks/>
            </p:cNvSpPr>
            <p:nvPr/>
          </p:nvSpPr>
          <p:spPr bwMode="auto">
            <a:xfrm flipH="1" flipV="1">
              <a:off x="1624" y="2404"/>
              <a:ext cx="815" cy="2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000000"/>
              </a:solidFill>
              <a:round/>
              <a:headEnd/>
              <a:tailEnd/>
            </a:ln>
          </p:spPr>
          <p:txBody>
            <a:bodyPr/>
            <a:lstStyle/>
            <a:p>
              <a:endParaRPr lang="en-US"/>
            </a:p>
          </p:txBody>
        </p:sp>
        <p:sp>
          <p:nvSpPr>
            <p:cNvPr id="69652" name="Arc 72"/>
            <p:cNvSpPr>
              <a:spLocks/>
            </p:cNvSpPr>
            <p:nvPr/>
          </p:nvSpPr>
          <p:spPr bwMode="auto">
            <a:xfrm flipH="1" flipV="1">
              <a:off x="2439" y="2145"/>
              <a:ext cx="1171" cy="31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000000"/>
              </a:solidFill>
              <a:round/>
              <a:headEnd/>
              <a:tailEnd/>
            </a:ln>
          </p:spPr>
          <p:txBody>
            <a:bodyPr/>
            <a:lstStyle/>
            <a:p>
              <a:endParaRPr lang="en-US"/>
            </a:p>
          </p:txBody>
        </p:sp>
        <p:sp>
          <p:nvSpPr>
            <p:cNvPr id="69653" name="Arc 73"/>
            <p:cNvSpPr>
              <a:spLocks/>
            </p:cNvSpPr>
            <p:nvPr/>
          </p:nvSpPr>
          <p:spPr bwMode="auto">
            <a:xfrm flipH="1" flipV="1">
              <a:off x="3610" y="1730"/>
              <a:ext cx="917" cy="46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000000"/>
              </a:solidFill>
              <a:round/>
              <a:headEnd/>
              <a:tailEnd/>
            </a:ln>
          </p:spPr>
          <p:txBody>
            <a:bodyPr/>
            <a:lstStyle/>
            <a:p>
              <a:endParaRPr lang="en-US"/>
            </a:p>
          </p:txBody>
        </p:sp>
        <p:sp>
          <p:nvSpPr>
            <p:cNvPr id="69654" name="Line 74"/>
            <p:cNvSpPr>
              <a:spLocks noChangeShapeType="1"/>
            </p:cNvSpPr>
            <p:nvPr/>
          </p:nvSpPr>
          <p:spPr bwMode="auto">
            <a:xfrm flipV="1">
              <a:off x="2439" y="2145"/>
              <a:ext cx="0" cy="519"/>
            </a:xfrm>
            <a:prstGeom prst="line">
              <a:avLst/>
            </a:prstGeom>
            <a:noFill/>
            <a:ln w="25400">
              <a:solidFill>
                <a:srgbClr val="000000"/>
              </a:solidFill>
              <a:round/>
              <a:headEnd type="none" w="sm" len="sm"/>
              <a:tailEnd type="none" w="sm" len="sm"/>
            </a:ln>
          </p:spPr>
          <p:txBody>
            <a:bodyPr/>
            <a:lstStyle/>
            <a:p>
              <a:endParaRPr lang="en-US"/>
            </a:p>
          </p:txBody>
        </p:sp>
        <p:sp>
          <p:nvSpPr>
            <p:cNvPr id="69655" name="Line 75"/>
            <p:cNvSpPr>
              <a:spLocks noChangeShapeType="1"/>
            </p:cNvSpPr>
            <p:nvPr/>
          </p:nvSpPr>
          <p:spPr bwMode="auto">
            <a:xfrm flipV="1">
              <a:off x="4526" y="1419"/>
              <a:ext cx="0" cy="778"/>
            </a:xfrm>
            <a:prstGeom prst="line">
              <a:avLst/>
            </a:prstGeom>
            <a:noFill/>
            <a:ln w="25400">
              <a:solidFill>
                <a:srgbClr val="000000"/>
              </a:solidFill>
              <a:round/>
              <a:headEnd type="none" w="sm" len="sm"/>
              <a:tailEnd type="none" w="sm" len="sm"/>
            </a:ln>
          </p:spPr>
          <p:txBody>
            <a:bodyPr/>
            <a:lstStyle/>
            <a:p>
              <a:endParaRPr lang="en-US"/>
            </a:p>
          </p:txBody>
        </p:sp>
        <p:sp>
          <p:nvSpPr>
            <p:cNvPr id="69656" name="Rectangle 76"/>
            <p:cNvSpPr>
              <a:spLocks noChangeArrowheads="1"/>
            </p:cNvSpPr>
            <p:nvPr/>
          </p:nvSpPr>
          <p:spPr bwMode="auto">
            <a:xfrm>
              <a:off x="962" y="1107"/>
              <a:ext cx="510" cy="312"/>
            </a:xfrm>
            <a:prstGeom prst="rect">
              <a:avLst/>
            </a:prstGeom>
            <a:noFill/>
            <a:ln w="25400">
              <a:noFill/>
              <a:miter lim="800000"/>
              <a:headEnd/>
              <a:tailEnd/>
            </a:ln>
          </p:spPr>
          <p:txBody>
            <a:bodyPr lIns="12700" tIns="12700" rIns="12700" bIns="12700"/>
            <a:lstStyle/>
            <a:p>
              <a:r>
                <a:rPr lang="en-US" sz="1000"/>
                <a:t>Property</a:t>
              </a:r>
            </a:p>
            <a:p>
              <a:r>
                <a:rPr lang="en-US" sz="1000"/>
                <a:t>$ Value</a:t>
              </a:r>
            </a:p>
            <a:p>
              <a:r>
                <a:rPr lang="en-US" sz="1000"/>
                <a:t>Components</a:t>
              </a:r>
              <a:endParaRPr lang="en-US" sz="1200"/>
            </a:p>
          </p:txBody>
        </p:sp>
        <p:sp>
          <p:nvSpPr>
            <p:cNvPr id="69657" name="Rectangle 77"/>
            <p:cNvSpPr>
              <a:spLocks noChangeArrowheads="1"/>
            </p:cNvSpPr>
            <p:nvPr/>
          </p:nvSpPr>
          <p:spPr bwMode="auto">
            <a:xfrm>
              <a:off x="4592" y="3130"/>
              <a:ext cx="336" cy="224"/>
            </a:xfrm>
            <a:prstGeom prst="rect">
              <a:avLst/>
            </a:prstGeom>
            <a:noFill/>
            <a:ln w="12700">
              <a:noFill/>
              <a:miter lim="800000"/>
              <a:headEnd/>
              <a:tailEnd/>
            </a:ln>
          </p:spPr>
          <p:txBody>
            <a:bodyPr lIns="12700" tIns="12700" rIns="12700" bIns="12700"/>
            <a:lstStyle/>
            <a:p>
              <a:r>
                <a:rPr lang="en-US" sz="1200"/>
                <a:t>Time</a:t>
              </a:r>
            </a:p>
          </p:txBody>
        </p:sp>
        <p:sp>
          <p:nvSpPr>
            <p:cNvPr id="69658" name="Rectangle 78"/>
            <p:cNvSpPr>
              <a:spLocks noChangeArrowheads="1"/>
            </p:cNvSpPr>
            <p:nvPr/>
          </p:nvSpPr>
          <p:spPr bwMode="auto">
            <a:xfrm>
              <a:off x="1573" y="3079"/>
              <a:ext cx="145" cy="198"/>
            </a:xfrm>
            <a:prstGeom prst="rect">
              <a:avLst/>
            </a:prstGeom>
            <a:noFill/>
            <a:ln w="12700">
              <a:noFill/>
              <a:miter lim="800000"/>
              <a:headEnd/>
              <a:tailEnd/>
            </a:ln>
          </p:spPr>
          <p:txBody>
            <a:bodyPr lIns="12700" tIns="12700" rIns="12700" bIns="12700"/>
            <a:lstStyle/>
            <a:p>
              <a:r>
                <a:rPr lang="en-US" sz="1200"/>
                <a:t>R</a:t>
              </a:r>
            </a:p>
          </p:txBody>
        </p:sp>
        <p:sp>
          <p:nvSpPr>
            <p:cNvPr id="69659" name="Rectangle 79"/>
            <p:cNvSpPr>
              <a:spLocks noChangeArrowheads="1"/>
            </p:cNvSpPr>
            <p:nvPr/>
          </p:nvSpPr>
          <p:spPr bwMode="auto">
            <a:xfrm>
              <a:off x="2387" y="3079"/>
              <a:ext cx="87" cy="198"/>
            </a:xfrm>
            <a:prstGeom prst="rect">
              <a:avLst/>
            </a:prstGeom>
            <a:noFill/>
            <a:ln w="12700">
              <a:noFill/>
              <a:miter lim="800000"/>
              <a:headEnd/>
              <a:tailEnd/>
            </a:ln>
          </p:spPr>
          <p:txBody>
            <a:bodyPr lIns="12700" tIns="12700" rIns="12700" bIns="12700"/>
            <a:lstStyle/>
            <a:p>
              <a:r>
                <a:rPr lang="en-US" sz="1200"/>
                <a:t>R</a:t>
              </a:r>
            </a:p>
          </p:txBody>
        </p:sp>
        <p:sp>
          <p:nvSpPr>
            <p:cNvPr id="69660" name="Rectangle 80"/>
            <p:cNvSpPr>
              <a:spLocks noChangeArrowheads="1"/>
            </p:cNvSpPr>
            <p:nvPr/>
          </p:nvSpPr>
          <p:spPr bwMode="auto">
            <a:xfrm>
              <a:off x="3559" y="3079"/>
              <a:ext cx="124" cy="198"/>
            </a:xfrm>
            <a:prstGeom prst="rect">
              <a:avLst/>
            </a:prstGeom>
            <a:noFill/>
            <a:ln w="12700">
              <a:noFill/>
              <a:miter lim="800000"/>
              <a:headEnd/>
              <a:tailEnd/>
            </a:ln>
          </p:spPr>
          <p:txBody>
            <a:bodyPr lIns="12700" tIns="12700" rIns="12700" bIns="12700"/>
            <a:lstStyle/>
            <a:p>
              <a:r>
                <a:rPr lang="en-US" sz="1200"/>
                <a:t>R</a:t>
              </a:r>
            </a:p>
          </p:txBody>
        </p:sp>
        <p:sp>
          <p:nvSpPr>
            <p:cNvPr id="69661" name="Rectangle 81"/>
            <p:cNvSpPr>
              <a:spLocks noChangeArrowheads="1"/>
            </p:cNvSpPr>
            <p:nvPr/>
          </p:nvSpPr>
          <p:spPr bwMode="auto">
            <a:xfrm>
              <a:off x="4475" y="3079"/>
              <a:ext cx="115" cy="198"/>
            </a:xfrm>
            <a:prstGeom prst="rect">
              <a:avLst/>
            </a:prstGeom>
            <a:noFill/>
            <a:ln w="12700">
              <a:noFill/>
              <a:miter lim="800000"/>
              <a:headEnd/>
              <a:tailEnd/>
            </a:ln>
          </p:spPr>
          <p:txBody>
            <a:bodyPr lIns="12700" tIns="12700" rIns="12700" bIns="12700"/>
            <a:lstStyle/>
            <a:p>
              <a:r>
                <a:rPr lang="en-US" sz="1200"/>
                <a:t>R</a:t>
              </a:r>
            </a:p>
          </p:txBody>
        </p:sp>
        <p:sp>
          <p:nvSpPr>
            <p:cNvPr id="69662" name="Rectangle 82"/>
            <p:cNvSpPr>
              <a:spLocks noChangeArrowheads="1"/>
            </p:cNvSpPr>
            <p:nvPr/>
          </p:nvSpPr>
          <p:spPr bwMode="auto">
            <a:xfrm>
              <a:off x="1573" y="2248"/>
              <a:ext cx="145" cy="183"/>
            </a:xfrm>
            <a:prstGeom prst="rect">
              <a:avLst/>
            </a:prstGeom>
            <a:noFill/>
            <a:ln w="12700">
              <a:noFill/>
              <a:miter lim="800000"/>
              <a:headEnd/>
              <a:tailEnd/>
            </a:ln>
          </p:spPr>
          <p:txBody>
            <a:bodyPr lIns="12700" tIns="12700" rIns="12700" bIns="12700"/>
            <a:lstStyle/>
            <a:p>
              <a:r>
                <a:rPr lang="en-US" sz="1200"/>
                <a:t>U</a:t>
              </a:r>
            </a:p>
          </p:txBody>
        </p:sp>
        <p:sp>
          <p:nvSpPr>
            <p:cNvPr id="69663" name="Rectangle 83"/>
            <p:cNvSpPr>
              <a:spLocks noChangeArrowheads="1"/>
            </p:cNvSpPr>
            <p:nvPr/>
          </p:nvSpPr>
          <p:spPr bwMode="auto">
            <a:xfrm>
              <a:off x="2337" y="1989"/>
              <a:ext cx="137" cy="211"/>
            </a:xfrm>
            <a:prstGeom prst="rect">
              <a:avLst/>
            </a:prstGeom>
            <a:noFill/>
            <a:ln w="12700">
              <a:noFill/>
              <a:miter lim="800000"/>
              <a:headEnd/>
              <a:tailEnd/>
            </a:ln>
          </p:spPr>
          <p:txBody>
            <a:bodyPr lIns="12700" tIns="12700" rIns="12700" bIns="12700"/>
            <a:lstStyle/>
            <a:p>
              <a:r>
                <a:rPr lang="en-US" sz="1200"/>
                <a:t>U</a:t>
              </a:r>
            </a:p>
          </p:txBody>
        </p:sp>
        <p:sp>
          <p:nvSpPr>
            <p:cNvPr id="69664" name="Rectangle 84"/>
            <p:cNvSpPr>
              <a:spLocks noChangeArrowheads="1"/>
            </p:cNvSpPr>
            <p:nvPr/>
          </p:nvSpPr>
          <p:spPr bwMode="auto">
            <a:xfrm>
              <a:off x="3508" y="1574"/>
              <a:ext cx="175" cy="164"/>
            </a:xfrm>
            <a:prstGeom prst="rect">
              <a:avLst/>
            </a:prstGeom>
            <a:noFill/>
            <a:ln w="12700">
              <a:noFill/>
              <a:miter lim="800000"/>
              <a:headEnd/>
              <a:tailEnd/>
            </a:ln>
          </p:spPr>
          <p:txBody>
            <a:bodyPr lIns="12700" tIns="12700" rIns="12700" bIns="12700"/>
            <a:lstStyle/>
            <a:p>
              <a:r>
                <a:rPr lang="en-US" sz="1200"/>
                <a:t>U</a:t>
              </a:r>
            </a:p>
          </p:txBody>
        </p:sp>
        <p:sp>
          <p:nvSpPr>
            <p:cNvPr id="69665" name="Rectangle 85"/>
            <p:cNvSpPr>
              <a:spLocks noChangeArrowheads="1"/>
            </p:cNvSpPr>
            <p:nvPr/>
          </p:nvSpPr>
          <p:spPr bwMode="auto">
            <a:xfrm>
              <a:off x="4424" y="1263"/>
              <a:ext cx="166" cy="167"/>
            </a:xfrm>
            <a:prstGeom prst="rect">
              <a:avLst/>
            </a:prstGeom>
            <a:noFill/>
            <a:ln w="12700">
              <a:noFill/>
              <a:miter lim="800000"/>
              <a:headEnd/>
              <a:tailEnd/>
            </a:ln>
          </p:spPr>
          <p:txBody>
            <a:bodyPr lIns="12700" tIns="12700" rIns="12700" bIns="12700"/>
            <a:lstStyle/>
            <a:p>
              <a:r>
                <a:rPr lang="en-US" sz="1200"/>
                <a:t>U</a:t>
              </a:r>
            </a:p>
          </p:txBody>
        </p:sp>
        <p:sp>
          <p:nvSpPr>
            <p:cNvPr id="69666" name="Rectangle 86"/>
            <p:cNvSpPr>
              <a:spLocks noChangeArrowheads="1"/>
            </p:cNvSpPr>
            <p:nvPr/>
          </p:nvSpPr>
          <p:spPr bwMode="auto">
            <a:xfrm>
              <a:off x="1827" y="2456"/>
              <a:ext cx="102" cy="104"/>
            </a:xfrm>
            <a:prstGeom prst="rect">
              <a:avLst/>
            </a:prstGeom>
            <a:noFill/>
            <a:ln w="12700">
              <a:noFill/>
              <a:miter lim="800000"/>
              <a:headEnd/>
              <a:tailEnd/>
            </a:ln>
          </p:spPr>
          <p:txBody>
            <a:bodyPr lIns="12700" tIns="12700" rIns="12700" bIns="12700"/>
            <a:lstStyle/>
            <a:p>
              <a:r>
                <a:rPr lang="en-US" sz="1200"/>
                <a:t>P</a:t>
              </a:r>
            </a:p>
          </p:txBody>
        </p:sp>
        <p:sp>
          <p:nvSpPr>
            <p:cNvPr id="69667" name="Rectangle 87"/>
            <p:cNvSpPr>
              <a:spLocks noChangeArrowheads="1"/>
            </p:cNvSpPr>
            <p:nvPr/>
          </p:nvSpPr>
          <p:spPr bwMode="auto">
            <a:xfrm>
              <a:off x="2744" y="2248"/>
              <a:ext cx="102" cy="104"/>
            </a:xfrm>
            <a:prstGeom prst="rect">
              <a:avLst/>
            </a:prstGeom>
            <a:noFill/>
            <a:ln w="12700">
              <a:noFill/>
              <a:miter lim="800000"/>
              <a:headEnd/>
              <a:tailEnd/>
            </a:ln>
          </p:spPr>
          <p:txBody>
            <a:bodyPr lIns="12700" tIns="12700" rIns="12700" bIns="12700"/>
            <a:lstStyle/>
            <a:p>
              <a:r>
                <a:rPr lang="en-US" sz="1200"/>
                <a:t>P</a:t>
              </a:r>
            </a:p>
          </p:txBody>
        </p:sp>
        <p:sp>
          <p:nvSpPr>
            <p:cNvPr id="69668" name="Rectangle 88"/>
            <p:cNvSpPr>
              <a:spLocks noChangeArrowheads="1"/>
            </p:cNvSpPr>
            <p:nvPr/>
          </p:nvSpPr>
          <p:spPr bwMode="auto">
            <a:xfrm>
              <a:off x="3813" y="1885"/>
              <a:ext cx="103" cy="104"/>
            </a:xfrm>
            <a:prstGeom prst="rect">
              <a:avLst/>
            </a:prstGeom>
            <a:noFill/>
            <a:ln w="12700">
              <a:noFill/>
              <a:miter lim="800000"/>
              <a:headEnd/>
              <a:tailEnd/>
            </a:ln>
          </p:spPr>
          <p:txBody>
            <a:bodyPr lIns="12700" tIns="12700" rIns="12700" bIns="12700"/>
            <a:lstStyle/>
            <a:p>
              <a:r>
                <a:rPr lang="en-US" sz="1200"/>
                <a:t>P</a:t>
              </a:r>
            </a:p>
          </p:txBody>
        </p:sp>
        <p:sp>
          <p:nvSpPr>
            <p:cNvPr id="69669" name="Rectangle 89"/>
            <p:cNvSpPr>
              <a:spLocks noChangeArrowheads="1"/>
            </p:cNvSpPr>
            <p:nvPr/>
          </p:nvSpPr>
          <p:spPr bwMode="auto">
            <a:xfrm>
              <a:off x="4628" y="1418"/>
              <a:ext cx="102" cy="104"/>
            </a:xfrm>
            <a:prstGeom prst="rect">
              <a:avLst/>
            </a:prstGeom>
            <a:noFill/>
            <a:ln w="12700">
              <a:noFill/>
              <a:miter lim="800000"/>
              <a:headEnd/>
              <a:tailEnd/>
            </a:ln>
          </p:spPr>
          <p:txBody>
            <a:bodyPr lIns="12700" tIns="12700" rIns="12700" bIns="12700"/>
            <a:lstStyle/>
            <a:p>
              <a:r>
                <a:rPr lang="en-US" sz="1200"/>
                <a:t>P</a:t>
              </a:r>
            </a:p>
          </p:txBody>
        </p:sp>
        <p:sp>
          <p:nvSpPr>
            <p:cNvPr id="69670" name="Line 90"/>
            <p:cNvSpPr>
              <a:spLocks noChangeShapeType="1"/>
            </p:cNvSpPr>
            <p:nvPr/>
          </p:nvSpPr>
          <p:spPr bwMode="auto">
            <a:xfrm>
              <a:off x="4068" y="2197"/>
              <a:ext cx="0" cy="571"/>
            </a:xfrm>
            <a:prstGeom prst="line">
              <a:avLst/>
            </a:prstGeom>
            <a:noFill/>
            <a:ln w="9525">
              <a:solidFill>
                <a:srgbClr val="000000"/>
              </a:solidFill>
              <a:round/>
              <a:headEnd type="triangle" w="sm" len="sm"/>
              <a:tailEnd type="triangle" w="sm" len="sm"/>
            </a:ln>
          </p:spPr>
          <p:txBody>
            <a:bodyPr/>
            <a:lstStyle/>
            <a:p>
              <a:endParaRPr lang="en-US"/>
            </a:p>
          </p:txBody>
        </p:sp>
        <p:sp>
          <p:nvSpPr>
            <p:cNvPr id="69671" name="Rectangle 91"/>
            <p:cNvSpPr>
              <a:spLocks noChangeArrowheads="1"/>
            </p:cNvSpPr>
            <p:nvPr/>
          </p:nvSpPr>
          <p:spPr bwMode="auto">
            <a:xfrm>
              <a:off x="4118" y="2404"/>
              <a:ext cx="170" cy="181"/>
            </a:xfrm>
            <a:prstGeom prst="rect">
              <a:avLst/>
            </a:prstGeom>
            <a:noFill/>
            <a:ln w="9525">
              <a:noFill/>
              <a:miter lim="800000"/>
              <a:headEnd/>
              <a:tailEnd/>
            </a:ln>
          </p:spPr>
          <p:txBody>
            <a:bodyPr lIns="12700" tIns="12700" rIns="12700" bIns="12700"/>
            <a:lstStyle/>
            <a:p>
              <a:r>
                <a:rPr lang="en-US" sz="1200"/>
                <a:t>S</a:t>
              </a:r>
            </a:p>
          </p:txBody>
        </p:sp>
        <p:sp>
          <p:nvSpPr>
            <p:cNvPr id="69672" name="Line 92"/>
            <p:cNvSpPr>
              <a:spLocks noChangeShapeType="1"/>
            </p:cNvSpPr>
            <p:nvPr/>
          </p:nvSpPr>
          <p:spPr bwMode="auto">
            <a:xfrm flipV="1">
              <a:off x="1632" y="2688"/>
              <a:ext cx="816" cy="96"/>
            </a:xfrm>
            <a:prstGeom prst="line">
              <a:avLst/>
            </a:prstGeom>
            <a:noFill/>
            <a:ln w="9525">
              <a:solidFill>
                <a:schemeClr val="tx1"/>
              </a:solidFill>
              <a:prstDash val="dash"/>
              <a:round/>
              <a:headEnd/>
              <a:tailEnd/>
            </a:ln>
          </p:spPr>
          <p:txBody>
            <a:bodyPr wrap="none"/>
            <a:lstStyle/>
            <a:p>
              <a:endParaRPr lang="en-US"/>
            </a:p>
          </p:txBody>
        </p:sp>
        <p:sp>
          <p:nvSpPr>
            <p:cNvPr id="69673" name="Line 93"/>
            <p:cNvSpPr>
              <a:spLocks noChangeShapeType="1"/>
            </p:cNvSpPr>
            <p:nvPr/>
          </p:nvSpPr>
          <p:spPr bwMode="auto">
            <a:xfrm flipV="1">
              <a:off x="2448" y="2448"/>
              <a:ext cx="1152" cy="240"/>
            </a:xfrm>
            <a:prstGeom prst="line">
              <a:avLst/>
            </a:prstGeom>
            <a:noFill/>
            <a:ln w="9525">
              <a:solidFill>
                <a:schemeClr val="tx1"/>
              </a:solidFill>
              <a:prstDash val="dash"/>
              <a:round/>
              <a:headEnd/>
              <a:tailEnd/>
            </a:ln>
          </p:spPr>
          <p:txBody>
            <a:bodyPr wrap="none"/>
            <a:lstStyle/>
            <a:p>
              <a:endParaRPr lang="en-US"/>
            </a:p>
          </p:txBody>
        </p:sp>
        <p:sp>
          <p:nvSpPr>
            <p:cNvPr id="69674" name="Line 94"/>
            <p:cNvSpPr>
              <a:spLocks noChangeShapeType="1"/>
            </p:cNvSpPr>
            <p:nvPr/>
          </p:nvSpPr>
          <p:spPr bwMode="auto">
            <a:xfrm flipV="1">
              <a:off x="3600" y="2208"/>
              <a:ext cx="912" cy="240"/>
            </a:xfrm>
            <a:prstGeom prst="line">
              <a:avLst/>
            </a:prstGeom>
            <a:noFill/>
            <a:ln w="9525">
              <a:solidFill>
                <a:schemeClr val="tx1"/>
              </a:solidFill>
              <a:prstDash val="dash"/>
              <a:round/>
              <a:headEnd/>
              <a:tailEnd/>
            </a:ln>
          </p:spPr>
          <p:txBody>
            <a:bodyPr wrap="none"/>
            <a:lstStyle/>
            <a:p>
              <a:endParaRPr lang="en-US"/>
            </a:p>
          </p:txBody>
        </p:sp>
        <p:sp>
          <p:nvSpPr>
            <p:cNvPr id="69675" name="Line 95"/>
            <p:cNvSpPr>
              <a:spLocks noChangeShapeType="1"/>
            </p:cNvSpPr>
            <p:nvPr/>
          </p:nvSpPr>
          <p:spPr bwMode="auto">
            <a:xfrm flipV="1">
              <a:off x="4512" y="2112"/>
              <a:ext cx="288" cy="96"/>
            </a:xfrm>
            <a:prstGeom prst="line">
              <a:avLst/>
            </a:prstGeom>
            <a:noFill/>
            <a:ln w="9525">
              <a:solidFill>
                <a:schemeClr val="tx1"/>
              </a:solidFill>
              <a:prstDash val="dash"/>
              <a:round/>
              <a:headEnd/>
              <a:tailEnd/>
            </a:ln>
          </p:spPr>
          <p:txBody>
            <a:bodyPr wrap="none"/>
            <a:lstStyle/>
            <a:p>
              <a:endParaRPr lang="en-US"/>
            </a:p>
          </p:txBody>
        </p:sp>
        <p:sp>
          <p:nvSpPr>
            <p:cNvPr id="69676" name="Text Box 96"/>
            <p:cNvSpPr txBox="1">
              <a:spLocks noChangeArrowheads="1"/>
            </p:cNvSpPr>
            <p:nvPr/>
          </p:nvSpPr>
          <p:spPr bwMode="auto">
            <a:xfrm>
              <a:off x="2568" y="2496"/>
              <a:ext cx="190" cy="294"/>
            </a:xfrm>
            <a:prstGeom prst="rect">
              <a:avLst/>
            </a:prstGeom>
            <a:noFill/>
            <a:ln w="9525">
              <a:noFill/>
              <a:miter lim="800000"/>
              <a:headEnd/>
              <a:tailEnd/>
            </a:ln>
          </p:spPr>
          <p:txBody>
            <a:bodyPr>
              <a:spAutoFit/>
            </a:bodyPr>
            <a:lstStyle/>
            <a:p>
              <a:pPr eaLnBrk="1" hangingPunct="1">
                <a:spcBef>
                  <a:spcPct val="50000"/>
                </a:spcBef>
              </a:pPr>
              <a:r>
                <a:rPr lang="en-US" sz="1200"/>
                <a:t>L</a:t>
              </a:r>
            </a:p>
          </p:txBody>
        </p:sp>
        <p:sp>
          <p:nvSpPr>
            <p:cNvPr id="69677" name="Text Box 97"/>
            <p:cNvSpPr txBox="1">
              <a:spLocks noChangeArrowheads="1"/>
            </p:cNvSpPr>
            <p:nvPr/>
          </p:nvSpPr>
          <p:spPr bwMode="auto">
            <a:xfrm>
              <a:off x="3719" y="2255"/>
              <a:ext cx="193" cy="294"/>
            </a:xfrm>
            <a:prstGeom prst="rect">
              <a:avLst/>
            </a:prstGeom>
            <a:noFill/>
            <a:ln w="9525">
              <a:noFill/>
              <a:miter lim="800000"/>
              <a:headEnd/>
              <a:tailEnd/>
            </a:ln>
          </p:spPr>
          <p:txBody>
            <a:bodyPr>
              <a:spAutoFit/>
            </a:bodyPr>
            <a:lstStyle/>
            <a:p>
              <a:pPr eaLnBrk="1" hangingPunct="1">
                <a:spcBef>
                  <a:spcPct val="50000"/>
                </a:spcBef>
              </a:pPr>
              <a:r>
                <a:rPr lang="en-US" sz="1200"/>
                <a:t>L</a:t>
              </a:r>
            </a:p>
          </p:txBody>
        </p:sp>
        <p:sp>
          <p:nvSpPr>
            <p:cNvPr id="69678" name="AutoShape 98"/>
            <p:cNvSpPr>
              <a:spLocks/>
            </p:cNvSpPr>
            <p:nvPr/>
          </p:nvSpPr>
          <p:spPr bwMode="auto">
            <a:xfrm>
              <a:off x="3456" y="1728"/>
              <a:ext cx="144" cy="720"/>
            </a:xfrm>
            <a:prstGeom prst="leftBrace">
              <a:avLst>
                <a:gd name="adj1" fmla="val 41667"/>
                <a:gd name="adj2" fmla="val 50000"/>
              </a:avLst>
            </a:prstGeom>
            <a:noFill/>
            <a:ln w="9525">
              <a:solidFill>
                <a:schemeClr val="tx1"/>
              </a:solidFill>
              <a:round/>
              <a:headEnd/>
              <a:tailEnd/>
            </a:ln>
          </p:spPr>
          <p:txBody>
            <a:bodyPr wrap="none" anchor="ctr"/>
            <a:lstStyle/>
            <a:p>
              <a:pPr eaLnBrk="1" hangingPunct="1"/>
              <a:endParaRPr lang="en-US"/>
            </a:p>
          </p:txBody>
        </p:sp>
        <p:sp>
          <p:nvSpPr>
            <p:cNvPr id="69679" name="Rectangle 99"/>
            <p:cNvSpPr>
              <a:spLocks noChangeArrowheads="1"/>
            </p:cNvSpPr>
            <p:nvPr/>
          </p:nvSpPr>
          <p:spPr bwMode="auto">
            <a:xfrm>
              <a:off x="3360" y="2016"/>
              <a:ext cx="102" cy="104"/>
            </a:xfrm>
            <a:prstGeom prst="rect">
              <a:avLst/>
            </a:prstGeom>
            <a:noFill/>
            <a:ln w="12700">
              <a:noFill/>
              <a:miter lim="800000"/>
              <a:headEnd/>
              <a:tailEnd/>
            </a:ln>
          </p:spPr>
          <p:txBody>
            <a:bodyPr lIns="12700" tIns="12700" rIns="12700" bIns="12700"/>
            <a:lstStyle/>
            <a:p>
              <a:r>
                <a:rPr lang="en-US" sz="1200"/>
                <a:t>K</a:t>
              </a:r>
            </a:p>
          </p:txBody>
        </p:sp>
        <p:sp>
          <p:nvSpPr>
            <p:cNvPr id="69680" name="Rectangle 100"/>
            <p:cNvSpPr>
              <a:spLocks noChangeArrowheads="1"/>
            </p:cNvSpPr>
            <p:nvPr/>
          </p:nvSpPr>
          <p:spPr bwMode="auto">
            <a:xfrm>
              <a:off x="4416" y="1728"/>
              <a:ext cx="102" cy="104"/>
            </a:xfrm>
            <a:prstGeom prst="rect">
              <a:avLst/>
            </a:prstGeom>
            <a:noFill/>
            <a:ln w="12700">
              <a:noFill/>
              <a:miter lim="800000"/>
              <a:headEnd/>
              <a:tailEnd/>
            </a:ln>
          </p:spPr>
          <p:txBody>
            <a:bodyPr lIns="12700" tIns="12700" rIns="12700" bIns="12700"/>
            <a:lstStyle/>
            <a:p>
              <a:r>
                <a:rPr lang="en-US" sz="1200"/>
                <a:t>K</a:t>
              </a:r>
            </a:p>
          </p:txBody>
        </p:sp>
      </p:grpSp>
      <p:sp>
        <p:nvSpPr>
          <p:cNvPr id="69638" name="Footer Placeholder 47"/>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1"/>
          <p:cNvSpPr>
            <a:spLocks noGrp="1"/>
          </p:cNvSpPr>
          <p:nvPr>
            <p:ph type="sldNum" sz="quarter" idx="12"/>
          </p:nvPr>
        </p:nvSpPr>
        <p:spPr>
          <a:noFill/>
          <a:ln>
            <a:miter lim="800000"/>
            <a:headEnd/>
            <a:tailEnd/>
          </a:ln>
        </p:spPr>
        <p:txBody>
          <a:bodyPr/>
          <a:lstStyle/>
          <a:p>
            <a:fld id="{F28F6FC8-A700-4A74-96D3-9CBD285E2FF3}" type="slidenum">
              <a:rPr lang="en-US"/>
              <a:pPr/>
              <a:t>51</a:t>
            </a:fld>
            <a:endParaRPr lang="en-US"/>
          </a:p>
        </p:txBody>
      </p:sp>
      <p:sp>
        <p:nvSpPr>
          <p:cNvPr id="70660" name="Text Box 3"/>
          <p:cNvSpPr txBox="1">
            <a:spLocks noChangeArrowheads="1"/>
          </p:cNvSpPr>
          <p:nvPr/>
        </p:nvSpPr>
        <p:spPr bwMode="auto">
          <a:xfrm>
            <a:off x="457200" y="457200"/>
            <a:ext cx="8153400" cy="1954381"/>
          </a:xfrm>
          <a:prstGeom prst="rect">
            <a:avLst/>
          </a:prstGeom>
          <a:noFill/>
          <a:ln w="9525">
            <a:noFill/>
            <a:miter lim="800000"/>
            <a:headEnd/>
            <a:tailEnd/>
          </a:ln>
        </p:spPr>
        <p:txBody>
          <a:bodyPr>
            <a:spAutoFit/>
          </a:bodyPr>
          <a:lstStyle/>
          <a:p>
            <a:pPr eaLnBrk="1" hangingPunct="1">
              <a:spcBef>
                <a:spcPts val="1000"/>
              </a:spcBef>
            </a:pPr>
            <a:r>
              <a:rPr lang="en-US" b="1" dirty="0">
                <a:latin typeface="Arial" charset="0"/>
              </a:rPr>
              <a:t>“x” is depreciation rate between “R” points…</a:t>
            </a:r>
          </a:p>
          <a:p>
            <a:pPr algn="ctr" eaLnBrk="1" hangingPunct="1">
              <a:spcBef>
                <a:spcPts val="1000"/>
              </a:spcBef>
            </a:pPr>
            <a:r>
              <a:rPr lang="en-US" b="1" dirty="0">
                <a:latin typeface="Arial" charset="0"/>
              </a:rPr>
              <a:t>If it takes 30 yrs to depreciate to 2/3 </a:t>
            </a:r>
            <a:r>
              <a:rPr lang="en-US" b="1" dirty="0" err="1">
                <a:latin typeface="Arial" charset="0"/>
              </a:rPr>
              <a:t>orig</a:t>
            </a:r>
            <a:r>
              <a:rPr lang="en-US" b="1" dirty="0">
                <a:latin typeface="Arial" charset="0"/>
              </a:rPr>
              <a:t> value…</a:t>
            </a:r>
          </a:p>
          <a:p>
            <a:pPr algn="ctr" eaLnBrk="1" hangingPunct="1">
              <a:spcBef>
                <a:spcPts val="1000"/>
              </a:spcBef>
            </a:pPr>
            <a:r>
              <a:rPr lang="en-US" dirty="0" err="1">
                <a:latin typeface="Arial" charset="0"/>
              </a:rPr>
              <a:t>OrigVal</a:t>
            </a:r>
            <a:r>
              <a:rPr lang="en-US" dirty="0">
                <a:latin typeface="Arial" charset="0"/>
              </a:rPr>
              <a:t>*(1 – x)</a:t>
            </a:r>
            <a:r>
              <a:rPr lang="en-US" baseline="30000" dirty="0">
                <a:latin typeface="Arial" charset="0"/>
              </a:rPr>
              <a:t>30</a:t>
            </a:r>
            <a:r>
              <a:rPr lang="en-US" dirty="0">
                <a:latin typeface="Arial" charset="0"/>
              </a:rPr>
              <a:t> = </a:t>
            </a:r>
            <a:r>
              <a:rPr lang="en-US" dirty="0" err="1">
                <a:latin typeface="Arial" charset="0"/>
              </a:rPr>
              <a:t>NewVal</a:t>
            </a:r>
            <a:r>
              <a:rPr lang="en-US" dirty="0">
                <a:latin typeface="Arial" charset="0"/>
              </a:rPr>
              <a:t> = 0.67*</a:t>
            </a:r>
            <a:r>
              <a:rPr lang="en-US" dirty="0" err="1">
                <a:latin typeface="Arial" charset="0"/>
              </a:rPr>
              <a:t>OrigVal</a:t>
            </a:r>
            <a:r>
              <a:rPr lang="en-US" dirty="0">
                <a:latin typeface="Arial" charset="0"/>
              </a:rPr>
              <a:t>, </a:t>
            </a:r>
            <a:r>
              <a:rPr lang="en-US" dirty="0">
                <a:latin typeface="Arial" charset="0"/>
                <a:sym typeface="Wingdings" pitchFamily="2" charset="2"/>
              </a:rPr>
              <a:t></a:t>
            </a:r>
          </a:p>
          <a:p>
            <a:pPr algn="ctr" eaLnBrk="1" hangingPunct="1">
              <a:spcBef>
                <a:spcPts val="1000"/>
              </a:spcBef>
            </a:pPr>
            <a:r>
              <a:rPr lang="en-US" dirty="0">
                <a:latin typeface="Arial" charset="0"/>
                <a:sym typeface="Wingdings" pitchFamily="2" charset="2"/>
              </a:rPr>
              <a:t>x = 1 – 0.67</a:t>
            </a:r>
            <a:r>
              <a:rPr lang="en-US" baseline="30000" dirty="0">
                <a:latin typeface="Arial" charset="0"/>
                <a:sym typeface="Wingdings" pitchFamily="2" charset="2"/>
              </a:rPr>
              <a:t>1/30</a:t>
            </a:r>
            <a:r>
              <a:rPr lang="en-US" dirty="0">
                <a:latin typeface="Arial" charset="0"/>
                <a:sym typeface="Wingdings" pitchFamily="2" charset="2"/>
              </a:rPr>
              <a:t>  =  0.9867   =  1.3%/yr.  </a:t>
            </a:r>
            <a:endParaRPr lang="en-US" dirty="0">
              <a:latin typeface="Arial" charset="0"/>
            </a:endParaRPr>
          </a:p>
        </p:txBody>
      </p:sp>
      <p:sp>
        <p:nvSpPr>
          <p:cNvPr id="70661" name="Text Box 3"/>
          <p:cNvSpPr txBox="1">
            <a:spLocks noChangeArrowheads="1"/>
          </p:cNvSpPr>
          <p:nvPr/>
        </p:nvSpPr>
        <p:spPr bwMode="auto">
          <a:xfrm>
            <a:off x="685800" y="2438400"/>
            <a:ext cx="8153400" cy="2949525"/>
          </a:xfrm>
          <a:prstGeom prst="rect">
            <a:avLst/>
          </a:prstGeom>
          <a:noFill/>
          <a:ln w="9525">
            <a:noFill/>
            <a:miter lim="800000"/>
            <a:headEnd/>
            <a:tailEnd/>
          </a:ln>
        </p:spPr>
        <p:txBody>
          <a:bodyPr>
            <a:spAutoFit/>
          </a:bodyPr>
          <a:lstStyle/>
          <a:p>
            <a:pPr eaLnBrk="1" hangingPunct="1">
              <a:spcBef>
                <a:spcPts val="1000"/>
              </a:spcBef>
            </a:pPr>
            <a:r>
              <a:rPr lang="en-US" b="1" dirty="0">
                <a:latin typeface="Arial" charset="0"/>
              </a:rPr>
              <a:t>But this is </a:t>
            </a:r>
            <a:r>
              <a:rPr lang="en-US" b="1" i="1" u="sng" dirty="0">
                <a:latin typeface="Arial" charset="0"/>
              </a:rPr>
              <a:t>relative to</a:t>
            </a:r>
            <a:r>
              <a:rPr lang="en-US" b="1" dirty="0">
                <a:latin typeface="Arial" charset="0"/>
              </a:rPr>
              <a:t> the top-of-</a:t>
            </a:r>
            <a:r>
              <a:rPr lang="en-US" b="1" dirty="0" err="1">
                <a:latin typeface="Arial" charset="0"/>
              </a:rPr>
              <a:t>mkt</a:t>
            </a:r>
            <a:r>
              <a:rPr lang="en-US" b="1" dirty="0">
                <a:latin typeface="Arial" charset="0"/>
              </a:rPr>
              <a:t> HBU value…</a:t>
            </a:r>
          </a:p>
          <a:p>
            <a:pPr algn="ctr" eaLnBrk="1" hangingPunct="1">
              <a:spcBef>
                <a:spcPts val="1000"/>
              </a:spcBef>
            </a:pPr>
            <a:r>
              <a:rPr lang="en-US" b="1" dirty="0">
                <a:latin typeface="Arial" charset="0"/>
              </a:rPr>
              <a:t>If </a:t>
            </a:r>
            <a:r>
              <a:rPr lang="en-US" b="1" dirty="0" err="1">
                <a:latin typeface="Arial" charset="0"/>
              </a:rPr>
              <a:t>avg</a:t>
            </a:r>
            <a:r>
              <a:rPr lang="en-US" b="1" dirty="0">
                <a:latin typeface="Arial" charset="0"/>
              </a:rPr>
              <a:t> </a:t>
            </a:r>
            <a:r>
              <a:rPr lang="en-US" b="1" dirty="0" err="1">
                <a:latin typeface="Arial" charset="0"/>
              </a:rPr>
              <a:t>mkt</a:t>
            </a:r>
            <a:r>
              <a:rPr lang="en-US" b="1" dirty="0">
                <a:latin typeface="Arial" charset="0"/>
              </a:rPr>
              <a:t> rent reflects constant </a:t>
            </a:r>
            <a:r>
              <a:rPr lang="en-US" b="1" dirty="0" err="1">
                <a:latin typeface="Arial" charset="0"/>
              </a:rPr>
              <a:t>avg</a:t>
            </a:r>
            <a:r>
              <a:rPr lang="en-US" b="1" dirty="0">
                <a:latin typeface="Arial" charset="0"/>
              </a:rPr>
              <a:t>-age </a:t>
            </a:r>
            <a:r>
              <a:rPr lang="en-US" b="1" dirty="0" err="1">
                <a:latin typeface="Arial" charset="0"/>
              </a:rPr>
              <a:t>bldgs</a:t>
            </a:r>
            <a:r>
              <a:rPr lang="en-US" b="1" dirty="0">
                <a:latin typeface="Arial" charset="0"/>
              </a:rPr>
              <a:t>, then</a:t>
            </a:r>
          </a:p>
          <a:p>
            <a:pPr algn="ctr" eaLnBrk="1" hangingPunct="1">
              <a:spcBef>
                <a:spcPts val="1000"/>
              </a:spcBef>
            </a:pPr>
            <a:r>
              <a:rPr lang="en-US" b="1" dirty="0" err="1">
                <a:latin typeface="Arial" charset="0"/>
              </a:rPr>
              <a:t>Avg</a:t>
            </a:r>
            <a:r>
              <a:rPr lang="en-US" b="1" dirty="0">
                <a:latin typeface="Arial" charset="0"/>
              </a:rPr>
              <a:t> </a:t>
            </a:r>
            <a:r>
              <a:rPr lang="en-US" b="1" dirty="0" err="1">
                <a:latin typeface="Arial" charset="0"/>
              </a:rPr>
              <a:t>mkt</a:t>
            </a:r>
            <a:r>
              <a:rPr lang="en-US" b="1" dirty="0">
                <a:latin typeface="Arial" charset="0"/>
              </a:rPr>
              <a:t> rent rate of change = HBU </a:t>
            </a:r>
            <a:r>
              <a:rPr lang="en-US" b="1" dirty="0" err="1">
                <a:latin typeface="Arial" charset="0"/>
              </a:rPr>
              <a:t>val</a:t>
            </a:r>
            <a:r>
              <a:rPr lang="en-US" b="1" dirty="0">
                <a:latin typeface="Arial" charset="0"/>
              </a:rPr>
              <a:t> rate of change</a:t>
            </a:r>
          </a:p>
          <a:p>
            <a:pPr algn="ctr" eaLnBrk="1" hangingPunct="1">
              <a:spcBef>
                <a:spcPts val="1000"/>
              </a:spcBef>
            </a:pPr>
            <a:r>
              <a:rPr lang="en-US" b="1" dirty="0">
                <a:latin typeface="Arial" charset="0"/>
              </a:rPr>
              <a:t>e.g., 1.6%/yr depreciation (real), Boston A-Off </a:t>
            </a:r>
            <a:r>
              <a:rPr lang="en-US" b="1" dirty="0" err="1">
                <a:latin typeface="Arial" charset="0"/>
              </a:rPr>
              <a:t>mkt</a:t>
            </a:r>
            <a:endParaRPr lang="en-US" b="1" dirty="0">
              <a:latin typeface="Arial" charset="0"/>
            </a:endParaRPr>
          </a:p>
          <a:p>
            <a:pPr algn="ctr" eaLnBrk="1" hangingPunct="1">
              <a:spcBef>
                <a:spcPts val="1000"/>
              </a:spcBef>
            </a:pPr>
            <a:r>
              <a:rPr lang="en-US" dirty="0">
                <a:latin typeface="Arial" charset="0"/>
                <a:sym typeface="Wingdings" pitchFamily="2" charset="2"/>
              </a:rPr>
              <a:t> Class A same-property </a:t>
            </a:r>
            <a:r>
              <a:rPr lang="en-US" dirty="0" err="1">
                <a:latin typeface="Arial" charset="0"/>
                <a:sym typeface="Wingdings" pitchFamily="2" charset="2"/>
              </a:rPr>
              <a:t>avg</a:t>
            </a:r>
            <a:r>
              <a:rPr lang="en-US" dirty="0">
                <a:latin typeface="Arial" charset="0"/>
                <a:sym typeface="Wingdings" pitchFamily="2" charset="2"/>
              </a:rPr>
              <a:t> </a:t>
            </a:r>
            <a:r>
              <a:rPr lang="en-US" dirty="0" err="1">
                <a:latin typeface="Arial" charset="0"/>
                <a:sym typeface="Wingdings" pitchFamily="2" charset="2"/>
              </a:rPr>
              <a:t>deprec</a:t>
            </a:r>
            <a:r>
              <a:rPr lang="en-US" dirty="0">
                <a:latin typeface="Arial" charset="0"/>
                <a:sym typeface="Wingdings" pitchFamily="2" charset="2"/>
              </a:rPr>
              <a:t> rate =</a:t>
            </a:r>
          </a:p>
          <a:p>
            <a:pPr algn="ctr" eaLnBrk="1" hangingPunct="1">
              <a:spcBef>
                <a:spcPts val="1000"/>
              </a:spcBef>
            </a:pPr>
            <a:r>
              <a:rPr lang="en-US" dirty="0">
                <a:latin typeface="Arial" charset="0"/>
                <a:sym typeface="Wingdings" pitchFamily="2" charset="2"/>
              </a:rPr>
              <a:t>1.6%/yr + 1.3%/yr = 2.9%/yr.</a:t>
            </a:r>
            <a:endParaRPr lang="en-US" dirty="0">
              <a:latin typeface="Arial" charset="0"/>
            </a:endParaRPr>
          </a:p>
        </p:txBody>
      </p:sp>
      <p:sp>
        <p:nvSpPr>
          <p:cNvPr id="70662" name="Text Box 3"/>
          <p:cNvSpPr txBox="1">
            <a:spLocks noChangeArrowheads="1"/>
          </p:cNvSpPr>
          <p:nvPr/>
        </p:nvSpPr>
        <p:spPr bwMode="auto">
          <a:xfrm>
            <a:off x="609600" y="5257800"/>
            <a:ext cx="8153400" cy="1328569"/>
          </a:xfrm>
          <a:prstGeom prst="rect">
            <a:avLst/>
          </a:prstGeom>
          <a:noFill/>
          <a:ln w="9525">
            <a:noFill/>
            <a:miter lim="800000"/>
            <a:headEnd/>
            <a:tailEnd/>
          </a:ln>
        </p:spPr>
        <p:txBody>
          <a:bodyPr>
            <a:spAutoFit/>
          </a:bodyPr>
          <a:lstStyle/>
          <a:p>
            <a:pPr eaLnBrk="1" hangingPunct="1">
              <a:spcBef>
                <a:spcPts val="1000"/>
              </a:spcBef>
            </a:pPr>
            <a:r>
              <a:rPr lang="en-US" b="1">
                <a:latin typeface="Arial" charset="0"/>
              </a:rPr>
              <a:t>If inflation is 3%/yr, then nominal (current $) rate of same-property price appreciation is:</a:t>
            </a:r>
          </a:p>
          <a:p>
            <a:pPr algn="ctr" eaLnBrk="1" hangingPunct="1">
              <a:spcBef>
                <a:spcPts val="1000"/>
              </a:spcBef>
            </a:pPr>
            <a:r>
              <a:rPr lang="en-US">
                <a:latin typeface="Arial" charset="0"/>
              </a:rPr>
              <a:t>3%/yr – 2.9%/yr = </a:t>
            </a:r>
            <a:r>
              <a:rPr lang="en-US" b="1">
                <a:latin typeface="Arial" charset="0"/>
              </a:rPr>
              <a:t>+0.1%/yr </a:t>
            </a:r>
            <a:r>
              <a:rPr lang="en-US">
                <a:latin typeface="Arial" charset="0"/>
              </a:rPr>
              <a:t>(i.e., virtually flat).</a:t>
            </a:r>
          </a:p>
        </p:txBody>
      </p:sp>
      <p:sp>
        <p:nvSpPr>
          <p:cNvPr id="7" name="Rectangle 3"/>
          <p:cNvSpPr txBox="1">
            <a:spLocks noChangeArrowheads="1"/>
          </p:cNvSpPr>
          <p:nvPr/>
        </p:nvSpPr>
        <p:spPr>
          <a:xfrm>
            <a:off x="685800" y="0"/>
            <a:ext cx="7772400" cy="457200"/>
          </a:xfrm>
          <a:prstGeom prst="rect">
            <a:avLst/>
          </a:prstGeom>
        </p:spPr>
        <p:txBody>
          <a:bodyPr/>
          <a:lstStyle/>
          <a:p>
            <a:pPr algn="ctr" eaLnBrk="1" hangingPunct="1">
              <a:defRPr/>
            </a:pPr>
            <a:r>
              <a:rPr lang="en-US" kern="0" dirty="0">
                <a:solidFill>
                  <a:schemeClr val="tx2"/>
                </a:solidFill>
                <a:latin typeface="+mj-lt"/>
                <a:ea typeface="+mj-ea"/>
                <a:cs typeface="+mj-cs"/>
              </a:rPr>
              <a:t>What does the 30-yr A-to-B cycle imply </a:t>
            </a:r>
            <a:r>
              <a:rPr lang="en-US" i="1" u="sng" kern="0" dirty="0">
                <a:solidFill>
                  <a:schemeClr val="tx2"/>
                </a:solidFill>
                <a:latin typeface="+mj-lt"/>
                <a:ea typeface="+mj-ea"/>
                <a:cs typeface="+mj-cs"/>
              </a:rPr>
              <a:t>relative to</a:t>
            </a:r>
            <a:r>
              <a:rPr lang="en-US" kern="0" dirty="0">
                <a:solidFill>
                  <a:schemeClr val="tx2"/>
                </a:solidFill>
                <a:latin typeface="+mj-lt"/>
                <a:ea typeface="+mj-ea"/>
                <a:cs typeface="+mj-cs"/>
              </a:rPr>
              <a:t> HBU?</a:t>
            </a:r>
          </a:p>
        </p:txBody>
      </p:sp>
      <p:sp>
        <p:nvSpPr>
          <p:cNvPr id="9" name="Footer Placeholder 16"/>
          <p:cNvSpPr>
            <a:spLocks noGrp="1"/>
          </p:cNvSpPr>
          <p:nvPr>
            <p:ph type="ftr" sz="quarter" idx="11"/>
          </p:nvPr>
        </p:nvSpPr>
        <p:spPr>
          <a:xfrm rot="16200000">
            <a:off x="-3200400" y="3200400"/>
            <a:ext cx="6858000" cy="457200"/>
          </a:xfrm>
          <a:noFill/>
          <a:ln>
            <a:miter lim="800000"/>
            <a:headEnd/>
            <a:tailEnd/>
          </a:ln>
        </p:spPr>
        <p:txBody>
          <a:bodyPr/>
          <a:lstStyle/>
          <a:p>
            <a:r>
              <a:rPr lang="en-US" dirty="0"/>
              <a:t>© 2014 OnCourse Learning. All Rights Reserved.</a:t>
            </a:r>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3"/>
          <p:cNvSpPr>
            <a:spLocks noGrp="1"/>
          </p:cNvSpPr>
          <p:nvPr>
            <p:ph type="sldNum" sz="quarter" idx="12"/>
          </p:nvPr>
        </p:nvSpPr>
        <p:spPr>
          <a:noFill/>
          <a:ln>
            <a:miter lim="800000"/>
            <a:headEnd/>
            <a:tailEnd/>
          </a:ln>
        </p:spPr>
        <p:txBody>
          <a:bodyPr/>
          <a:lstStyle/>
          <a:p>
            <a:fld id="{6DCEED22-4375-4702-953D-7576FC1211FF}" type="slidenum">
              <a:rPr lang="en-US"/>
              <a:pPr/>
              <a:t>52</a:t>
            </a:fld>
            <a:endParaRPr lang="en-US"/>
          </a:p>
        </p:txBody>
      </p:sp>
      <p:sp>
        <p:nvSpPr>
          <p:cNvPr id="71684" name="Text Box 3"/>
          <p:cNvSpPr txBox="1">
            <a:spLocks noChangeArrowheads="1"/>
          </p:cNvSpPr>
          <p:nvPr/>
        </p:nvSpPr>
        <p:spPr bwMode="auto">
          <a:xfrm>
            <a:off x="685800" y="0"/>
            <a:ext cx="8153400" cy="762000"/>
          </a:xfrm>
          <a:prstGeom prst="rect">
            <a:avLst/>
          </a:prstGeom>
          <a:noFill/>
          <a:ln w="9525">
            <a:noFill/>
            <a:miter lim="800000"/>
            <a:headEnd/>
            <a:tailEnd/>
          </a:ln>
        </p:spPr>
        <p:txBody>
          <a:bodyPr>
            <a:spAutoFit/>
          </a:bodyPr>
          <a:lstStyle/>
          <a:p>
            <a:pPr eaLnBrk="1" hangingPunct="1">
              <a:spcBef>
                <a:spcPct val="50000"/>
              </a:spcBef>
            </a:pPr>
            <a:r>
              <a:rPr lang="en-US" sz="2000" b="1">
                <a:latin typeface="Arial" charset="0"/>
              </a:rPr>
              <a:t>Evolution of location or usage value in real terms…</a:t>
            </a:r>
          </a:p>
          <a:p>
            <a:pPr eaLnBrk="1" hangingPunct="1">
              <a:spcBef>
                <a:spcPct val="20000"/>
              </a:spcBef>
              <a:buFontTx/>
              <a:buChar char="•"/>
            </a:pPr>
            <a:r>
              <a:rPr lang="en-US" sz="2000">
                <a:latin typeface="Arial" charset="0"/>
              </a:rPr>
              <a:t>   If the recent Boston office market experience is typical (-1.6%/yr)…</a:t>
            </a:r>
          </a:p>
        </p:txBody>
      </p:sp>
      <p:sp>
        <p:nvSpPr>
          <p:cNvPr id="71685" name="Text Box 5"/>
          <p:cNvSpPr txBox="1">
            <a:spLocks noChangeArrowheads="1"/>
          </p:cNvSpPr>
          <p:nvPr/>
        </p:nvSpPr>
        <p:spPr bwMode="auto">
          <a:xfrm>
            <a:off x="990600" y="5562600"/>
            <a:ext cx="7315200" cy="1174750"/>
          </a:xfrm>
          <a:prstGeom prst="rect">
            <a:avLst/>
          </a:prstGeom>
          <a:noFill/>
          <a:ln w="9525">
            <a:noFill/>
            <a:miter lim="800000"/>
            <a:headEnd/>
            <a:tailEnd/>
          </a:ln>
        </p:spPr>
        <p:txBody>
          <a:bodyPr>
            <a:spAutoFit/>
          </a:bodyPr>
          <a:lstStyle/>
          <a:p>
            <a:pPr eaLnBrk="1" hangingPunct="1">
              <a:spcBef>
                <a:spcPct val="10000"/>
              </a:spcBef>
              <a:buFontTx/>
              <a:buChar char="•"/>
            </a:pPr>
            <a:r>
              <a:rPr lang="en-US" sz="1600">
                <a:latin typeface="Arial" charset="0"/>
              </a:rPr>
              <a:t> HBU real value evolution @ -1.6%/yr</a:t>
            </a:r>
          </a:p>
          <a:p>
            <a:pPr eaLnBrk="1" hangingPunct="1">
              <a:spcBef>
                <a:spcPct val="10000"/>
              </a:spcBef>
              <a:buFontTx/>
              <a:buChar char="•"/>
            </a:pPr>
            <a:r>
              <a:rPr lang="en-US" sz="1600">
                <a:latin typeface="Arial" charset="0"/>
              </a:rPr>
              <a:t> 30 year cycle (betw “R”s) evolution from “Class A” to “Class B” property</a:t>
            </a:r>
          </a:p>
          <a:p>
            <a:pPr eaLnBrk="1" hangingPunct="1">
              <a:spcBef>
                <a:spcPct val="10000"/>
              </a:spcBef>
              <a:buFontTx/>
              <a:buChar char="•"/>
            </a:pPr>
            <a:r>
              <a:rPr lang="en-US" sz="1600">
                <a:latin typeface="Arial" charset="0"/>
              </a:rPr>
              <a:t> Class B rent = 2/3 Class A rent (&amp; assume same cap rate for simplicity)…</a:t>
            </a:r>
          </a:p>
          <a:p>
            <a:pPr lvl="3" eaLnBrk="1" hangingPunct="1">
              <a:spcBef>
                <a:spcPct val="10000"/>
              </a:spcBef>
              <a:buFontTx/>
              <a:buChar char="•"/>
            </a:pPr>
            <a:r>
              <a:rPr lang="en-US" sz="1800" b="1">
                <a:latin typeface="Arial" charset="0"/>
                <a:sym typeface="Wingdings" pitchFamily="2" charset="2"/>
              </a:rPr>
              <a:t>  2.9%/yr Real Depreciation of Built Property.</a:t>
            </a:r>
          </a:p>
        </p:txBody>
      </p:sp>
      <p:pic>
        <p:nvPicPr>
          <p:cNvPr id="71686" name="Picture 6"/>
          <p:cNvPicPr>
            <a:picLocks noChangeAspect="1" noChangeArrowheads="1"/>
          </p:cNvPicPr>
          <p:nvPr/>
        </p:nvPicPr>
        <p:blipFill>
          <a:blip r:embed="rId2" cstate="print"/>
          <a:srcRect/>
          <a:stretch>
            <a:fillRect/>
          </a:stretch>
        </p:blipFill>
        <p:spPr bwMode="auto">
          <a:xfrm>
            <a:off x="914400" y="762000"/>
            <a:ext cx="6477000" cy="4805363"/>
          </a:xfrm>
          <a:prstGeom prst="rect">
            <a:avLst/>
          </a:prstGeom>
          <a:noFill/>
          <a:ln w="9525">
            <a:noFill/>
            <a:miter lim="800000"/>
            <a:headEnd/>
            <a:tailEnd/>
          </a:ln>
        </p:spPr>
      </p:pic>
      <p:sp>
        <p:nvSpPr>
          <p:cNvPr id="7" name="TextBox 6"/>
          <p:cNvSpPr txBox="1"/>
          <p:nvPr/>
        </p:nvSpPr>
        <p:spPr>
          <a:xfrm>
            <a:off x="2362200" y="1371600"/>
            <a:ext cx="1371600" cy="307975"/>
          </a:xfrm>
          <a:prstGeom prst="rect">
            <a:avLst/>
          </a:prstGeom>
          <a:solidFill>
            <a:schemeClr val="bg1">
              <a:lumMod val="75000"/>
            </a:schemeClr>
          </a:solidFill>
          <a:ln>
            <a:solidFill>
              <a:srgbClr val="D60093"/>
            </a:solidFill>
          </a:ln>
        </p:spPr>
        <p:txBody>
          <a:bodyPr>
            <a:spAutoFit/>
          </a:bodyPr>
          <a:lstStyle/>
          <a:p>
            <a:pPr algn="ctr" eaLnBrk="1" hangingPunct="1">
              <a:defRPr/>
            </a:pPr>
            <a:r>
              <a:rPr lang="en-US" sz="1400" b="1" dirty="0" err="1">
                <a:solidFill>
                  <a:srgbClr val="D60093"/>
                </a:solidFill>
                <a:latin typeface="+mj-lt"/>
              </a:rPr>
              <a:t>dU</a:t>
            </a:r>
            <a:r>
              <a:rPr lang="en-US" sz="1400" b="1" dirty="0">
                <a:solidFill>
                  <a:srgbClr val="D60093"/>
                </a:solidFill>
                <a:latin typeface="+mj-lt"/>
              </a:rPr>
              <a:t>/U = -1.6%</a:t>
            </a:r>
          </a:p>
        </p:txBody>
      </p:sp>
      <p:cxnSp>
        <p:nvCxnSpPr>
          <p:cNvPr id="71688" name="Straight Arrow Connector 8"/>
          <p:cNvCxnSpPr>
            <a:cxnSpLocks noChangeShapeType="1"/>
          </p:cNvCxnSpPr>
          <p:nvPr/>
        </p:nvCxnSpPr>
        <p:spPr bwMode="auto">
          <a:xfrm rot="10800000" flipV="1">
            <a:off x="2057400" y="1676400"/>
            <a:ext cx="762000" cy="533400"/>
          </a:xfrm>
          <a:prstGeom prst="straightConnector1">
            <a:avLst/>
          </a:prstGeom>
          <a:noFill/>
          <a:ln w="31750" algn="ctr">
            <a:solidFill>
              <a:srgbClr val="D60093"/>
            </a:solidFill>
            <a:round/>
            <a:headEnd/>
            <a:tailEnd type="arrow" w="med" len="med"/>
          </a:ln>
        </p:spPr>
      </p:cxnSp>
      <p:sp>
        <p:nvSpPr>
          <p:cNvPr id="10" name="TextBox 9"/>
          <p:cNvSpPr txBox="1"/>
          <p:nvPr/>
        </p:nvSpPr>
        <p:spPr>
          <a:xfrm>
            <a:off x="2743200" y="1905000"/>
            <a:ext cx="1371600" cy="307975"/>
          </a:xfrm>
          <a:prstGeom prst="rect">
            <a:avLst/>
          </a:prstGeom>
          <a:solidFill>
            <a:schemeClr val="bg1">
              <a:lumMod val="75000"/>
            </a:schemeClr>
          </a:solidFill>
          <a:ln>
            <a:solidFill>
              <a:srgbClr val="FFFF00"/>
            </a:solidFill>
          </a:ln>
        </p:spPr>
        <p:txBody>
          <a:bodyPr>
            <a:spAutoFit/>
          </a:bodyPr>
          <a:lstStyle/>
          <a:p>
            <a:pPr algn="ctr" eaLnBrk="1" hangingPunct="1">
              <a:defRPr/>
            </a:pPr>
            <a:r>
              <a:rPr lang="en-US" sz="1400" b="1" dirty="0" err="1">
                <a:solidFill>
                  <a:srgbClr val="FFFF00"/>
                </a:solidFill>
                <a:latin typeface="+mj-lt"/>
              </a:rPr>
              <a:t>dP</a:t>
            </a:r>
            <a:r>
              <a:rPr lang="en-US" sz="1400" b="1" dirty="0">
                <a:solidFill>
                  <a:srgbClr val="FFFF00"/>
                </a:solidFill>
                <a:latin typeface="+mj-lt"/>
              </a:rPr>
              <a:t>/P = -2.9%</a:t>
            </a:r>
          </a:p>
        </p:txBody>
      </p:sp>
      <p:cxnSp>
        <p:nvCxnSpPr>
          <p:cNvPr id="71690" name="Straight Arrow Connector 10"/>
          <p:cNvCxnSpPr>
            <a:cxnSpLocks noChangeShapeType="1"/>
          </p:cNvCxnSpPr>
          <p:nvPr/>
        </p:nvCxnSpPr>
        <p:spPr bwMode="auto">
          <a:xfrm rot="10800000" flipV="1">
            <a:off x="2209800" y="2209800"/>
            <a:ext cx="990600" cy="609600"/>
          </a:xfrm>
          <a:prstGeom prst="straightConnector1">
            <a:avLst/>
          </a:prstGeom>
          <a:noFill/>
          <a:ln w="31750" algn="ctr">
            <a:solidFill>
              <a:srgbClr val="FFFF00"/>
            </a:solidFill>
            <a:round/>
            <a:headEnd/>
            <a:tailEnd type="arrow" w="med" len="med"/>
          </a:ln>
        </p:spPr>
      </p:cxnSp>
      <p:sp>
        <p:nvSpPr>
          <p:cNvPr id="13" name="TextBox 12"/>
          <p:cNvSpPr txBox="1"/>
          <p:nvPr/>
        </p:nvSpPr>
        <p:spPr>
          <a:xfrm>
            <a:off x="3124200" y="2514600"/>
            <a:ext cx="1371600" cy="307975"/>
          </a:xfrm>
          <a:prstGeom prst="rect">
            <a:avLst/>
          </a:prstGeom>
          <a:solidFill>
            <a:schemeClr val="bg1">
              <a:lumMod val="75000"/>
            </a:schemeClr>
          </a:solidFill>
          <a:ln>
            <a:solidFill>
              <a:schemeClr val="accent5">
                <a:lumMod val="25000"/>
              </a:schemeClr>
            </a:solidFill>
          </a:ln>
        </p:spPr>
        <p:txBody>
          <a:bodyPr>
            <a:spAutoFit/>
          </a:bodyPr>
          <a:lstStyle/>
          <a:p>
            <a:pPr algn="ctr" eaLnBrk="1" hangingPunct="1">
              <a:defRPr/>
            </a:pPr>
            <a:r>
              <a:rPr lang="en-US" sz="1400" b="1" dirty="0" err="1">
                <a:solidFill>
                  <a:schemeClr val="accent5">
                    <a:lumMod val="25000"/>
                  </a:schemeClr>
                </a:solidFill>
                <a:latin typeface="+mj-lt"/>
              </a:rPr>
              <a:t>dL</a:t>
            </a:r>
            <a:r>
              <a:rPr lang="en-US" sz="1400" b="1" dirty="0">
                <a:solidFill>
                  <a:schemeClr val="accent5">
                    <a:lumMod val="25000"/>
                  </a:schemeClr>
                </a:solidFill>
                <a:latin typeface="+mj-lt"/>
              </a:rPr>
              <a:t>/L = -1.6%</a:t>
            </a:r>
          </a:p>
        </p:txBody>
      </p:sp>
      <p:cxnSp>
        <p:nvCxnSpPr>
          <p:cNvPr id="14" name="Straight Arrow Connector 13"/>
          <p:cNvCxnSpPr/>
          <p:nvPr/>
        </p:nvCxnSpPr>
        <p:spPr bwMode="auto">
          <a:xfrm rot="5400000">
            <a:off x="2933700" y="2933700"/>
            <a:ext cx="762000" cy="533400"/>
          </a:xfrm>
          <a:prstGeom prst="straightConnector1">
            <a:avLst/>
          </a:prstGeom>
          <a:solidFill>
            <a:schemeClr val="accent1"/>
          </a:solidFill>
          <a:ln w="31750" cap="flat" cmpd="sng" algn="ctr">
            <a:solidFill>
              <a:schemeClr val="accent5">
                <a:lumMod val="25000"/>
              </a:schemeClr>
            </a:solidFill>
            <a:prstDash val="solid"/>
            <a:round/>
            <a:headEnd type="none" w="med" len="med"/>
            <a:tailEnd type="arrow"/>
          </a:ln>
          <a:effectLst/>
        </p:spPr>
      </p:cxnSp>
      <p:sp>
        <p:nvSpPr>
          <p:cNvPr id="16" name="TextBox 15"/>
          <p:cNvSpPr txBox="1"/>
          <p:nvPr/>
        </p:nvSpPr>
        <p:spPr>
          <a:xfrm>
            <a:off x="7543800" y="2209800"/>
            <a:ext cx="1371600" cy="1384300"/>
          </a:xfrm>
          <a:prstGeom prst="rect">
            <a:avLst/>
          </a:prstGeom>
          <a:solidFill>
            <a:schemeClr val="bg1">
              <a:lumMod val="75000"/>
            </a:schemeClr>
          </a:solidFill>
          <a:ln>
            <a:solidFill>
              <a:schemeClr val="tx1"/>
            </a:solidFill>
          </a:ln>
        </p:spPr>
        <p:txBody>
          <a:bodyPr>
            <a:spAutoFit/>
          </a:bodyPr>
          <a:lstStyle/>
          <a:p>
            <a:pPr algn="ctr" eaLnBrk="1" hangingPunct="1">
              <a:defRPr/>
            </a:pPr>
            <a:r>
              <a:rPr lang="en-US" sz="1400" b="1" dirty="0">
                <a:solidFill>
                  <a:srgbClr val="FFFF00"/>
                </a:solidFill>
                <a:effectLst>
                  <a:outerShdw blurRad="38100" dist="38100" dir="2700000" algn="tl">
                    <a:srgbClr val="000000">
                      <a:alpha val="43137"/>
                    </a:srgbClr>
                  </a:outerShdw>
                </a:effectLst>
                <a:latin typeface="+mj-lt"/>
              </a:rPr>
              <a:t>Class A property depreciates @ 1.3%/yr </a:t>
            </a:r>
            <a:r>
              <a:rPr lang="en-US" sz="1400" b="1" u="sng" dirty="0">
                <a:solidFill>
                  <a:srgbClr val="FFFF00"/>
                </a:solidFill>
                <a:effectLst>
                  <a:outerShdw blurRad="38100" dist="38100" dir="2700000" algn="tl">
                    <a:srgbClr val="000000">
                      <a:alpha val="43137"/>
                    </a:srgbClr>
                  </a:outerShdw>
                </a:effectLst>
                <a:latin typeface="+mj-lt"/>
              </a:rPr>
              <a:t>RELATIVE TO</a:t>
            </a:r>
            <a:r>
              <a:rPr lang="en-US" sz="1400" b="1" dirty="0">
                <a:solidFill>
                  <a:srgbClr val="FFFF00"/>
                </a:solidFill>
                <a:effectLst>
                  <a:outerShdw blurRad="38100" dist="38100" dir="2700000" algn="tl">
                    <a:srgbClr val="000000">
                      <a:alpha val="43137"/>
                    </a:srgbClr>
                  </a:outerShdw>
                </a:effectLst>
                <a:latin typeface="+mj-lt"/>
              </a:rPr>
              <a:t> </a:t>
            </a:r>
            <a:r>
              <a:rPr lang="en-US" sz="1400" b="1" dirty="0">
                <a:solidFill>
                  <a:srgbClr val="D60093"/>
                </a:solidFill>
                <a:effectLst>
                  <a:outerShdw blurRad="38100" dist="38100" dir="2700000" algn="tl">
                    <a:srgbClr val="000000">
                      <a:alpha val="43137"/>
                    </a:srgbClr>
                  </a:outerShdw>
                </a:effectLst>
                <a:latin typeface="+mj-lt"/>
              </a:rPr>
              <a:t>HBU value</a:t>
            </a:r>
          </a:p>
        </p:txBody>
      </p:sp>
      <p:sp>
        <p:nvSpPr>
          <p:cNvPr id="71694" name="Oval 14"/>
          <p:cNvSpPr>
            <a:spLocks noChangeArrowheads="1"/>
          </p:cNvSpPr>
          <p:nvPr/>
        </p:nvSpPr>
        <p:spPr bwMode="auto">
          <a:xfrm>
            <a:off x="5943600" y="3429000"/>
            <a:ext cx="685800" cy="228600"/>
          </a:xfrm>
          <a:prstGeom prst="ellipse">
            <a:avLst/>
          </a:prstGeom>
          <a:noFill/>
          <a:ln w="9525" algn="ctr">
            <a:solidFill>
              <a:srgbClr val="FF0000"/>
            </a:solidFill>
            <a:round/>
            <a:headEnd/>
            <a:tailEnd/>
          </a:ln>
        </p:spPr>
        <p:txBody>
          <a:bodyPr wrap="none"/>
          <a:lstStyle/>
          <a:p>
            <a:pPr eaLnBrk="1" hangingPunct="1"/>
            <a:endParaRPr lang="en-US" sz="1400"/>
          </a:p>
        </p:txBody>
      </p:sp>
      <p:sp>
        <p:nvSpPr>
          <p:cNvPr id="71695" name="TextBox 16"/>
          <p:cNvSpPr txBox="1">
            <a:spLocks noChangeArrowheads="1"/>
          </p:cNvSpPr>
          <p:nvPr/>
        </p:nvSpPr>
        <p:spPr bwMode="auto">
          <a:xfrm>
            <a:off x="7467600" y="3810000"/>
            <a:ext cx="1447800" cy="646113"/>
          </a:xfrm>
          <a:prstGeom prst="rect">
            <a:avLst/>
          </a:prstGeom>
          <a:noFill/>
          <a:ln w="9525">
            <a:noFill/>
            <a:miter lim="800000"/>
            <a:headEnd/>
            <a:tailEnd/>
          </a:ln>
        </p:spPr>
        <p:txBody>
          <a:bodyPr>
            <a:spAutoFit/>
          </a:bodyPr>
          <a:lstStyle/>
          <a:p>
            <a:pPr eaLnBrk="1" hangingPunct="1"/>
            <a:r>
              <a:rPr lang="en-US" sz="1200">
                <a:solidFill>
                  <a:srgbClr val="FF0000"/>
                </a:solidFill>
              </a:rPr>
              <a:t>Here “Land Value” is actually “Class B Building Value”</a:t>
            </a:r>
          </a:p>
        </p:txBody>
      </p:sp>
      <p:cxnSp>
        <p:nvCxnSpPr>
          <p:cNvPr id="71696" name="Straight Arrow Connector 18"/>
          <p:cNvCxnSpPr>
            <a:cxnSpLocks noChangeShapeType="1"/>
            <a:endCxn id="71694" idx="5"/>
          </p:cNvCxnSpPr>
          <p:nvPr/>
        </p:nvCxnSpPr>
        <p:spPr bwMode="auto">
          <a:xfrm flipH="1" flipV="1">
            <a:off x="6529388" y="3624263"/>
            <a:ext cx="1014412" cy="338137"/>
          </a:xfrm>
          <a:prstGeom prst="straightConnector1">
            <a:avLst/>
          </a:prstGeom>
          <a:noFill/>
          <a:ln w="9525" algn="ctr">
            <a:solidFill>
              <a:srgbClr val="FF0000"/>
            </a:solidFill>
            <a:round/>
            <a:headEnd/>
            <a:tailEnd type="arrow" w="med" len="med"/>
          </a:ln>
        </p:spPr>
      </p:cxnSp>
      <p:sp>
        <p:nvSpPr>
          <p:cNvPr id="18" name="Footer Placeholder 16"/>
          <p:cNvSpPr>
            <a:spLocks noGrp="1"/>
          </p:cNvSpPr>
          <p:nvPr>
            <p:ph type="ftr" sz="quarter" idx="11"/>
          </p:nvPr>
        </p:nvSpPr>
        <p:spPr>
          <a:xfrm rot="16200000">
            <a:off x="-3200400" y="3200400"/>
            <a:ext cx="6858000" cy="457200"/>
          </a:xfrm>
          <a:noFill/>
          <a:ln>
            <a:miter lim="800000"/>
            <a:headEnd/>
            <a:tailEnd/>
          </a:ln>
        </p:spPr>
        <p:txBody>
          <a:bodyPr/>
          <a:lstStyle/>
          <a:p>
            <a:r>
              <a:rPr lang="en-US" dirty="0"/>
              <a:t>© 2014 OnCourse Learning. All Rights Reserved.</a:t>
            </a:r>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3"/>
          <p:cNvSpPr>
            <a:spLocks noGrp="1"/>
          </p:cNvSpPr>
          <p:nvPr>
            <p:ph type="sldNum" sz="quarter" idx="12"/>
          </p:nvPr>
        </p:nvSpPr>
        <p:spPr>
          <a:noFill/>
          <a:ln>
            <a:miter lim="800000"/>
            <a:headEnd/>
            <a:tailEnd/>
          </a:ln>
        </p:spPr>
        <p:txBody>
          <a:bodyPr/>
          <a:lstStyle/>
          <a:p>
            <a:fld id="{D47EF971-5611-4F31-AAF6-C16819FC5815}" type="slidenum">
              <a:rPr lang="en-US"/>
              <a:pPr/>
              <a:t>53</a:t>
            </a:fld>
            <a:endParaRPr lang="en-US"/>
          </a:p>
        </p:txBody>
      </p:sp>
      <p:sp>
        <p:nvSpPr>
          <p:cNvPr id="72708" name="Text Box 3"/>
          <p:cNvSpPr txBox="1">
            <a:spLocks noChangeArrowheads="1"/>
          </p:cNvSpPr>
          <p:nvPr/>
        </p:nvSpPr>
        <p:spPr bwMode="auto">
          <a:xfrm>
            <a:off x="685800" y="0"/>
            <a:ext cx="8153400" cy="762000"/>
          </a:xfrm>
          <a:prstGeom prst="rect">
            <a:avLst/>
          </a:prstGeom>
          <a:noFill/>
          <a:ln w="9525">
            <a:noFill/>
            <a:miter lim="800000"/>
            <a:headEnd/>
            <a:tailEnd/>
          </a:ln>
        </p:spPr>
        <p:txBody>
          <a:bodyPr>
            <a:spAutoFit/>
          </a:bodyPr>
          <a:lstStyle/>
          <a:p>
            <a:pPr eaLnBrk="1" hangingPunct="1">
              <a:spcBef>
                <a:spcPct val="50000"/>
              </a:spcBef>
            </a:pPr>
            <a:r>
              <a:rPr lang="en-US" sz="2000" b="1">
                <a:latin typeface="Arial" charset="0"/>
              </a:rPr>
              <a:t>Evolution of location or usage value in </a:t>
            </a:r>
            <a:r>
              <a:rPr lang="en-US" sz="2000" b="1" i="1">
                <a:latin typeface="Arial" charset="0"/>
              </a:rPr>
              <a:t>nominal</a:t>
            </a:r>
            <a:r>
              <a:rPr lang="en-US" sz="2000" b="1">
                <a:latin typeface="Arial" charset="0"/>
              </a:rPr>
              <a:t> terms @ 3% infl…</a:t>
            </a:r>
          </a:p>
          <a:p>
            <a:pPr eaLnBrk="1" hangingPunct="1">
              <a:spcBef>
                <a:spcPct val="20000"/>
              </a:spcBef>
              <a:buFontTx/>
              <a:buChar char="•"/>
            </a:pPr>
            <a:r>
              <a:rPr lang="en-US" sz="2000">
                <a:latin typeface="Arial" charset="0"/>
              </a:rPr>
              <a:t>   If the recent Boston office market experience is typical (-1.6%real)…</a:t>
            </a:r>
          </a:p>
        </p:txBody>
      </p:sp>
      <p:sp>
        <p:nvSpPr>
          <p:cNvPr id="72709" name="Text Box 5"/>
          <p:cNvSpPr txBox="1">
            <a:spLocks noChangeArrowheads="1"/>
          </p:cNvSpPr>
          <p:nvPr/>
        </p:nvSpPr>
        <p:spPr bwMode="auto">
          <a:xfrm>
            <a:off x="990600" y="5562600"/>
            <a:ext cx="7315200" cy="1184275"/>
          </a:xfrm>
          <a:prstGeom prst="rect">
            <a:avLst/>
          </a:prstGeom>
          <a:noFill/>
          <a:ln w="9525">
            <a:noFill/>
            <a:miter lim="800000"/>
            <a:headEnd/>
            <a:tailEnd/>
          </a:ln>
        </p:spPr>
        <p:txBody>
          <a:bodyPr>
            <a:spAutoFit/>
          </a:bodyPr>
          <a:lstStyle/>
          <a:p>
            <a:pPr eaLnBrk="1" hangingPunct="1">
              <a:spcBef>
                <a:spcPct val="10000"/>
              </a:spcBef>
              <a:buFontTx/>
              <a:buChar char="•"/>
            </a:pPr>
            <a:r>
              <a:rPr lang="en-US" sz="1600">
                <a:latin typeface="Arial" charset="0"/>
              </a:rPr>
              <a:t> HBU real value evolution @ -1.6%/yr </a:t>
            </a:r>
            <a:r>
              <a:rPr lang="en-US" sz="1600">
                <a:latin typeface="Arial" charset="0"/>
                <a:sym typeface="Wingdings" pitchFamily="2" charset="2"/>
              </a:rPr>
              <a:t> </a:t>
            </a:r>
            <a:r>
              <a:rPr lang="en-US" sz="1600" b="1">
                <a:latin typeface="Arial" charset="0"/>
                <a:sym typeface="Wingdings" pitchFamily="2" charset="2"/>
              </a:rPr>
              <a:t>nominal</a:t>
            </a:r>
            <a:r>
              <a:rPr lang="en-US" sz="1600" b="1" i="1">
                <a:latin typeface="Arial" charset="0"/>
                <a:sym typeface="Wingdings" pitchFamily="2" charset="2"/>
              </a:rPr>
              <a:t> </a:t>
            </a:r>
            <a:r>
              <a:rPr lang="en-US" sz="1600" b="1">
                <a:latin typeface="Arial" charset="0"/>
                <a:sym typeface="Wingdings" pitchFamily="2" charset="2"/>
              </a:rPr>
              <a:t>3%</a:t>
            </a:r>
            <a:r>
              <a:rPr lang="en-US" sz="1600" b="1">
                <a:latin typeface="Arial" charset="0"/>
              </a:rPr>
              <a:t>-1.6%=</a:t>
            </a:r>
            <a:r>
              <a:rPr lang="en-US" sz="1600" b="1">
                <a:latin typeface="Arial" charset="0"/>
                <a:sym typeface="Wingdings" pitchFamily="2" charset="2"/>
              </a:rPr>
              <a:t>+1.4%/yr apprec</a:t>
            </a:r>
            <a:r>
              <a:rPr lang="en-US" sz="1600" b="1" i="1">
                <a:latin typeface="Arial" charset="0"/>
                <a:sym typeface="Wingdings" pitchFamily="2" charset="2"/>
              </a:rPr>
              <a:t> </a:t>
            </a:r>
            <a:endParaRPr lang="en-US" sz="1600">
              <a:latin typeface="Arial" charset="0"/>
            </a:endParaRPr>
          </a:p>
          <a:p>
            <a:pPr eaLnBrk="1" hangingPunct="1">
              <a:spcBef>
                <a:spcPct val="10000"/>
              </a:spcBef>
              <a:buFontTx/>
              <a:buChar char="•"/>
            </a:pPr>
            <a:r>
              <a:rPr lang="en-US" sz="1600">
                <a:latin typeface="Arial" charset="0"/>
              </a:rPr>
              <a:t> 30 year cycle (betw “R”s) evolution from “Class A” to “Class B” property</a:t>
            </a:r>
          </a:p>
          <a:p>
            <a:pPr eaLnBrk="1" hangingPunct="1">
              <a:spcBef>
                <a:spcPct val="10000"/>
              </a:spcBef>
              <a:buFontTx/>
              <a:buChar char="•"/>
            </a:pPr>
            <a:r>
              <a:rPr lang="en-US" sz="1600">
                <a:latin typeface="Arial" charset="0"/>
              </a:rPr>
              <a:t> Class B rent = 2/3 Class A rent (&amp; assume same cap rate for simplicity)…</a:t>
            </a:r>
          </a:p>
          <a:p>
            <a:pPr eaLnBrk="1" hangingPunct="1">
              <a:spcBef>
                <a:spcPct val="10000"/>
              </a:spcBef>
              <a:buFontTx/>
              <a:buChar char="•"/>
            </a:pPr>
            <a:r>
              <a:rPr lang="en-US" sz="1800" b="1">
                <a:latin typeface="Arial" charset="0"/>
                <a:sym typeface="Wingdings" pitchFamily="2" charset="2"/>
              </a:rPr>
              <a:t>  2.9%/yr real depr  +0.1%/yr nominal </a:t>
            </a:r>
            <a:r>
              <a:rPr lang="en-US" sz="1800" b="1" i="1">
                <a:latin typeface="Arial" charset="0"/>
                <a:sym typeface="Wingdings" pitchFamily="2" charset="2"/>
              </a:rPr>
              <a:t>apprec</a:t>
            </a:r>
            <a:r>
              <a:rPr lang="en-US" sz="1800" b="1">
                <a:latin typeface="Arial" charset="0"/>
                <a:sym typeface="Wingdings" pitchFamily="2" charset="2"/>
              </a:rPr>
              <a:t> of Built Prop.</a:t>
            </a:r>
          </a:p>
        </p:txBody>
      </p:sp>
      <p:pic>
        <p:nvPicPr>
          <p:cNvPr id="72710" name="Picture 2"/>
          <p:cNvPicPr>
            <a:picLocks noChangeAspect="1" noChangeArrowheads="1"/>
          </p:cNvPicPr>
          <p:nvPr/>
        </p:nvPicPr>
        <p:blipFill>
          <a:blip r:embed="rId2" cstate="print"/>
          <a:srcRect/>
          <a:stretch>
            <a:fillRect/>
          </a:stretch>
        </p:blipFill>
        <p:spPr bwMode="auto">
          <a:xfrm>
            <a:off x="974725" y="762000"/>
            <a:ext cx="6569075" cy="4876800"/>
          </a:xfrm>
          <a:prstGeom prst="rect">
            <a:avLst/>
          </a:prstGeom>
          <a:noFill/>
          <a:ln w="9525">
            <a:noFill/>
            <a:miter lim="800000"/>
            <a:headEnd/>
            <a:tailEnd/>
          </a:ln>
        </p:spPr>
      </p:pic>
      <p:sp>
        <p:nvSpPr>
          <p:cNvPr id="15" name="TextBox 14"/>
          <p:cNvSpPr txBox="1"/>
          <p:nvPr/>
        </p:nvSpPr>
        <p:spPr>
          <a:xfrm>
            <a:off x="1981200" y="2819400"/>
            <a:ext cx="1371600" cy="307975"/>
          </a:xfrm>
          <a:prstGeom prst="rect">
            <a:avLst/>
          </a:prstGeom>
          <a:solidFill>
            <a:schemeClr val="bg1">
              <a:lumMod val="75000"/>
            </a:schemeClr>
          </a:solidFill>
          <a:ln>
            <a:solidFill>
              <a:srgbClr val="D60093"/>
            </a:solidFill>
          </a:ln>
        </p:spPr>
        <p:txBody>
          <a:bodyPr>
            <a:spAutoFit/>
          </a:bodyPr>
          <a:lstStyle/>
          <a:p>
            <a:pPr algn="ctr" eaLnBrk="1" hangingPunct="1">
              <a:defRPr/>
            </a:pPr>
            <a:r>
              <a:rPr lang="en-US" sz="1400" b="1" dirty="0" err="1">
                <a:solidFill>
                  <a:srgbClr val="D60093"/>
                </a:solidFill>
                <a:latin typeface="+mj-lt"/>
              </a:rPr>
              <a:t>dU</a:t>
            </a:r>
            <a:r>
              <a:rPr lang="en-US" sz="1400" b="1" dirty="0">
                <a:solidFill>
                  <a:srgbClr val="D60093"/>
                </a:solidFill>
                <a:latin typeface="+mj-lt"/>
              </a:rPr>
              <a:t>/U = +1.4%</a:t>
            </a:r>
          </a:p>
        </p:txBody>
      </p:sp>
      <p:cxnSp>
        <p:nvCxnSpPr>
          <p:cNvPr id="72712" name="Straight Arrow Connector 15"/>
          <p:cNvCxnSpPr>
            <a:cxnSpLocks noChangeShapeType="1"/>
          </p:cNvCxnSpPr>
          <p:nvPr/>
        </p:nvCxnSpPr>
        <p:spPr bwMode="auto">
          <a:xfrm rot="5400000">
            <a:off x="2057400" y="3276600"/>
            <a:ext cx="533400" cy="228600"/>
          </a:xfrm>
          <a:prstGeom prst="straightConnector1">
            <a:avLst/>
          </a:prstGeom>
          <a:noFill/>
          <a:ln w="31750" algn="ctr">
            <a:solidFill>
              <a:srgbClr val="D60093"/>
            </a:solidFill>
            <a:round/>
            <a:headEnd/>
            <a:tailEnd type="arrow" w="med" len="med"/>
          </a:ln>
        </p:spPr>
      </p:cxnSp>
      <p:sp>
        <p:nvSpPr>
          <p:cNvPr id="17" name="TextBox 16"/>
          <p:cNvSpPr txBox="1"/>
          <p:nvPr/>
        </p:nvSpPr>
        <p:spPr>
          <a:xfrm>
            <a:off x="2590800" y="2286000"/>
            <a:ext cx="1371600" cy="307975"/>
          </a:xfrm>
          <a:prstGeom prst="rect">
            <a:avLst/>
          </a:prstGeom>
          <a:solidFill>
            <a:schemeClr val="bg1">
              <a:lumMod val="75000"/>
            </a:schemeClr>
          </a:solidFill>
          <a:ln>
            <a:solidFill>
              <a:srgbClr val="FFFF00"/>
            </a:solidFill>
          </a:ln>
        </p:spPr>
        <p:txBody>
          <a:bodyPr>
            <a:spAutoFit/>
          </a:bodyPr>
          <a:lstStyle/>
          <a:p>
            <a:pPr algn="ctr" eaLnBrk="1" hangingPunct="1">
              <a:defRPr/>
            </a:pPr>
            <a:r>
              <a:rPr lang="en-US" sz="1400" b="1" dirty="0" err="1">
                <a:solidFill>
                  <a:srgbClr val="FFFF00"/>
                </a:solidFill>
                <a:latin typeface="+mj-lt"/>
              </a:rPr>
              <a:t>dP</a:t>
            </a:r>
            <a:r>
              <a:rPr lang="en-US" sz="1400" b="1" dirty="0">
                <a:solidFill>
                  <a:srgbClr val="FFFF00"/>
                </a:solidFill>
                <a:latin typeface="+mj-lt"/>
              </a:rPr>
              <a:t>/P = +0.1%</a:t>
            </a:r>
          </a:p>
        </p:txBody>
      </p:sp>
      <p:cxnSp>
        <p:nvCxnSpPr>
          <p:cNvPr id="72714" name="Straight Arrow Connector 17"/>
          <p:cNvCxnSpPr>
            <a:cxnSpLocks noChangeShapeType="1"/>
          </p:cNvCxnSpPr>
          <p:nvPr/>
        </p:nvCxnSpPr>
        <p:spPr bwMode="auto">
          <a:xfrm>
            <a:off x="3657600" y="2590800"/>
            <a:ext cx="762000" cy="228600"/>
          </a:xfrm>
          <a:prstGeom prst="straightConnector1">
            <a:avLst/>
          </a:prstGeom>
          <a:noFill/>
          <a:ln w="31750" algn="ctr">
            <a:solidFill>
              <a:srgbClr val="FFFF00"/>
            </a:solidFill>
            <a:round/>
            <a:headEnd/>
            <a:tailEnd type="arrow" w="med" len="med"/>
          </a:ln>
        </p:spPr>
      </p:cxnSp>
      <p:sp>
        <p:nvSpPr>
          <p:cNvPr id="19" name="TextBox 18"/>
          <p:cNvSpPr txBox="1"/>
          <p:nvPr/>
        </p:nvSpPr>
        <p:spPr>
          <a:xfrm>
            <a:off x="3124200" y="1752600"/>
            <a:ext cx="1371600" cy="307975"/>
          </a:xfrm>
          <a:prstGeom prst="rect">
            <a:avLst/>
          </a:prstGeom>
          <a:solidFill>
            <a:schemeClr val="bg1">
              <a:lumMod val="75000"/>
            </a:schemeClr>
          </a:solidFill>
          <a:ln>
            <a:solidFill>
              <a:schemeClr val="accent5">
                <a:lumMod val="25000"/>
              </a:schemeClr>
            </a:solidFill>
          </a:ln>
        </p:spPr>
        <p:txBody>
          <a:bodyPr>
            <a:spAutoFit/>
          </a:bodyPr>
          <a:lstStyle/>
          <a:p>
            <a:pPr algn="ctr" eaLnBrk="1" hangingPunct="1">
              <a:defRPr/>
            </a:pPr>
            <a:r>
              <a:rPr lang="en-US" sz="1400" b="1" dirty="0" err="1">
                <a:solidFill>
                  <a:schemeClr val="accent5">
                    <a:lumMod val="25000"/>
                  </a:schemeClr>
                </a:solidFill>
                <a:latin typeface="+mj-lt"/>
              </a:rPr>
              <a:t>dL</a:t>
            </a:r>
            <a:r>
              <a:rPr lang="en-US" sz="1400" b="1" dirty="0">
                <a:solidFill>
                  <a:schemeClr val="accent5">
                    <a:lumMod val="25000"/>
                  </a:schemeClr>
                </a:solidFill>
                <a:latin typeface="+mj-lt"/>
              </a:rPr>
              <a:t>/L = +1.4%</a:t>
            </a:r>
          </a:p>
        </p:txBody>
      </p:sp>
      <p:cxnSp>
        <p:nvCxnSpPr>
          <p:cNvPr id="20" name="Straight Arrow Connector 19"/>
          <p:cNvCxnSpPr/>
          <p:nvPr/>
        </p:nvCxnSpPr>
        <p:spPr bwMode="auto">
          <a:xfrm>
            <a:off x="4038600" y="2057400"/>
            <a:ext cx="914400" cy="609600"/>
          </a:xfrm>
          <a:prstGeom prst="straightConnector1">
            <a:avLst/>
          </a:prstGeom>
          <a:solidFill>
            <a:schemeClr val="accent1"/>
          </a:solidFill>
          <a:ln w="31750" cap="flat" cmpd="sng" algn="ctr">
            <a:solidFill>
              <a:schemeClr val="accent5">
                <a:lumMod val="25000"/>
              </a:schemeClr>
            </a:solidFill>
            <a:prstDash val="solid"/>
            <a:round/>
            <a:headEnd type="none" w="med" len="med"/>
            <a:tailEnd type="arrow"/>
          </a:ln>
          <a:effectLst/>
        </p:spPr>
      </p:cxnSp>
      <p:sp>
        <p:nvSpPr>
          <p:cNvPr id="28" name="TextBox 27"/>
          <p:cNvSpPr txBox="1"/>
          <p:nvPr/>
        </p:nvSpPr>
        <p:spPr>
          <a:xfrm>
            <a:off x="7620000" y="2209800"/>
            <a:ext cx="1371600" cy="1384300"/>
          </a:xfrm>
          <a:prstGeom prst="rect">
            <a:avLst/>
          </a:prstGeom>
          <a:solidFill>
            <a:schemeClr val="bg1">
              <a:lumMod val="75000"/>
            </a:schemeClr>
          </a:solidFill>
          <a:ln>
            <a:solidFill>
              <a:schemeClr val="tx1"/>
            </a:solidFill>
          </a:ln>
        </p:spPr>
        <p:txBody>
          <a:bodyPr>
            <a:spAutoFit/>
          </a:bodyPr>
          <a:lstStyle/>
          <a:p>
            <a:pPr algn="ctr" eaLnBrk="1" hangingPunct="1">
              <a:defRPr/>
            </a:pPr>
            <a:r>
              <a:rPr lang="en-US" sz="1400" b="1" dirty="0">
                <a:solidFill>
                  <a:srgbClr val="FFFF00"/>
                </a:solidFill>
                <a:effectLst>
                  <a:outerShdw blurRad="38100" dist="38100" dir="2700000" algn="tl">
                    <a:srgbClr val="000000">
                      <a:alpha val="43137"/>
                    </a:srgbClr>
                  </a:outerShdw>
                </a:effectLst>
                <a:latin typeface="+mj-lt"/>
              </a:rPr>
              <a:t>Class A property depreciates @ 1.3%/yr </a:t>
            </a:r>
            <a:r>
              <a:rPr lang="en-US" sz="1400" b="1" u="sng" dirty="0">
                <a:solidFill>
                  <a:srgbClr val="FFFF00"/>
                </a:solidFill>
                <a:effectLst>
                  <a:outerShdw blurRad="38100" dist="38100" dir="2700000" algn="tl">
                    <a:srgbClr val="000000">
                      <a:alpha val="43137"/>
                    </a:srgbClr>
                  </a:outerShdw>
                </a:effectLst>
                <a:latin typeface="+mj-lt"/>
              </a:rPr>
              <a:t>RELATIVE TO</a:t>
            </a:r>
            <a:r>
              <a:rPr lang="en-US" sz="1400" b="1" dirty="0">
                <a:solidFill>
                  <a:srgbClr val="FFFF00"/>
                </a:solidFill>
                <a:effectLst>
                  <a:outerShdw blurRad="38100" dist="38100" dir="2700000" algn="tl">
                    <a:srgbClr val="000000">
                      <a:alpha val="43137"/>
                    </a:srgbClr>
                  </a:outerShdw>
                </a:effectLst>
                <a:latin typeface="+mj-lt"/>
              </a:rPr>
              <a:t> </a:t>
            </a:r>
            <a:r>
              <a:rPr lang="en-US" sz="1400" b="1" dirty="0">
                <a:solidFill>
                  <a:srgbClr val="D60093"/>
                </a:solidFill>
                <a:effectLst>
                  <a:outerShdw blurRad="38100" dist="38100" dir="2700000" algn="tl">
                    <a:srgbClr val="000000">
                      <a:alpha val="43137"/>
                    </a:srgbClr>
                  </a:outerShdw>
                </a:effectLst>
                <a:latin typeface="+mj-lt"/>
              </a:rPr>
              <a:t>HBU value</a:t>
            </a:r>
          </a:p>
        </p:txBody>
      </p:sp>
      <p:sp>
        <p:nvSpPr>
          <p:cNvPr id="72718" name="Oval 13"/>
          <p:cNvSpPr>
            <a:spLocks noChangeArrowheads="1"/>
          </p:cNvSpPr>
          <p:nvPr/>
        </p:nvSpPr>
        <p:spPr bwMode="auto">
          <a:xfrm>
            <a:off x="6019800" y="3581400"/>
            <a:ext cx="685800" cy="228600"/>
          </a:xfrm>
          <a:prstGeom prst="ellipse">
            <a:avLst/>
          </a:prstGeom>
          <a:noFill/>
          <a:ln w="9525" algn="ctr">
            <a:solidFill>
              <a:srgbClr val="FF0000"/>
            </a:solidFill>
            <a:round/>
            <a:headEnd/>
            <a:tailEnd/>
          </a:ln>
        </p:spPr>
        <p:txBody>
          <a:bodyPr wrap="none"/>
          <a:lstStyle/>
          <a:p>
            <a:pPr eaLnBrk="1" hangingPunct="1"/>
            <a:endParaRPr lang="en-US" sz="1400"/>
          </a:p>
        </p:txBody>
      </p:sp>
      <p:sp>
        <p:nvSpPr>
          <p:cNvPr id="72719" name="TextBox 15"/>
          <p:cNvSpPr txBox="1">
            <a:spLocks noChangeArrowheads="1"/>
          </p:cNvSpPr>
          <p:nvPr/>
        </p:nvSpPr>
        <p:spPr bwMode="auto">
          <a:xfrm>
            <a:off x="7543800" y="3962400"/>
            <a:ext cx="1447800" cy="646113"/>
          </a:xfrm>
          <a:prstGeom prst="rect">
            <a:avLst/>
          </a:prstGeom>
          <a:noFill/>
          <a:ln w="9525">
            <a:noFill/>
            <a:miter lim="800000"/>
            <a:headEnd/>
            <a:tailEnd/>
          </a:ln>
        </p:spPr>
        <p:txBody>
          <a:bodyPr>
            <a:spAutoFit/>
          </a:bodyPr>
          <a:lstStyle/>
          <a:p>
            <a:pPr eaLnBrk="1" hangingPunct="1"/>
            <a:r>
              <a:rPr lang="en-US" sz="1200">
                <a:solidFill>
                  <a:srgbClr val="FF0000"/>
                </a:solidFill>
              </a:rPr>
              <a:t>Here “Land Value” is actually “Class B Building Value”</a:t>
            </a:r>
          </a:p>
        </p:txBody>
      </p:sp>
      <p:cxnSp>
        <p:nvCxnSpPr>
          <p:cNvPr id="72720" name="Straight Arrow Connector 17"/>
          <p:cNvCxnSpPr>
            <a:cxnSpLocks noChangeShapeType="1"/>
            <a:endCxn id="72718" idx="5"/>
          </p:cNvCxnSpPr>
          <p:nvPr/>
        </p:nvCxnSpPr>
        <p:spPr bwMode="auto">
          <a:xfrm flipH="1" flipV="1">
            <a:off x="6605588" y="3776663"/>
            <a:ext cx="1014412" cy="338137"/>
          </a:xfrm>
          <a:prstGeom prst="straightConnector1">
            <a:avLst/>
          </a:prstGeom>
          <a:noFill/>
          <a:ln w="9525" algn="ctr">
            <a:solidFill>
              <a:srgbClr val="FF0000"/>
            </a:solidFill>
            <a:round/>
            <a:headEnd/>
            <a:tailEnd type="arrow" w="med" len="med"/>
          </a:ln>
        </p:spPr>
      </p:cxnSp>
      <p:sp>
        <p:nvSpPr>
          <p:cNvPr id="21" name="Footer Placeholder 16"/>
          <p:cNvSpPr>
            <a:spLocks noGrp="1"/>
          </p:cNvSpPr>
          <p:nvPr>
            <p:ph type="ftr" sz="quarter" idx="11"/>
          </p:nvPr>
        </p:nvSpPr>
        <p:spPr>
          <a:xfrm rot="16200000">
            <a:off x="-3200400" y="3200400"/>
            <a:ext cx="6858000" cy="457200"/>
          </a:xfrm>
          <a:noFill/>
          <a:ln>
            <a:miter lim="800000"/>
            <a:headEnd/>
            <a:tailEnd/>
          </a:ln>
        </p:spPr>
        <p:txBody>
          <a:bodyPr/>
          <a:lstStyle/>
          <a:p>
            <a:r>
              <a:rPr lang="en-US" dirty="0"/>
              <a:t>© 2014 OnCourse Learning. All Rights Reserved.</a:t>
            </a:r>
          </a:p>
        </p:txBody>
      </p:sp>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1"/>
          <p:cNvSpPr>
            <a:spLocks noGrp="1"/>
          </p:cNvSpPr>
          <p:nvPr>
            <p:ph type="sldNum" sz="quarter" idx="12"/>
          </p:nvPr>
        </p:nvSpPr>
        <p:spPr>
          <a:noFill/>
          <a:ln>
            <a:miter lim="800000"/>
            <a:headEnd/>
            <a:tailEnd/>
          </a:ln>
        </p:spPr>
        <p:txBody>
          <a:bodyPr/>
          <a:lstStyle/>
          <a:p>
            <a:fld id="{663286A4-4C8B-4E35-AE8E-B47DF7520135}" type="slidenum">
              <a:rPr lang="en-US"/>
              <a:pPr/>
              <a:t>54</a:t>
            </a:fld>
            <a:endParaRPr lang="en-US"/>
          </a:p>
        </p:txBody>
      </p:sp>
      <p:sp>
        <p:nvSpPr>
          <p:cNvPr id="4" name="TextBox 3"/>
          <p:cNvSpPr txBox="1"/>
          <p:nvPr/>
        </p:nvSpPr>
        <p:spPr>
          <a:xfrm>
            <a:off x="1066800" y="685800"/>
            <a:ext cx="6781800" cy="3119438"/>
          </a:xfrm>
          <a:prstGeom prst="rect">
            <a:avLst/>
          </a:prstGeom>
          <a:noFill/>
        </p:spPr>
        <p:txBody>
          <a:bodyPr>
            <a:spAutoFit/>
          </a:bodyPr>
          <a:lstStyle/>
          <a:p>
            <a:pPr eaLnBrk="1" hangingPunct="1">
              <a:spcBef>
                <a:spcPts val="2000"/>
              </a:spcBef>
              <a:defRPr/>
            </a:pPr>
            <a:r>
              <a:rPr lang="en-US" sz="3600" dirty="0">
                <a:latin typeface="+mj-lt"/>
              </a:rPr>
              <a:t>Real values reflect better the economic fundamentals.</a:t>
            </a:r>
          </a:p>
          <a:p>
            <a:pPr eaLnBrk="1" hangingPunct="1">
              <a:spcBef>
                <a:spcPts val="2000"/>
              </a:spcBef>
              <a:defRPr/>
            </a:pPr>
            <a:r>
              <a:rPr lang="en-US" sz="3600" dirty="0">
                <a:latin typeface="+mj-lt"/>
              </a:rPr>
              <a:t>But nominal values can be more important for debt &amp; leverage considerations</a:t>
            </a:r>
            <a:r>
              <a:rPr lang="en-US" dirty="0"/>
              <a:t>.</a:t>
            </a:r>
          </a:p>
        </p:txBody>
      </p:sp>
      <p:sp>
        <p:nvSpPr>
          <p:cNvPr id="7373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1"/>
          <p:cNvSpPr>
            <a:spLocks noGrp="1"/>
          </p:cNvSpPr>
          <p:nvPr>
            <p:ph type="sldNum" sz="quarter" idx="12"/>
          </p:nvPr>
        </p:nvSpPr>
        <p:spPr>
          <a:noFill/>
          <a:ln>
            <a:miter lim="800000"/>
            <a:headEnd/>
            <a:tailEnd/>
          </a:ln>
        </p:spPr>
        <p:txBody>
          <a:bodyPr/>
          <a:lstStyle/>
          <a:p>
            <a:fld id="{E8E08FD0-8B11-4324-A9F4-074A2C763ECC}" type="slidenum">
              <a:rPr lang="en-US"/>
              <a:pPr/>
              <a:t>55</a:t>
            </a:fld>
            <a:endParaRPr lang="en-US"/>
          </a:p>
        </p:txBody>
      </p:sp>
      <p:sp>
        <p:nvSpPr>
          <p:cNvPr id="74756" name="Text Box 3"/>
          <p:cNvSpPr txBox="1">
            <a:spLocks noChangeArrowheads="1"/>
          </p:cNvSpPr>
          <p:nvPr/>
        </p:nvSpPr>
        <p:spPr bwMode="auto">
          <a:xfrm>
            <a:off x="685800" y="457200"/>
            <a:ext cx="8153400" cy="1954213"/>
          </a:xfrm>
          <a:prstGeom prst="rect">
            <a:avLst/>
          </a:prstGeom>
          <a:noFill/>
          <a:ln w="9525">
            <a:noFill/>
            <a:miter lim="800000"/>
            <a:headEnd/>
            <a:tailEnd/>
          </a:ln>
        </p:spPr>
        <p:txBody>
          <a:bodyPr>
            <a:spAutoFit/>
          </a:bodyPr>
          <a:lstStyle/>
          <a:p>
            <a:pPr eaLnBrk="1" hangingPunct="1">
              <a:spcBef>
                <a:spcPts val="1000"/>
              </a:spcBef>
            </a:pPr>
            <a:r>
              <a:rPr lang="en-US" b="1">
                <a:latin typeface="Arial" charset="0"/>
              </a:rPr>
              <a:t>“x” is depreciation rate between “R” points…</a:t>
            </a:r>
          </a:p>
          <a:p>
            <a:pPr algn="ctr" eaLnBrk="1" hangingPunct="1">
              <a:spcBef>
                <a:spcPts val="1000"/>
              </a:spcBef>
            </a:pPr>
            <a:r>
              <a:rPr lang="en-US" b="1">
                <a:latin typeface="Arial" charset="0"/>
              </a:rPr>
              <a:t>If it takes 30 yrs to depreciate to 2/3 orig value…</a:t>
            </a:r>
          </a:p>
          <a:p>
            <a:pPr algn="ctr" eaLnBrk="1" hangingPunct="1">
              <a:spcBef>
                <a:spcPts val="1000"/>
              </a:spcBef>
            </a:pPr>
            <a:r>
              <a:rPr lang="en-US">
                <a:latin typeface="Arial" charset="0"/>
              </a:rPr>
              <a:t>OrigVal*(1 – x)</a:t>
            </a:r>
            <a:r>
              <a:rPr lang="en-US" baseline="30000">
                <a:latin typeface="Arial" charset="0"/>
              </a:rPr>
              <a:t>30</a:t>
            </a:r>
            <a:r>
              <a:rPr lang="en-US">
                <a:latin typeface="Arial" charset="0"/>
              </a:rPr>
              <a:t> = NewVal = 0.67*OrigVal, </a:t>
            </a:r>
            <a:r>
              <a:rPr lang="en-US">
                <a:latin typeface="Arial" charset="0"/>
                <a:sym typeface="Wingdings" pitchFamily="2" charset="2"/>
              </a:rPr>
              <a:t></a:t>
            </a:r>
          </a:p>
          <a:p>
            <a:pPr algn="ctr" eaLnBrk="1" hangingPunct="1">
              <a:spcBef>
                <a:spcPts val="1000"/>
              </a:spcBef>
            </a:pPr>
            <a:r>
              <a:rPr lang="en-US">
                <a:latin typeface="Arial" charset="0"/>
                <a:sym typeface="Wingdings" pitchFamily="2" charset="2"/>
              </a:rPr>
              <a:t>x = 1 – 0.67</a:t>
            </a:r>
            <a:r>
              <a:rPr lang="en-US" baseline="30000">
                <a:latin typeface="Arial" charset="0"/>
                <a:sym typeface="Wingdings" pitchFamily="2" charset="2"/>
              </a:rPr>
              <a:t>1/30</a:t>
            </a:r>
            <a:r>
              <a:rPr lang="en-US">
                <a:latin typeface="Arial" charset="0"/>
                <a:sym typeface="Wingdings" pitchFamily="2" charset="2"/>
              </a:rPr>
              <a:t> =  1 – 0.9867   =  1.3%/yr.  </a:t>
            </a:r>
            <a:endParaRPr lang="en-US">
              <a:latin typeface="Arial" charset="0"/>
            </a:endParaRPr>
          </a:p>
        </p:txBody>
      </p:sp>
      <p:sp>
        <p:nvSpPr>
          <p:cNvPr id="74757" name="Text Box 3"/>
          <p:cNvSpPr txBox="1">
            <a:spLocks noChangeArrowheads="1"/>
          </p:cNvSpPr>
          <p:nvPr/>
        </p:nvSpPr>
        <p:spPr bwMode="auto">
          <a:xfrm>
            <a:off x="685800" y="2438400"/>
            <a:ext cx="8153400" cy="2949575"/>
          </a:xfrm>
          <a:prstGeom prst="rect">
            <a:avLst/>
          </a:prstGeom>
          <a:noFill/>
          <a:ln w="9525">
            <a:noFill/>
            <a:miter lim="800000"/>
            <a:headEnd/>
            <a:tailEnd/>
          </a:ln>
        </p:spPr>
        <p:txBody>
          <a:bodyPr>
            <a:spAutoFit/>
          </a:bodyPr>
          <a:lstStyle/>
          <a:p>
            <a:pPr eaLnBrk="1" hangingPunct="1">
              <a:spcBef>
                <a:spcPts val="1000"/>
              </a:spcBef>
            </a:pPr>
            <a:r>
              <a:rPr lang="en-US" b="1">
                <a:latin typeface="Arial" charset="0"/>
              </a:rPr>
              <a:t>But this is </a:t>
            </a:r>
            <a:r>
              <a:rPr lang="en-US" b="1" i="1" u="sng">
                <a:latin typeface="Arial" charset="0"/>
              </a:rPr>
              <a:t>relative to</a:t>
            </a:r>
            <a:r>
              <a:rPr lang="en-US" b="1">
                <a:latin typeface="Arial" charset="0"/>
              </a:rPr>
              <a:t> the top-of-mkt HBU value…</a:t>
            </a:r>
          </a:p>
          <a:p>
            <a:pPr algn="ctr" eaLnBrk="1" hangingPunct="1">
              <a:spcBef>
                <a:spcPts val="1000"/>
              </a:spcBef>
            </a:pPr>
            <a:r>
              <a:rPr lang="en-US" b="1">
                <a:latin typeface="Arial" charset="0"/>
              </a:rPr>
              <a:t>If avg mkt rent reflects constant avg-age bldgs, then</a:t>
            </a:r>
          </a:p>
          <a:p>
            <a:pPr algn="ctr" eaLnBrk="1" hangingPunct="1">
              <a:spcBef>
                <a:spcPts val="1000"/>
              </a:spcBef>
            </a:pPr>
            <a:r>
              <a:rPr lang="en-US" b="1">
                <a:latin typeface="Arial" charset="0"/>
              </a:rPr>
              <a:t>Avg mkt rent rate of change = HBU val rate of change</a:t>
            </a:r>
          </a:p>
          <a:p>
            <a:pPr algn="ctr" eaLnBrk="1" hangingPunct="1">
              <a:spcBef>
                <a:spcPts val="1000"/>
              </a:spcBef>
            </a:pPr>
            <a:r>
              <a:rPr lang="en-US" b="1">
                <a:latin typeface="Arial" charset="0"/>
              </a:rPr>
              <a:t>e.g</a:t>
            </a:r>
            <a:r>
              <a:rPr lang="en-US" b="1">
                <a:solidFill>
                  <a:srgbClr val="0000FF"/>
                </a:solidFill>
                <a:latin typeface="Arial" charset="0"/>
              </a:rPr>
              <a:t>., 0%/yr </a:t>
            </a:r>
            <a:r>
              <a:rPr lang="en-US" b="1">
                <a:latin typeface="Arial" charset="0"/>
              </a:rPr>
              <a:t>depreciation (constant real HBU val)</a:t>
            </a:r>
          </a:p>
          <a:p>
            <a:pPr algn="ctr" eaLnBrk="1" hangingPunct="1">
              <a:spcBef>
                <a:spcPts val="1000"/>
              </a:spcBef>
            </a:pPr>
            <a:r>
              <a:rPr lang="en-US">
                <a:latin typeface="Arial" charset="0"/>
                <a:sym typeface="Wingdings" pitchFamily="2" charset="2"/>
              </a:rPr>
              <a:t> Same-property avg deprec rate =</a:t>
            </a:r>
          </a:p>
          <a:p>
            <a:pPr algn="ctr" eaLnBrk="1" hangingPunct="1">
              <a:spcBef>
                <a:spcPts val="1000"/>
              </a:spcBef>
            </a:pPr>
            <a:r>
              <a:rPr lang="en-US">
                <a:solidFill>
                  <a:srgbClr val="0000FF"/>
                </a:solidFill>
                <a:latin typeface="Arial" charset="0"/>
                <a:sym typeface="Wingdings" pitchFamily="2" charset="2"/>
              </a:rPr>
              <a:t>0%/yr </a:t>
            </a:r>
            <a:r>
              <a:rPr lang="en-US">
                <a:latin typeface="Arial" charset="0"/>
                <a:sym typeface="Wingdings" pitchFamily="2" charset="2"/>
              </a:rPr>
              <a:t>+ 1.3%/yr = </a:t>
            </a:r>
            <a:r>
              <a:rPr lang="en-US">
                <a:solidFill>
                  <a:srgbClr val="0000FF"/>
                </a:solidFill>
                <a:latin typeface="Arial" charset="0"/>
                <a:sym typeface="Wingdings" pitchFamily="2" charset="2"/>
              </a:rPr>
              <a:t>1.3%/yr</a:t>
            </a:r>
            <a:r>
              <a:rPr lang="en-US">
                <a:latin typeface="Arial" charset="0"/>
                <a:sym typeface="Wingdings" pitchFamily="2" charset="2"/>
              </a:rPr>
              <a:t>.</a:t>
            </a:r>
            <a:endParaRPr lang="en-US">
              <a:latin typeface="Arial" charset="0"/>
            </a:endParaRPr>
          </a:p>
        </p:txBody>
      </p:sp>
      <p:sp>
        <p:nvSpPr>
          <p:cNvPr id="74758" name="Text Box 3"/>
          <p:cNvSpPr txBox="1">
            <a:spLocks noChangeArrowheads="1"/>
          </p:cNvSpPr>
          <p:nvPr/>
        </p:nvSpPr>
        <p:spPr bwMode="auto">
          <a:xfrm>
            <a:off x="609600" y="5410200"/>
            <a:ext cx="8153400" cy="1328738"/>
          </a:xfrm>
          <a:prstGeom prst="rect">
            <a:avLst/>
          </a:prstGeom>
          <a:noFill/>
          <a:ln w="9525">
            <a:noFill/>
            <a:miter lim="800000"/>
            <a:headEnd/>
            <a:tailEnd/>
          </a:ln>
        </p:spPr>
        <p:txBody>
          <a:bodyPr>
            <a:spAutoFit/>
          </a:bodyPr>
          <a:lstStyle/>
          <a:p>
            <a:pPr eaLnBrk="1" hangingPunct="1">
              <a:spcBef>
                <a:spcPts val="1000"/>
              </a:spcBef>
            </a:pPr>
            <a:r>
              <a:rPr lang="en-US" b="1">
                <a:latin typeface="Arial" charset="0"/>
              </a:rPr>
              <a:t>If inflation is 3%/yr, then nominal (current $) rate of same-property price appreciation is:</a:t>
            </a:r>
          </a:p>
          <a:p>
            <a:pPr algn="ctr" eaLnBrk="1" hangingPunct="1">
              <a:spcBef>
                <a:spcPts val="1000"/>
              </a:spcBef>
            </a:pPr>
            <a:r>
              <a:rPr lang="en-US">
                <a:latin typeface="Arial" charset="0"/>
              </a:rPr>
              <a:t>3%/yr – </a:t>
            </a:r>
            <a:r>
              <a:rPr lang="en-US">
                <a:solidFill>
                  <a:srgbClr val="0000FF"/>
                </a:solidFill>
                <a:latin typeface="Arial" charset="0"/>
              </a:rPr>
              <a:t>1.3%/yr </a:t>
            </a:r>
            <a:r>
              <a:rPr lang="en-US">
                <a:latin typeface="Arial" charset="0"/>
              </a:rPr>
              <a:t>= </a:t>
            </a:r>
            <a:r>
              <a:rPr lang="en-US" b="1">
                <a:solidFill>
                  <a:srgbClr val="0000FF"/>
                </a:solidFill>
                <a:latin typeface="Arial" charset="0"/>
              </a:rPr>
              <a:t>+1.7%/yr</a:t>
            </a:r>
            <a:r>
              <a:rPr lang="en-US">
                <a:latin typeface="Arial" charset="0"/>
              </a:rPr>
              <a:t>.</a:t>
            </a:r>
          </a:p>
        </p:txBody>
      </p:sp>
      <p:sp>
        <p:nvSpPr>
          <p:cNvPr id="7" name="Rectangle 3"/>
          <p:cNvSpPr txBox="1">
            <a:spLocks noChangeArrowheads="1"/>
          </p:cNvSpPr>
          <p:nvPr/>
        </p:nvSpPr>
        <p:spPr>
          <a:xfrm>
            <a:off x="685800" y="0"/>
            <a:ext cx="7772400" cy="457200"/>
          </a:xfrm>
          <a:prstGeom prst="rect">
            <a:avLst/>
          </a:prstGeom>
        </p:spPr>
        <p:txBody>
          <a:bodyPr/>
          <a:lstStyle/>
          <a:p>
            <a:pPr algn="ctr" eaLnBrk="1" hangingPunct="1">
              <a:defRPr/>
            </a:pPr>
            <a:r>
              <a:rPr lang="en-US" dirty="0">
                <a:solidFill>
                  <a:srgbClr val="000000"/>
                </a:solidFill>
                <a:latin typeface="Arial"/>
              </a:rPr>
              <a:t>What if same 30-yr cycle but constant real HBU?</a:t>
            </a:r>
            <a:endParaRPr lang="en-US" kern="0" dirty="0">
              <a:solidFill>
                <a:schemeClr val="tx2"/>
              </a:solidFill>
              <a:latin typeface="+mj-lt"/>
              <a:ea typeface="+mj-ea"/>
              <a:cs typeface="+mj-cs"/>
            </a:endParaRPr>
          </a:p>
        </p:txBody>
      </p:sp>
      <p:sp>
        <p:nvSpPr>
          <p:cNvPr id="9" name="Footer Placeholder 16"/>
          <p:cNvSpPr txBox="1">
            <a:spLocks/>
          </p:cNvSpPr>
          <p:nvPr/>
        </p:nvSpPr>
        <p:spPr bwMode="auto">
          <a:xfrm rot="16200000">
            <a:off x="-3200400" y="3200400"/>
            <a:ext cx="6858000" cy="457200"/>
          </a:xfrm>
          <a:prstGeom prst="rect">
            <a:avLst/>
          </a:prstGeom>
          <a:noFill/>
          <a:ln>
            <a:noFill/>
            <a:miter lim="800000"/>
            <a:headEnd/>
            <a:tailEnd/>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mn-cs"/>
              </a:rPr>
              <a:t>© 2014 OnCourse Learning. All Rights Reserved.</a:t>
            </a:r>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3"/>
          <p:cNvSpPr>
            <a:spLocks noGrp="1"/>
          </p:cNvSpPr>
          <p:nvPr>
            <p:ph type="sldNum" sz="quarter" idx="12"/>
          </p:nvPr>
        </p:nvSpPr>
        <p:spPr>
          <a:noFill/>
          <a:ln>
            <a:miter lim="800000"/>
            <a:headEnd/>
            <a:tailEnd/>
          </a:ln>
        </p:spPr>
        <p:txBody>
          <a:bodyPr/>
          <a:lstStyle/>
          <a:p>
            <a:fld id="{12427374-B1F9-4CE3-A28B-9FDFA0BF477D}" type="slidenum">
              <a:rPr lang="en-US"/>
              <a:pPr/>
              <a:t>56</a:t>
            </a:fld>
            <a:endParaRPr lang="en-US"/>
          </a:p>
        </p:txBody>
      </p:sp>
      <p:sp>
        <p:nvSpPr>
          <p:cNvPr id="75780" name="Text Box 3"/>
          <p:cNvSpPr txBox="1">
            <a:spLocks noChangeArrowheads="1"/>
          </p:cNvSpPr>
          <p:nvPr/>
        </p:nvSpPr>
        <p:spPr bwMode="auto">
          <a:xfrm>
            <a:off x="685800" y="0"/>
            <a:ext cx="8153400" cy="762000"/>
          </a:xfrm>
          <a:prstGeom prst="rect">
            <a:avLst/>
          </a:prstGeom>
          <a:noFill/>
          <a:ln w="9525">
            <a:noFill/>
            <a:miter lim="800000"/>
            <a:headEnd/>
            <a:tailEnd/>
          </a:ln>
        </p:spPr>
        <p:txBody>
          <a:bodyPr>
            <a:spAutoFit/>
          </a:bodyPr>
          <a:lstStyle/>
          <a:p>
            <a:pPr eaLnBrk="1" hangingPunct="1">
              <a:spcBef>
                <a:spcPct val="50000"/>
              </a:spcBef>
            </a:pPr>
            <a:r>
              <a:rPr lang="en-US" sz="2000" b="1">
                <a:latin typeface="Arial" charset="0"/>
              </a:rPr>
              <a:t>Evolution of location or usage value in real terms…</a:t>
            </a:r>
          </a:p>
          <a:p>
            <a:pPr eaLnBrk="1" hangingPunct="1">
              <a:spcBef>
                <a:spcPct val="20000"/>
              </a:spcBef>
              <a:buFontTx/>
              <a:buChar char="•"/>
            </a:pPr>
            <a:r>
              <a:rPr lang="en-US" sz="2000">
                <a:latin typeface="Arial" charset="0"/>
              </a:rPr>
              <a:t>   If HBU value holds constant in real terms…</a:t>
            </a:r>
          </a:p>
        </p:txBody>
      </p:sp>
      <p:sp>
        <p:nvSpPr>
          <p:cNvPr id="75781" name="Text Box 5"/>
          <p:cNvSpPr txBox="1">
            <a:spLocks noChangeArrowheads="1"/>
          </p:cNvSpPr>
          <p:nvPr/>
        </p:nvSpPr>
        <p:spPr bwMode="auto">
          <a:xfrm>
            <a:off x="990600" y="5562600"/>
            <a:ext cx="7315200" cy="1174750"/>
          </a:xfrm>
          <a:prstGeom prst="rect">
            <a:avLst/>
          </a:prstGeom>
          <a:noFill/>
          <a:ln w="9525">
            <a:noFill/>
            <a:miter lim="800000"/>
            <a:headEnd/>
            <a:tailEnd/>
          </a:ln>
        </p:spPr>
        <p:txBody>
          <a:bodyPr>
            <a:spAutoFit/>
          </a:bodyPr>
          <a:lstStyle/>
          <a:p>
            <a:pPr eaLnBrk="1" hangingPunct="1">
              <a:spcBef>
                <a:spcPct val="10000"/>
              </a:spcBef>
              <a:buFontTx/>
              <a:buChar char="•"/>
            </a:pPr>
            <a:r>
              <a:rPr lang="en-US" sz="1600">
                <a:latin typeface="Arial" charset="0"/>
              </a:rPr>
              <a:t> HBU real value evolution @ 0%/yr</a:t>
            </a:r>
          </a:p>
          <a:p>
            <a:pPr eaLnBrk="1" hangingPunct="1">
              <a:spcBef>
                <a:spcPct val="10000"/>
              </a:spcBef>
              <a:buFontTx/>
              <a:buChar char="•"/>
            </a:pPr>
            <a:r>
              <a:rPr lang="en-US" sz="1600">
                <a:latin typeface="Arial" charset="0"/>
              </a:rPr>
              <a:t> 30 year cycle (betw “R”s) evolution from “Class A” to “Class B” property</a:t>
            </a:r>
          </a:p>
          <a:p>
            <a:pPr eaLnBrk="1" hangingPunct="1">
              <a:spcBef>
                <a:spcPct val="10000"/>
              </a:spcBef>
              <a:buFontTx/>
              <a:buChar char="•"/>
            </a:pPr>
            <a:r>
              <a:rPr lang="en-US" sz="1600">
                <a:latin typeface="Arial" charset="0"/>
              </a:rPr>
              <a:t> Class B rent = 2/3 Class A rent (&amp; assume same cap rate for simplicity)…</a:t>
            </a:r>
          </a:p>
          <a:p>
            <a:pPr lvl="3" eaLnBrk="1" hangingPunct="1">
              <a:spcBef>
                <a:spcPct val="10000"/>
              </a:spcBef>
              <a:buFontTx/>
              <a:buChar char="•"/>
            </a:pPr>
            <a:r>
              <a:rPr lang="en-US" sz="1800" b="1">
                <a:latin typeface="Arial" charset="0"/>
                <a:sym typeface="Wingdings" pitchFamily="2" charset="2"/>
              </a:rPr>
              <a:t>  1.3%/yr Real Depreciation of Built Property.</a:t>
            </a:r>
          </a:p>
        </p:txBody>
      </p:sp>
      <p:pic>
        <p:nvPicPr>
          <p:cNvPr id="75782" name="Picture 7"/>
          <p:cNvPicPr>
            <a:picLocks noChangeAspect="1" noChangeArrowheads="1"/>
          </p:cNvPicPr>
          <p:nvPr/>
        </p:nvPicPr>
        <p:blipFill>
          <a:blip r:embed="rId2" cstate="print"/>
          <a:srcRect/>
          <a:stretch>
            <a:fillRect/>
          </a:stretch>
        </p:blipFill>
        <p:spPr bwMode="auto">
          <a:xfrm>
            <a:off x="914400" y="762000"/>
            <a:ext cx="6477000" cy="4805363"/>
          </a:xfrm>
          <a:prstGeom prst="rect">
            <a:avLst/>
          </a:prstGeom>
          <a:noFill/>
          <a:ln w="9525">
            <a:noFill/>
            <a:miter lim="800000"/>
            <a:headEnd/>
            <a:tailEnd/>
          </a:ln>
        </p:spPr>
      </p:pic>
      <p:sp>
        <p:nvSpPr>
          <p:cNvPr id="75783" name="Oval 6"/>
          <p:cNvSpPr>
            <a:spLocks noChangeArrowheads="1"/>
          </p:cNvSpPr>
          <p:nvPr/>
        </p:nvSpPr>
        <p:spPr bwMode="auto">
          <a:xfrm>
            <a:off x="5943600" y="3429000"/>
            <a:ext cx="685800" cy="228600"/>
          </a:xfrm>
          <a:prstGeom prst="ellipse">
            <a:avLst/>
          </a:prstGeom>
          <a:noFill/>
          <a:ln w="9525" algn="ctr">
            <a:solidFill>
              <a:srgbClr val="FF0000"/>
            </a:solidFill>
            <a:round/>
            <a:headEnd/>
            <a:tailEnd/>
          </a:ln>
        </p:spPr>
        <p:txBody>
          <a:bodyPr wrap="none"/>
          <a:lstStyle/>
          <a:p>
            <a:pPr eaLnBrk="1" hangingPunct="1"/>
            <a:endParaRPr lang="en-US" sz="1400"/>
          </a:p>
        </p:txBody>
      </p:sp>
      <p:sp>
        <p:nvSpPr>
          <p:cNvPr id="75784" name="TextBox 7"/>
          <p:cNvSpPr txBox="1">
            <a:spLocks noChangeArrowheads="1"/>
          </p:cNvSpPr>
          <p:nvPr/>
        </p:nvSpPr>
        <p:spPr bwMode="auto">
          <a:xfrm>
            <a:off x="7467600" y="3810000"/>
            <a:ext cx="1447800" cy="646113"/>
          </a:xfrm>
          <a:prstGeom prst="rect">
            <a:avLst/>
          </a:prstGeom>
          <a:noFill/>
          <a:ln w="9525">
            <a:noFill/>
            <a:miter lim="800000"/>
            <a:headEnd/>
            <a:tailEnd/>
          </a:ln>
        </p:spPr>
        <p:txBody>
          <a:bodyPr>
            <a:spAutoFit/>
          </a:bodyPr>
          <a:lstStyle/>
          <a:p>
            <a:pPr eaLnBrk="1" hangingPunct="1"/>
            <a:r>
              <a:rPr lang="en-US" sz="1200">
                <a:solidFill>
                  <a:srgbClr val="FF0000"/>
                </a:solidFill>
              </a:rPr>
              <a:t>Here “Land Value” is actually “Class B Building Value”</a:t>
            </a:r>
          </a:p>
        </p:txBody>
      </p:sp>
      <p:cxnSp>
        <p:nvCxnSpPr>
          <p:cNvPr id="75785" name="Straight Arrow Connector 8"/>
          <p:cNvCxnSpPr>
            <a:cxnSpLocks noChangeShapeType="1"/>
            <a:endCxn id="75783" idx="5"/>
          </p:cNvCxnSpPr>
          <p:nvPr/>
        </p:nvCxnSpPr>
        <p:spPr bwMode="auto">
          <a:xfrm flipH="1" flipV="1">
            <a:off x="6529388" y="3624263"/>
            <a:ext cx="1014412" cy="338137"/>
          </a:xfrm>
          <a:prstGeom prst="straightConnector1">
            <a:avLst/>
          </a:prstGeom>
          <a:noFill/>
          <a:ln w="9525" algn="ctr">
            <a:solidFill>
              <a:srgbClr val="FF0000"/>
            </a:solidFill>
            <a:round/>
            <a:headEnd/>
            <a:tailEnd type="arrow" w="med" len="med"/>
          </a:ln>
        </p:spPr>
      </p:cxnSp>
      <p:sp>
        <p:nvSpPr>
          <p:cNvPr id="11" name="Footer Placeholder 16"/>
          <p:cNvSpPr txBox="1">
            <a:spLocks/>
          </p:cNvSpPr>
          <p:nvPr/>
        </p:nvSpPr>
        <p:spPr bwMode="auto">
          <a:xfrm rot="16200000">
            <a:off x="-3200400" y="3200400"/>
            <a:ext cx="6858000" cy="457200"/>
          </a:xfrm>
          <a:prstGeom prst="rect">
            <a:avLst/>
          </a:prstGeom>
          <a:noFill/>
          <a:ln>
            <a:noFill/>
            <a:miter lim="800000"/>
            <a:headEnd/>
            <a:tailEnd/>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mn-cs"/>
              </a:rPr>
              <a:t>© 2014 OnCourse Learning. All Rights Reserved.</a:t>
            </a:r>
          </a:p>
        </p:txBody>
      </p:sp>
    </p:spTree>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3"/>
          <p:cNvSpPr>
            <a:spLocks noGrp="1"/>
          </p:cNvSpPr>
          <p:nvPr>
            <p:ph type="sldNum" sz="quarter" idx="12"/>
          </p:nvPr>
        </p:nvSpPr>
        <p:spPr>
          <a:noFill/>
          <a:ln>
            <a:miter lim="800000"/>
            <a:headEnd/>
            <a:tailEnd/>
          </a:ln>
        </p:spPr>
        <p:txBody>
          <a:bodyPr/>
          <a:lstStyle/>
          <a:p>
            <a:fld id="{1B04160B-52E6-4B1C-9DC1-B4F34A0A86C4}" type="slidenum">
              <a:rPr lang="en-US"/>
              <a:pPr/>
              <a:t>57</a:t>
            </a:fld>
            <a:endParaRPr lang="en-US"/>
          </a:p>
        </p:txBody>
      </p:sp>
      <p:sp>
        <p:nvSpPr>
          <p:cNvPr id="76804" name="Text Box 3"/>
          <p:cNvSpPr txBox="1">
            <a:spLocks noChangeArrowheads="1"/>
          </p:cNvSpPr>
          <p:nvPr/>
        </p:nvSpPr>
        <p:spPr bwMode="auto">
          <a:xfrm>
            <a:off x="685800" y="0"/>
            <a:ext cx="8153400" cy="762000"/>
          </a:xfrm>
          <a:prstGeom prst="rect">
            <a:avLst/>
          </a:prstGeom>
          <a:noFill/>
          <a:ln w="9525">
            <a:noFill/>
            <a:miter lim="800000"/>
            <a:headEnd/>
            <a:tailEnd/>
          </a:ln>
        </p:spPr>
        <p:txBody>
          <a:bodyPr>
            <a:spAutoFit/>
          </a:bodyPr>
          <a:lstStyle/>
          <a:p>
            <a:pPr eaLnBrk="1" hangingPunct="1">
              <a:spcBef>
                <a:spcPct val="50000"/>
              </a:spcBef>
            </a:pPr>
            <a:r>
              <a:rPr lang="en-US" sz="2000" b="1">
                <a:latin typeface="Arial" charset="0"/>
              </a:rPr>
              <a:t>Evolution of location or usage value in </a:t>
            </a:r>
            <a:r>
              <a:rPr lang="en-US" sz="2000" b="1" i="1">
                <a:latin typeface="Arial" charset="0"/>
              </a:rPr>
              <a:t>nominal</a:t>
            </a:r>
            <a:r>
              <a:rPr lang="en-US" sz="2000" b="1">
                <a:latin typeface="Arial" charset="0"/>
              </a:rPr>
              <a:t> terms @ 3% infl…</a:t>
            </a:r>
          </a:p>
          <a:p>
            <a:pPr algn="ctr" eaLnBrk="1" hangingPunct="1">
              <a:spcBef>
                <a:spcPct val="20000"/>
              </a:spcBef>
              <a:buFontTx/>
              <a:buChar char="•"/>
            </a:pPr>
            <a:r>
              <a:rPr lang="en-US" sz="2000">
                <a:latin typeface="Arial" charset="0"/>
              </a:rPr>
              <a:t>   If HBU real values remain constant…</a:t>
            </a:r>
          </a:p>
        </p:txBody>
      </p:sp>
      <p:sp>
        <p:nvSpPr>
          <p:cNvPr id="76805" name="Text Box 5"/>
          <p:cNvSpPr txBox="1">
            <a:spLocks noChangeArrowheads="1"/>
          </p:cNvSpPr>
          <p:nvPr/>
        </p:nvSpPr>
        <p:spPr bwMode="auto">
          <a:xfrm>
            <a:off x="990600" y="5562600"/>
            <a:ext cx="7315200" cy="1184275"/>
          </a:xfrm>
          <a:prstGeom prst="rect">
            <a:avLst/>
          </a:prstGeom>
          <a:noFill/>
          <a:ln w="9525">
            <a:noFill/>
            <a:miter lim="800000"/>
            <a:headEnd/>
            <a:tailEnd/>
          </a:ln>
        </p:spPr>
        <p:txBody>
          <a:bodyPr>
            <a:spAutoFit/>
          </a:bodyPr>
          <a:lstStyle/>
          <a:p>
            <a:pPr eaLnBrk="1" hangingPunct="1">
              <a:spcBef>
                <a:spcPct val="10000"/>
              </a:spcBef>
              <a:buFontTx/>
              <a:buChar char="•"/>
            </a:pPr>
            <a:r>
              <a:rPr lang="en-US" sz="1600">
                <a:latin typeface="Arial" charset="0"/>
              </a:rPr>
              <a:t> HBU real value evolution @ 0%/yr </a:t>
            </a:r>
            <a:r>
              <a:rPr lang="en-US" sz="1600">
                <a:latin typeface="Arial" charset="0"/>
                <a:sym typeface="Wingdings" pitchFamily="2" charset="2"/>
              </a:rPr>
              <a:t> </a:t>
            </a:r>
            <a:r>
              <a:rPr lang="en-US" sz="1600" b="1">
                <a:latin typeface="Arial" charset="0"/>
                <a:sym typeface="Wingdings" pitchFamily="2" charset="2"/>
              </a:rPr>
              <a:t>nominal</a:t>
            </a:r>
            <a:r>
              <a:rPr lang="en-US" sz="1600" b="1" i="1">
                <a:latin typeface="Arial" charset="0"/>
                <a:sym typeface="Wingdings" pitchFamily="2" charset="2"/>
              </a:rPr>
              <a:t> @</a:t>
            </a:r>
            <a:r>
              <a:rPr lang="en-US" sz="1600" b="1">
                <a:latin typeface="Arial" charset="0"/>
                <a:sym typeface="Wingdings" pitchFamily="2" charset="2"/>
              </a:rPr>
              <a:t> +3%/yr apprec</a:t>
            </a:r>
            <a:r>
              <a:rPr lang="en-US" sz="1600" b="1" i="1">
                <a:latin typeface="Arial" charset="0"/>
                <a:sym typeface="Wingdings" pitchFamily="2" charset="2"/>
              </a:rPr>
              <a:t> </a:t>
            </a:r>
            <a:endParaRPr lang="en-US" sz="1600">
              <a:latin typeface="Arial" charset="0"/>
            </a:endParaRPr>
          </a:p>
          <a:p>
            <a:pPr eaLnBrk="1" hangingPunct="1">
              <a:spcBef>
                <a:spcPct val="10000"/>
              </a:spcBef>
              <a:buFontTx/>
              <a:buChar char="•"/>
            </a:pPr>
            <a:r>
              <a:rPr lang="en-US" sz="1600">
                <a:latin typeface="Arial" charset="0"/>
              </a:rPr>
              <a:t> 30 year cycle (betw “R”s) evolution from “Class A” to “Class B” property</a:t>
            </a:r>
          </a:p>
          <a:p>
            <a:pPr eaLnBrk="1" hangingPunct="1">
              <a:spcBef>
                <a:spcPct val="10000"/>
              </a:spcBef>
              <a:buFontTx/>
              <a:buChar char="•"/>
            </a:pPr>
            <a:r>
              <a:rPr lang="en-US" sz="1600">
                <a:latin typeface="Arial" charset="0"/>
              </a:rPr>
              <a:t> Class B rent = 2/3 Class A rent (&amp; assume same cap rate for simplicity)…</a:t>
            </a:r>
          </a:p>
          <a:p>
            <a:pPr eaLnBrk="1" hangingPunct="1">
              <a:spcBef>
                <a:spcPct val="10000"/>
              </a:spcBef>
              <a:buFontTx/>
              <a:buChar char="•"/>
            </a:pPr>
            <a:r>
              <a:rPr lang="en-US" sz="1800" b="1">
                <a:latin typeface="Arial" charset="0"/>
                <a:sym typeface="Wingdings" pitchFamily="2" charset="2"/>
              </a:rPr>
              <a:t>  1.3%/yr real depr  +1.7%/yr nominal </a:t>
            </a:r>
            <a:r>
              <a:rPr lang="en-US" sz="1800" b="1" i="1">
                <a:latin typeface="Arial" charset="0"/>
                <a:sym typeface="Wingdings" pitchFamily="2" charset="2"/>
              </a:rPr>
              <a:t>apprec</a:t>
            </a:r>
            <a:r>
              <a:rPr lang="en-US" sz="1800" b="1">
                <a:latin typeface="Arial" charset="0"/>
                <a:sym typeface="Wingdings" pitchFamily="2" charset="2"/>
              </a:rPr>
              <a:t> of Built Prop.</a:t>
            </a:r>
          </a:p>
        </p:txBody>
      </p:sp>
      <p:sp>
        <p:nvSpPr>
          <p:cNvPr id="28" name="TextBox 27"/>
          <p:cNvSpPr txBox="1"/>
          <p:nvPr/>
        </p:nvSpPr>
        <p:spPr>
          <a:xfrm>
            <a:off x="7620000" y="2209800"/>
            <a:ext cx="1371600" cy="1384300"/>
          </a:xfrm>
          <a:prstGeom prst="rect">
            <a:avLst/>
          </a:prstGeom>
          <a:solidFill>
            <a:schemeClr val="bg1">
              <a:lumMod val="75000"/>
            </a:schemeClr>
          </a:solidFill>
          <a:ln>
            <a:solidFill>
              <a:schemeClr val="tx1"/>
            </a:solidFill>
          </a:ln>
        </p:spPr>
        <p:txBody>
          <a:bodyPr>
            <a:spAutoFit/>
          </a:bodyPr>
          <a:lstStyle/>
          <a:p>
            <a:pPr algn="ctr" eaLnBrk="1" hangingPunct="1">
              <a:defRPr/>
            </a:pPr>
            <a:r>
              <a:rPr lang="en-US" sz="1400" b="1" dirty="0">
                <a:solidFill>
                  <a:srgbClr val="FFFF00"/>
                </a:solidFill>
                <a:effectLst>
                  <a:outerShdw blurRad="38100" dist="38100" dir="2700000" algn="tl">
                    <a:srgbClr val="000000">
                      <a:alpha val="43137"/>
                    </a:srgbClr>
                  </a:outerShdw>
                </a:effectLst>
                <a:latin typeface="+mj-lt"/>
              </a:rPr>
              <a:t>Class A property depreciates @ 1.3%/yr </a:t>
            </a:r>
            <a:r>
              <a:rPr lang="en-US" sz="1400" b="1" u="sng" dirty="0">
                <a:solidFill>
                  <a:srgbClr val="FFFF00"/>
                </a:solidFill>
                <a:effectLst>
                  <a:outerShdw blurRad="38100" dist="38100" dir="2700000" algn="tl">
                    <a:srgbClr val="000000">
                      <a:alpha val="43137"/>
                    </a:srgbClr>
                  </a:outerShdw>
                </a:effectLst>
                <a:latin typeface="+mj-lt"/>
              </a:rPr>
              <a:t>RELATIVE TO</a:t>
            </a:r>
            <a:r>
              <a:rPr lang="en-US" sz="1400" b="1" dirty="0">
                <a:solidFill>
                  <a:srgbClr val="FFFF00"/>
                </a:solidFill>
                <a:effectLst>
                  <a:outerShdw blurRad="38100" dist="38100" dir="2700000" algn="tl">
                    <a:srgbClr val="000000">
                      <a:alpha val="43137"/>
                    </a:srgbClr>
                  </a:outerShdw>
                </a:effectLst>
                <a:latin typeface="+mj-lt"/>
              </a:rPr>
              <a:t> </a:t>
            </a:r>
            <a:r>
              <a:rPr lang="en-US" sz="1400" b="1" dirty="0">
                <a:solidFill>
                  <a:srgbClr val="D60093"/>
                </a:solidFill>
                <a:effectLst>
                  <a:outerShdw blurRad="38100" dist="38100" dir="2700000" algn="tl">
                    <a:srgbClr val="000000">
                      <a:alpha val="43137"/>
                    </a:srgbClr>
                  </a:outerShdw>
                </a:effectLst>
                <a:latin typeface="+mj-lt"/>
              </a:rPr>
              <a:t>HBU value</a:t>
            </a:r>
          </a:p>
        </p:txBody>
      </p:sp>
      <p:pic>
        <p:nvPicPr>
          <p:cNvPr id="76807" name="Picture 2"/>
          <p:cNvPicPr>
            <a:picLocks noChangeAspect="1" noChangeArrowheads="1"/>
          </p:cNvPicPr>
          <p:nvPr/>
        </p:nvPicPr>
        <p:blipFill>
          <a:blip r:embed="rId2" cstate="print"/>
          <a:srcRect/>
          <a:stretch>
            <a:fillRect/>
          </a:stretch>
        </p:blipFill>
        <p:spPr bwMode="auto">
          <a:xfrm>
            <a:off x="873125" y="685800"/>
            <a:ext cx="6670675" cy="4953000"/>
          </a:xfrm>
          <a:prstGeom prst="rect">
            <a:avLst/>
          </a:prstGeom>
          <a:noFill/>
          <a:ln w="9525">
            <a:noFill/>
            <a:miter lim="800000"/>
            <a:headEnd/>
            <a:tailEnd/>
          </a:ln>
        </p:spPr>
      </p:pic>
      <p:sp>
        <p:nvSpPr>
          <p:cNvPr id="16" name="TextBox 15"/>
          <p:cNvSpPr txBox="1"/>
          <p:nvPr/>
        </p:nvSpPr>
        <p:spPr>
          <a:xfrm>
            <a:off x="1981200" y="2819400"/>
            <a:ext cx="1371600" cy="307975"/>
          </a:xfrm>
          <a:prstGeom prst="rect">
            <a:avLst/>
          </a:prstGeom>
          <a:solidFill>
            <a:schemeClr val="bg1">
              <a:lumMod val="75000"/>
            </a:schemeClr>
          </a:solidFill>
          <a:ln>
            <a:solidFill>
              <a:srgbClr val="D60093"/>
            </a:solidFill>
          </a:ln>
        </p:spPr>
        <p:txBody>
          <a:bodyPr>
            <a:spAutoFit/>
          </a:bodyPr>
          <a:lstStyle/>
          <a:p>
            <a:pPr algn="ctr" eaLnBrk="1" hangingPunct="1">
              <a:defRPr/>
            </a:pPr>
            <a:r>
              <a:rPr lang="en-US" sz="1400" b="1" dirty="0" err="1">
                <a:solidFill>
                  <a:srgbClr val="D60093"/>
                </a:solidFill>
                <a:latin typeface="+mj-lt"/>
              </a:rPr>
              <a:t>dU</a:t>
            </a:r>
            <a:r>
              <a:rPr lang="en-US" sz="1400" b="1" dirty="0">
                <a:solidFill>
                  <a:srgbClr val="D60093"/>
                </a:solidFill>
                <a:latin typeface="+mj-lt"/>
              </a:rPr>
              <a:t>/U = +3%</a:t>
            </a:r>
          </a:p>
        </p:txBody>
      </p:sp>
      <p:cxnSp>
        <p:nvCxnSpPr>
          <p:cNvPr id="76809" name="Straight Arrow Connector 15"/>
          <p:cNvCxnSpPr>
            <a:cxnSpLocks noChangeShapeType="1"/>
          </p:cNvCxnSpPr>
          <p:nvPr/>
        </p:nvCxnSpPr>
        <p:spPr bwMode="auto">
          <a:xfrm>
            <a:off x="2438400" y="3124200"/>
            <a:ext cx="1143000" cy="762000"/>
          </a:xfrm>
          <a:prstGeom prst="straightConnector1">
            <a:avLst/>
          </a:prstGeom>
          <a:noFill/>
          <a:ln w="31750" algn="ctr">
            <a:solidFill>
              <a:srgbClr val="D60093"/>
            </a:solidFill>
            <a:round/>
            <a:headEnd/>
            <a:tailEnd type="arrow" w="med" len="med"/>
          </a:ln>
        </p:spPr>
      </p:cxnSp>
      <p:sp>
        <p:nvSpPr>
          <p:cNvPr id="21" name="TextBox 20"/>
          <p:cNvSpPr txBox="1"/>
          <p:nvPr/>
        </p:nvSpPr>
        <p:spPr>
          <a:xfrm>
            <a:off x="2590800" y="2286000"/>
            <a:ext cx="1371600" cy="307975"/>
          </a:xfrm>
          <a:prstGeom prst="rect">
            <a:avLst/>
          </a:prstGeom>
          <a:solidFill>
            <a:schemeClr val="bg1">
              <a:lumMod val="75000"/>
            </a:schemeClr>
          </a:solidFill>
          <a:ln>
            <a:solidFill>
              <a:srgbClr val="FFFF00"/>
            </a:solidFill>
          </a:ln>
        </p:spPr>
        <p:txBody>
          <a:bodyPr>
            <a:spAutoFit/>
          </a:bodyPr>
          <a:lstStyle/>
          <a:p>
            <a:pPr algn="ctr" eaLnBrk="1" hangingPunct="1">
              <a:defRPr/>
            </a:pPr>
            <a:r>
              <a:rPr lang="en-US" sz="1400" b="1" dirty="0" err="1">
                <a:solidFill>
                  <a:srgbClr val="FFFF00"/>
                </a:solidFill>
                <a:latin typeface="+mj-lt"/>
              </a:rPr>
              <a:t>dP</a:t>
            </a:r>
            <a:r>
              <a:rPr lang="en-US" sz="1400" b="1" dirty="0">
                <a:solidFill>
                  <a:srgbClr val="FFFF00"/>
                </a:solidFill>
                <a:latin typeface="+mj-lt"/>
              </a:rPr>
              <a:t>/P = +1.7%</a:t>
            </a:r>
          </a:p>
        </p:txBody>
      </p:sp>
      <p:cxnSp>
        <p:nvCxnSpPr>
          <p:cNvPr id="76811" name="Straight Arrow Connector 17"/>
          <p:cNvCxnSpPr>
            <a:cxnSpLocks noChangeShapeType="1"/>
          </p:cNvCxnSpPr>
          <p:nvPr/>
        </p:nvCxnSpPr>
        <p:spPr bwMode="auto">
          <a:xfrm rot="16200000" flipH="1">
            <a:off x="3543300" y="2705100"/>
            <a:ext cx="914400" cy="685800"/>
          </a:xfrm>
          <a:prstGeom prst="straightConnector1">
            <a:avLst/>
          </a:prstGeom>
          <a:noFill/>
          <a:ln w="31750" algn="ctr">
            <a:solidFill>
              <a:srgbClr val="FFFF00"/>
            </a:solidFill>
            <a:round/>
            <a:headEnd/>
            <a:tailEnd type="arrow" w="med" len="med"/>
          </a:ln>
        </p:spPr>
      </p:cxnSp>
      <p:sp>
        <p:nvSpPr>
          <p:cNvPr id="23" name="TextBox 22"/>
          <p:cNvSpPr txBox="1"/>
          <p:nvPr/>
        </p:nvSpPr>
        <p:spPr>
          <a:xfrm>
            <a:off x="3124200" y="1752600"/>
            <a:ext cx="1371600" cy="307975"/>
          </a:xfrm>
          <a:prstGeom prst="rect">
            <a:avLst/>
          </a:prstGeom>
          <a:solidFill>
            <a:schemeClr val="bg1">
              <a:lumMod val="75000"/>
            </a:schemeClr>
          </a:solidFill>
          <a:ln>
            <a:solidFill>
              <a:schemeClr val="accent5">
                <a:lumMod val="25000"/>
              </a:schemeClr>
            </a:solidFill>
          </a:ln>
        </p:spPr>
        <p:txBody>
          <a:bodyPr>
            <a:spAutoFit/>
          </a:bodyPr>
          <a:lstStyle/>
          <a:p>
            <a:pPr algn="ctr" eaLnBrk="1" hangingPunct="1">
              <a:defRPr/>
            </a:pPr>
            <a:r>
              <a:rPr lang="en-US" sz="1400" b="1" dirty="0" err="1">
                <a:solidFill>
                  <a:schemeClr val="accent5">
                    <a:lumMod val="25000"/>
                  </a:schemeClr>
                </a:solidFill>
                <a:latin typeface="+mj-lt"/>
              </a:rPr>
              <a:t>dL</a:t>
            </a:r>
            <a:r>
              <a:rPr lang="en-US" sz="1400" b="1" dirty="0">
                <a:solidFill>
                  <a:schemeClr val="accent5">
                    <a:lumMod val="25000"/>
                  </a:schemeClr>
                </a:solidFill>
                <a:latin typeface="+mj-lt"/>
              </a:rPr>
              <a:t>/L = +3%</a:t>
            </a:r>
          </a:p>
        </p:txBody>
      </p:sp>
      <p:cxnSp>
        <p:nvCxnSpPr>
          <p:cNvPr id="24" name="Straight Arrow Connector 23"/>
          <p:cNvCxnSpPr/>
          <p:nvPr/>
        </p:nvCxnSpPr>
        <p:spPr bwMode="auto">
          <a:xfrm>
            <a:off x="4038600" y="2057400"/>
            <a:ext cx="914400" cy="838200"/>
          </a:xfrm>
          <a:prstGeom prst="straightConnector1">
            <a:avLst/>
          </a:prstGeom>
          <a:solidFill>
            <a:schemeClr val="accent1"/>
          </a:solidFill>
          <a:ln w="31750" cap="flat" cmpd="sng" algn="ctr">
            <a:solidFill>
              <a:schemeClr val="accent5">
                <a:lumMod val="25000"/>
              </a:schemeClr>
            </a:solidFill>
            <a:prstDash val="solid"/>
            <a:round/>
            <a:headEnd type="none" w="med" len="med"/>
            <a:tailEnd type="arrow"/>
          </a:ln>
          <a:effectLst/>
        </p:spPr>
      </p:cxnSp>
      <p:sp>
        <p:nvSpPr>
          <p:cNvPr id="76814" name="Oval 13"/>
          <p:cNvSpPr>
            <a:spLocks noChangeArrowheads="1"/>
          </p:cNvSpPr>
          <p:nvPr/>
        </p:nvSpPr>
        <p:spPr bwMode="auto">
          <a:xfrm>
            <a:off x="6019800" y="3505200"/>
            <a:ext cx="685800" cy="228600"/>
          </a:xfrm>
          <a:prstGeom prst="ellipse">
            <a:avLst/>
          </a:prstGeom>
          <a:noFill/>
          <a:ln w="9525" algn="ctr">
            <a:solidFill>
              <a:srgbClr val="FF0000"/>
            </a:solidFill>
            <a:round/>
            <a:headEnd/>
            <a:tailEnd/>
          </a:ln>
        </p:spPr>
        <p:txBody>
          <a:bodyPr wrap="none"/>
          <a:lstStyle/>
          <a:p>
            <a:pPr eaLnBrk="1" hangingPunct="1"/>
            <a:endParaRPr lang="en-US" sz="1400"/>
          </a:p>
        </p:txBody>
      </p:sp>
      <p:sp>
        <p:nvSpPr>
          <p:cNvPr id="76815" name="TextBox 14"/>
          <p:cNvSpPr txBox="1">
            <a:spLocks noChangeArrowheads="1"/>
          </p:cNvSpPr>
          <p:nvPr/>
        </p:nvSpPr>
        <p:spPr bwMode="auto">
          <a:xfrm>
            <a:off x="7543800" y="3886200"/>
            <a:ext cx="1447800" cy="646113"/>
          </a:xfrm>
          <a:prstGeom prst="rect">
            <a:avLst/>
          </a:prstGeom>
          <a:noFill/>
          <a:ln w="9525">
            <a:noFill/>
            <a:miter lim="800000"/>
            <a:headEnd/>
            <a:tailEnd/>
          </a:ln>
        </p:spPr>
        <p:txBody>
          <a:bodyPr>
            <a:spAutoFit/>
          </a:bodyPr>
          <a:lstStyle/>
          <a:p>
            <a:pPr eaLnBrk="1" hangingPunct="1"/>
            <a:r>
              <a:rPr lang="en-US" sz="1200">
                <a:solidFill>
                  <a:srgbClr val="FF0000"/>
                </a:solidFill>
              </a:rPr>
              <a:t>Here “Land Value” is actually “Class B Building Value”</a:t>
            </a:r>
          </a:p>
        </p:txBody>
      </p:sp>
      <p:cxnSp>
        <p:nvCxnSpPr>
          <p:cNvPr id="76816" name="Straight Arrow Connector 16"/>
          <p:cNvCxnSpPr>
            <a:cxnSpLocks noChangeShapeType="1"/>
            <a:endCxn id="76814" idx="5"/>
          </p:cNvCxnSpPr>
          <p:nvPr/>
        </p:nvCxnSpPr>
        <p:spPr bwMode="auto">
          <a:xfrm flipH="1" flipV="1">
            <a:off x="6605588" y="3700463"/>
            <a:ext cx="1014412" cy="338137"/>
          </a:xfrm>
          <a:prstGeom prst="straightConnector1">
            <a:avLst/>
          </a:prstGeom>
          <a:noFill/>
          <a:ln w="9525" algn="ctr">
            <a:solidFill>
              <a:srgbClr val="FF0000"/>
            </a:solidFill>
            <a:round/>
            <a:headEnd/>
            <a:tailEnd type="arrow" w="med" len="med"/>
          </a:ln>
        </p:spPr>
      </p:cxnSp>
      <p:sp>
        <p:nvSpPr>
          <p:cNvPr id="18" name="Footer Placeholder 16"/>
          <p:cNvSpPr txBox="1">
            <a:spLocks/>
          </p:cNvSpPr>
          <p:nvPr/>
        </p:nvSpPr>
        <p:spPr bwMode="auto">
          <a:xfrm rot="16200000">
            <a:off x="-3200400" y="3200400"/>
            <a:ext cx="6858000" cy="457200"/>
          </a:xfrm>
          <a:prstGeom prst="rect">
            <a:avLst/>
          </a:prstGeom>
          <a:noFill/>
          <a:ln>
            <a:noFill/>
            <a:miter lim="800000"/>
            <a:headEnd/>
            <a:tailEnd/>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mn-cs"/>
              </a:rPr>
              <a:t>© 2014 OnCourse Learning. All Rights Reserved.</a:t>
            </a:r>
          </a:p>
        </p:txBody>
      </p:sp>
    </p:spTree>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1"/>
          <p:cNvSpPr>
            <a:spLocks noGrp="1"/>
          </p:cNvSpPr>
          <p:nvPr>
            <p:ph type="sldNum" sz="quarter" idx="12"/>
          </p:nvPr>
        </p:nvSpPr>
        <p:spPr>
          <a:noFill/>
          <a:ln>
            <a:miter lim="800000"/>
            <a:headEnd/>
            <a:tailEnd/>
          </a:ln>
        </p:spPr>
        <p:txBody>
          <a:bodyPr/>
          <a:lstStyle/>
          <a:p>
            <a:fld id="{E1B9A457-A763-43D7-9570-581C6C28E473}" type="slidenum">
              <a:rPr lang="en-US"/>
              <a:pPr/>
              <a:t>58</a:t>
            </a:fld>
            <a:endParaRPr lang="en-US"/>
          </a:p>
        </p:txBody>
      </p:sp>
      <p:sp>
        <p:nvSpPr>
          <p:cNvPr id="77828" name="Text Box 3"/>
          <p:cNvSpPr txBox="1">
            <a:spLocks noChangeArrowheads="1"/>
          </p:cNvSpPr>
          <p:nvPr/>
        </p:nvSpPr>
        <p:spPr bwMode="auto">
          <a:xfrm>
            <a:off x="685800" y="533400"/>
            <a:ext cx="8153400" cy="1954213"/>
          </a:xfrm>
          <a:prstGeom prst="rect">
            <a:avLst/>
          </a:prstGeom>
          <a:noFill/>
          <a:ln w="9525">
            <a:noFill/>
            <a:miter lim="800000"/>
            <a:headEnd/>
            <a:tailEnd/>
          </a:ln>
        </p:spPr>
        <p:txBody>
          <a:bodyPr>
            <a:spAutoFit/>
          </a:bodyPr>
          <a:lstStyle/>
          <a:p>
            <a:pPr eaLnBrk="1" hangingPunct="1">
              <a:spcBef>
                <a:spcPts val="1000"/>
              </a:spcBef>
            </a:pPr>
            <a:r>
              <a:rPr lang="en-US" b="1">
                <a:latin typeface="Arial" charset="0"/>
              </a:rPr>
              <a:t>“x” is depreciation rate between “R” points…</a:t>
            </a:r>
          </a:p>
          <a:p>
            <a:pPr algn="ctr" eaLnBrk="1" hangingPunct="1">
              <a:spcBef>
                <a:spcPts val="1000"/>
              </a:spcBef>
            </a:pPr>
            <a:r>
              <a:rPr lang="en-US" b="1">
                <a:latin typeface="Arial" charset="0"/>
              </a:rPr>
              <a:t>If it takes 100 yrs to depreciate to 20% orig value…</a:t>
            </a:r>
          </a:p>
          <a:p>
            <a:pPr algn="ctr" eaLnBrk="1" hangingPunct="1">
              <a:spcBef>
                <a:spcPts val="1000"/>
              </a:spcBef>
            </a:pPr>
            <a:r>
              <a:rPr lang="en-US">
                <a:latin typeface="Arial" charset="0"/>
              </a:rPr>
              <a:t>OrigVal*(1 – x)</a:t>
            </a:r>
            <a:r>
              <a:rPr lang="en-US" baseline="30000">
                <a:solidFill>
                  <a:srgbClr val="C00000"/>
                </a:solidFill>
                <a:latin typeface="Arial" charset="0"/>
              </a:rPr>
              <a:t>100</a:t>
            </a:r>
            <a:r>
              <a:rPr lang="en-US">
                <a:latin typeface="Arial" charset="0"/>
              </a:rPr>
              <a:t> = NewVal = </a:t>
            </a:r>
            <a:r>
              <a:rPr lang="en-US">
                <a:solidFill>
                  <a:srgbClr val="C00000"/>
                </a:solidFill>
                <a:latin typeface="Arial" charset="0"/>
              </a:rPr>
              <a:t>0.20</a:t>
            </a:r>
            <a:r>
              <a:rPr lang="en-US">
                <a:latin typeface="Arial" charset="0"/>
              </a:rPr>
              <a:t>*OrigVal, </a:t>
            </a:r>
            <a:r>
              <a:rPr lang="en-US">
                <a:latin typeface="Arial" charset="0"/>
                <a:sym typeface="Wingdings" pitchFamily="2" charset="2"/>
              </a:rPr>
              <a:t></a:t>
            </a:r>
          </a:p>
          <a:p>
            <a:pPr algn="ctr" eaLnBrk="1" hangingPunct="1">
              <a:spcBef>
                <a:spcPts val="1000"/>
              </a:spcBef>
            </a:pPr>
            <a:r>
              <a:rPr lang="en-US">
                <a:latin typeface="Arial" charset="0"/>
                <a:sym typeface="Wingdings" pitchFamily="2" charset="2"/>
              </a:rPr>
              <a:t>x = 1 – </a:t>
            </a:r>
            <a:r>
              <a:rPr lang="en-US">
                <a:solidFill>
                  <a:srgbClr val="C00000"/>
                </a:solidFill>
                <a:latin typeface="Arial" charset="0"/>
                <a:sym typeface="Wingdings" pitchFamily="2" charset="2"/>
              </a:rPr>
              <a:t>0.20</a:t>
            </a:r>
            <a:r>
              <a:rPr lang="en-US" baseline="30000">
                <a:solidFill>
                  <a:srgbClr val="C00000"/>
                </a:solidFill>
                <a:latin typeface="Arial" charset="0"/>
                <a:sym typeface="Wingdings" pitchFamily="2" charset="2"/>
              </a:rPr>
              <a:t>1/100</a:t>
            </a:r>
            <a:r>
              <a:rPr lang="en-US">
                <a:latin typeface="Arial" charset="0"/>
                <a:sym typeface="Wingdings" pitchFamily="2" charset="2"/>
              </a:rPr>
              <a:t> =  1 – 0.9840   =  </a:t>
            </a:r>
            <a:r>
              <a:rPr lang="en-US">
                <a:solidFill>
                  <a:srgbClr val="C00000"/>
                </a:solidFill>
                <a:latin typeface="Arial" charset="0"/>
                <a:sym typeface="Wingdings" pitchFamily="2" charset="2"/>
              </a:rPr>
              <a:t>1.6%/yr</a:t>
            </a:r>
            <a:r>
              <a:rPr lang="en-US">
                <a:latin typeface="Arial" charset="0"/>
                <a:sym typeface="Wingdings" pitchFamily="2" charset="2"/>
              </a:rPr>
              <a:t>.  </a:t>
            </a:r>
            <a:endParaRPr lang="en-US">
              <a:latin typeface="Arial" charset="0"/>
            </a:endParaRPr>
          </a:p>
        </p:txBody>
      </p:sp>
      <p:sp>
        <p:nvSpPr>
          <p:cNvPr id="77829" name="Text Box 3"/>
          <p:cNvSpPr txBox="1">
            <a:spLocks noChangeArrowheads="1"/>
          </p:cNvSpPr>
          <p:nvPr/>
        </p:nvSpPr>
        <p:spPr bwMode="auto">
          <a:xfrm>
            <a:off x="685800" y="2438400"/>
            <a:ext cx="8153400" cy="2949575"/>
          </a:xfrm>
          <a:prstGeom prst="rect">
            <a:avLst/>
          </a:prstGeom>
          <a:noFill/>
          <a:ln w="9525">
            <a:noFill/>
            <a:miter lim="800000"/>
            <a:headEnd/>
            <a:tailEnd/>
          </a:ln>
        </p:spPr>
        <p:txBody>
          <a:bodyPr>
            <a:spAutoFit/>
          </a:bodyPr>
          <a:lstStyle/>
          <a:p>
            <a:pPr eaLnBrk="1" hangingPunct="1">
              <a:spcBef>
                <a:spcPts val="1000"/>
              </a:spcBef>
            </a:pPr>
            <a:r>
              <a:rPr lang="en-US" b="1">
                <a:latin typeface="Arial" charset="0"/>
              </a:rPr>
              <a:t>But this is </a:t>
            </a:r>
            <a:r>
              <a:rPr lang="en-US" b="1" i="1" u="sng">
                <a:latin typeface="Arial" charset="0"/>
              </a:rPr>
              <a:t>relative to</a:t>
            </a:r>
            <a:r>
              <a:rPr lang="en-US" b="1">
                <a:latin typeface="Arial" charset="0"/>
              </a:rPr>
              <a:t> the top-of-mkt HBU value…</a:t>
            </a:r>
          </a:p>
          <a:p>
            <a:pPr algn="ctr" eaLnBrk="1" hangingPunct="1">
              <a:spcBef>
                <a:spcPts val="1000"/>
              </a:spcBef>
            </a:pPr>
            <a:r>
              <a:rPr lang="en-US" b="1">
                <a:latin typeface="Arial" charset="0"/>
              </a:rPr>
              <a:t>If avg mkt rent reflects constant avg-age bldgs, then</a:t>
            </a:r>
          </a:p>
          <a:p>
            <a:pPr algn="ctr" eaLnBrk="1" hangingPunct="1">
              <a:spcBef>
                <a:spcPts val="1000"/>
              </a:spcBef>
            </a:pPr>
            <a:r>
              <a:rPr lang="en-US" b="1">
                <a:latin typeface="Arial" charset="0"/>
              </a:rPr>
              <a:t>Avg mkt rent rate of change = HBU val rate of change</a:t>
            </a:r>
          </a:p>
          <a:p>
            <a:pPr algn="ctr" eaLnBrk="1" hangingPunct="1">
              <a:spcBef>
                <a:spcPts val="1000"/>
              </a:spcBef>
            </a:pPr>
            <a:r>
              <a:rPr lang="en-US" b="1">
                <a:latin typeface="Arial" charset="0"/>
              </a:rPr>
              <a:t>e.g., </a:t>
            </a:r>
            <a:r>
              <a:rPr lang="en-US" b="1">
                <a:solidFill>
                  <a:srgbClr val="0000FF"/>
                </a:solidFill>
                <a:latin typeface="Arial" charset="0"/>
              </a:rPr>
              <a:t>0%/yr </a:t>
            </a:r>
            <a:r>
              <a:rPr lang="en-US" b="1">
                <a:latin typeface="Arial" charset="0"/>
              </a:rPr>
              <a:t>depreciation (constant real HBU val)</a:t>
            </a:r>
          </a:p>
          <a:p>
            <a:pPr algn="ctr" eaLnBrk="1" hangingPunct="1">
              <a:spcBef>
                <a:spcPts val="1000"/>
              </a:spcBef>
            </a:pPr>
            <a:r>
              <a:rPr lang="en-US">
                <a:latin typeface="Arial" charset="0"/>
                <a:sym typeface="Wingdings" pitchFamily="2" charset="2"/>
              </a:rPr>
              <a:t> Same-property avg deprec rate =</a:t>
            </a:r>
          </a:p>
          <a:p>
            <a:pPr algn="ctr" eaLnBrk="1" hangingPunct="1">
              <a:spcBef>
                <a:spcPts val="1000"/>
              </a:spcBef>
            </a:pPr>
            <a:r>
              <a:rPr lang="en-US">
                <a:solidFill>
                  <a:srgbClr val="0000FF"/>
                </a:solidFill>
                <a:latin typeface="Arial" charset="0"/>
                <a:sym typeface="Wingdings" pitchFamily="2" charset="2"/>
              </a:rPr>
              <a:t>0%/yr </a:t>
            </a:r>
            <a:r>
              <a:rPr lang="en-US">
                <a:latin typeface="Arial" charset="0"/>
                <a:sym typeface="Wingdings" pitchFamily="2" charset="2"/>
              </a:rPr>
              <a:t>+ </a:t>
            </a:r>
            <a:r>
              <a:rPr lang="en-US">
                <a:solidFill>
                  <a:srgbClr val="C00000"/>
                </a:solidFill>
                <a:latin typeface="Arial" charset="0"/>
                <a:sym typeface="Wingdings" pitchFamily="2" charset="2"/>
              </a:rPr>
              <a:t>1.6%/yr </a:t>
            </a:r>
            <a:r>
              <a:rPr lang="en-US">
                <a:latin typeface="Arial" charset="0"/>
                <a:sym typeface="Wingdings" pitchFamily="2" charset="2"/>
              </a:rPr>
              <a:t>= </a:t>
            </a:r>
            <a:r>
              <a:rPr lang="en-US">
                <a:solidFill>
                  <a:srgbClr val="C00000"/>
                </a:solidFill>
                <a:latin typeface="Arial" charset="0"/>
                <a:sym typeface="Wingdings" pitchFamily="2" charset="2"/>
              </a:rPr>
              <a:t>1.6%/yr</a:t>
            </a:r>
            <a:r>
              <a:rPr lang="en-US">
                <a:latin typeface="Arial" charset="0"/>
                <a:sym typeface="Wingdings" pitchFamily="2" charset="2"/>
              </a:rPr>
              <a:t>.</a:t>
            </a:r>
            <a:endParaRPr lang="en-US">
              <a:latin typeface="Arial" charset="0"/>
            </a:endParaRPr>
          </a:p>
        </p:txBody>
      </p:sp>
      <p:sp>
        <p:nvSpPr>
          <p:cNvPr id="77830" name="Text Box 3"/>
          <p:cNvSpPr txBox="1">
            <a:spLocks noChangeArrowheads="1"/>
          </p:cNvSpPr>
          <p:nvPr/>
        </p:nvSpPr>
        <p:spPr bwMode="auto">
          <a:xfrm>
            <a:off x="609600" y="5410200"/>
            <a:ext cx="8153400" cy="1328738"/>
          </a:xfrm>
          <a:prstGeom prst="rect">
            <a:avLst/>
          </a:prstGeom>
          <a:noFill/>
          <a:ln w="9525">
            <a:noFill/>
            <a:miter lim="800000"/>
            <a:headEnd/>
            <a:tailEnd/>
          </a:ln>
        </p:spPr>
        <p:txBody>
          <a:bodyPr>
            <a:spAutoFit/>
          </a:bodyPr>
          <a:lstStyle/>
          <a:p>
            <a:pPr eaLnBrk="1" hangingPunct="1">
              <a:spcBef>
                <a:spcPts val="1000"/>
              </a:spcBef>
            </a:pPr>
            <a:r>
              <a:rPr lang="en-US" b="1">
                <a:latin typeface="Arial" charset="0"/>
              </a:rPr>
              <a:t>If inflation is 3%/yr, then nominal (current $) rate of same-property price appreciation is:</a:t>
            </a:r>
          </a:p>
          <a:p>
            <a:pPr algn="ctr" eaLnBrk="1" hangingPunct="1">
              <a:spcBef>
                <a:spcPts val="1000"/>
              </a:spcBef>
            </a:pPr>
            <a:r>
              <a:rPr lang="en-US">
                <a:latin typeface="Arial" charset="0"/>
              </a:rPr>
              <a:t>3%/yr – </a:t>
            </a:r>
            <a:r>
              <a:rPr lang="en-US">
                <a:solidFill>
                  <a:srgbClr val="C00000"/>
                </a:solidFill>
                <a:latin typeface="Arial" charset="0"/>
              </a:rPr>
              <a:t>1.6%/yr </a:t>
            </a:r>
            <a:r>
              <a:rPr lang="en-US">
                <a:latin typeface="Arial" charset="0"/>
              </a:rPr>
              <a:t>= </a:t>
            </a:r>
            <a:r>
              <a:rPr lang="en-US" b="1">
                <a:solidFill>
                  <a:srgbClr val="C00000"/>
                </a:solidFill>
                <a:latin typeface="Arial" charset="0"/>
              </a:rPr>
              <a:t>+1.4%/yr</a:t>
            </a:r>
            <a:r>
              <a:rPr lang="en-US">
                <a:latin typeface="Arial" charset="0"/>
              </a:rPr>
              <a:t>.</a:t>
            </a:r>
          </a:p>
        </p:txBody>
      </p:sp>
      <p:sp>
        <p:nvSpPr>
          <p:cNvPr id="7" name="Rectangle 3"/>
          <p:cNvSpPr txBox="1">
            <a:spLocks noChangeArrowheads="1"/>
          </p:cNvSpPr>
          <p:nvPr/>
        </p:nvSpPr>
        <p:spPr>
          <a:xfrm>
            <a:off x="685800" y="0"/>
            <a:ext cx="7772400" cy="457200"/>
          </a:xfrm>
          <a:prstGeom prst="rect">
            <a:avLst/>
          </a:prstGeom>
        </p:spPr>
        <p:txBody>
          <a:bodyPr/>
          <a:lstStyle/>
          <a:p>
            <a:pPr algn="ctr" eaLnBrk="1" hangingPunct="1">
              <a:defRPr/>
            </a:pPr>
            <a:r>
              <a:rPr lang="en-US" kern="0">
                <a:solidFill>
                  <a:schemeClr val="tx2"/>
                </a:solidFill>
                <a:latin typeface="+mj-lt"/>
                <a:ea typeface="+mj-ea"/>
                <a:cs typeface="+mj-cs"/>
              </a:rPr>
              <a:t>What if constant real HBU &amp; 100-yr/20% cycle?</a:t>
            </a:r>
          </a:p>
        </p:txBody>
      </p:sp>
      <p:sp>
        <p:nvSpPr>
          <p:cNvPr id="9" name="Footer Placeholder 16"/>
          <p:cNvSpPr txBox="1">
            <a:spLocks/>
          </p:cNvSpPr>
          <p:nvPr/>
        </p:nvSpPr>
        <p:spPr bwMode="auto">
          <a:xfrm rot="16200000">
            <a:off x="-3200400" y="3200400"/>
            <a:ext cx="6858000" cy="457200"/>
          </a:xfrm>
          <a:prstGeom prst="rect">
            <a:avLst/>
          </a:prstGeom>
          <a:noFill/>
          <a:ln>
            <a:noFill/>
            <a:miter lim="800000"/>
            <a:headEnd/>
            <a:tailEnd/>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mn-cs"/>
              </a:rPr>
              <a:t>© 2014 OnCourse Learning. All Rights Reserved.</a:t>
            </a:r>
          </a:p>
        </p:txBody>
      </p:sp>
    </p:spTree>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3"/>
          <p:cNvSpPr>
            <a:spLocks noGrp="1"/>
          </p:cNvSpPr>
          <p:nvPr>
            <p:ph type="sldNum" sz="quarter" idx="12"/>
          </p:nvPr>
        </p:nvSpPr>
        <p:spPr>
          <a:noFill/>
          <a:ln>
            <a:miter lim="800000"/>
            <a:headEnd/>
            <a:tailEnd/>
          </a:ln>
        </p:spPr>
        <p:txBody>
          <a:bodyPr/>
          <a:lstStyle/>
          <a:p>
            <a:fld id="{0A54D63F-ED25-419A-9629-E3482E86C3C8}" type="slidenum">
              <a:rPr lang="en-US"/>
              <a:pPr/>
              <a:t>59</a:t>
            </a:fld>
            <a:endParaRPr lang="en-US"/>
          </a:p>
        </p:txBody>
      </p:sp>
      <p:sp>
        <p:nvSpPr>
          <p:cNvPr id="78852" name="Text Box 3"/>
          <p:cNvSpPr txBox="1">
            <a:spLocks noChangeArrowheads="1"/>
          </p:cNvSpPr>
          <p:nvPr/>
        </p:nvSpPr>
        <p:spPr bwMode="auto">
          <a:xfrm>
            <a:off x="685800" y="0"/>
            <a:ext cx="8153400" cy="1066800"/>
          </a:xfrm>
          <a:prstGeom prst="rect">
            <a:avLst/>
          </a:prstGeom>
          <a:noFill/>
          <a:ln w="9525">
            <a:noFill/>
            <a:miter lim="800000"/>
            <a:headEnd/>
            <a:tailEnd/>
          </a:ln>
        </p:spPr>
        <p:txBody>
          <a:bodyPr>
            <a:spAutoFit/>
          </a:bodyPr>
          <a:lstStyle/>
          <a:p>
            <a:pPr eaLnBrk="1" hangingPunct="1">
              <a:spcBef>
                <a:spcPct val="50000"/>
              </a:spcBef>
            </a:pPr>
            <a:r>
              <a:rPr lang="en-US" sz="2000" b="1">
                <a:latin typeface="Arial" charset="0"/>
              </a:rPr>
              <a:t>Evolution of location or usage value in real terms…</a:t>
            </a:r>
          </a:p>
          <a:p>
            <a:pPr eaLnBrk="1" hangingPunct="1">
              <a:spcBef>
                <a:spcPct val="20000"/>
              </a:spcBef>
              <a:buFontTx/>
              <a:buChar char="•"/>
            </a:pPr>
            <a:r>
              <a:rPr lang="en-US" sz="2000">
                <a:latin typeface="Arial" charset="0"/>
              </a:rPr>
              <a:t>   If HBU holds constant with 100-yr reconstruction cycle @ 20% site acquisition cost…</a:t>
            </a:r>
          </a:p>
        </p:txBody>
      </p:sp>
      <p:sp>
        <p:nvSpPr>
          <p:cNvPr id="78853" name="Text Box 4"/>
          <p:cNvSpPr txBox="1">
            <a:spLocks noChangeArrowheads="1"/>
          </p:cNvSpPr>
          <p:nvPr/>
        </p:nvSpPr>
        <p:spPr bwMode="auto">
          <a:xfrm>
            <a:off x="990600" y="6096000"/>
            <a:ext cx="7315200" cy="366713"/>
          </a:xfrm>
          <a:prstGeom prst="rect">
            <a:avLst/>
          </a:prstGeom>
          <a:noFill/>
          <a:ln w="9525">
            <a:noFill/>
            <a:miter lim="800000"/>
            <a:headEnd/>
            <a:tailEnd/>
          </a:ln>
        </p:spPr>
        <p:txBody>
          <a:bodyPr>
            <a:spAutoFit/>
          </a:bodyPr>
          <a:lstStyle/>
          <a:p>
            <a:pPr algn="ctr" eaLnBrk="1" hangingPunct="1">
              <a:spcBef>
                <a:spcPct val="10000"/>
              </a:spcBef>
            </a:pPr>
            <a:r>
              <a:rPr lang="en-US" sz="1800" b="1">
                <a:latin typeface="Arial" charset="0"/>
                <a:sym typeface="Wingdings" pitchFamily="2" charset="2"/>
              </a:rPr>
              <a:t> 1.6%/yr Real Depreciation of Built Property.</a:t>
            </a:r>
            <a:endParaRPr lang="en-US" sz="1800" b="1">
              <a:latin typeface="Arial" charset="0"/>
            </a:endParaRPr>
          </a:p>
        </p:txBody>
      </p:sp>
      <p:pic>
        <p:nvPicPr>
          <p:cNvPr id="78854" name="Picture 7"/>
          <p:cNvPicPr>
            <a:picLocks noChangeAspect="1" noChangeArrowheads="1"/>
          </p:cNvPicPr>
          <p:nvPr/>
        </p:nvPicPr>
        <p:blipFill>
          <a:blip r:embed="rId2" cstate="print"/>
          <a:srcRect/>
          <a:stretch>
            <a:fillRect/>
          </a:stretch>
        </p:blipFill>
        <p:spPr bwMode="auto">
          <a:xfrm>
            <a:off x="1143000" y="1066800"/>
            <a:ext cx="6781800" cy="5030788"/>
          </a:xfrm>
          <a:prstGeom prst="rect">
            <a:avLst/>
          </a:prstGeom>
          <a:noFill/>
          <a:ln w="9525">
            <a:noFill/>
            <a:miter lim="800000"/>
            <a:headEnd/>
            <a:tailEnd/>
          </a:ln>
        </p:spPr>
      </p:pic>
      <p:sp>
        <p:nvSpPr>
          <p:cNvPr id="78855"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miter lim="800000"/>
            <a:headEnd/>
            <a:tailEnd/>
          </a:ln>
        </p:spPr>
        <p:txBody>
          <a:bodyPr/>
          <a:lstStyle/>
          <a:p>
            <a:fld id="{4DC85E76-AB1A-4CA8-AFAE-2470E9DB0632}" type="slidenum">
              <a:rPr lang="en-US"/>
              <a:pPr/>
              <a:t>6</a:t>
            </a:fld>
            <a:endParaRPr lang="en-US"/>
          </a:p>
        </p:txBody>
      </p:sp>
      <p:sp>
        <p:nvSpPr>
          <p:cNvPr id="611330" name="Rectangle 2"/>
          <p:cNvSpPr>
            <a:spLocks noGrp="1" noChangeArrowheads="1"/>
          </p:cNvSpPr>
          <p:nvPr>
            <p:ph type="title"/>
          </p:nvPr>
        </p:nvSpPr>
        <p:spPr>
          <a:xfrm>
            <a:off x="762000" y="152400"/>
            <a:ext cx="7772400" cy="685800"/>
          </a:xfrm>
        </p:spPr>
        <p:txBody>
          <a:bodyPr/>
          <a:lstStyle/>
          <a:p>
            <a:pPr eaLnBrk="1" hangingPunct="1">
              <a:defRPr/>
            </a:pPr>
            <a:r>
              <a:rPr lang="en-US" sz="1600" b="1"/>
              <a:t>Effect of Urban Growth &amp; Uncertainty on Land Rents &amp; Land Values Just Beyond the Urban Boundary</a:t>
            </a:r>
            <a:endParaRPr lang="en-US" sz="1600"/>
          </a:p>
        </p:txBody>
      </p:sp>
      <p:grpSp>
        <p:nvGrpSpPr>
          <p:cNvPr id="18436" name="Group 3"/>
          <p:cNvGrpSpPr>
            <a:grpSpLocks/>
          </p:cNvGrpSpPr>
          <p:nvPr/>
        </p:nvGrpSpPr>
        <p:grpSpPr bwMode="auto">
          <a:xfrm>
            <a:off x="4191000" y="838200"/>
            <a:ext cx="3962400" cy="2743200"/>
            <a:chOff x="240" y="2256"/>
            <a:chExt cx="2496" cy="1728"/>
          </a:xfrm>
        </p:grpSpPr>
        <p:sp>
          <p:nvSpPr>
            <p:cNvPr id="18468" name="Rectangle 4"/>
            <p:cNvSpPr>
              <a:spLocks noChangeArrowheads="1"/>
            </p:cNvSpPr>
            <p:nvPr/>
          </p:nvSpPr>
          <p:spPr bwMode="auto">
            <a:xfrm>
              <a:off x="240" y="2256"/>
              <a:ext cx="2496" cy="1728"/>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grpSp>
          <p:nvGrpSpPr>
            <p:cNvPr id="18469" name="Group 5"/>
            <p:cNvGrpSpPr>
              <a:grpSpLocks/>
            </p:cNvGrpSpPr>
            <p:nvPr/>
          </p:nvGrpSpPr>
          <p:grpSpPr bwMode="auto">
            <a:xfrm>
              <a:off x="288" y="2256"/>
              <a:ext cx="2419" cy="1613"/>
              <a:chOff x="2952" y="2736"/>
              <a:chExt cx="6048" cy="4032"/>
            </a:xfrm>
          </p:grpSpPr>
          <p:sp>
            <p:nvSpPr>
              <p:cNvPr id="18470" name="Rectangle 6"/>
              <p:cNvSpPr>
                <a:spLocks noChangeArrowheads="1"/>
              </p:cNvSpPr>
              <p:nvPr/>
            </p:nvSpPr>
            <p:spPr bwMode="auto">
              <a:xfrm>
                <a:off x="3046" y="2736"/>
                <a:ext cx="5198" cy="792"/>
              </a:xfrm>
              <a:prstGeom prst="rect">
                <a:avLst/>
              </a:prstGeom>
              <a:noFill/>
              <a:ln w="25400">
                <a:noFill/>
                <a:miter lim="800000"/>
                <a:headEnd/>
                <a:tailEnd/>
              </a:ln>
            </p:spPr>
            <p:txBody>
              <a:bodyPr lIns="12700" tIns="12700" rIns="12700" bIns="12700"/>
              <a:lstStyle/>
              <a:p>
                <a:r>
                  <a:rPr lang="en-US" sz="1200" b="1"/>
                  <a:t>Exhibit 5-1: Components of Land Rent Outside &amp; Inside the Urban Boundary, Under Uncertainty . . .</a:t>
                </a:r>
              </a:p>
            </p:txBody>
          </p:sp>
          <p:sp>
            <p:nvSpPr>
              <p:cNvPr id="18471" name="Line 7"/>
              <p:cNvSpPr>
                <a:spLocks noChangeShapeType="1"/>
              </p:cNvSpPr>
              <p:nvPr/>
            </p:nvSpPr>
            <p:spPr bwMode="auto">
              <a:xfrm>
                <a:off x="2952" y="6163"/>
                <a:ext cx="6048" cy="0"/>
              </a:xfrm>
              <a:prstGeom prst="line">
                <a:avLst/>
              </a:prstGeom>
              <a:noFill/>
              <a:ln w="25400">
                <a:solidFill>
                  <a:srgbClr val="000000"/>
                </a:solidFill>
                <a:round/>
                <a:headEnd type="none" w="sm" len="sm"/>
                <a:tailEnd type="none" w="sm" len="sm"/>
              </a:ln>
            </p:spPr>
            <p:txBody>
              <a:bodyPr/>
              <a:lstStyle/>
              <a:p>
                <a:endParaRPr lang="en-US"/>
              </a:p>
            </p:txBody>
          </p:sp>
          <p:sp>
            <p:nvSpPr>
              <p:cNvPr id="18472" name="Rectangle 8"/>
              <p:cNvSpPr>
                <a:spLocks noChangeArrowheads="1"/>
              </p:cNvSpPr>
              <p:nvPr/>
            </p:nvSpPr>
            <p:spPr bwMode="auto">
              <a:xfrm>
                <a:off x="2952" y="6566"/>
                <a:ext cx="1324" cy="202"/>
              </a:xfrm>
              <a:prstGeom prst="rect">
                <a:avLst/>
              </a:prstGeom>
              <a:noFill/>
              <a:ln w="25400">
                <a:noFill/>
                <a:miter lim="800000"/>
                <a:headEnd/>
                <a:tailEnd/>
              </a:ln>
            </p:spPr>
            <p:txBody>
              <a:bodyPr lIns="12700" tIns="12700" rIns="12700" bIns="12700"/>
              <a:lstStyle/>
              <a:p>
                <a:r>
                  <a:rPr lang="en-US" sz="1000"/>
                  <a:t>Distance from CBD</a:t>
                </a:r>
                <a:endParaRPr lang="en-US" sz="1200"/>
              </a:p>
            </p:txBody>
          </p:sp>
          <p:sp>
            <p:nvSpPr>
              <p:cNvPr id="18473" name="Line 9"/>
              <p:cNvSpPr>
                <a:spLocks noChangeShapeType="1"/>
              </p:cNvSpPr>
              <p:nvPr/>
            </p:nvSpPr>
            <p:spPr bwMode="auto">
              <a:xfrm>
                <a:off x="2952" y="6465"/>
                <a:ext cx="1229" cy="1"/>
              </a:xfrm>
              <a:prstGeom prst="line">
                <a:avLst/>
              </a:prstGeom>
              <a:noFill/>
              <a:ln w="9525">
                <a:solidFill>
                  <a:srgbClr val="000000"/>
                </a:solidFill>
                <a:round/>
                <a:headEnd type="none" w="sm" len="sm"/>
                <a:tailEnd type="triangle" w="sm" len="sm"/>
              </a:ln>
            </p:spPr>
            <p:txBody>
              <a:bodyPr/>
              <a:lstStyle/>
              <a:p>
                <a:endParaRPr lang="en-US"/>
              </a:p>
            </p:txBody>
          </p:sp>
          <p:sp>
            <p:nvSpPr>
              <p:cNvPr id="18474" name="Line 10"/>
              <p:cNvSpPr>
                <a:spLocks noChangeShapeType="1"/>
              </p:cNvSpPr>
              <p:nvPr/>
            </p:nvSpPr>
            <p:spPr bwMode="auto">
              <a:xfrm>
                <a:off x="2952" y="5760"/>
                <a:ext cx="6048" cy="0"/>
              </a:xfrm>
              <a:prstGeom prst="line">
                <a:avLst/>
              </a:prstGeom>
              <a:noFill/>
              <a:ln w="12700">
                <a:solidFill>
                  <a:srgbClr val="000000"/>
                </a:solidFill>
                <a:round/>
                <a:headEnd type="none" w="sm" len="sm"/>
                <a:tailEnd type="none" w="sm" len="sm"/>
              </a:ln>
            </p:spPr>
            <p:txBody>
              <a:bodyPr/>
              <a:lstStyle/>
              <a:p>
                <a:endParaRPr lang="en-US"/>
              </a:p>
            </p:txBody>
          </p:sp>
          <p:sp>
            <p:nvSpPr>
              <p:cNvPr id="18475" name="Line 11"/>
              <p:cNvSpPr>
                <a:spLocks noChangeShapeType="1"/>
              </p:cNvSpPr>
              <p:nvPr/>
            </p:nvSpPr>
            <p:spPr bwMode="auto">
              <a:xfrm flipV="1">
                <a:off x="5976" y="4449"/>
                <a:ext cx="0" cy="1311"/>
              </a:xfrm>
              <a:prstGeom prst="line">
                <a:avLst/>
              </a:prstGeom>
              <a:noFill/>
              <a:ln w="12700">
                <a:solidFill>
                  <a:srgbClr val="000000"/>
                </a:solidFill>
                <a:round/>
                <a:headEnd type="none" w="sm" len="sm"/>
                <a:tailEnd type="none" w="sm" len="sm"/>
              </a:ln>
            </p:spPr>
            <p:txBody>
              <a:bodyPr/>
              <a:lstStyle/>
              <a:p>
                <a:endParaRPr lang="en-US"/>
              </a:p>
            </p:txBody>
          </p:sp>
          <p:sp>
            <p:nvSpPr>
              <p:cNvPr id="18476" name="Line 12"/>
              <p:cNvSpPr>
                <a:spLocks noChangeShapeType="1"/>
              </p:cNvSpPr>
              <p:nvPr/>
            </p:nvSpPr>
            <p:spPr bwMode="auto">
              <a:xfrm flipH="1" flipV="1">
                <a:off x="2952" y="3542"/>
                <a:ext cx="3024" cy="908"/>
              </a:xfrm>
              <a:prstGeom prst="line">
                <a:avLst/>
              </a:prstGeom>
              <a:noFill/>
              <a:ln w="12700">
                <a:solidFill>
                  <a:srgbClr val="000000"/>
                </a:solidFill>
                <a:round/>
                <a:headEnd type="none" w="sm" len="sm"/>
                <a:tailEnd type="none" w="sm" len="sm"/>
              </a:ln>
            </p:spPr>
            <p:txBody>
              <a:bodyPr/>
              <a:lstStyle/>
              <a:p>
                <a:endParaRPr lang="en-US"/>
              </a:p>
            </p:txBody>
          </p:sp>
          <p:sp>
            <p:nvSpPr>
              <p:cNvPr id="18477" name="Line 13"/>
              <p:cNvSpPr>
                <a:spLocks noChangeShapeType="1"/>
              </p:cNvSpPr>
              <p:nvPr/>
            </p:nvSpPr>
            <p:spPr bwMode="auto">
              <a:xfrm flipH="1">
                <a:off x="2952" y="4449"/>
                <a:ext cx="3024" cy="1"/>
              </a:xfrm>
              <a:prstGeom prst="line">
                <a:avLst/>
              </a:prstGeom>
              <a:noFill/>
              <a:ln w="12700">
                <a:solidFill>
                  <a:srgbClr val="000000"/>
                </a:solidFill>
                <a:round/>
                <a:headEnd type="none" w="sm" len="sm"/>
                <a:tailEnd type="none" w="sm" len="sm"/>
              </a:ln>
            </p:spPr>
            <p:txBody>
              <a:bodyPr/>
              <a:lstStyle/>
              <a:p>
                <a:endParaRPr lang="en-US"/>
              </a:p>
            </p:txBody>
          </p:sp>
          <p:sp>
            <p:nvSpPr>
              <p:cNvPr id="18478" name="Line 14"/>
              <p:cNvSpPr>
                <a:spLocks noChangeShapeType="1"/>
              </p:cNvSpPr>
              <p:nvPr/>
            </p:nvSpPr>
            <p:spPr bwMode="auto">
              <a:xfrm flipH="1">
                <a:off x="2952" y="4853"/>
                <a:ext cx="3024" cy="0"/>
              </a:xfrm>
              <a:prstGeom prst="line">
                <a:avLst/>
              </a:prstGeom>
              <a:noFill/>
              <a:ln w="12700">
                <a:solidFill>
                  <a:srgbClr val="000000"/>
                </a:solidFill>
                <a:round/>
                <a:headEnd type="none" w="sm" len="sm"/>
                <a:tailEnd type="none" w="sm" len="sm"/>
              </a:ln>
            </p:spPr>
            <p:txBody>
              <a:bodyPr/>
              <a:lstStyle/>
              <a:p>
                <a:endParaRPr lang="en-US"/>
              </a:p>
            </p:txBody>
          </p:sp>
          <p:sp>
            <p:nvSpPr>
              <p:cNvPr id="18479" name="Rectangle 15"/>
              <p:cNvSpPr>
                <a:spLocks noChangeArrowheads="1"/>
              </p:cNvSpPr>
              <p:nvPr/>
            </p:nvSpPr>
            <p:spPr bwMode="auto">
              <a:xfrm>
                <a:off x="5881" y="6263"/>
                <a:ext cx="311" cy="505"/>
              </a:xfrm>
              <a:prstGeom prst="rect">
                <a:avLst/>
              </a:prstGeom>
              <a:noFill/>
              <a:ln w="12700">
                <a:noFill/>
                <a:miter lim="800000"/>
                <a:headEnd/>
                <a:tailEnd/>
              </a:ln>
            </p:spPr>
            <p:txBody>
              <a:bodyPr lIns="12700" tIns="12700" rIns="12700" bIns="12700"/>
              <a:lstStyle/>
              <a:p>
                <a:r>
                  <a:rPr lang="en-US" sz="1400" b="1"/>
                  <a:t>B</a:t>
                </a:r>
                <a:endParaRPr lang="en-US" sz="1400"/>
              </a:p>
            </p:txBody>
          </p:sp>
          <p:sp>
            <p:nvSpPr>
              <p:cNvPr id="18480" name="Rectangle 16"/>
              <p:cNvSpPr>
                <a:spLocks noChangeArrowheads="1"/>
              </p:cNvSpPr>
              <p:nvPr/>
            </p:nvSpPr>
            <p:spPr bwMode="auto">
              <a:xfrm>
                <a:off x="5314" y="6566"/>
                <a:ext cx="1418" cy="202"/>
              </a:xfrm>
              <a:prstGeom prst="rect">
                <a:avLst/>
              </a:prstGeom>
              <a:noFill/>
              <a:ln w="12700">
                <a:noFill/>
                <a:miter lim="800000"/>
                <a:headEnd/>
                <a:tailEnd/>
              </a:ln>
            </p:spPr>
            <p:txBody>
              <a:bodyPr lIns="12700" tIns="12700" rIns="12700" bIns="12700"/>
              <a:lstStyle/>
              <a:p>
                <a:r>
                  <a:rPr lang="en-US" sz="1000"/>
                  <a:t>B  =  Urban Boundary</a:t>
                </a:r>
                <a:endParaRPr lang="en-US" sz="1200"/>
              </a:p>
            </p:txBody>
          </p:sp>
          <p:sp>
            <p:nvSpPr>
              <p:cNvPr id="18481" name="Rectangle 17"/>
              <p:cNvSpPr>
                <a:spLocks noChangeArrowheads="1"/>
              </p:cNvSpPr>
              <p:nvPr/>
            </p:nvSpPr>
            <p:spPr bwMode="auto">
              <a:xfrm>
                <a:off x="5220" y="5860"/>
                <a:ext cx="1872" cy="368"/>
              </a:xfrm>
              <a:prstGeom prst="rect">
                <a:avLst/>
              </a:prstGeom>
              <a:noFill/>
              <a:ln w="12700">
                <a:noFill/>
                <a:miter lim="800000"/>
                <a:headEnd/>
                <a:tailEnd/>
              </a:ln>
            </p:spPr>
            <p:txBody>
              <a:bodyPr lIns="12700" tIns="12700" rIns="12700" bIns="12700"/>
              <a:lstStyle/>
              <a:p>
                <a:r>
                  <a:rPr lang="en-US" sz="1200"/>
                  <a:t>Agricultural Rent</a:t>
                </a:r>
              </a:p>
            </p:txBody>
          </p:sp>
          <p:sp>
            <p:nvSpPr>
              <p:cNvPr id="18482" name="Rectangle 18"/>
              <p:cNvSpPr>
                <a:spLocks noChangeArrowheads="1"/>
              </p:cNvSpPr>
              <p:nvPr/>
            </p:nvSpPr>
            <p:spPr bwMode="auto">
              <a:xfrm>
                <a:off x="3424" y="5155"/>
                <a:ext cx="2048" cy="353"/>
              </a:xfrm>
              <a:prstGeom prst="rect">
                <a:avLst/>
              </a:prstGeom>
              <a:noFill/>
              <a:ln w="12700">
                <a:noFill/>
                <a:miter lim="800000"/>
                <a:headEnd/>
                <a:tailEnd/>
              </a:ln>
            </p:spPr>
            <p:txBody>
              <a:bodyPr lIns="12700" tIns="12700" rIns="12700" bIns="12700"/>
              <a:lstStyle/>
              <a:p>
                <a:r>
                  <a:rPr lang="en-US" sz="1200"/>
                  <a:t>Construction Rent</a:t>
                </a:r>
              </a:p>
            </p:txBody>
          </p:sp>
          <p:sp>
            <p:nvSpPr>
              <p:cNvPr id="18483" name="Rectangle 19"/>
              <p:cNvSpPr>
                <a:spLocks noChangeArrowheads="1"/>
              </p:cNvSpPr>
              <p:nvPr/>
            </p:nvSpPr>
            <p:spPr bwMode="auto">
              <a:xfrm>
                <a:off x="3424" y="4550"/>
                <a:ext cx="2228" cy="418"/>
              </a:xfrm>
              <a:prstGeom prst="rect">
                <a:avLst/>
              </a:prstGeom>
              <a:noFill/>
              <a:ln w="12700">
                <a:noFill/>
                <a:miter lim="800000"/>
                <a:headEnd/>
                <a:tailEnd/>
              </a:ln>
            </p:spPr>
            <p:txBody>
              <a:bodyPr lIns="12700" tIns="12700" rIns="12700" bIns="12700"/>
              <a:lstStyle/>
              <a:p>
                <a:r>
                  <a:rPr lang="en-US" sz="1200"/>
                  <a:t>Irreversibility Rent</a:t>
                </a:r>
              </a:p>
            </p:txBody>
          </p:sp>
          <p:sp>
            <p:nvSpPr>
              <p:cNvPr id="18484" name="Rectangle 20"/>
              <p:cNvSpPr>
                <a:spLocks noChangeArrowheads="1"/>
              </p:cNvSpPr>
              <p:nvPr/>
            </p:nvSpPr>
            <p:spPr bwMode="auto">
              <a:xfrm>
                <a:off x="3424" y="4147"/>
                <a:ext cx="1688" cy="281"/>
              </a:xfrm>
              <a:prstGeom prst="rect">
                <a:avLst/>
              </a:prstGeom>
              <a:noFill/>
              <a:ln w="12700">
                <a:noFill/>
                <a:miter lim="800000"/>
                <a:headEnd/>
                <a:tailEnd/>
              </a:ln>
            </p:spPr>
            <p:txBody>
              <a:bodyPr lIns="12700" tIns="12700" rIns="12700" bIns="12700"/>
              <a:lstStyle/>
              <a:p>
                <a:r>
                  <a:rPr lang="en-US" sz="1200"/>
                  <a:t>Location Rent</a:t>
                </a:r>
              </a:p>
            </p:txBody>
          </p:sp>
        </p:grpSp>
      </p:grpSp>
      <p:grpSp>
        <p:nvGrpSpPr>
          <p:cNvPr id="18437" name="Group 21"/>
          <p:cNvGrpSpPr>
            <a:grpSpLocks/>
          </p:cNvGrpSpPr>
          <p:nvPr/>
        </p:nvGrpSpPr>
        <p:grpSpPr bwMode="auto">
          <a:xfrm>
            <a:off x="4191000" y="3733800"/>
            <a:ext cx="4038600" cy="2667000"/>
            <a:chOff x="2976" y="2256"/>
            <a:chExt cx="2544" cy="1680"/>
          </a:xfrm>
        </p:grpSpPr>
        <p:sp>
          <p:nvSpPr>
            <p:cNvPr id="18447" name="Rectangle 22"/>
            <p:cNvSpPr>
              <a:spLocks noChangeArrowheads="1"/>
            </p:cNvSpPr>
            <p:nvPr/>
          </p:nvSpPr>
          <p:spPr bwMode="auto">
            <a:xfrm>
              <a:off x="2976" y="2256"/>
              <a:ext cx="2544" cy="1680"/>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grpSp>
          <p:nvGrpSpPr>
            <p:cNvPr id="18448" name="Group 23"/>
            <p:cNvGrpSpPr>
              <a:grpSpLocks/>
            </p:cNvGrpSpPr>
            <p:nvPr/>
          </p:nvGrpSpPr>
          <p:grpSpPr bwMode="auto">
            <a:xfrm>
              <a:off x="3024" y="2304"/>
              <a:ext cx="2448" cy="1584"/>
              <a:chOff x="2952" y="7128"/>
              <a:chExt cx="6120" cy="3960"/>
            </a:xfrm>
          </p:grpSpPr>
          <p:sp>
            <p:nvSpPr>
              <p:cNvPr id="18449" name="Rectangle 24"/>
              <p:cNvSpPr>
                <a:spLocks noChangeArrowheads="1"/>
              </p:cNvSpPr>
              <p:nvPr/>
            </p:nvSpPr>
            <p:spPr bwMode="auto">
              <a:xfrm>
                <a:off x="3047" y="7128"/>
                <a:ext cx="5485" cy="720"/>
              </a:xfrm>
              <a:prstGeom prst="rect">
                <a:avLst/>
              </a:prstGeom>
              <a:noFill/>
              <a:ln w="25400">
                <a:noFill/>
                <a:miter lim="800000"/>
                <a:headEnd/>
                <a:tailEnd/>
              </a:ln>
            </p:spPr>
            <p:txBody>
              <a:bodyPr lIns="12700" tIns="12700" rIns="12700" bIns="12700"/>
              <a:lstStyle/>
              <a:p>
                <a:r>
                  <a:rPr lang="en-US" sz="1200" b="1"/>
                  <a:t>Exhibit 5-2: Components of Land Value Outside &amp; Inside the Urban Boundary, Under Uncertainty . . .</a:t>
                </a:r>
              </a:p>
            </p:txBody>
          </p:sp>
          <p:sp>
            <p:nvSpPr>
              <p:cNvPr id="18450" name="Line 25"/>
              <p:cNvSpPr>
                <a:spLocks noChangeShapeType="1"/>
              </p:cNvSpPr>
              <p:nvPr/>
            </p:nvSpPr>
            <p:spPr bwMode="auto">
              <a:xfrm>
                <a:off x="2952" y="10188"/>
                <a:ext cx="6120" cy="0"/>
              </a:xfrm>
              <a:prstGeom prst="line">
                <a:avLst/>
              </a:prstGeom>
              <a:noFill/>
              <a:ln w="25400">
                <a:solidFill>
                  <a:srgbClr val="000000"/>
                </a:solidFill>
                <a:round/>
                <a:headEnd type="none" w="sm" len="sm"/>
                <a:tailEnd type="none" w="sm" len="sm"/>
              </a:ln>
            </p:spPr>
            <p:txBody>
              <a:bodyPr/>
              <a:lstStyle/>
              <a:p>
                <a:endParaRPr lang="en-US"/>
              </a:p>
            </p:txBody>
          </p:sp>
          <p:sp>
            <p:nvSpPr>
              <p:cNvPr id="18451" name="Rectangle 26"/>
              <p:cNvSpPr>
                <a:spLocks noChangeArrowheads="1"/>
              </p:cNvSpPr>
              <p:nvPr/>
            </p:nvSpPr>
            <p:spPr bwMode="auto">
              <a:xfrm>
                <a:off x="2952" y="10547"/>
                <a:ext cx="1980" cy="541"/>
              </a:xfrm>
              <a:prstGeom prst="rect">
                <a:avLst/>
              </a:prstGeom>
              <a:noFill/>
              <a:ln w="25400">
                <a:noFill/>
                <a:miter lim="800000"/>
                <a:headEnd/>
                <a:tailEnd/>
              </a:ln>
            </p:spPr>
            <p:txBody>
              <a:bodyPr lIns="12700" tIns="12700" rIns="12700" bIns="12700"/>
              <a:lstStyle/>
              <a:p>
                <a:r>
                  <a:rPr lang="en-US" sz="1000"/>
                  <a:t>Distance from CBD</a:t>
                </a:r>
                <a:endParaRPr lang="en-US" sz="1200"/>
              </a:p>
            </p:txBody>
          </p:sp>
          <p:sp>
            <p:nvSpPr>
              <p:cNvPr id="18452" name="Line 27"/>
              <p:cNvSpPr>
                <a:spLocks noChangeShapeType="1"/>
              </p:cNvSpPr>
              <p:nvPr/>
            </p:nvSpPr>
            <p:spPr bwMode="auto">
              <a:xfrm>
                <a:off x="2952" y="10457"/>
                <a:ext cx="1244" cy="1"/>
              </a:xfrm>
              <a:prstGeom prst="line">
                <a:avLst/>
              </a:prstGeom>
              <a:noFill/>
              <a:ln w="9525">
                <a:solidFill>
                  <a:srgbClr val="000000"/>
                </a:solidFill>
                <a:round/>
                <a:headEnd type="none" w="sm" len="sm"/>
                <a:tailEnd type="triangle" w="sm" len="sm"/>
              </a:ln>
            </p:spPr>
            <p:txBody>
              <a:bodyPr/>
              <a:lstStyle/>
              <a:p>
                <a:endParaRPr lang="en-US"/>
              </a:p>
            </p:txBody>
          </p:sp>
          <p:sp>
            <p:nvSpPr>
              <p:cNvPr id="18453" name="Line 28"/>
              <p:cNvSpPr>
                <a:spLocks noChangeShapeType="1"/>
              </p:cNvSpPr>
              <p:nvPr/>
            </p:nvSpPr>
            <p:spPr bwMode="auto">
              <a:xfrm>
                <a:off x="2952" y="9828"/>
                <a:ext cx="6120" cy="0"/>
              </a:xfrm>
              <a:prstGeom prst="line">
                <a:avLst/>
              </a:prstGeom>
              <a:noFill/>
              <a:ln w="12700">
                <a:solidFill>
                  <a:srgbClr val="000000"/>
                </a:solidFill>
                <a:round/>
                <a:headEnd type="none" w="sm" len="sm"/>
                <a:tailEnd type="none" w="sm" len="sm"/>
              </a:ln>
            </p:spPr>
            <p:txBody>
              <a:bodyPr/>
              <a:lstStyle/>
              <a:p>
                <a:endParaRPr lang="en-US"/>
              </a:p>
            </p:txBody>
          </p:sp>
          <p:sp>
            <p:nvSpPr>
              <p:cNvPr id="18454" name="Line 29"/>
              <p:cNvSpPr>
                <a:spLocks noChangeShapeType="1"/>
              </p:cNvSpPr>
              <p:nvPr/>
            </p:nvSpPr>
            <p:spPr bwMode="auto">
              <a:xfrm flipH="1" flipV="1">
                <a:off x="2952" y="7668"/>
                <a:ext cx="3060" cy="810"/>
              </a:xfrm>
              <a:prstGeom prst="line">
                <a:avLst/>
              </a:prstGeom>
              <a:noFill/>
              <a:ln w="12700">
                <a:solidFill>
                  <a:srgbClr val="000000"/>
                </a:solidFill>
                <a:round/>
                <a:headEnd type="none" w="sm" len="sm"/>
                <a:tailEnd type="none" w="sm" len="sm"/>
              </a:ln>
            </p:spPr>
            <p:txBody>
              <a:bodyPr/>
              <a:lstStyle/>
              <a:p>
                <a:endParaRPr lang="en-US"/>
              </a:p>
            </p:txBody>
          </p:sp>
          <p:sp>
            <p:nvSpPr>
              <p:cNvPr id="18455" name="Line 30"/>
              <p:cNvSpPr>
                <a:spLocks noChangeShapeType="1"/>
              </p:cNvSpPr>
              <p:nvPr/>
            </p:nvSpPr>
            <p:spPr bwMode="auto">
              <a:xfrm flipH="1">
                <a:off x="2952" y="8478"/>
                <a:ext cx="3060" cy="0"/>
              </a:xfrm>
              <a:prstGeom prst="line">
                <a:avLst/>
              </a:prstGeom>
              <a:noFill/>
              <a:ln w="12700">
                <a:solidFill>
                  <a:srgbClr val="000000"/>
                </a:solidFill>
                <a:round/>
                <a:headEnd type="none" w="sm" len="sm"/>
                <a:tailEnd type="none" w="sm" len="sm"/>
              </a:ln>
            </p:spPr>
            <p:txBody>
              <a:bodyPr/>
              <a:lstStyle/>
              <a:p>
                <a:endParaRPr lang="en-US"/>
              </a:p>
            </p:txBody>
          </p:sp>
          <p:sp>
            <p:nvSpPr>
              <p:cNvPr id="18456" name="Line 31"/>
              <p:cNvSpPr>
                <a:spLocks noChangeShapeType="1"/>
              </p:cNvSpPr>
              <p:nvPr/>
            </p:nvSpPr>
            <p:spPr bwMode="auto">
              <a:xfrm flipH="1">
                <a:off x="2952" y="8838"/>
                <a:ext cx="3060" cy="0"/>
              </a:xfrm>
              <a:prstGeom prst="line">
                <a:avLst/>
              </a:prstGeom>
              <a:noFill/>
              <a:ln w="12700">
                <a:solidFill>
                  <a:srgbClr val="000000"/>
                </a:solidFill>
                <a:round/>
                <a:headEnd type="none" w="sm" len="sm"/>
                <a:tailEnd type="none" w="sm" len="sm"/>
              </a:ln>
            </p:spPr>
            <p:txBody>
              <a:bodyPr/>
              <a:lstStyle/>
              <a:p>
                <a:endParaRPr lang="en-US"/>
              </a:p>
            </p:txBody>
          </p:sp>
          <p:sp>
            <p:nvSpPr>
              <p:cNvPr id="18457" name="Rectangle 32"/>
              <p:cNvSpPr>
                <a:spLocks noChangeArrowheads="1"/>
              </p:cNvSpPr>
              <p:nvPr/>
            </p:nvSpPr>
            <p:spPr bwMode="auto">
              <a:xfrm>
                <a:off x="5916" y="10277"/>
                <a:ext cx="636" cy="451"/>
              </a:xfrm>
              <a:prstGeom prst="rect">
                <a:avLst/>
              </a:prstGeom>
              <a:noFill/>
              <a:ln w="12700">
                <a:noFill/>
                <a:miter lim="800000"/>
                <a:headEnd/>
                <a:tailEnd/>
              </a:ln>
            </p:spPr>
            <p:txBody>
              <a:bodyPr lIns="12700" tIns="12700" rIns="12700" bIns="12700"/>
              <a:lstStyle/>
              <a:p>
                <a:r>
                  <a:rPr lang="en-US" sz="1400" b="1"/>
                  <a:t>B</a:t>
                </a:r>
                <a:endParaRPr lang="en-US" sz="1400"/>
              </a:p>
            </p:txBody>
          </p:sp>
          <p:sp>
            <p:nvSpPr>
              <p:cNvPr id="18458" name="Rectangle 33"/>
              <p:cNvSpPr>
                <a:spLocks noChangeArrowheads="1"/>
              </p:cNvSpPr>
              <p:nvPr/>
            </p:nvSpPr>
            <p:spPr bwMode="auto">
              <a:xfrm>
                <a:off x="5342" y="10547"/>
                <a:ext cx="2290" cy="361"/>
              </a:xfrm>
              <a:prstGeom prst="rect">
                <a:avLst/>
              </a:prstGeom>
              <a:noFill/>
              <a:ln w="12700">
                <a:noFill/>
                <a:miter lim="800000"/>
                <a:headEnd/>
                <a:tailEnd/>
              </a:ln>
            </p:spPr>
            <p:txBody>
              <a:bodyPr lIns="12700" tIns="12700" rIns="12700" bIns="12700"/>
              <a:lstStyle/>
              <a:p>
                <a:r>
                  <a:rPr lang="en-US" sz="1000"/>
                  <a:t>B  =  Urban Boundary</a:t>
                </a:r>
                <a:endParaRPr lang="en-US" sz="1200"/>
              </a:p>
            </p:txBody>
          </p:sp>
          <p:sp>
            <p:nvSpPr>
              <p:cNvPr id="18459" name="Rectangle 34"/>
              <p:cNvSpPr>
                <a:spLocks noChangeArrowheads="1"/>
              </p:cNvSpPr>
              <p:nvPr/>
            </p:nvSpPr>
            <p:spPr bwMode="auto">
              <a:xfrm>
                <a:off x="5247" y="9918"/>
                <a:ext cx="2565" cy="450"/>
              </a:xfrm>
              <a:prstGeom prst="rect">
                <a:avLst/>
              </a:prstGeom>
              <a:noFill/>
              <a:ln w="12700">
                <a:noFill/>
                <a:miter lim="800000"/>
                <a:headEnd/>
                <a:tailEnd/>
              </a:ln>
            </p:spPr>
            <p:txBody>
              <a:bodyPr lIns="12700" tIns="12700" rIns="12700" bIns="12700"/>
              <a:lstStyle/>
              <a:p>
                <a:r>
                  <a:rPr lang="en-US" sz="1200"/>
                  <a:t>Agricultural Value</a:t>
                </a:r>
              </a:p>
            </p:txBody>
          </p:sp>
          <p:sp>
            <p:nvSpPr>
              <p:cNvPr id="18460" name="Rectangle 35"/>
              <p:cNvSpPr>
                <a:spLocks noChangeArrowheads="1"/>
              </p:cNvSpPr>
              <p:nvPr/>
            </p:nvSpPr>
            <p:spPr bwMode="auto">
              <a:xfrm>
                <a:off x="3312" y="8928"/>
                <a:ext cx="2335" cy="360"/>
              </a:xfrm>
              <a:prstGeom prst="rect">
                <a:avLst/>
              </a:prstGeom>
              <a:noFill/>
              <a:ln w="12700">
                <a:noFill/>
                <a:miter lim="800000"/>
                <a:headEnd/>
                <a:tailEnd/>
              </a:ln>
            </p:spPr>
            <p:txBody>
              <a:bodyPr lIns="12700" tIns="12700" rIns="12700" bIns="12700"/>
              <a:lstStyle/>
              <a:p>
                <a:r>
                  <a:rPr lang="en-US" sz="1200"/>
                  <a:t>Irreversibility Premium</a:t>
                </a:r>
              </a:p>
            </p:txBody>
          </p:sp>
          <p:sp>
            <p:nvSpPr>
              <p:cNvPr id="18461" name="Rectangle 36"/>
              <p:cNvSpPr>
                <a:spLocks noChangeArrowheads="1"/>
              </p:cNvSpPr>
              <p:nvPr/>
            </p:nvSpPr>
            <p:spPr bwMode="auto">
              <a:xfrm>
                <a:off x="3492" y="8568"/>
                <a:ext cx="2104" cy="360"/>
              </a:xfrm>
              <a:prstGeom prst="rect">
                <a:avLst/>
              </a:prstGeom>
              <a:noFill/>
              <a:ln w="12700">
                <a:noFill/>
                <a:miter lim="800000"/>
                <a:headEnd/>
                <a:tailEnd/>
              </a:ln>
            </p:spPr>
            <p:txBody>
              <a:bodyPr lIns="12700" tIns="12700" rIns="12700" bIns="12700"/>
              <a:lstStyle/>
              <a:p>
                <a:r>
                  <a:rPr lang="en-US" sz="1200"/>
                  <a:t>Construction Cost</a:t>
                </a:r>
              </a:p>
            </p:txBody>
          </p:sp>
          <p:sp>
            <p:nvSpPr>
              <p:cNvPr id="18462" name="Rectangle 37"/>
              <p:cNvSpPr>
                <a:spLocks noChangeArrowheads="1"/>
              </p:cNvSpPr>
              <p:nvPr/>
            </p:nvSpPr>
            <p:spPr bwMode="auto">
              <a:xfrm>
                <a:off x="3430" y="8208"/>
                <a:ext cx="1682" cy="360"/>
              </a:xfrm>
              <a:prstGeom prst="rect">
                <a:avLst/>
              </a:prstGeom>
              <a:noFill/>
              <a:ln w="12700">
                <a:noFill/>
                <a:miter lim="800000"/>
                <a:headEnd/>
                <a:tailEnd/>
              </a:ln>
            </p:spPr>
            <p:txBody>
              <a:bodyPr lIns="12700" tIns="12700" rIns="12700" bIns="12700"/>
              <a:lstStyle/>
              <a:p>
                <a:r>
                  <a:rPr lang="en-US" sz="1200"/>
                  <a:t>Location Value</a:t>
                </a:r>
              </a:p>
            </p:txBody>
          </p:sp>
          <p:sp>
            <p:nvSpPr>
              <p:cNvPr id="18463" name="Rectangle 38"/>
              <p:cNvSpPr>
                <a:spLocks noChangeArrowheads="1"/>
              </p:cNvSpPr>
              <p:nvPr/>
            </p:nvSpPr>
            <p:spPr bwMode="auto">
              <a:xfrm>
                <a:off x="3672" y="9468"/>
                <a:ext cx="1941" cy="450"/>
              </a:xfrm>
              <a:prstGeom prst="rect">
                <a:avLst/>
              </a:prstGeom>
              <a:noFill/>
              <a:ln w="12700">
                <a:noFill/>
                <a:miter lim="800000"/>
                <a:headEnd/>
                <a:tailEnd/>
              </a:ln>
            </p:spPr>
            <p:txBody>
              <a:bodyPr lIns="12700" tIns="12700" rIns="12700" bIns="12700"/>
              <a:lstStyle/>
              <a:p>
                <a:r>
                  <a:rPr lang="en-US" sz="1200"/>
                  <a:t>Growth Premium</a:t>
                </a:r>
              </a:p>
            </p:txBody>
          </p:sp>
          <p:sp>
            <p:nvSpPr>
              <p:cNvPr id="18464" name="Arc 39"/>
              <p:cNvSpPr>
                <a:spLocks/>
              </p:cNvSpPr>
              <p:nvPr/>
            </p:nvSpPr>
            <p:spPr bwMode="auto">
              <a:xfrm flipH="1" flipV="1">
                <a:off x="6012" y="9378"/>
                <a:ext cx="3060" cy="360"/>
              </a:xfrm>
              <a:custGeom>
                <a:avLst/>
                <a:gdLst>
                  <a:gd name="T0" fmla="*/ 0 w 21600"/>
                  <a:gd name="T1" fmla="*/ 0 h 21600"/>
                  <a:gd name="T2" fmla="*/ 6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1750">
                <a:solidFill>
                  <a:srgbClr val="FF0000"/>
                </a:solidFill>
                <a:round/>
                <a:headEnd/>
                <a:tailEnd/>
              </a:ln>
            </p:spPr>
            <p:txBody>
              <a:bodyPr/>
              <a:lstStyle/>
              <a:p>
                <a:endParaRPr lang="en-US"/>
              </a:p>
            </p:txBody>
          </p:sp>
          <p:sp>
            <p:nvSpPr>
              <p:cNvPr id="18465" name="Line 40"/>
              <p:cNvSpPr>
                <a:spLocks noChangeShapeType="1"/>
              </p:cNvSpPr>
              <p:nvPr/>
            </p:nvSpPr>
            <p:spPr bwMode="auto">
              <a:xfrm flipH="1">
                <a:off x="2952" y="9378"/>
                <a:ext cx="3060" cy="0"/>
              </a:xfrm>
              <a:prstGeom prst="line">
                <a:avLst/>
              </a:prstGeom>
              <a:noFill/>
              <a:ln w="12700">
                <a:solidFill>
                  <a:srgbClr val="000000"/>
                </a:solidFill>
                <a:round/>
                <a:headEnd type="none" w="sm" len="sm"/>
                <a:tailEnd type="none" w="sm" len="sm"/>
              </a:ln>
            </p:spPr>
            <p:txBody>
              <a:bodyPr/>
              <a:lstStyle/>
              <a:p>
                <a:endParaRPr lang="en-US"/>
              </a:p>
            </p:txBody>
          </p:sp>
          <p:sp>
            <p:nvSpPr>
              <p:cNvPr id="18466" name="Arc 41"/>
              <p:cNvSpPr>
                <a:spLocks/>
              </p:cNvSpPr>
              <p:nvPr/>
            </p:nvSpPr>
            <p:spPr bwMode="auto">
              <a:xfrm flipH="1" flipV="1">
                <a:off x="6012" y="8838"/>
                <a:ext cx="3060" cy="810"/>
              </a:xfrm>
              <a:custGeom>
                <a:avLst/>
                <a:gdLst>
                  <a:gd name="T0" fmla="*/ 0 w 21600"/>
                  <a:gd name="T1" fmla="*/ 0 h 21600"/>
                  <a:gd name="T2" fmla="*/ 61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1750">
                <a:solidFill>
                  <a:srgbClr val="FF0000"/>
                </a:solidFill>
                <a:round/>
                <a:headEnd/>
                <a:tailEnd/>
              </a:ln>
            </p:spPr>
            <p:txBody>
              <a:bodyPr/>
              <a:lstStyle/>
              <a:p>
                <a:endParaRPr lang="en-US"/>
              </a:p>
            </p:txBody>
          </p:sp>
          <p:sp>
            <p:nvSpPr>
              <p:cNvPr id="18467" name="Line 42"/>
              <p:cNvSpPr>
                <a:spLocks noChangeShapeType="1"/>
              </p:cNvSpPr>
              <p:nvPr/>
            </p:nvSpPr>
            <p:spPr bwMode="auto">
              <a:xfrm flipV="1">
                <a:off x="6012" y="8478"/>
                <a:ext cx="0" cy="360"/>
              </a:xfrm>
              <a:prstGeom prst="line">
                <a:avLst/>
              </a:prstGeom>
              <a:noFill/>
              <a:ln w="12700">
                <a:solidFill>
                  <a:srgbClr val="000000"/>
                </a:solidFill>
                <a:round/>
                <a:headEnd type="none" w="sm" len="sm"/>
                <a:tailEnd type="none" w="sm" len="sm"/>
              </a:ln>
            </p:spPr>
            <p:txBody>
              <a:bodyPr/>
              <a:lstStyle/>
              <a:p>
                <a:endParaRPr lang="en-US"/>
              </a:p>
            </p:txBody>
          </p:sp>
        </p:grpSp>
      </p:grpSp>
      <p:sp>
        <p:nvSpPr>
          <p:cNvPr id="18438" name="Text Box 43"/>
          <p:cNvSpPr txBox="1">
            <a:spLocks noChangeArrowheads="1"/>
          </p:cNvSpPr>
          <p:nvPr/>
        </p:nvSpPr>
        <p:spPr bwMode="auto">
          <a:xfrm>
            <a:off x="685800" y="990600"/>
            <a:ext cx="3048000" cy="5213350"/>
          </a:xfrm>
          <a:prstGeom prst="rect">
            <a:avLst/>
          </a:prstGeom>
          <a:solidFill>
            <a:schemeClr val="bg1"/>
          </a:solidFill>
          <a:ln w="9525">
            <a:solidFill>
              <a:schemeClr val="tx1"/>
            </a:solidFill>
            <a:miter lim="800000"/>
            <a:headEnd/>
            <a:tailEnd/>
          </a:ln>
        </p:spPr>
        <p:txBody>
          <a:bodyPr>
            <a:spAutoFit/>
          </a:bodyPr>
          <a:lstStyle/>
          <a:p>
            <a:pPr eaLnBrk="1" hangingPunct="1">
              <a:spcBef>
                <a:spcPct val="50000"/>
              </a:spcBef>
            </a:pPr>
            <a:r>
              <a:rPr lang="en-US">
                <a:solidFill>
                  <a:srgbClr val="FF0000"/>
                </a:solidFill>
              </a:rPr>
              <a:t>As boundary expands, land value just beyond boundary can grow rapidly, due to increase in growth premium &amp; irreversibility (option) premium values, depending on how fast the boundary is expanding, and the magnitude of the location value rent gradient inside the boundary.</a:t>
            </a:r>
          </a:p>
        </p:txBody>
      </p:sp>
      <p:sp>
        <p:nvSpPr>
          <p:cNvPr id="18439" name="AutoShape 44"/>
          <p:cNvSpPr>
            <a:spLocks/>
          </p:cNvSpPr>
          <p:nvPr/>
        </p:nvSpPr>
        <p:spPr bwMode="auto">
          <a:xfrm>
            <a:off x="6019800" y="4876800"/>
            <a:ext cx="76200" cy="685800"/>
          </a:xfrm>
          <a:prstGeom prst="leftBrace">
            <a:avLst>
              <a:gd name="adj1" fmla="val 75000"/>
              <a:gd name="adj2" fmla="val 50000"/>
            </a:avLst>
          </a:prstGeom>
          <a:noFill/>
          <a:ln w="9525">
            <a:solidFill>
              <a:srgbClr val="FF0000"/>
            </a:solidFill>
            <a:round/>
            <a:headEnd/>
            <a:tailEnd/>
          </a:ln>
        </p:spPr>
        <p:txBody>
          <a:bodyPr wrap="none" anchor="ctr"/>
          <a:lstStyle/>
          <a:p>
            <a:pPr eaLnBrk="1" hangingPunct="1"/>
            <a:endParaRPr lang="en-US"/>
          </a:p>
        </p:txBody>
      </p:sp>
      <p:sp>
        <p:nvSpPr>
          <p:cNvPr id="18440" name="Line 45"/>
          <p:cNvSpPr>
            <a:spLocks noChangeShapeType="1"/>
          </p:cNvSpPr>
          <p:nvPr/>
        </p:nvSpPr>
        <p:spPr bwMode="auto">
          <a:xfrm>
            <a:off x="3733800" y="5181600"/>
            <a:ext cx="2209800" cy="0"/>
          </a:xfrm>
          <a:prstGeom prst="line">
            <a:avLst/>
          </a:prstGeom>
          <a:noFill/>
          <a:ln w="9525">
            <a:solidFill>
              <a:srgbClr val="FF0000"/>
            </a:solidFill>
            <a:round/>
            <a:headEnd/>
            <a:tailEnd type="triangle" w="med" len="med"/>
          </a:ln>
        </p:spPr>
        <p:txBody>
          <a:bodyPr wrap="none"/>
          <a:lstStyle/>
          <a:p>
            <a:endParaRPr lang="en-US"/>
          </a:p>
        </p:txBody>
      </p:sp>
      <p:sp>
        <p:nvSpPr>
          <p:cNvPr id="18441" name="Line 46"/>
          <p:cNvSpPr>
            <a:spLocks noChangeShapeType="1"/>
          </p:cNvSpPr>
          <p:nvPr/>
        </p:nvSpPr>
        <p:spPr bwMode="auto">
          <a:xfrm>
            <a:off x="4267200" y="6248400"/>
            <a:ext cx="1981200" cy="0"/>
          </a:xfrm>
          <a:prstGeom prst="line">
            <a:avLst/>
          </a:prstGeom>
          <a:noFill/>
          <a:ln w="9525">
            <a:solidFill>
              <a:srgbClr val="FF0000"/>
            </a:solidFill>
            <a:round/>
            <a:headEnd/>
            <a:tailEnd type="triangle" w="med" len="med"/>
          </a:ln>
        </p:spPr>
        <p:txBody>
          <a:bodyPr wrap="none"/>
          <a:lstStyle/>
          <a:p>
            <a:endParaRPr lang="en-US"/>
          </a:p>
        </p:txBody>
      </p:sp>
      <p:sp>
        <p:nvSpPr>
          <p:cNvPr id="18442" name="Text Box 47"/>
          <p:cNvSpPr txBox="1">
            <a:spLocks noChangeArrowheads="1"/>
          </p:cNvSpPr>
          <p:nvPr/>
        </p:nvSpPr>
        <p:spPr bwMode="auto">
          <a:xfrm>
            <a:off x="6324600" y="6096000"/>
            <a:ext cx="1905000" cy="274638"/>
          </a:xfrm>
          <a:prstGeom prst="rect">
            <a:avLst/>
          </a:prstGeom>
          <a:noFill/>
          <a:ln w="9525">
            <a:noFill/>
            <a:miter lim="800000"/>
            <a:headEnd/>
            <a:tailEnd/>
          </a:ln>
        </p:spPr>
        <p:txBody>
          <a:bodyPr>
            <a:spAutoFit/>
          </a:bodyPr>
          <a:lstStyle/>
          <a:p>
            <a:pPr eaLnBrk="1" hangingPunct="1">
              <a:spcBef>
                <a:spcPct val="50000"/>
              </a:spcBef>
            </a:pPr>
            <a:r>
              <a:rPr lang="en-US" sz="1200">
                <a:solidFill>
                  <a:srgbClr val="FF0000"/>
                </a:solidFill>
              </a:rPr>
              <a:t>Direction of bdy expansion</a:t>
            </a:r>
          </a:p>
        </p:txBody>
      </p:sp>
      <p:sp>
        <p:nvSpPr>
          <p:cNvPr id="18443" name="Line 48"/>
          <p:cNvSpPr>
            <a:spLocks noChangeShapeType="1"/>
          </p:cNvSpPr>
          <p:nvPr/>
        </p:nvSpPr>
        <p:spPr bwMode="auto">
          <a:xfrm flipH="1">
            <a:off x="6400800" y="6553200"/>
            <a:ext cx="1828800" cy="0"/>
          </a:xfrm>
          <a:prstGeom prst="line">
            <a:avLst/>
          </a:prstGeom>
          <a:noFill/>
          <a:ln w="9525">
            <a:solidFill>
              <a:srgbClr val="FF0000"/>
            </a:solidFill>
            <a:round/>
            <a:headEnd/>
            <a:tailEnd type="triangle" w="med" len="med"/>
          </a:ln>
        </p:spPr>
        <p:txBody>
          <a:bodyPr wrap="none"/>
          <a:lstStyle/>
          <a:p>
            <a:endParaRPr lang="en-US"/>
          </a:p>
        </p:txBody>
      </p:sp>
      <p:sp>
        <p:nvSpPr>
          <p:cNvPr id="18444" name="Text Box 49"/>
          <p:cNvSpPr txBox="1">
            <a:spLocks noChangeArrowheads="1"/>
          </p:cNvSpPr>
          <p:nvPr/>
        </p:nvSpPr>
        <p:spPr bwMode="auto">
          <a:xfrm>
            <a:off x="4648200" y="6400800"/>
            <a:ext cx="1676400" cy="274638"/>
          </a:xfrm>
          <a:prstGeom prst="rect">
            <a:avLst/>
          </a:prstGeom>
          <a:noFill/>
          <a:ln w="9525">
            <a:noFill/>
            <a:miter lim="800000"/>
            <a:headEnd/>
            <a:tailEnd/>
          </a:ln>
        </p:spPr>
        <p:txBody>
          <a:bodyPr>
            <a:spAutoFit/>
          </a:bodyPr>
          <a:lstStyle/>
          <a:p>
            <a:pPr algn="r" eaLnBrk="1" hangingPunct="1">
              <a:spcBef>
                <a:spcPct val="50000"/>
              </a:spcBef>
            </a:pPr>
            <a:r>
              <a:rPr lang="en-US" sz="1200">
                <a:solidFill>
                  <a:srgbClr val="FF0000"/>
                </a:solidFill>
              </a:rPr>
              <a:t>Direction of time flow </a:t>
            </a:r>
          </a:p>
        </p:txBody>
      </p:sp>
      <p:sp>
        <p:nvSpPr>
          <p:cNvPr id="18446" name="Footer Placeholder 51"/>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3"/>
          <p:cNvSpPr>
            <a:spLocks noGrp="1"/>
          </p:cNvSpPr>
          <p:nvPr>
            <p:ph type="sldNum" sz="quarter" idx="12"/>
          </p:nvPr>
        </p:nvSpPr>
        <p:spPr>
          <a:noFill/>
          <a:ln>
            <a:miter lim="800000"/>
            <a:headEnd/>
            <a:tailEnd/>
          </a:ln>
        </p:spPr>
        <p:txBody>
          <a:bodyPr/>
          <a:lstStyle/>
          <a:p>
            <a:fld id="{4673B221-886A-493D-9770-77FDF500A313}" type="slidenum">
              <a:rPr lang="en-US"/>
              <a:pPr/>
              <a:t>60</a:t>
            </a:fld>
            <a:endParaRPr lang="en-US"/>
          </a:p>
        </p:txBody>
      </p:sp>
      <p:sp>
        <p:nvSpPr>
          <p:cNvPr id="79876" name="Text Box 3"/>
          <p:cNvSpPr txBox="1">
            <a:spLocks noChangeArrowheads="1"/>
          </p:cNvSpPr>
          <p:nvPr/>
        </p:nvSpPr>
        <p:spPr bwMode="auto">
          <a:xfrm>
            <a:off x="685800" y="0"/>
            <a:ext cx="8153400" cy="1066800"/>
          </a:xfrm>
          <a:prstGeom prst="rect">
            <a:avLst/>
          </a:prstGeom>
          <a:noFill/>
          <a:ln w="9525">
            <a:noFill/>
            <a:miter lim="800000"/>
            <a:headEnd/>
            <a:tailEnd/>
          </a:ln>
        </p:spPr>
        <p:txBody>
          <a:bodyPr>
            <a:spAutoFit/>
          </a:bodyPr>
          <a:lstStyle/>
          <a:p>
            <a:pPr eaLnBrk="1" hangingPunct="1">
              <a:spcBef>
                <a:spcPct val="50000"/>
              </a:spcBef>
            </a:pPr>
            <a:r>
              <a:rPr lang="en-US" sz="2000" b="1">
                <a:latin typeface="Arial" charset="0"/>
              </a:rPr>
              <a:t>Evolution of location or usage value in real terms…</a:t>
            </a:r>
          </a:p>
          <a:p>
            <a:pPr eaLnBrk="1" hangingPunct="1">
              <a:spcBef>
                <a:spcPct val="20000"/>
              </a:spcBef>
              <a:buFontTx/>
              <a:buChar char="•"/>
            </a:pPr>
            <a:r>
              <a:rPr lang="en-US" sz="2000">
                <a:latin typeface="Arial" charset="0"/>
              </a:rPr>
              <a:t>   If HBU holds constant in real terms with 100-yr reconstruction cycle @ 20% site acquisition cost </a:t>
            </a:r>
            <a:r>
              <a:rPr lang="en-US" sz="2000" b="1">
                <a:latin typeface="Arial" charset="0"/>
              </a:rPr>
              <a:t>&amp; 3%/yr inflation</a:t>
            </a:r>
            <a:r>
              <a:rPr lang="en-US" sz="2000">
                <a:latin typeface="Arial" charset="0"/>
              </a:rPr>
              <a:t>…</a:t>
            </a:r>
          </a:p>
        </p:txBody>
      </p:sp>
      <p:sp>
        <p:nvSpPr>
          <p:cNvPr id="79877" name="Text Box 4"/>
          <p:cNvSpPr txBox="1">
            <a:spLocks noChangeArrowheads="1"/>
          </p:cNvSpPr>
          <p:nvPr/>
        </p:nvSpPr>
        <p:spPr bwMode="auto">
          <a:xfrm>
            <a:off x="990600" y="6096000"/>
            <a:ext cx="7315200" cy="674688"/>
          </a:xfrm>
          <a:prstGeom prst="rect">
            <a:avLst/>
          </a:prstGeom>
          <a:noFill/>
          <a:ln w="9525">
            <a:noFill/>
            <a:miter lim="800000"/>
            <a:headEnd/>
            <a:tailEnd/>
          </a:ln>
        </p:spPr>
        <p:txBody>
          <a:bodyPr>
            <a:spAutoFit/>
          </a:bodyPr>
          <a:lstStyle/>
          <a:p>
            <a:pPr algn="ctr" eaLnBrk="1" hangingPunct="1">
              <a:spcBef>
                <a:spcPct val="10000"/>
              </a:spcBef>
              <a:buFont typeface="Wingdings" pitchFamily="2" charset="2"/>
              <a:buChar char="è"/>
            </a:pPr>
            <a:r>
              <a:rPr lang="en-US" sz="1800" b="1">
                <a:latin typeface="Arial" charset="0"/>
                <a:sym typeface="Wingdings" pitchFamily="2" charset="2"/>
              </a:rPr>
              <a:t>1.6%/yr Real Depreciation of Built Property.</a:t>
            </a:r>
          </a:p>
          <a:p>
            <a:pPr algn="ctr" eaLnBrk="1" hangingPunct="1">
              <a:spcBef>
                <a:spcPct val="10000"/>
              </a:spcBef>
              <a:buFont typeface="Wingdings" pitchFamily="2" charset="2"/>
              <a:buChar char="è"/>
            </a:pPr>
            <a:r>
              <a:rPr lang="en-US" sz="1800" b="1">
                <a:latin typeface="Arial" charset="0"/>
                <a:sym typeface="Wingdings" pitchFamily="2" charset="2"/>
              </a:rPr>
              <a:t> +1.4%/yr Nominal Appreciation of Built Property.</a:t>
            </a:r>
            <a:endParaRPr lang="en-US" sz="1800" b="1">
              <a:latin typeface="Arial" charset="0"/>
            </a:endParaRPr>
          </a:p>
        </p:txBody>
      </p:sp>
      <p:pic>
        <p:nvPicPr>
          <p:cNvPr id="79878" name="Picture 2"/>
          <p:cNvPicPr>
            <a:picLocks noChangeAspect="1" noChangeArrowheads="1"/>
          </p:cNvPicPr>
          <p:nvPr/>
        </p:nvPicPr>
        <p:blipFill>
          <a:blip r:embed="rId2" cstate="print"/>
          <a:srcRect/>
          <a:stretch>
            <a:fillRect/>
          </a:stretch>
        </p:blipFill>
        <p:spPr bwMode="auto">
          <a:xfrm>
            <a:off x="1219200" y="1143000"/>
            <a:ext cx="6672263" cy="4953000"/>
          </a:xfrm>
          <a:prstGeom prst="rect">
            <a:avLst/>
          </a:prstGeom>
          <a:noFill/>
          <a:ln w="9525">
            <a:noFill/>
            <a:miter lim="800000"/>
            <a:headEnd/>
            <a:tailEnd/>
          </a:ln>
        </p:spPr>
      </p:pic>
      <p:sp>
        <p:nvSpPr>
          <p:cNvPr id="8" name="TextBox 7"/>
          <p:cNvSpPr txBox="1"/>
          <p:nvPr/>
        </p:nvSpPr>
        <p:spPr>
          <a:xfrm>
            <a:off x="3657600" y="1981200"/>
            <a:ext cx="1371600" cy="307975"/>
          </a:xfrm>
          <a:prstGeom prst="rect">
            <a:avLst/>
          </a:prstGeom>
          <a:solidFill>
            <a:schemeClr val="bg1">
              <a:lumMod val="75000"/>
            </a:schemeClr>
          </a:solidFill>
          <a:ln>
            <a:solidFill>
              <a:srgbClr val="D60093"/>
            </a:solidFill>
          </a:ln>
        </p:spPr>
        <p:txBody>
          <a:bodyPr>
            <a:spAutoFit/>
          </a:bodyPr>
          <a:lstStyle/>
          <a:p>
            <a:pPr algn="ctr" eaLnBrk="1" hangingPunct="1">
              <a:defRPr/>
            </a:pPr>
            <a:r>
              <a:rPr lang="en-US" sz="1400" b="1" dirty="0" err="1">
                <a:solidFill>
                  <a:srgbClr val="D60093"/>
                </a:solidFill>
                <a:latin typeface="+mj-lt"/>
              </a:rPr>
              <a:t>dU</a:t>
            </a:r>
            <a:r>
              <a:rPr lang="en-US" sz="1400" b="1" dirty="0">
                <a:solidFill>
                  <a:srgbClr val="D60093"/>
                </a:solidFill>
                <a:latin typeface="+mj-lt"/>
              </a:rPr>
              <a:t>/U = +3%</a:t>
            </a:r>
          </a:p>
        </p:txBody>
      </p:sp>
      <p:cxnSp>
        <p:nvCxnSpPr>
          <p:cNvPr id="79880" name="Straight Arrow Connector 15"/>
          <p:cNvCxnSpPr>
            <a:cxnSpLocks noChangeShapeType="1"/>
            <a:stCxn id="8" idx="2"/>
          </p:cNvCxnSpPr>
          <p:nvPr/>
        </p:nvCxnSpPr>
        <p:spPr bwMode="auto">
          <a:xfrm rot="16200000" flipH="1">
            <a:off x="4421187" y="2211388"/>
            <a:ext cx="606425" cy="762000"/>
          </a:xfrm>
          <a:prstGeom prst="straightConnector1">
            <a:avLst/>
          </a:prstGeom>
          <a:noFill/>
          <a:ln w="31750" algn="ctr">
            <a:solidFill>
              <a:srgbClr val="D60093"/>
            </a:solidFill>
            <a:round/>
            <a:headEnd/>
            <a:tailEnd type="arrow" w="med" len="med"/>
          </a:ln>
        </p:spPr>
      </p:cxnSp>
      <p:sp>
        <p:nvSpPr>
          <p:cNvPr id="10" name="TextBox 9"/>
          <p:cNvSpPr txBox="1"/>
          <p:nvPr/>
        </p:nvSpPr>
        <p:spPr>
          <a:xfrm>
            <a:off x="2667000" y="2514600"/>
            <a:ext cx="1371600" cy="307975"/>
          </a:xfrm>
          <a:prstGeom prst="rect">
            <a:avLst/>
          </a:prstGeom>
          <a:solidFill>
            <a:schemeClr val="bg1">
              <a:lumMod val="75000"/>
            </a:schemeClr>
          </a:solidFill>
          <a:ln>
            <a:solidFill>
              <a:srgbClr val="FFFF00"/>
            </a:solidFill>
          </a:ln>
        </p:spPr>
        <p:txBody>
          <a:bodyPr>
            <a:spAutoFit/>
          </a:bodyPr>
          <a:lstStyle/>
          <a:p>
            <a:pPr algn="ctr" eaLnBrk="1" hangingPunct="1">
              <a:defRPr/>
            </a:pPr>
            <a:r>
              <a:rPr lang="en-US" sz="1400" b="1" dirty="0" err="1">
                <a:solidFill>
                  <a:srgbClr val="FFFF00"/>
                </a:solidFill>
                <a:latin typeface="+mj-lt"/>
              </a:rPr>
              <a:t>dP</a:t>
            </a:r>
            <a:r>
              <a:rPr lang="en-US" sz="1400" b="1" dirty="0">
                <a:solidFill>
                  <a:srgbClr val="FFFF00"/>
                </a:solidFill>
                <a:latin typeface="+mj-lt"/>
              </a:rPr>
              <a:t>/P = +1.7%</a:t>
            </a:r>
          </a:p>
        </p:txBody>
      </p:sp>
      <p:cxnSp>
        <p:nvCxnSpPr>
          <p:cNvPr id="79882" name="Straight Arrow Connector 17"/>
          <p:cNvCxnSpPr>
            <a:cxnSpLocks noChangeShapeType="1"/>
          </p:cNvCxnSpPr>
          <p:nvPr/>
        </p:nvCxnSpPr>
        <p:spPr bwMode="auto">
          <a:xfrm rot="16200000" flipH="1">
            <a:off x="3086100" y="3467100"/>
            <a:ext cx="1905000" cy="609600"/>
          </a:xfrm>
          <a:prstGeom prst="straightConnector1">
            <a:avLst/>
          </a:prstGeom>
          <a:noFill/>
          <a:ln w="31750" algn="ctr">
            <a:solidFill>
              <a:srgbClr val="FFFF00"/>
            </a:solidFill>
            <a:round/>
            <a:headEnd/>
            <a:tailEnd type="arrow" w="med" len="med"/>
          </a:ln>
        </p:spPr>
      </p:cxnSp>
      <p:sp>
        <p:nvSpPr>
          <p:cNvPr id="12" name="TextBox 11"/>
          <p:cNvSpPr txBox="1"/>
          <p:nvPr/>
        </p:nvSpPr>
        <p:spPr>
          <a:xfrm>
            <a:off x="2209800" y="3810000"/>
            <a:ext cx="1371600" cy="307975"/>
          </a:xfrm>
          <a:prstGeom prst="rect">
            <a:avLst/>
          </a:prstGeom>
          <a:solidFill>
            <a:schemeClr val="bg1">
              <a:lumMod val="75000"/>
            </a:schemeClr>
          </a:solidFill>
          <a:ln>
            <a:solidFill>
              <a:schemeClr val="accent5">
                <a:lumMod val="25000"/>
              </a:schemeClr>
            </a:solidFill>
          </a:ln>
        </p:spPr>
        <p:txBody>
          <a:bodyPr>
            <a:spAutoFit/>
          </a:bodyPr>
          <a:lstStyle/>
          <a:p>
            <a:pPr algn="ctr" eaLnBrk="1" hangingPunct="1">
              <a:defRPr/>
            </a:pPr>
            <a:r>
              <a:rPr lang="en-US" sz="1400" b="1" dirty="0" err="1">
                <a:solidFill>
                  <a:schemeClr val="accent5">
                    <a:lumMod val="25000"/>
                  </a:schemeClr>
                </a:solidFill>
                <a:latin typeface="+mj-lt"/>
              </a:rPr>
              <a:t>dL</a:t>
            </a:r>
            <a:r>
              <a:rPr lang="en-US" sz="1400" b="1" dirty="0">
                <a:solidFill>
                  <a:schemeClr val="accent5">
                    <a:lumMod val="25000"/>
                  </a:schemeClr>
                </a:solidFill>
                <a:latin typeface="+mj-lt"/>
              </a:rPr>
              <a:t>/L = +3%</a:t>
            </a:r>
          </a:p>
        </p:txBody>
      </p:sp>
      <p:cxnSp>
        <p:nvCxnSpPr>
          <p:cNvPr id="13" name="Straight Arrow Connector 12"/>
          <p:cNvCxnSpPr/>
          <p:nvPr/>
        </p:nvCxnSpPr>
        <p:spPr bwMode="auto">
          <a:xfrm rot="16200000" flipH="1">
            <a:off x="3086100" y="4152900"/>
            <a:ext cx="838200" cy="762000"/>
          </a:xfrm>
          <a:prstGeom prst="straightConnector1">
            <a:avLst/>
          </a:prstGeom>
          <a:solidFill>
            <a:schemeClr val="accent1"/>
          </a:solidFill>
          <a:ln w="31750" cap="flat" cmpd="sng" algn="ctr">
            <a:solidFill>
              <a:schemeClr val="accent5">
                <a:lumMod val="25000"/>
              </a:schemeClr>
            </a:solidFill>
            <a:prstDash val="solid"/>
            <a:round/>
            <a:headEnd type="none" w="med" len="med"/>
            <a:tailEnd type="arrow"/>
          </a:ln>
          <a:effectLst/>
        </p:spPr>
      </p:cxnSp>
      <p:sp>
        <p:nvSpPr>
          <p:cNvPr id="25" name="TextBox 24"/>
          <p:cNvSpPr txBox="1"/>
          <p:nvPr/>
        </p:nvSpPr>
        <p:spPr>
          <a:xfrm>
            <a:off x="5486400" y="5334000"/>
            <a:ext cx="3505200" cy="830263"/>
          </a:xfrm>
          <a:prstGeom prst="rect">
            <a:avLst/>
          </a:prstGeom>
          <a:solidFill>
            <a:schemeClr val="bg1">
              <a:lumMod val="75000"/>
            </a:schemeClr>
          </a:solidFill>
          <a:ln>
            <a:solidFill>
              <a:schemeClr val="tx1"/>
            </a:solidFill>
          </a:ln>
        </p:spPr>
        <p:txBody>
          <a:bodyPr>
            <a:spAutoFit/>
          </a:bodyPr>
          <a:lstStyle/>
          <a:p>
            <a:pPr eaLnBrk="1" hangingPunct="1">
              <a:defRPr/>
            </a:pPr>
            <a:r>
              <a:rPr lang="en-US" sz="1200" b="1" dirty="0" err="1">
                <a:solidFill>
                  <a:srgbClr val="00FFFF"/>
                </a:solidFill>
                <a:effectLst>
                  <a:outerShdw blurRad="38100" dist="38100" dir="2700000" algn="tl">
                    <a:srgbClr val="000000">
                      <a:alpha val="43137"/>
                    </a:srgbClr>
                  </a:outerShdw>
                </a:effectLst>
                <a:latin typeface="+mj-lt"/>
              </a:rPr>
              <a:t>Redvlpt</a:t>
            </a:r>
            <a:r>
              <a:rPr lang="en-US" sz="1200" b="1" dirty="0">
                <a:solidFill>
                  <a:srgbClr val="00FFFF"/>
                </a:solidFill>
                <a:effectLst>
                  <a:outerShdw blurRad="38100" dist="38100" dir="2700000" algn="tl">
                    <a:srgbClr val="000000">
                      <a:alpha val="43137"/>
                    </a:srgbClr>
                  </a:outerShdw>
                </a:effectLst>
                <a:latin typeface="+mj-lt"/>
              </a:rPr>
              <a:t> Opt Val (C) could be growing @ 20% to 30% per year. (But note that it is not significant in magnitude until near the end of the cycle (last 10 yrs)</a:t>
            </a:r>
          </a:p>
        </p:txBody>
      </p:sp>
      <p:sp>
        <p:nvSpPr>
          <p:cNvPr id="15" name="Footer Placeholder 16"/>
          <p:cNvSpPr txBox="1">
            <a:spLocks/>
          </p:cNvSpPr>
          <p:nvPr/>
        </p:nvSpPr>
        <p:spPr bwMode="auto">
          <a:xfrm rot="16200000">
            <a:off x="-3200400" y="3200400"/>
            <a:ext cx="6858000" cy="457200"/>
          </a:xfrm>
          <a:prstGeom prst="rect">
            <a:avLst/>
          </a:prstGeom>
          <a:noFill/>
          <a:ln>
            <a:noFill/>
            <a:miter lim="800000"/>
            <a:headEnd/>
            <a:tailEnd/>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mn-cs"/>
              </a:rPr>
              <a:t>© 2014 OnCourse Learning. All Rights Reserved.</a:t>
            </a:r>
          </a:p>
        </p:txBody>
      </p:sp>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5"/>
          <p:cNvSpPr>
            <a:spLocks noGrp="1"/>
          </p:cNvSpPr>
          <p:nvPr>
            <p:ph type="sldNum" sz="quarter" idx="12"/>
          </p:nvPr>
        </p:nvSpPr>
        <p:spPr>
          <a:noFill/>
          <a:ln>
            <a:miter lim="800000"/>
            <a:headEnd/>
            <a:tailEnd/>
          </a:ln>
        </p:spPr>
        <p:txBody>
          <a:bodyPr/>
          <a:lstStyle/>
          <a:p>
            <a:fld id="{F2D0286A-39CD-47B1-9236-EB6542BEDC19}" type="slidenum">
              <a:rPr lang="en-US"/>
              <a:pPr/>
              <a:t>61</a:t>
            </a:fld>
            <a:endParaRPr lang="en-US"/>
          </a:p>
        </p:txBody>
      </p:sp>
      <p:sp>
        <p:nvSpPr>
          <p:cNvPr id="80899" name="Rectangle 6"/>
          <p:cNvSpPr>
            <a:spLocks noChangeArrowheads="1"/>
          </p:cNvSpPr>
          <p:nvPr/>
        </p:nvSpPr>
        <p:spPr bwMode="auto">
          <a:xfrm>
            <a:off x="2740025" y="1839913"/>
            <a:ext cx="2828925" cy="330200"/>
          </a:xfrm>
          <a:prstGeom prst="rect">
            <a:avLst/>
          </a:prstGeom>
          <a:noFill/>
          <a:ln w="9525">
            <a:noFill/>
            <a:miter lim="800000"/>
            <a:headEnd/>
            <a:tailEnd/>
          </a:ln>
        </p:spPr>
        <p:txBody>
          <a:bodyPr lIns="12700" tIns="12700" rIns="12700" bIns="12700"/>
          <a:lstStyle/>
          <a:p>
            <a:endParaRPr lang="en-US" sz="1200"/>
          </a:p>
        </p:txBody>
      </p:sp>
      <p:sp>
        <p:nvSpPr>
          <p:cNvPr id="80901" name="Text Box 55"/>
          <p:cNvSpPr txBox="1">
            <a:spLocks noChangeArrowheads="1"/>
          </p:cNvSpPr>
          <p:nvPr/>
        </p:nvSpPr>
        <p:spPr bwMode="auto">
          <a:xfrm>
            <a:off x="685800" y="228600"/>
            <a:ext cx="8153400" cy="1492250"/>
          </a:xfrm>
          <a:prstGeom prst="rect">
            <a:avLst/>
          </a:prstGeom>
          <a:noFill/>
          <a:ln w="9525">
            <a:noFill/>
            <a:miter lim="800000"/>
            <a:headEnd/>
            <a:tailEnd/>
          </a:ln>
        </p:spPr>
        <p:txBody>
          <a:bodyPr>
            <a:spAutoFit/>
          </a:bodyPr>
          <a:lstStyle/>
          <a:p>
            <a:pPr eaLnBrk="1" hangingPunct="1">
              <a:spcBef>
                <a:spcPct val="50000"/>
              </a:spcBef>
            </a:pPr>
            <a:r>
              <a:rPr lang="en-US" sz="2000" b="1">
                <a:latin typeface="Arial" charset="0"/>
              </a:rPr>
              <a:t>Evolution of location or usage value in real terms…</a:t>
            </a:r>
          </a:p>
          <a:p>
            <a:pPr eaLnBrk="1" hangingPunct="1">
              <a:spcBef>
                <a:spcPct val="20000"/>
              </a:spcBef>
              <a:buFontTx/>
              <a:buChar char="•"/>
            </a:pPr>
            <a:r>
              <a:rPr lang="en-US" sz="2000">
                <a:latin typeface="Arial" charset="0"/>
              </a:rPr>
              <a:t>  How “intensive” a land use is “office”, relatively speaking?...</a:t>
            </a:r>
          </a:p>
          <a:p>
            <a:pPr eaLnBrk="1" hangingPunct="1">
              <a:spcBef>
                <a:spcPct val="20000"/>
              </a:spcBef>
              <a:buFontTx/>
              <a:buChar char="•"/>
            </a:pPr>
            <a:r>
              <a:rPr lang="en-US" sz="2000">
                <a:latin typeface="Arial" charset="0"/>
              </a:rPr>
              <a:t>  How supply-constrained is the Boston metro, relatively speaking?... </a:t>
            </a:r>
          </a:p>
          <a:p>
            <a:pPr eaLnBrk="1" hangingPunct="1">
              <a:spcBef>
                <a:spcPct val="20000"/>
              </a:spcBef>
              <a:buFontTx/>
              <a:buChar char="•"/>
            </a:pPr>
            <a:r>
              <a:rPr lang="en-US" sz="2000">
                <a:latin typeface="Arial" charset="0"/>
              </a:rPr>
              <a:t>  What do the typical “U” and “P” lines look like?...</a:t>
            </a:r>
          </a:p>
        </p:txBody>
      </p:sp>
      <p:grpSp>
        <p:nvGrpSpPr>
          <p:cNvPr id="80902" name="Group 60"/>
          <p:cNvGrpSpPr>
            <a:grpSpLocks/>
          </p:cNvGrpSpPr>
          <p:nvPr/>
        </p:nvGrpSpPr>
        <p:grpSpPr bwMode="auto">
          <a:xfrm>
            <a:off x="1371600" y="1905000"/>
            <a:ext cx="6400800" cy="4724400"/>
            <a:chOff x="1632" y="1680"/>
            <a:chExt cx="4032" cy="2976"/>
          </a:xfrm>
        </p:grpSpPr>
        <p:grpSp>
          <p:nvGrpSpPr>
            <p:cNvPr id="80904" name="Group 56"/>
            <p:cNvGrpSpPr>
              <a:grpSpLocks/>
            </p:cNvGrpSpPr>
            <p:nvPr/>
          </p:nvGrpSpPr>
          <p:grpSpPr bwMode="auto">
            <a:xfrm>
              <a:off x="1632" y="1680"/>
              <a:ext cx="4032" cy="2976"/>
              <a:chOff x="912" y="1056"/>
              <a:chExt cx="4032" cy="2976"/>
            </a:xfrm>
          </p:grpSpPr>
          <p:sp>
            <p:nvSpPr>
              <p:cNvPr id="80907" name="Rectangle 3"/>
              <p:cNvSpPr>
                <a:spLocks noChangeArrowheads="1"/>
              </p:cNvSpPr>
              <p:nvPr/>
            </p:nvSpPr>
            <p:spPr bwMode="auto">
              <a:xfrm>
                <a:off x="912" y="1056"/>
                <a:ext cx="4032" cy="2976"/>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sp>
            <p:nvSpPr>
              <p:cNvPr id="80908" name="Line 4"/>
              <p:cNvSpPr>
                <a:spLocks noChangeShapeType="1"/>
              </p:cNvSpPr>
              <p:nvPr/>
            </p:nvSpPr>
            <p:spPr bwMode="auto">
              <a:xfrm flipV="1">
                <a:off x="3610" y="1730"/>
                <a:ext cx="0" cy="1141"/>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80909" name="Line 5"/>
              <p:cNvSpPr>
                <a:spLocks noChangeShapeType="1"/>
              </p:cNvSpPr>
              <p:nvPr/>
            </p:nvSpPr>
            <p:spPr bwMode="auto">
              <a:xfrm flipV="1">
                <a:off x="3610" y="1730"/>
                <a:ext cx="0" cy="726"/>
              </a:xfrm>
              <a:prstGeom prst="line">
                <a:avLst/>
              </a:prstGeom>
              <a:noFill/>
              <a:ln w="25400">
                <a:solidFill>
                  <a:srgbClr val="000000"/>
                </a:solidFill>
                <a:round/>
                <a:headEnd type="none" w="sm" len="sm"/>
                <a:tailEnd type="none" w="sm" len="sm"/>
              </a:ln>
            </p:spPr>
            <p:txBody>
              <a:bodyPr/>
              <a:lstStyle/>
              <a:p>
                <a:endParaRPr lang="en-US"/>
              </a:p>
            </p:txBody>
          </p:sp>
          <p:sp>
            <p:nvSpPr>
              <p:cNvPr id="80910" name="Line 7"/>
              <p:cNvSpPr>
                <a:spLocks noChangeShapeType="1"/>
              </p:cNvSpPr>
              <p:nvPr/>
            </p:nvSpPr>
            <p:spPr bwMode="auto">
              <a:xfrm>
                <a:off x="1420" y="1263"/>
                <a:ext cx="0" cy="1764"/>
              </a:xfrm>
              <a:prstGeom prst="line">
                <a:avLst/>
              </a:prstGeom>
              <a:noFill/>
              <a:ln w="12700">
                <a:solidFill>
                  <a:srgbClr val="000000"/>
                </a:solidFill>
                <a:round/>
                <a:headEnd type="none" w="sm" len="sm"/>
                <a:tailEnd type="none" w="sm" len="sm"/>
              </a:ln>
            </p:spPr>
            <p:txBody>
              <a:bodyPr/>
              <a:lstStyle/>
              <a:p>
                <a:endParaRPr lang="en-US"/>
              </a:p>
            </p:txBody>
          </p:sp>
          <p:sp>
            <p:nvSpPr>
              <p:cNvPr id="80911" name="Line 8"/>
              <p:cNvSpPr>
                <a:spLocks noChangeShapeType="1"/>
              </p:cNvSpPr>
              <p:nvPr/>
            </p:nvSpPr>
            <p:spPr bwMode="auto">
              <a:xfrm>
                <a:off x="1420" y="3027"/>
                <a:ext cx="3361" cy="0"/>
              </a:xfrm>
              <a:prstGeom prst="line">
                <a:avLst/>
              </a:prstGeom>
              <a:noFill/>
              <a:ln w="12700">
                <a:solidFill>
                  <a:srgbClr val="000000"/>
                </a:solidFill>
                <a:round/>
                <a:headEnd type="none" w="sm" len="sm"/>
                <a:tailEnd type="none" w="sm" len="sm"/>
              </a:ln>
            </p:spPr>
            <p:txBody>
              <a:bodyPr/>
              <a:lstStyle/>
              <a:p>
                <a:endParaRPr lang="en-US"/>
              </a:p>
            </p:txBody>
          </p:sp>
          <p:sp>
            <p:nvSpPr>
              <p:cNvPr id="80912" name="Line 9"/>
              <p:cNvSpPr>
                <a:spLocks noChangeShapeType="1"/>
              </p:cNvSpPr>
              <p:nvPr/>
            </p:nvSpPr>
            <p:spPr bwMode="auto">
              <a:xfrm flipV="1">
                <a:off x="1624" y="2975"/>
                <a:ext cx="0" cy="52"/>
              </a:xfrm>
              <a:prstGeom prst="line">
                <a:avLst/>
              </a:prstGeom>
              <a:noFill/>
              <a:ln w="12700">
                <a:solidFill>
                  <a:srgbClr val="000000"/>
                </a:solidFill>
                <a:round/>
                <a:headEnd type="none" w="sm" len="sm"/>
                <a:tailEnd type="none" w="sm" len="sm"/>
              </a:ln>
            </p:spPr>
            <p:txBody>
              <a:bodyPr/>
              <a:lstStyle/>
              <a:p>
                <a:endParaRPr lang="en-US"/>
              </a:p>
            </p:txBody>
          </p:sp>
          <p:sp>
            <p:nvSpPr>
              <p:cNvPr id="80913" name="Line 10"/>
              <p:cNvSpPr>
                <a:spLocks noChangeShapeType="1"/>
              </p:cNvSpPr>
              <p:nvPr/>
            </p:nvSpPr>
            <p:spPr bwMode="auto">
              <a:xfrm flipV="1">
                <a:off x="2439" y="2975"/>
                <a:ext cx="0" cy="52"/>
              </a:xfrm>
              <a:prstGeom prst="line">
                <a:avLst/>
              </a:prstGeom>
              <a:noFill/>
              <a:ln w="12700">
                <a:solidFill>
                  <a:srgbClr val="000000"/>
                </a:solidFill>
                <a:round/>
                <a:headEnd type="none" w="sm" len="sm"/>
                <a:tailEnd type="none" w="sm" len="sm"/>
              </a:ln>
            </p:spPr>
            <p:txBody>
              <a:bodyPr/>
              <a:lstStyle/>
              <a:p>
                <a:endParaRPr lang="en-US"/>
              </a:p>
            </p:txBody>
          </p:sp>
          <p:sp>
            <p:nvSpPr>
              <p:cNvPr id="80914" name="Line 11"/>
              <p:cNvSpPr>
                <a:spLocks noChangeShapeType="1"/>
              </p:cNvSpPr>
              <p:nvPr/>
            </p:nvSpPr>
            <p:spPr bwMode="auto">
              <a:xfrm flipV="1">
                <a:off x="3610" y="2975"/>
                <a:ext cx="0" cy="52"/>
              </a:xfrm>
              <a:prstGeom prst="line">
                <a:avLst/>
              </a:prstGeom>
              <a:noFill/>
              <a:ln w="12700">
                <a:solidFill>
                  <a:srgbClr val="000000"/>
                </a:solidFill>
                <a:round/>
                <a:headEnd type="none" w="sm" len="sm"/>
                <a:tailEnd type="none" w="sm" len="sm"/>
              </a:ln>
            </p:spPr>
            <p:txBody>
              <a:bodyPr/>
              <a:lstStyle/>
              <a:p>
                <a:endParaRPr lang="en-US"/>
              </a:p>
            </p:txBody>
          </p:sp>
          <p:sp>
            <p:nvSpPr>
              <p:cNvPr id="80915" name="Line 12"/>
              <p:cNvSpPr>
                <a:spLocks noChangeShapeType="1"/>
              </p:cNvSpPr>
              <p:nvPr/>
            </p:nvSpPr>
            <p:spPr bwMode="auto">
              <a:xfrm flipV="1">
                <a:off x="4526" y="2975"/>
                <a:ext cx="0" cy="52"/>
              </a:xfrm>
              <a:prstGeom prst="line">
                <a:avLst/>
              </a:prstGeom>
              <a:noFill/>
              <a:ln w="12700">
                <a:solidFill>
                  <a:srgbClr val="000000"/>
                </a:solidFill>
                <a:round/>
                <a:headEnd type="none" w="sm" len="sm"/>
                <a:tailEnd type="none" w="sm" len="sm"/>
              </a:ln>
            </p:spPr>
            <p:txBody>
              <a:bodyPr/>
              <a:lstStyle/>
              <a:p>
                <a:endParaRPr lang="en-US"/>
              </a:p>
            </p:txBody>
          </p:sp>
          <p:sp>
            <p:nvSpPr>
              <p:cNvPr id="80916" name="Line 13"/>
              <p:cNvSpPr>
                <a:spLocks noChangeShapeType="1"/>
              </p:cNvSpPr>
              <p:nvPr/>
            </p:nvSpPr>
            <p:spPr bwMode="auto">
              <a:xfrm flipV="1">
                <a:off x="1624" y="1315"/>
                <a:ext cx="3157" cy="1090"/>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80917" name="Line 14"/>
              <p:cNvSpPr>
                <a:spLocks noChangeShapeType="1"/>
              </p:cNvSpPr>
              <p:nvPr/>
            </p:nvSpPr>
            <p:spPr bwMode="auto">
              <a:xfrm flipV="1">
                <a:off x="2439" y="2145"/>
                <a:ext cx="0" cy="726"/>
              </a:xfrm>
              <a:prstGeom prst="line">
                <a:avLst/>
              </a:prstGeom>
              <a:noFill/>
              <a:ln w="6350">
                <a:solidFill>
                  <a:srgbClr val="000000"/>
                </a:solidFill>
                <a:prstDash val="sysDot"/>
                <a:round/>
                <a:headEnd type="none" w="sm" len="sm"/>
                <a:tailEnd type="none" w="sm" len="sm"/>
              </a:ln>
            </p:spPr>
            <p:txBody>
              <a:bodyPr/>
              <a:lstStyle/>
              <a:p>
                <a:endParaRPr lang="en-US"/>
              </a:p>
            </p:txBody>
          </p:sp>
          <p:sp>
            <p:nvSpPr>
              <p:cNvPr id="80918" name="Arc 16"/>
              <p:cNvSpPr>
                <a:spLocks/>
              </p:cNvSpPr>
              <p:nvPr/>
            </p:nvSpPr>
            <p:spPr bwMode="auto">
              <a:xfrm flipV="1">
                <a:off x="1624" y="2664"/>
                <a:ext cx="815" cy="25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rgbClr val="000000"/>
                </a:solidFill>
                <a:round/>
                <a:headEnd/>
                <a:tailEnd/>
              </a:ln>
            </p:spPr>
            <p:txBody>
              <a:bodyPr/>
              <a:lstStyle/>
              <a:p>
                <a:endParaRPr lang="en-US"/>
              </a:p>
            </p:txBody>
          </p:sp>
          <p:sp>
            <p:nvSpPr>
              <p:cNvPr id="80919" name="Arc 17"/>
              <p:cNvSpPr>
                <a:spLocks/>
              </p:cNvSpPr>
              <p:nvPr/>
            </p:nvSpPr>
            <p:spPr bwMode="auto">
              <a:xfrm flipV="1">
                <a:off x="2439" y="2454"/>
                <a:ext cx="1171" cy="417"/>
              </a:xfrm>
              <a:custGeom>
                <a:avLst/>
                <a:gdLst>
                  <a:gd name="T0" fmla="*/ 0 w 21600"/>
                  <a:gd name="T1" fmla="*/ 0 h 24807"/>
                  <a:gd name="T2" fmla="*/ 0 w 21600"/>
                  <a:gd name="T3" fmla="*/ 0 h 24807"/>
                  <a:gd name="T4" fmla="*/ 0 w 21600"/>
                  <a:gd name="T5" fmla="*/ 0 h 24807"/>
                  <a:gd name="T6" fmla="*/ 0 60000 65536"/>
                  <a:gd name="T7" fmla="*/ 0 60000 65536"/>
                  <a:gd name="T8" fmla="*/ 0 60000 65536"/>
                  <a:gd name="T9" fmla="*/ 0 w 21600"/>
                  <a:gd name="T10" fmla="*/ 0 h 24807"/>
                  <a:gd name="T11" fmla="*/ 21600 w 21600"/>
                  <a:gd name="T12" fmla="*/ 24807 h 24807"/>
                </a:gdLst>
                <a:ahLst/>
                <a:cxnLst>
                  <a:cxn ang="T6">
                    <a:pos x="T0" y="T1"/>
                  </a:cxn>
                  <a:cxn ang="T7">
                    <a:pos x="T2" y="T3"/>
                  </a:cxn>
                  <a:cxn ang="T8">
                    <a:pos x="T4" y="T5"/>
                  </a:cxn>
                </a:cxnLst>
                <a:rect l="T9" t="T10" r="T11" b="T12"/>
                <a:pathLst>
                  <a:path w="21600" h="24807" fill="none" extrusionOk="0">
                    <a:moveTo>
                      <a:pt x="-1" y="0"/>
                    </a:moveTo>
                    <a:cubicBezTo>
                      <a:pt x="11929" y="0"/>
                      <a:pt x="21600" y="9670"/>
                      <a:pt x="21600" y="21600"/>
                    </a:cubicBezTo>
                    <a:cubicBezTo>
                      <a:pt x="21600" y="22673"/>
                      <a:pt x="21519" y="23745"/>
                      <a:pt x="21360" y="24806"/>
                    </a:cubicBezTo>
                  </a:path>
                  <a:path w="21600" h="24807" stroke="0" extrusionOk="0">
                    <a:moveTo>
                      <a:pt x="-1" y="0"/>
                    </a:moveTo>
                    <a:cubicBezTo>
                      <a:pt x="11929" y="0"/>
                      <a:pt x="21600" y="9670"/>
                      <a:pt x="21600" y="21600"/>
                    </a:cubicBezTo>
                    <a:cubicBezTo>
                      <a:pt x="21600" y="22673"/>
                      <a:pt x="21519" y="23745"/>
                      <a:pt x="21360" y="24806"/>
                    </a:cubicBezTo>
                    <a:lnTo>
                      <a:pt x="0" y="21600"/>
                    </a:lnTo>
                    <a:lnTo>
                      <a:pt x="-1" y="0"/>
                    </a:lnTo>
                    <a:close/>
                  </a:path>
                </a:pathLst>
              </a:custGeom>
              <a:noFill/>
              <a:ln w="12700">
                <a:solidFill>
                  <a:srgbClr val="000000"/>
                </a:solidFill>
                <a:round/>
                <a:headEnd/>
                <a:tailEnd/>
              </a:ln>
            </p:spPr>
            <p:txBody>
              <a:bodyPr/>
              <a:lstStyle/>
              <a:p>
                <a:endParaRPr lang="en-US"/>
              </a:p>
            </p:txBody>
          </p:sp>
          <p:sp>
            <p:nvSpPr>
              <p:cNvPr id="80920" name="Arc 18"/>
              <p:cNvSpPr>
                <a:spLocks/>
              </p:cNvSpPr>
              <p:nvPr/>
            </p:nvSpPr>
            <p:spPr bwMode="auto">
              <a:xfrm flipV="1">
                <a:off x="3610" y="2187"/>
                <a:ext cx="917" cy="685"/>
              </a:xfrm>
              <a:custGeom>
                <a:avLst/>
                <a:gdLst>
                  <a:gd name="T0" fmla="*/ 0 w 21600"/>
                  <a:gd name="T1" fmla="*/ 0 h 25917"/>
                  <a:gd name="T2" fmla="*/ 0 w 21600"/>
                  <a:gd name="T3" fmla="*/ 0 h 25917"/>
                  <a:gd name="T4" fmla="*/ 0 w 21600"/>
                  <a:gd name="T5" fmla="*/ 0 h 25917"/>
                  <a:gd name="T6" fmla="*/ 0 60000 65536"/>
                  <a:gd name="T7" fmla="*/ 0 60000 65536"/>
                  <a:gd name="T8" fmla="*/ 0 60000 65536"/>
                  <a:gd name="T9" fmla="*/ 0 w 21600"/>
                  <a:gd name="T10" fmla="*/ 0 h 25917"/>
                  <a:gd name="T11" fmla="*/ 21600 w 21600"/>
                  <a:gd name="T12" fmla="*/ 25917 h 25917"/>
                </a:gdLst>
                <a:ahLst/>
                <a:cxnLst>
                  <a:cxn ang="T6">
                    <a:pos x="T0" y="T1"/>
                  </a:cxn>
                  <a:cxn ang="T7">
                    <a:pos x="T2" y="T3"/>
                  </a:cxn>
                  <a:cxn ang="T8">
                    <a:pos x="T4" y="T5"/>
                  </a:cxn>
                </a:cxnLst>
                <a:rect l="T9" t="T10" r="T11" b="T12"/>
                <a:pathLst>
                  <a:path w="21600" h="25917" fill="none" extrusionOk="0">
                    <a:moveTo>
                      <a:pt x="-1" y="0"/>
                    </a:moveTo>
                    <a:cubicBezTo>
                      <a:pt x="11929" y="0"/>
                      <a:pt x="21600" y="9670"/>
                      <a:pt x="21600" y="21600"/>
                    </a:cubicBezTo>
                    <a:cubicBezTo>
                      <a:pt x="21600" y="23049"/>
                      <a:pt x="21453" y="24496"/>
                      <a:pt x="21164" y="25917"/>
                    </a:cubicBezTo>
                  </a:path>
                  <a:path w="21600" h="25917" stroke="0" extrusionOk="0">
                    <a:moveTo>
                      <a:pt x="-1" y="0"/>
                    </a:moveTo>
                    <a:cubicBezTo>
                      <a:pt x="11929" y="0"/>
                      <a:pt x="21600" y="9670"/>
                      <a:pt x="21600" y="21600"/>
                    </a:cubicBezTo>
                    <a:cubicBezTo>
                      <a:pt x="21600" y="23049"/>
                      <a:pt x="21453" y="24496"/>
                      <a:pt x="21164" y="25917"/>
                    </a:cubicBezTo>
                    <a:lnTo>
                      <a:pt x="0" y="21600"/>
                    </a:lnTo>
                    <a:lnTo>
                      <a:pt x="-1" y="0"/>
                    </a:lnTo>
                    <a:close/>
                  </a:path>
                </a:pathLst>
              </a:custGeom>
              <a:noFill/>
              <a:ln w="12700">
                <a:solidFill>
                  <a:srgbClr val="000000"/>
                </a:solidFill>
                <a:round/>
                <a:headEnd/>
                <a:tailEnd/>
              </a:ln>
            </p:spPr>
            <p:txBody>
              <a:bodyPr/>
              <a:lstStyle/>
              <a:p>
                <a:endParaRPr lang="en-US"/>
              </a:p>
            </p:txBody>
          </p:sp>
          <p:sp>
            <p:nvSpPr>
              <p:cNvPr id="80921" name="Arc 19"/>
              <p:cNvSpPr>
                <a:spLocks/>
              </p:cNvSpPr>
              <p:nvPr/>
            </p:nvSpPr>
            <p:spPr bwMode="auto">
              <a:xfrm flipH="1" flipV="1">
                <a:off x="1624" y="2404"/>
                <a:ext cx="815" cy="2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000000"/>
                </a:solidFill>
                <a:round/>
                <a:headEnd/>
                <a:tailEnd/>
              </a:ln>
            </p:spPr>
            <p:txBody>
              <a:bodyPr/>
              <a:lstStyle/>
              <a:p>
                <a:endParaRPr lang="en-US"/>
              </a:p>
            </p:txBody>
          </p:sp>
          <p:sp>
            <p:nvSpPr>
              <p:cNvPr id="80922" name="Arc 20"/>
              <p:cNvSpPr>
                <a:spLocks/>
              </p:cNvSpPr>
              <p:nvPr/>
            </p:nvSpPr>
            <p:spPr bwMode="auto">
              <a:xfrm flipH="1" flipV="1">
                <a:off x="2439" y="2145"/>
                <a:ext cx="1171" cy="31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000000"/>
                </a:solidFill>
                <a:round/>
                <a:headEnd/>
                <a:tailEnd/>
              </a:ln>
            </p:spPr>
            <p:txBody>
              <a:bodyPr/>
              <a:lstStyle/>
              <a:p>
                <a:endParaRPr lang="en-US"/>
              </a:p>
            </p:txBody>
          </p:sp>
          <p:sp>
            <p:nvSpPr>
              <p:cNvPr id="80923" name="Arc 21"/>
              <p:cNvSpPr>
                <a:spLocks/>
              </p:cNvSpPr>
              <p:nvPr/>
            </p:nvSpPr>
            <p:spPr bwMode="auto">
              <a:xfrm flipH="1" flipV="1">
                <a:off x="3610" y="1730"/>
                <a:ext cx="917" cy="46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000000"/>
                </a:solidFill>
                <a:round/>
                <a:headEnd/>
                <a:tailEnd/>
              </a:ln>
            </p:spPr>
            <p:txBody>
              <a:bodyPr/>
              <a:lstStyle/>
              <a:p>
                <a:endParaRPr lang="en-US"/>
              </a:p>
            </p:txBody>
          </p:sp>
          <p:sp>
            <p:nvSpPr>
              <p:cNvPr id="80924" name="Line 22"/>
              <p:cNvSpPr>
                <a:spLocks noChangeShapeType="1"/>
              </p:cNvSpPr>
              <p:nvPr/>
            </p:nvSpPr>
            <p:spPr bwMode="auto">
              <a:xfrm flipV="1">
                <a:off x="2439" y="2145"/>
                <a:ext cx="0" cy="519"/>
              </a:xfrm>
              <a:prstGeom prst="line">
                <a:avLst/>
              </a:prstGeom>
              <a:noFill/>
              <a:ln w="25400">
                <a:solidFill>
                  <a:srgbClr val="000000"/>
                </a:solidFill>
                <a:round/>
                <a:headEnd type="none" w="sm" len="sm"/>
                <a:tailEnd type="none" w="sm" len="sm"/>
              </a:ln>
            </p:spPr>
            <p:txBody>
              <a:bodyPr/>
              <a:lstStyle/>
              <a:p>
                <a:endParaRPr lang="en-US"/>
              </a:p>
            </p:txBody>
          </p:sp>
          <p:sp>
            <p:nvSpPr>
              <p:cNvPr id="80925" name="Arc 24"/>
              <p:cNvSpPr>
                <a:spLocks/>
              </p:cNvSpPr>
              <p:nvPr/>
            </p:nvSpPr>
            <p:spPr bwMode="auto">
              <a:xfrm flipH="1" flipV="1">
                <a:off x="4526" y="1419"/>
                <a:ext cx="255" cy="15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000000"/>
                </a:solidFill>
                <a:round/>
                <a:headEnd/>
                <a:tailEnd/>
              </a:ln>
            </p:spPr>
            <p:txBody>
              <a:bodyPr/>
              <a:lstStyle/>
              <a:p>
                <a:endParaRPr lang="en-US"/>
              </a:p>
            </p:txBody>
          </p:sp>
          <p:sp>
            <p:nvSpPr>
              <p:cNvPr id="80926" name="Rectangle 26"/>
              <p:cNvSpPr>
                <a:spLocks noChangeArrowheads="1"/>
              </p:cNvSpPr>
              <p:nvPr/>
            </p:nvSpPr>
            <p:spPr bwMode="auto">
              <a:xfrm>
                <a:off x="4592" y="3130"/>
                <a:ext cx="336" cy="224"/>
              </a:xfrm>
              <a:prstGeom prst="rect">
                <a:avLst/>
              </a:prstGeom>
              <a:noFill/>
              <a:ln w="12700">
                <a:noFill/>
                <a:miter lim="800000"/>
                <a:headEnd/>
                <a:tailEnd/>
              </a:ln>
            </p:spPr>
            <p:txBody>
              <a:bodyPr lIns="12700" tIns="12700" rIns="12700" bIns="12700"/>
              <a:lstStyle/>
              <a:p>
                <a:r>
                  <a:rPr lang="en-US" sz="1200"/>
                  <a:t>Time</a:t>
                </a:r>
              </a:p>
            </p:txBody>
          </p:sp>
          <p:sp>
            <p:nvSpPr>
              <p:cNvPr id="80927" name="Rectangle 27"/>
              <p:cNvSpPr>
                <a:spLocks noChangeArrowheads="1"/>
              </p:cNvSpPr>
              <p:nvPr/>
            </p:nvSpPr>
            <p:spPr bwMode="auto">
              <a:xfrm>
                <a:off x="1573" y="3079"/>
                <a:ext cx="145" cy="198"/>
              </a:xfrm>
              <a:prstGeom prst="rect">
                <a:avLst/>
              </a:prstGeom>
              <a:noFill/>
              <a:ln w="12700">
                <a:noFill/>
                <a:miter lim="800000"/>
                <a:headEnd/>
                <a:tailEnd/>
              </a:ln>
            </p:spPr>
            <p:txBody>
              <a:bodyPr lIns="12700" tIns="12700" rIns="12700" bIns="12700"/>
              <a:lstStyle/>
              <a:p>
                <a:r>
                  <a:rPr lang="en-US" sz="1200"/>
                  <a:t>R</a:t>
                </a:r>
              </a:p>
            </p:txBody>
          </p:sp>
          <p:sp>
            <p:nvSpPr>
              <p:cNvPr id="80928" name="Rectangle 28"/>
              <p:cNvSpPr>
                <a:spLocks noChangeArrowheads="1"/>
              </p:cNvSpPr>
              <p:nvPr/>
            </p:nvSpPr>
            <p:spPr bwMode="auto">
              <a:xfrm>
                <a:off x="2387" y="3079"/>
                <a:ext cx="87" cy="198"/>
              </a:xfrm>
              <a:prstGeom prst="rect">
                <a:avLst/>
              </a:prstGeom>
              <a:noFill/>
              <a:ln w="12700">
                <a:noFill/>
                <a:miter lim="800000"/>
                <a:headEnd/>
                <a:tailEnd/>
              </a:ln>
            </p:spPr>
            <p:txBody>
              <a:bodyPr lIns="12700" tIns="12700" rIns="12700" bIns="12700"/>
              <a:lstStyle/>
              <a:p>
                <a:r>
                  <a:rPr lang="en-US" sz="1200"/>
                  <a:t>R</a:t>
                </a:r>
              </a:p>
            </p:txBody>
          </p:sp>
          <p:sp>
            <p:nvSpPr>
              <p:cNvPr id="80929" name="Rectangle 29"/>
              <p:cNvSpPr>
                <a:spLocks noChangeArrowheads="1"/>
              </p:cNvSpPr>
              <p:nvPr/>
            </p:nvSpPr>
            <p:spPr bwMode="auto">
              <a:xfrm>
                <a:off x="3559" y="3079"/>
                <a:ext cx="124" cy="198"/>
              </a:xfrm>
              <a:prstGeom prst="rect">
                <a:avLst/>
              </a:prstGeom>
              <a:noFill/>
              <a:ln w="12700">
                <a:noFill/>
                <a:miter lim="800000"/>
                <a:headEnd/>
                <a:tailEnd/>
              </a:ln>
            </p:spPr>
            <p:txBody>
              <a:bodyPr lIns="12700" tIns="12700" rIns="12700" bIns="12700"/>
              <a:lstStyle/>
              <a:p>
                <a:r>
                  <a:rPr lang="en-US" sz="1200"/>
                  <a:t>R</a:t>
                </a:r>
              </a:p>
            </p:txBody>
          </p:sp>
          <p:sp>
            <p:nvSpPr>
              <p:cNvPr id="80930" name="Rectangle 30"/>
              <p:cNvSpPr>
                <a:spLocks noChangeArrowheads="1"/>
              </p:cNvSpPr>
              <p:nvPr/>
            </p:nvSpPr>
            <p:spPr bwMode="auto">
              <a:xfrm>
                <a:off x="4475" y="3079"/>
                <a:ext cx="115" cy="198"/>
              </a:xfrm>
              <a:prstGeom prst="rect">
                <a:avLst/>
              </a:prstGeom>
              <a:noFill/>
              <a:ln w="12700">
                <a:noFill/>
                <a:miter lim="800000"/>
                <a:headEnd/>
                <a:tailEnd/>
              </a:ln>
            </p:spPr>
            <p:txBody>
              <a:bodyPr lIns="12700" tIns="12700" rIns="12700" bIns="12700"/>
              <a:lstStyle/>
              <a:p>
                <a:r>
                  <a:rPr lang="en-US" sz="1200"/>
                  <a:t>R</a:t>
                </a:r>
              </a:p>
            </p:txBody>
          </p:sp>
          <p:sp>
            <p:nvSpPr>
              <p:cNvPr id="80931" name="Rectangle 31"/>
              <p:cNvSpPr>
                <a:spLocks noChangeArrowheads="1"/>
              </p:cNvSpPr>
              <p:nvPr/>
            </p:nvSpPr>
            <p:spPr bwMode="auto">
              <a:xfrm>
                <a:off x="1824" y="3168"/>
                <a:ext cx="2787" cy="816"/>
              </a:xfrm>
              <a:prstGeom prst="rect">
                <a:avLst/>
              </a:prstGeom>
              <a:noFill/>
              <a:ln w="12700">
                <a:noFill/>
                <a:miter lim="800000"/>
                <a:headEnd/>
                <a:tailEnd/>
              </a:ln>
            </p:spPr>
            <p:txBody>
              <a:bodyPr lIns="12700" tIns="12700" rIns="12700" bIns="12700"/>
              <a:lstStyle/>
              <a:p>
                <a:r>
                  <a:rPr lang="en-US" sz="1200"/>
                  <a:t>R = Construction / reconstruction points in time</a:t>
                </a:r>
              </a:p>
              <a:p>
                <a:r>
                  <a:rPr lang="en-US" sz="1200"/>
                  <a:t>U = Usage value at highest and best use at time of reconstruction</a:t>
                </a:r>
              </a:p>
              <a:p>
                <a:r>
                  <a:rPr lang="en-US" sz="1200"/>
                  <a:t>P = Property value</a:t>
                </a:r>
              </a:p>
              <a:p>
                <a:r>
                  <a:rPr lang="en-US" sz="1200"/>
                  <a:t>S = Structure value</a:t>
                </a:r>
              </a:p>
              <a:p>
                <a:r>
                  <a:rPr lang="en-US" sz="1200"/>
                  <a:t>L = Land appraisal value (legal value)</a:t>
                </a:r>
              </a:p>
              <a:p>
                <a:r>
                  <a:rPr lang="en-US" sz="1200"/>
                  <a:t>C = Land redevelopment call option value (economic value)</a:t>
                </a:r>
              </a:p>
              <a:p>
                <a:r>
                  <a:rPr lang="en-US" sz="1200"/>
                  <a:t>K = Construction (redevelopment) cost exclu acquisition cost</a:t>
                </a:r>
              </a:p>
            </p:txBody>
          </p:sp>
          <p:sp>
            <p:nvSpPr>
              <p:cNvPr id="80932" name="Rectangle 32"/>
              <p:cNvSpPr>
                <a:spLocks noChangeArrowheads="1"/>
              </p:cNvSpPr>
              <p:nvPr/>
            </p:nvSpPr>
            <p:spPr bwMode="auto">
              <a:xfrm>
                <a:off x="1573" y="2248"/>
                <a:ext cx="145" cy="183"/>
              </a:xfrm>
              <a:prstGeom prst="rect">
                <a:avLst/>
              </a:prstGeom>
              <a:noFill/>
              <a:ln w="12700">
                <a:noFill/>
                <a:miter lim="800000"/>
                <a:headEnd/>
                <a:tailEnd/>
              </a:ln>
            </p:spPr>
            <p:txBody>
              <a:bodyPr lIns="12700" tIns="12700" rIns="12700" bIns="12700"/>
              <a:lstStyle/>
              <a:p>
                <a:r>
                  <a:rPr lang="en-US" sz="1200"/>
                  <a:t>U</a:t>
                </a:r>
              </a:p>
            </p:txBody>
          </p:sp>
          <p:sp>
            <p:nvSpPr>
              <p:cNvPr id="80933" name="Rectangle 33"/>
              <p:cNvSpPr>
                <a:spLocks noChangeArrowheads="1"/>
              </p:cNvSpPr>
              <p:nvPr/>
            </p:nvSpPr>
            <p:spPr bwMode="auto">
              <a:xfrm>
                <a:off x="2337" y="1989"/>
                <a:ext cx="137" cy="211"/>
              </a:xfrm>
              <a:prstGeom prst="rect">
                <a:avLst/>
              </a:prstGeom>
              <a:noFill/>
              <a:ln w="12700">
                <a:noFill/>
                <a:miter lim="800000"/>
                <a:headEnd/>
                <a:tailEnd/>
              </a:ln>
            </p:spPr>
            <p:txBody>
              <a:bodyPr lIns="12700" tIns="12700" rIns="12700" bIns="12700"/>
              <a:lstStyle/>
              <a:p>
                <a:r>
                  <a:rPr lang="en-US" sz="1200"/>
                  <a:t>U</a:t>
                </a:r>
              </a:p>
            </p:txBody>
          </p:sp>
          <p:sp>
            <p:nvSpPr>
              <p:cNvPr id="80934" name="Rectangle 34"/>
              <p:cNvSpPr>
                <a:spLocks noChangeArrowheads="1"/>
              </p:cNvSpPr>
              <p:nvPr/>
            </p:nvSpPr>
            <p:spPr bwMode="auto">
              <a:xfrm>
                <a:off x="3508" y="1574"/>
                <a:ext cx="175" cy="164"/>
              </a:xfrm>
              <a:prstGeom prst="rect">
                <a:avLst/>
              </a:prstGeom>
              <a:noFill/>
              <a:ln w="12700">
                <a:noFill/>
                <a:miter lim="800000"/>
                <a:headEnd/>
                <a:tailEnd/>
              </a:ln>
            </p:spPr>
            <p:txBody>
              <a:bodyPr lIns="12700" tIns="12700" rIns="12700" bIns="12700"/>
              <a:lstStyle/>
              <a:p>
                <a:r>
                  <a:rPr lang="en-US" sz="1200"/>
                  <a:t>U</a:t>
                </a:r>
              </a:p>
            </p:txBody>
          </p:sp>
          <p:sp>
            <p:nvSpPr>
              <p:cNvPr id="80935" name="Rectangle 35"/>
              <p:cNvSpPr>
                <a:spLocks noChangeArrowheads="1"/>
              </p:cNvSpPr>
              <p:nvPr/>
            </p:nvSpPr>
            <p:spPr bwMode="auto">
              <a:xfrm>
                <a:off x="4424" y="1263"/>
                <a:ext cx="166" cy="167"/>
              </a:xfrm>
              <a:prstGeom prst="rect">
                <a:avLst/>
              </a:prstGeom>
              <a:noFill/>
              <a:ln w="12700">
                <a:noFill/>
                <a:miter lim="800000"/>
                <a:headEnd/>
                <a:tailEnd/>
              </a:ln>
            </p:spPr>
            <p:txBody>
              <a:bodyPr lIns="12700" tIns="12700" rIns="12700" bIns="12700"/>
              <a:lstStyle/>
              <a:p>
                <a:r>
                  <a:rPr lang="en-US" sz="1200"/>
                  <a:t>U</a:t>
                </a:r>
              </a:p>
            </p:txBody>
          </p:sp>
          <p:sp>
            <p:nvSpPr>
              <p:cNvPr id="80936" name="Rectangle 36"/>
              <p:cNvSpPr>
                <a:spLocks noChangeArrowheads="1"/>
              </p:cNvSpPr>
              <p:nvPr/>
            </p:nvSpPr>
            <p:spPr bwMode="auto">
              <a:xfrm>
                <a:off x="1827" y="2456"/>
                <a:ext cx="102" cy="104"/>
              </a:xfrm>
              <a:prstGeom prst="rect">
                <a:avLst/>
              </a:prstGeom>
              <a:noFill/>
              <a:ln w="12700">
                <a:noFill/>
                <a:miter lim="800000"/>
                <a:headEnd/>
                <a:tailEnd/>
              </a:ln>
            </p:spPr>
            <p:txBody>
              <a:bodyPr lIns="12700" tIns="12700" rIns="12700" bIns="12700"/>
              <a:lstStyle/>
              <a:p>
                <a:r>
                  <a:rPr lang="en-US" sz="1200"/>
                  <a:t>P</a:t>
                </a:r>
              </a:p>
            </p:txBody>
          </p:sp>
          <p:sp>
            <p:nvSpPr>
              <p:cNvPr id="80937" name="Rectangle 37"/>
              <p:cNvSpPr>
                <a:spLocks noChangeArrowheads="1"/>
              </p:cNvSpPr>
              <p:nvPr/>
            </p:nvSpPr>
            <p:spPr bwMode="auto">
              <a:xfrm>
                <a:off x="2744" y="2248"/>
                <a:ext cx="102" cy="104"/>
              </a:xfrm>
              <a:prstGeom prst="rect">
                <a:avLst/>
              </a:prstGeom>
              <a:noFill/>
              <a:ln w="12700">
                <a:noFill/>
                <a:miter lim="800000"/>
                <a:headEnd/>
                <a:tailEnd/>
              </a:ln>
            </p:spPr>
            <p:txBody>
              <a:bodyPr lIns="12700" tIns="12700" rIns="12700" bIns="12700"/>
              <a:lstStyle/>
              <a:p>
                <a:r>
                  <a:rPr lang="en-US" sz="1200"/>
                  <a:t>P</a:t>
                </a:r>
              </a:p>
            </p:txBody>
          </p:sp>
          <p:sp>
            <p:nvSpPr>
              <p:cNvPr id="80938" name="Rectangle 38"/>
              <p:cNvSpPr>
                <a:spLocks noChangeArrowheads="1"/>
              </p:cNvSpPr>
              <p:nvPr/>
            </p:nvSpPr>
            <p:spPr bwMode="auto">
              <a:xfrm>
                <a:off x="3813" y="1885"/>
                <a:ext cx="103" cy="104"/>
              </a:xfrm>
              <a:prstGeom prst="rect">
                <a:avLst/>
              </a:prstGeom>
              <a:noFill/>
              <a:ln w="12700">
                <a:noFill/>
                <a:miter lim="800000"/>
                <a:headEnd/>
                <a:tailEnd/>
              </a:ln>
            </p:spPr>
            <p:txBody>
              <a:bodyPr lIns="12700" tIns="12700" rIns="12700" bIns="12700"/>
              <a:lstStyle/>
              <a:p>
                <a:r>
                  <a:rPr lang="en-US" sz="1200"/>
                  <a:t>P</a:t>
                </a:r>
              </a:p>
            </p:txBody>
          </p:sp>
          <p:sp>
            <p:nvSpPr>
              <p:cNvPr id="80939" name="Rectangle 39"/>
              <p:cNvSpPr>
                <a:spLocks noChangeArrowheads="1"/>
              </p:cNvSpPr>
              <p:nvPr/>
            </p:nvSpPr>
            <p:spPr bwMode="auto">
              <a:xfrm>
                <a:off x="4628" y="1418"/>
                <a:ext cx="102" cy="104"/>
              </a:xfrm>
              <a:prstGeom prst="rect">
                <a:avLst/>
              </a:prstGeom>
              <a:noFill/>
              <a:ln w="12700">
                <a:noFill/>
                <a:miter lim="800000"/>
                <a:headEnd/>
                <a:tailEnd/>
              </a:ln>
            </p:spPr>
            <p:txBody>
              <a:bodyPr lIns="12700" tIns="12700" rIns="12700" bIns="12700"/>
              <a:lstStyle/>
              <a:p>
                <a:r>
                  <a:rPr lang="en-US" sz="1200"/>
                  <a:t>P</a:t>
                </a:r>
              </a:p>
            </p:txBody>
          </p:sp>
          <p:sp>
            <p:nvSpPr>
              <p:cNvPr id="80940" name="Line 40"/>
              <p:cNvSpPr>
                <a:spLocks noChangeShapeType="1"/>
              </p:cNvSpPr>
              <p:nvPr/>
            </p:nvSpPr>
            <p:spPr bwMode="auto">
              <a:xfrm>
                <a:off x="4068" y="2197"/>
                <a:ext cx="0" cy="571"/>
              </a:xfrm>
              <a:prstGeom prst="line">
                <a:avLst/>
              </a:prstGeom>
              <a:noFill/>
              <a:ln w="9525">
                <a:solidFill>
                  <a:srgbClr val="000000"/>
                </a:solidFill>
                <a:round/>
                <a:headEnd type="triangle" w="sm" len="sm"/>
                <a:tailEnd type="triangle" w="sm" len="sm"/>
              </a:ln>
            </p:spPr>
            <p:txBody>
              <a:bodyPr/>
              <a:lstStyle/>
              <a:p>
                <a:endParaRPr lang="en-US"/>
              </a:p>
            </p:txBody>
          </p:sp>
          <p:sp>
            <p:nvSpPr>
              <p:cNvPr id="80941" name="Line 41"/>
              <p:cNvSpPr>
                <a:spLocks noChangeShapeType="1"/>
              </p:cNvSpPr>
              <p:nvPr/>
            </p:nvSpPr>
            <p:spPr bwMode="auto">
              <a:xfrm>
                <a:off x="4068" y="2819"/>
                <a:ext cx="0" cy="156"/>
              </a:xfrm>
              <a:prstGeom prst="line">
                <a:avLst/>
              </a:prstGeom>
              <a:noFill/>
              <a:ln w="9525">
                <a:solidFill>
                  <a:srgbClr val="000000"/>
                </a:solidFill>
                <a:round/>
                <a:headEnd type="triangle" w="sm" len="sm"/>
                <a:tailEnd type="triangle" w="sm" len="sm"/>
              </a:ln>
            </p:spPr>
            <p:txBody>
              <a:bodyPr/>
              <a:lstStyle/>
              <a:p>
                <a:endParaRPr lang="en-US"/>
              </a:p>
            </p:txBody>
          </p:sp>
          <p:sp>
            <p:nvSpPr>
              <p:cNvPr id="80942" name="Rectangle 42"/>
              <p:cNvSpPr>
                <a:spLocks noChangeArrowheads="1"/>
              </p:cNvSpPr>
              <p:nvPr/>
            </p:nvSpPr>
            <p:spPr bwMode="auto">
              <a:xfrm>
                <a:off x="4118" y="2819"/>
                <a:ext cx="170" cy="150"/>
              </a:xfrm>
              <a:prstGeom prst="rect">
                <a:avLst/>
              </a:prstGeom>
              <a:noFill/>
              <a:ln w="9525">
                <a:noFill/>
                <a:miter lim="800000"/>
                <a:headEnd/>
                <a:tailEnd/>
              </a:ln>
            </p:spPr>
            <p:txBody>
              <a:bodyPr lIns="12700" tIns="12700" rIns="12700" bIns="12700"/>
              <a:lstStyle/>
              <a:p>
                <a:r>
                  <a:rPr lang="en-US" sz="1200"/>
                  <a:t>C</a:t>
                </a:r>
              </a:p>
            </p:txBody>
          </p:sp>
          <p:sp>
            <p:nvSpPr>
              <p:cNvPr id="80943" name="Rectangle 43"/>
              <p:cNvSpPr>
                <a:spLocks noChangeArrowheads="1"/>
              </p:cNvSpPr>
              <p:nvPr/>
            </p:nvSpPr>
            <p:spPr bwMode="auto">
              <a:xfrm>
                <a:off x="4118" y="2404"/>
                <a:ext cx="170" cy="181"/>
              </a:xfrm>
              <a:prstGeom prst="rect">
                <a:avLst/>
              </a:prstGeom>
              <a:noFill/>
              <a:ln w="9525">
                <a:noFill/>
                <a:miter lim="800000"/>
                <a:headEnd/>
                <a:tailEnd/>
              </a:ln>
            </p:spPr>
            <p:txBody>
              <a:bodyPr lIns="12700" tIns="12700" rIns="12700" bIns="12700"/>
              <a:lstStyle/>
              <a:p>
                <a:r>
                  <a:rPr lang="en-US" sz="1200"/>
                  <a:t>S</a:t>
                </a:r>
              </a:p>
            </p:txBody>
          </p:sp>
          <p:sp>
            <p:nvSpPr>
              <p:cNvPr id="80944" name="Line 44"/>
              <p:cNvSpPr>
                <a:spLocks noChangeShapeType="1"/>
              </p:cNvSpPr>
              <p:nvPr/>
            </p:nvSpPr>
            <p:spPr bwMode="auto">
              <a:xfrm flipV="1">
                <a:off x="1632" y="2688"/>
                <a:ext cx="816" cy="96"/>
              </a:xfrm>
              <a:prstGeom prst="line">
                <a:avLst/>
              </a:prstGeom>
              <a:noFill/>
              <a:ln w="9525">
                <a:solidFill>
                  <a:schemeClr val="tx1"/>
                </a:solidFill>
                <a:prstDash val="dash"/>
                <a:round/>
                <a:headEnd/>
                <a:tailEnd/>
              </a:ln>
            </p:spPr>
            <p:txBody>
              <a:bodyPr wrap="none"/>
              <a:lstStyle/>
              <a:p>
                <a:endParaRPr lang="en-US"/>
              </a:p>
            </p:txBody>
          </p:sp>
          <p:sp>
            <p:nvSpPr>
              <p:cNvPr id="80945" name="Line 45"/>
              <p:cNvSpPr>
                <a:spLocks noChangeShapeType="1"/>
              </p:cNvSpPr>
              <p:nvPr/>
            </p:nvSpPr>
            <p:spPr bwMode="auto">
              <a:xfrm flipV="1">
                <a:off x="2448" y="2448"/>
                <a:ext cx="1152" cy="240"/>
              </a:xfrm>
              <a:prstGeom prst="line">
                <a:avLst/>
              </a:prstGeom>
              <a:noFill/>
              <a:ln w="9525">
                <a:solidFill>
                  <a:schemeClr val="tx1"/>
                </a:solidFill>
                <a:prstDash val="dash"/>
                <a:round/>
                <a:headEnd/>
                <a:tailEnd/>
              </a:ln>
            </p:spPr>
            <p:txBody>
              <a:bodyPr wrap="none"/>
              <a:lstStyle/>
              <a:p>
                <a:endParaRPr lang="en-US"/>
              </a:p>
            </p:txBody>
          </p:sp>
          <p:sp>
            <p:nvSpPr>
              <p:cNvPr id="80946" name="Line 46"/>
              <p:cNvSpPr>
                <a:spLocks noChangeShapeType="1"/>
              </p:cNvSpPr>
              <p:nvPr/>
            </p:nvSpPr>
            <p:spPr bwMode="auto">
              <a:xfrm flipV="1">
                <a:off x="3600" y="2208"/>
                <a:ext cx="912" cy="240"/>
              </a:xfrm>
              <a:prstGeom prst="line">
                <a:avLst/>
              </a:prstGeom>
              <a:noFill/>
              <a:ln w="9525">
                <a:solidFill>
                  <a:schemeClr val="tx1"/>
                </a:solidFill>
                <a:prstDash val="dash"/>
                <a:round/>
                <a:headEnd/>
                <a:tailEnd/>
              </a:ln>
            </p:spPr>
            <p:txBody>
              <a:bodyPr wrap="none"/>
              <a:lstStyle/>
              <a:p>
                <a:endParaRPr lang="en-US"/>
              </a:p>
            </p:txBody>
          </p:sp>
          <p:sp>
            <p:nvSpPr>
              <p:cNvPr id="80947" name="Line 47"/>
              <p:cNvSpPr>
                <a:spLocks noChangeShapeType="1"/>
              </p:cNvSpPr>
              <p:nvPr/>
            </p:nvSpPr>
            <p:spPr bwMode="auto">
              <a:xfrm flipV="1">
                <a:off x="4512" y="2112"/>
                <a:ext cx="288" cy="96"/>
              </a:xfrm>
              <a:prstGeom prst="line">
                <a:avLst/>
              </a:prstGeom>
              <a:noFill/>
              <a:ln w="9525">
                <a:solidFill>
                  <a:schemeClr val="tx1"/>
                </a:solidFill>
                <a:prstDash val="dash"/>
                <a:round/>
                <a:headEnd/>
                <a:tailEnd/>
              </a:ln>
            </p:spPr>
            <p:txBody>
              <a:bodyPr wrap="none"/>
              <a:lstStyle/>
              <a:p>
                <a:endParaRPr lang="en-US"/>
              </a:p>
            </p:txBody>
          </p:sp>
          <p:sp>
            <p:nvSpPr>
              <p:cNvPr id="80948" name="Text Box 48"/>
              <p:cNvSpPr txBox="1">
                <a:spLocks noChangeArrowheads="1"/>
              </p:cNvSpPr>
              <p:nvPr/>
            </p:nvSpPr>
            <p:spPr bwMode="auto">
              <a:xfrm>
                <a:off x="2592" y="2496"/>
                <a:ext cx="144" cy="173"/>
              </a:xfrm>
              <a:prstGeom prst="rect">
                <a:avLst/>
              </a:prstGeom>
              <a:noFill/>
              <a:ln w="9525">
                <a:noFill/>
                <a:miter lim="800000"/>
                <a:headEnd/>
                <a:tailEnd/>
              </a:ln>
            </p:spPr>
            <p:txBody>
              <a:bodyPr>
                <a:spAutoFit/>
              </a:bodyPr>
              <a:lstStyle/>
              <a:p>
                <a:pPr eaLnBrk="1" hangingPunct="1">
                  <a:spcBef>
                    <a:spcPct val="50000"/>
                  </a:spcBef>
                </a:pPr>
                <a:r>
                  <a:rPr lang="en-US" sz="1200"/>
                  <a:t>L</a:t>
                </a:r>
              </a:p>
            </p:txBody>
          </p:sp>
          <p:sp>
            <p:nvSpPr>
              <p:cNvPr id="80949" name="Text Box 49"/>
              <p:cNvSpPr txBox="1">
                <a:spLocks noChangeArrowheads="1"/>
              </p:cNvSpPr>
              <p:nvPr/>
            </p:nvSpPr>
            <p:spPr bwMode="auto">
              <a:xfrm>
                <a:off x="3744" y="2256"/>
                <a:ext cx="144" cy="173"/>
              </a:xfrm>
              <a:prstGeom prst="rect">
                <a:avLst/>
              </a:prstGeom>
              <a:noFill/>
              <a:ln w="9525">
                <a:noFill/>
                <a:miter lim="800000"/>
                <a:headEnd/>
                <a:tailEnd/>
              </a:ln>
            </p:spPr>
            <p:txBody>
              <a:bodyPr>
                <a:spAutoFit/>
              </a:bodyPr>
              <a:lstStyle/>
              <a:p>
                <a:pPr eaLnBrk="1" hangingPunct="1">
                  <a:spcBef>
                    <a:spcPct val="50000"/>
                  </a:spcBef>
                </a:pPr>
                <a:r>
                  <a:rPr lang="en-US" sz="1200"/>
                  <a:t>L</a:t>
                </a:r>
              </a:p>
            </p:txBody>
          </p:sp>
          <p:sp>
            <p:nvSpPr>
              <p:cNvPr id="80950" name="AutoShape 50"/>
              <p:cNvSpPr>
                <a:spLocks/>
              </p:cNvSpPr>
              <p:nvPr/>
            </p:nvSpPr>
            <p:spPr bwMode="auto">
              <a:xfrm>
                <a:off x="3456" y="1728"/>
                <a:ext cx="144" cy="720"/>
              </a:xfrm>
              <a:prstGeom prst="leftBrace">
                <a:avLst>
                  <a:gd name="adj1" fmla="val 41667"/>
                  <a:gd name="adj2" fmla="val 50000"/>
                </a:avLst>
              </a:prstGeom>
              <a:noFill/>
              <a:ln w="9525">
                <a:solidFill>
                  <a:schemeClr val="tx1"/>
                </a:solidFill>
                <a:round/>
                <a:headEnd/>
                <a:tailEnd/>
              </a:ln>
            </p:spPr>
            <p:txBody>
              <a:bodyPr wrap="none" anchor="ctr"/>
              <a:lstStyle/>
              <a:p>
                <a:pPr eaLnBrk="1" hangingPunct="1"/>
                <a:endParaRPr lang="en-US"/>
              </a:p>
            </p:txBody>
          </p:sp>
          <p:sp>
            <p:nvSpPr>
              <p:cNvPr id="80951" name="Rectangle 51"/>
              <p:cNvSpPr>
                <a:spLocks noChangeArrowheads="1"/>
              </p:cNvSpPr>
              <p:nvPr/>
            </p:nvSpPr>
            <p:spPr bwMode="auto">
              <a:xfrm>
                <a:off x="3360" y="2016"/>
                <a:ext cx="102" cy="104"/>
              </a:xfrm>
              <a:prstGeom prst="rect">
                <a:avLst/>
              </a:prstGeom>
              <a:noFill/>
              <a:ln w="12700">
                <a:noFill/>
                <a:miter lim="800000"/>
                <a:headEnd/>
                <a:tailEnd/>
              </a:ln>
            </p:spPr>
            <p:txBody>
              <a:bodyPr lIns="12700" tIns="12700" rIns="12700" bIns="12700"/>
              <a:lstStyle/>
              <a:p>
                <a:r>
                  <a:rPr lang="en-US" sz="1200"/>
                  <a:t>K</a:t>
                </a:r>
              </a:p>
            </p:txBody>
          </p:sp>
          <p:sp>
            <p:nvSpPr>
              <p:cNvPr id="80952" name="Rectangle 52"/>
              <p:cNvSpPr>
                <a:spLocks noChangeArrowheads="1"/>
              </p:cNvSpPr>
              <p:nvPr/>
            </p:nvSpPr>
            <p:spPr bwMode="auto">
              <a:xfrm>
                <a:off x="4416" y="1728"/>
                <a:ext cx="102" cy="104"/>
              </a:xfrm>
              <a:prstGeom prst="rect">
                <a:avLst/>
              </a:prstGeom>
              <a:noFill/>
              <a:ln w="12700">
                <a:noFill/>
                <a:miter lim="800000"/>
                <a:headEnd/>
                <a:tailEnd/>
              </a:ln>
            </p:spPr>
            <p:txBody>
              <a:bodyPr lIns="12700" tIns="12700" rIns="12700" bIns="12700"/>
              <a:lstStyle/>
              <a:p>
                <a:r>
                  <a:rPr lang="en-US" sz="1200"/>
                  <a:t>K</a:t>
                </a:r>
              </a:p>
            </p:txBody>
          </p:sp>
        </p:grpSp>
        <p:sp>
          <p:nvSpPr>
            <p:cNvPr id="80905" name="Line 57"/>
            <p:cNvSpPr>
              <a:spLocks noChangeShapeType="1"/>
            </p:cNvSpPr>
            <p:nvPr/>
          </p:nvSpPr>
          <p:spPr bwMode="auto">
            <a:xfrm flipV="1">
              <a:off x="5232" y="2064"/>
              <a:ext cx="0" cy="778"/>
            </a:xfrm>
            <a:prstGeom prst="line">
              <a:avLst/>
            </a:prstGeom>
            <a:noFill/>
            <a:ln w="25400">
              <a:solidFill>
                <a:srgbClr val="000000"/>
              </a:solidFill>
              <a:round/>
              <a:headEnd type="none" w="sm" len="sm"/>
              <a:tailEnd type="none" w="sm" len="sm"/>
            </a:ln>
          </p:spPr>
          <p:txBody>
            <a:bodyPr/>
            <a:lstStyle/>
            <a:p>
              <a:endParaRPr lang="en-US"/>
            </a:p>
          </p:txBody>
        </p:sp>
        <p:sp>
          <p:nvSpPr>
            <p:cNvPr id="80906" name="Rectangle 58"/>
            <p:cNvSpPr>
              <a:spLocks noChangeArrowheads="1"/>
            </p:cNvSpPr>
            <p:nvPr/>
          </p:nvSpPr>
          <p:spPr bwMode="auto">
            <a:xfrm>
              <a:off x="1728" y="1824"/>
              <a:ext cx="510" cy="333"/>
            </a:xfrm>
            <a:prstGeom prst="rect">
              <a:avLst/>
            </a:prstGeom>
            <a:noFill/>
            <a:ln w="25400">
              <a:noFill/>
              <a:miter lim="800000"/>
              <a:headEnd/>
              <a:tailEnd/>
            </a:ln>
          </p:spPr>
          <p:txBody>
            <a:bodyPr lIns="12700" tIns="12700" rIns="12700" bIns="12700"/>
            <a:lstStyle/>
            <a:p>
              <a:r>
                <a:rPr lang="en-US" sz="1000"/>
                <a:t>Exh.5-10</a:t>
              </a:r>
            </a:p>
            <a:p>
              <a:r>
                <a:rPr lang="en-US" sz="1000"/>
                <a:t>Property</a:t>
              </a:r>
            </a:p>
            <a:p>
              <a:r>
                <a:rPr lang="en-US" sz="1000"/>
                <a:t>$ Value</a:t>
              </a:r>
            </a:p>
            <a:p>
              <a:r>
                <a:rPr lang="en-US" sz="1000"/>
                <a:t>Components</a:t>
              </a:r>
              <a:endParaRPr lang="en-US" sz="1200"/>
            </a:p>
          </p:txBody>
        </p:sp>
      </p:grpSp>
      <p:sp>
        <p:nvSpPr>
          <p:cNvPr id="57" name="Footer Placeholder 16"/>
          <p:cNvSpPr txBox="1">
            <a:spLocks/>
          </p:cNvSpPr>
          <p:nvPr/>
        </p:nvSpPr>
        <p:spPr bwMode="auto">
          <a:xfrm rot="16200000">
            <a:off x="-3200400" y="3200400"/>
            <a:ext cx="6858000" cy="457200"/>
          </a:xfrm>
          <a:prstGeom prst="rect">
            <a:avLst/>
          </a:prstGeom>
          <a:noFill/>
          <a:ln>
            <a:noFill/>
            <a:miter lim="800000"/>
            <a:headEnd/>
            <a:tailEnd/>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mn-cs"/>
              </a:rPr>
              <a:t>© 2014 OnCourse Learning. All Rights Reserved.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miter lim="800000"/>
            <a:headEnd/>
            <a:tailEnd/>
          </a:ln>
        </p:spPr>
        <p:txBody>
          <a:bodyPr/>
          <a:lstStyle/>
          <a:p>
            <a:fld id="{5A8C55C0-0ACA-4FA3-BFCF-828D0679E3A9}" type="slidenum">
              <a:rPr lang="en-US"/>
              <a:pPr/>
              <a:t>7</a:t>
            </a:fld>
            <a:endParaRPr lang="en-US"/>
          </a:p>
        </p:txBody>
      </p:sp>
      <p:sp>
        <p:nvSpPr>
          <p:cNvPr id="611330" name="Rectangle 2"/>
          <p:cNvSpPr>
            <a:spLocks noGrp="1" noChangeArrowheads="1"/>
          </p:cNvSpPr>
          <p:nvPr>
            <p:ph type="title"/>
          </p:nvPr>
        </p:nvSpPr>
        <p:spPr>
          <a:xfrm>
            <a:off x="762000" y="152400"/>
            <a:ext cx="7772400" cy="685800"/>
          </a:xfrm>
        </p:spPr>
        <p:txBody>
          <a:bodyPr/>
          <a:lstStyle/>
          <a:p>
            <a:pPr eaLnBrk="1" hangingPunct="1">
              <a:defRPr/>
            </a:pPr>
            <a:r>
              <a:rPr lang="en-US" sz="1600" b="1" dirty="0"/>
              <a:t>Effect of Urban Growth &amp; Uncertainty on Land Rents &amp; Land Values Just Beyond the Urban Boundary</a:t>
            </a:r>
            <a:endParaRPr lang="en-US" sz="1600" dirty="0"/>
          </a:p>
        </p:txBody>
      </p:sp>
      <p:grpSp>
        <p:nvGrpSpPr>
          <p:cNvPr id="19460" name="Group 3"/>
          <p:cNvGrpSpPr>
            <a:grpSpLocks/>
          </p:cNvGrpSpPr>
          <p:nvPr/>
        </p:nvGrpSpPr>
        <p:grpSpPr bwMode="auto">
          <a:xfrm>
            <a:off x="4191000" y="838200"/>
            <a:ext cx="3962400" cy="2743200"/>
            <a:chOff x="240" y="2256"/>
            <a:chExt cx="2496" cy="1728"/>
          </a:xfrm>
        </p:grpSpPr>
        <p:sp>
          <p:nvSpPr>
            <p:cNvPr id="19495" name="Rectangle 4"/>
            <p:cNvSpPr>
              <a:spLocks noChangeArrowheads="1"/>
            </p:cNvSpPr>
            <p:nvPr/>
          </p:nvSpPr>
          <p:spPr bwMode="auto">
            <a:xfrm>
              <a:off x="240" y="2256"/>
              <a:ext cx="2496" cy="1728"/>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grpSp>
          <p:nvGrpSpPr>
            <p:cNvPr id="19496" name="Group 5"/>
            <p:cNvGrpSpPr>
              <a:grpSpLocks/>
            </p:cNvGrpSpPr>
            <p:nvPr/>
          </p:nvGrpSpPr>
          <p:grpSpPr bwMode="auto">
            <a:xfrm>
              <a:off x="288" y="2256"/>
              <a:ext cx="2419" cy="1613"/>
              <a:chOff x="2952" y="2736"/>
              <a:chExt cx="6048" cy="4032"/>
            </a:xfrm>
          </p:grpSpPr>
          <p:sp>
            <p:nvSpPr>
              <p:cNvPr id="19497" name="Rectangle 6"/>
              <p:cNvSpPr>
                <a:spLocks noChangeArrowheads="1"/>
              </p:cNvSpPr>
              <p:nvPr/>
            </p:nvSpPr>
            <p:spPr bwMode="auto">
              <a:xfrm>
                <a:off x="3046" y="2736"/>
                <a:ext cx="5198" cy="792"/>
              </a:xfrm>
              <a:prstGeom prst="rect">
                <a:avLst/>
              </a:prstGeom>
              <a:noFill/>
              <a:ln w="25400">
                <a:noFill/>
                <a:miter lim="800000"/>
                <a:headEnd/>
                <a:tailEnd/>
              </a:ln>
            </p:spPr>
            <p:txBody>
              <a:bodyPr lIns="12700" tIns="12700" rIns="12700" bIns="12700"/>
              <a:lstStyle/>
              <a:p>
                <a:r>
                  <a:rPr lang="en-US" sz="1200" b="1"/>
                  <a:t>Exhibit 5-1: Components of Land Rent Outside &amp; Inside the Urban Boundary, Under Uncertainty . . .</a:t>
                </a:r>
              </a:p>
            </p:txBody>
          </p:sp>
          <p:sp>
            <p:nvSpPr>
              <p:cNvPr id="19498" name="Line 7"/>
              <p:cNvSpPr>
                <a:spLocks noChangeShapeType="1"/>
              </p:cNvSpPr>
              <p:nvPr/>
            </p:nvSpPr>
            <p:spPr bwMode="auto">
              <a:xfrm>
                <a:off x="2952" y="6163"/>
                <a:ext cx="6048" cy="0"/>
              </a:xfrm>
              <a:prstGeom prst="line">
                <a:avLst/>
              </a:prstGeom>
              <a:noFill/>
              <a:ln w="25400">
                <a:solidFill>
                  <a:srgbClr val="000000"/>
                </a:solidFill>
                <a:round/>
                <a:headEnd type="none" w="sm" len="sm"/>
                <a:tailEnd type="none" w="sm" len="sm"/>
              </a:ln>
            </p:spPr>
            <p:txBody>
              <a:bodyPr/>
              <a:lstStyle/>
              <a:p>
                <a:endParaRPr lang="en-US"/>
              </a:p>
            </p:txBody>
          </p:sp>
          <p:sp>
            <p:nvSpPr>
              <p:cNvPr id="19499" name="Rectangle 8"/>
              <p:cNvSpPr>
                <a:spLocks noChangeArrowheads="1"/>
              </p:cNvSpPr>
              <p:nvPr/>
            </p:nvSpPr>
            <p:spPr bwMode="auto">
              <a:xfrm>
                <a:off x="2952" y="6566"/>
                <a:ext cx="1324" cy="202"/>
              </a:xfrm>
              <a:prstGeom prst="rect">
                <a:avLst/>
              </a:prstGeom>
              <a:noFill/>
              <a:ln w="25400">
                <a:noFill/>
                <a:miter lim="800000"/>
                <a:headEnd/>
                <a:tailEnd/>
              </a:ln>
            </p:spPr>
            <p:txBody>
              <a:bodyPr lIns="12700" tIns="12700" rIns="12700" bIns="12700"/>
              <a:lstStyle/>
              <a:p>
                <a:r>
                  <a:rPr lang="en-US" sz="1000"/>
                  <a:t>Distance from CBD</a:t>
                </a:r>
                <a:endParaRPr lang="en-US" sz="1200"/>
              </a:p>
            </p:txBody>
          </p:sp>
          <p:sp>
            <p:nvSpPr>
              <p:cNvPr id="19500" name="Line 9"/>
              <p:cNvSpPr>
                <a:spLocks noChangeShapeType="1"/>
              </p:cNvSpPr>
              <p:nvPr/>
            </p:nvSpPr>
            <p:spPr bwMode="auto">
              <a:xfrm>
                <a:off x="2952" y="6465"/>
                <a:ext cx="1229" cy="1"/>
              </a:xfrm>
              <a:prstGeom prst="line">
                <a:avLst/>
              </a:prstGeom>
              <a:noFill/>
              <a:ln w="9525">
                <a:solidFill>
                  <a:srgbClr val="000000"/>
                </a:solidFill>
                <a:round/>
                <a:headEnd type="none" w="sm" len="sm"/>
                <a:tailEnd type="triangle" w="sm" len="sm"/>
              </a:ln>
            </p:spPr>
            <p:txBody>
              <a:bodyPr/>
              <a:lstStyle/>
              <a:p>
                <a:endParaRPr lang="en-US"/>
              </a:p>
            </p:txBody>
          </p:sp>
          <p:sp>
            <p:nvSpPr>
              <p:cNvPr id="19501" name="Line 10"/>
              <p:cNvSpPr>
                <a:spLocks noChangeShapeType="1"/>
              </p:cNvSpPr>
              <p:nvPr/>
            </p:nvSpPr>
            <p:spPr bwMode="auto">
              <a:xfrm>
                <a:off x="2952" y="5760"/>
                <a:ext cx="6048" cy="0"/>
              </a:xfrm>
              <a:prstGeom prst="line">
                <a:avLst/>
              </a:prstGeom>
              <a:noFill/>
              <a:ln w="12700">
                <a:solidFill>
                  <a:srgbClr val="000000"/>
                </a:solidFill>
                <a:round/>
                <a:headEnd type="none" w="sm" len="sm"/>
                <a:tailEnd type="none" w="sm" len="sm"/>
              </a:ln>
            </p:spPr>
            <p:txBody>
              <a:bodyPr/>
              <a:lstStyle/>
              <a:p>
                <a:endParaRPr lang="en-US"/>
              </a:p>
            </p:txBody>
          </p:sp>
          <p:sp>
            <p:nvSpPr>
              <p:cNvPr id="19502" name="Line 11"/>
              <p:cNvSpPr>
                <a:spLocks noChangeShapeType="1"/>
              </p:cNvSpPr>
              <p:nvPr/>
            </p:nvSpPr>
            <p:spPr bwMode="auto">
              <a:xfrm flipV="1">
                <a:off x="5976" y="4449"/>
                <a:ext cx="0" cy="1311"/>
              </a:xfrm>
              <a:prstGeom prst="line">
                <a:avLst/>
              </a:prstGeom>
              <a:noFill/>
              <a:ln w="12700">
                <a:solidFill>
                  <a:srgbClr val="000000"/>
                </a:solidFill>
                <a:round/>
                <a:headEnd type="none" w="sm" len="sm"/>
                <a:tailEnd type="none" w="sm" len="sm"/>
              </a:ln>
            </p:spPr>
            <p:txBody>
              <a:bodyPr/>
              <a:lstStyle/>
              <a:p>
                <a:endParaRPr lang="en-US"/>
              </a:p>
            </p:txBody>
          </p:sp>
          <p:sp>
            <p:nvSpPr>
              <p:cNvPr id="19503" name="Line 12"/>
              <p:cNvSpPr>
                <a:spLocks noChangeShapeType="1"/>
              </p:cNvSpPr>
              <p:nvPr/>
            </p:nvSpPr>
            <p:spPr bwMode="auto">
              <a:xfrm flipH="1" flipV="1">
                <a:off x="2952" y="3542"/>
                <a:ext cx="3024" cy="908"/>
              </a:xfrm>
              <a:prstGeom prst="line">
                <a:avLst/>
              </a:prstGeom>
              <a:noFill/>
              <a:ln w="12700">
                <a:solidFill>
                  <a:srgbClr val="000000"/>
                </a:solidFill>
                <a:round/>
                <a:headEnd type="none" w="sm" len="sm"/>
                <a:tailEnd type="none" w="sm" len="sm"/>
              </a:ln>
            </p:spPr>
            <p:txBody>
              <a:bodyPr/>
              <a:lstStyle/>
              <a:p>
                <a:endParaRPr lang="en-US"/>
              </a:p>
            </p:txBody>
          </p:sp>
          <p:sp>
            <p:nvSpPr>
              <p:cNvPr id="19504" name="Line 13"/>
              <p:cNvSpPr>
                <a:spLocks noChangeShapeType="1"/>
              </p:cNvSpPr>
              <p:nvPr/>
            </p:nvSpPr>
            <p:spPr bwMode="auto">
              <a:xfrm flipH="1">
                <a:off x="2952" y="4449"/>
                <a:ext cx="3024" cy="1"/>
              </a:xfrm>
              <a:prstGeom prst="line">
                <a:avLst/>
              </a:prstGeom>
              <a:noFill/>
              <a:ln w="12700">
                <a:solidFill>
                  <a:srgbClr val="000000"/>
                </a:solidFill>
                <a:round/>
                <a:headEnd type="none" w="sm" len="sm"/>
                <a:tailEnd type="none" w="sm" len="sm"/>
              </a:ln>
            </p:spPr>
            <p:txBody>
              <a:bodyPr/>
              <a:lstStyle/>
              <a:p>
                <a:endParaRPr lang="en-US"/>
              </a:p>
            </p:txBody>
          </p:sp>
          <p:sp>
            <p:nvSpPr>
              <p:cNvPr id="19505" name="Line 14"/>
              <p:cNvSpPr>
                <a:spLocks noChangeShapeType="1"/>
              </p:cNvSpPr>
              <p:nvPr/>
            </p:nvSpPr>
            <p:spPr bwMode="auto">
              <a:xfrm flipH="1">
                <a:off x="2952" y="4853"/>
                <a:ext cx="3024" cy="0"/>
              </a:xfrm>
              <a:prstGeom prst="line">
                <a:avLst/>
              </a:prstGeom>
              <a:noFill/>
              <a:ln w="12700">
                <a:solidFill>
                  <a:srgbClr val="000000"/>
                </a:solidFill>
                <a:round/>
                <a:headEnd type="none" w="sm" len="sm"/>
                <a:tailEnd type="none" w="sm" len="sm"/>
              </a:ln>
            </p:spPr>
            <p:txBody>
              <a:bodyPr/>
              <a:lstStyle/>
              <a:p>
                <a:endParaRPr lang="en-US"/>
              </a:p>
            </p:txBody>
          </p:sp>
          <p:sp>
            <p:nvSpPr>
              <p:cNvPr id="19506" name="Rectangle 15"/>
              <p:cNvSpPr>
                <a:spLocks noChangeArrowheads="1"/>
              </p:cNvSpPr>
              <p:nvPr/>
            </p:nvSpPr>
            <p:spPr bwMode="auto">
              <a:xfrm>
                <a:off x="5881" y="6263"/>
                <a:ext cx="311" cy="505"/>
              </a:xfrm>
              <a:prstGeom prst="rect">
                <a:avLst/>
              </a:prstGeom>
              <a:noFill/>
              <a:ln w="12700">
                <a:noFill/>
                <a:miter lim="800000"/>
                <a:headEnd/>
                <a:tailEnd/>
              </a:ln>
            </p:spPr>
            <p:txBody>
              <a:bodyPr lIns="12700" tIns="12700" rIns="12700" bIns="12700"/>
              <a:lstStyle/>
              <a:p>
                <a:r>
                  <a:rPr lang="en-US" sz="1400" b="1"/>
                  <a:t>B</a:t>
                </a:r>
                <a:endParaRPr lang="en-US" sz="1400"/>
              </a:p>
            </p:txBody>
          </p:sp>
          <p:sp>
            <p:nvSpPr>
              <p:cNvPr id="19507" name="Rectangle 16"/>
              <p:cNvSpPr>
                <a:spLocks noChangeArrowheads="1"/>
              </p:cNvSpPr>
              <p:nvPr/>
            </p:nvSpPr>
            <p:spPr bwMode="auto">
              <a:xfrm>
                <a:off x="5314" y="6566"/>
                <a:ext cx="1418" cy="202"/>
              </a:xfrm>
              <a:prstGeom prst="rect">
                <a:avLst/>
              </a:prstGeom>
              <a:noFill/>
              <a:ln w="12700">
                <a:noFill/>
                <a:miter lim="800000"/>
                <a:headEnd/>
                <a:tailEnd/>
              </a:ln>
            </p:spPr>
            <p:txBody>
              <a:bodyPr lIns="12700" tIns="12700" rIns="12700" bIns="12700"/>
              <a:lstStyle/>
              <a:p>
                <a:r>
                  <a:rPr lang="en-US" sz="1000"/>
                  <a:t>B  =  Urban Boundary</a:t>
                </a:r>
                <a:endParaRPr lang="en-US" sz="1200"/>
              </a:p>
            </p:txBody>
          </p:sp>
          <p:sp>
            <p:nvSpPr>
              <p:cNvPr id="19508" name="Rectangle 17"/>
              <p:cNvSpPr>
                <a:spLocks noChangeArrowheads="1"/>
              </p:cNvSpPr>
              <p:nvPr/>
            </p:nvSpPr>
            <p:spPr bwMode="auto">
              <a:xfrm>
                <a:off x="5220" y="5860"/>
                <a:ext cx="1872" cy="368"/>
              </a:xfrm>
              <a:prstGeom prst="rect">
                <a:avLst/>
              </a:prstGeom>
              <a:noFill/>
              <a:ln w="12700">
                <a:noFill/>
                <a:miter lim="800000"/>
                <a:headEnd/>
                <a:tailEnd/>
              </a:ln>
            </p:spPr>
            <p:txBody>
              <a:bodyPr lIns="12700" tIns="12700" rIns="12700" bIns="12700"/>
              <a:lstStyle/>
              <a:p>
                <a:r>
                  <a:rPr lang="en-US" sz="1200"/>
                  <a:t>Agricultural Rent</a:t>
                </a:r>
              </a:p>
            </p:txBody>
          </p:sp>
          <p:sp>
            <p:nvSpPr>
              <p:cNvPr id="19509" name="Rectangle 18"/>
              <p:cNvSpPr>
                <a:spLocks noChangeArrowheads="1"/>
              </p:cNvSpPr>
              <p:nvPr/>
            </p:nvSpPr>
            <p:spPr bwMode="auto">
              <a:xfrm>
                <a:off x="3424" y="5155"/>
                <a:ext cx="2048" cy="353"/>
              </a:xfrm>
              <a:prstGeom prst="rect">
                <a:avLst/>
              </a:prstGeom>
              <a:noFill/>
              <a:ln w="12700">
                <a:noFill/>
                <a:miter lim="800000"/>
                <a:headEnd/>
                <a:tailEnd/>
              </a:ln>
            </p:spPr>
            <p:txBody>
              <a:bodyPr lIns="12700" tIns="12700" rIns="12700" bIns="12700"/>
              <a:lstStyle/>
              <a:p>
                <a:r>
                  <a:rPr lang="en-US" sz="1200"/>
                  <a:t>Construction Rent</a:t>
                </a:r>
              </a:p>
            </p:txBody>
          </p:sp>
          <p:sp>
            <p:nvSpPr>
              <p:cNvPr id="19510" name="Rectangle 19"/>
              <p:cNvSpPr>
                <a:spLocks noChangeArrowheads="1"/>
              </p:cNvSpPr>
              <p:nvPr/>
            </p:nvSpPr>
            <p:spPr bwMode="auto">
              <a:xfrm>
                <a:off x="3424" y="4550"/>
                <a:ext cx="2228" cy="418"/>
              </a:xfrm>
              <a:prstGeom prst="rect">
                <a:avLst/>
              </a:prstGeom>
              <a:noFill/>
              <a:ln w="12700">
                <a:noFill/>
                <a:miter lim="800000"/>
                <a:headEnd/>
                <a:tailEnd/>
              </a:ln>
            </p:spPr>
            <p:txBody>
              <a:bodyPr lIns="12700" tIns="12700" rIns="12700" bIns="12700"/>
              <a:lstStyle/>
              <a:p>
                <a:r>
                  <a:rPr lang="en-US" sz="1200"/>
                  <a:t>Irreversibility Rent</a:t>
                </a:r>
              </a:p>
            </p:txBody>
          </p:sp>
          <p:sp>
            <p:nvSpPr>
              <p:cNvPr id="19511" name="Rectangle 20"/>
              <p:cNvSpPr>
                <a:spLocks noChangeArrowheads="1"/>
              </p:cNvSpPr>
              <p:nvPr/>
            </p:nvSpPr>
            <p:spPr bwMode="auto">
              <a:xfrm>
                <a:off x="3424" y="4147"/>
                <a:ext cx="1688" cy="281"/>
              </a:xfrm>
              <a:prstGeom prst="rect">
                <a:avLst/>
              </a:prstGeom>
              <a:noFill/>
              <a:ln w="12700">
                <a:noFill/>
                <a:miter lim="800000"/>
                <a:headEnd/>
                <a:tailEnd/>
              </a:ln>
            </p:spPr>
            <p:txBody>
              <a:bodyPr lIns="12700" tIns="12700" rIns="12700" bIns="12700"/>
              <a:lstStyle/>
              <a:p>
                <a:r>
                  <a:rPr lang="en-US" sz="1200"/>
                  <a:t>Location Rent</a:t>
                </a:r>
              </a:p>
            </p:txBody>
          </p:sp>
        </p:grpSp>
      </p:grpSp>
      <p:grpSp>
        <p:nvGrpSpPr>
          <p:cNvPr id="19461" name="Group 21"/>
          <p:cNvGrpSpPr>
            <a:grpSpLocks/>
          </p:cNvGrpSpPr>
          <p:nvPr/>
        </p:nvGrpSpPr>
        <p:grpSpPr bwMode="auto">
          <a:xfrm>
            <a:off x="4191000" y="3733800"/>
            <a:ext cx="4038600" cy="2667000"/>
            <a:chOff x="2976" y="2256"/>
            <a:chExt cx="2544" cy="1680"/>
          </a:xfrm>
        </p:grpSpPr>
        <p:sp>
          <p:nvSpPr>
            <p:cNvPr id="19474" name="Rectangle 22"/>
            <p:cNvSpPr>
              <a:spLocks noChangeArrowheads="1"/>
            </p:cNvSpPr>
            <p:nvPr/>
          </p:nvSpPr>
          <p:spPr bwMode="auto">
            <a:xfrm>
              <a:off x="2976" y="2256"/>
              <a:ext cx="2544" cy="1680"/>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grpSp>
          <p:nvGrpSpPr>
            <p:cNvPr id="19475" name="Group 23"/>
            <p:cNvGrpSpPr>
              <a:grpSpLocks/>
            </p:cNvGrpSpPr>
            <p:nvPr/>
          </p:nvGrpSpPr>
          <p:grpSpPr bwMode="auto">
            <a:xfrm>
              <a:off x="3024" y="2304"/>
              <a:ext cx="2448" cy="1584"/>
              <a:chOff x="2952" y="7128"/>
              <a:chExt cx="6120" cy="3960"/>
            </a:xfrm>
          </p:grpSpPr>
          <p:sp>
            <p:nvSpPr>
              <p:cNvPr id="19476" name="Rectangle 24"/>
              <p:cNvSpPr>
                <a:spLocks noChangeArrowheads="1"/>
              </p:cNvSpPr>
              <p:nvPr/>
            </p:nvSpPr>
            <p:spPr bwMode="auto">
              <a:xfrm>
                <a:off x="3047" y="7128"/>
                <a:ext cx="5485" cy="720"/>
              </a:xfrm>
              <a:prstGeom prst="rect">
                <a:avLst/>
              </a:prstGeom>
              <a:noFill/>
              <a:ln w="25400">
                <a:noFill/>
                <a:miter lim="800000"/>
                <a:headEnd/>
                <a:tailEnd/>
              </a:ln>
            </p:spPr>
            <p:txBody>
              <a:bodyPr lIns="12700" tIns="12700" rIns="12700" bIns="12700"/>
              <a:lstStyle/>
              <a:p>
                <a:r>
                  <a:rPr lang="en-US" sz="1200" b="1"/>
                  <a:t>Exhibit 5-2: Components of Land Value Outside &amp; Inside the Urban Boundary, Under Uncertainty . . .</a:t>
                </a:r>
              </a:p>
            </p:txBody>
          </p:sp>
          <p:sp>
            <p:nvSpPr>
              <p:cNvPr id="19477" name="Line 25"/>
              <p:cNvSpPr>
                <a:spLocks noChangeShapeType="1"/>
              </p:cNvSpPr>
              <p:nvPr/>
            </p:nvSpPr>
            <p:spPr bwMode="auto">
              <a:xfrm>
                <a:off x="2952" y="10188"/>
                <a:ext cx="6120" cy="0"/>
              </a:xfrm>
              <a:prstGeom prst="line">
                <a:avLst/>
              </a:prstGeom>
              <a:noFill/>
              <a:ln w="25400">
                <a:solidFill>
                  <a:srgbClr val="000000"/>
                </a:solidFill>
                <a:round/>
                <a:headEnd type="none" w="sm" len="sm"/>
                <a:tailEnd type="none" w="sm" len="sm"/>
              </a:ln>
            </p:spPr>
            <p:txBody>
              <a:bodyPr/>
              <a:lstStyle/>
              <a:p>
                <a:endParaRPr lang="en-US"/>
              </a:p>
            </p:txBody>
          </p:sp>
          <p:sp>
            <p:nvSpPr>
              <p:cNvPr id="19478" name="Rectangle 26"/>
              <p:cNvSpPr>
                <a:spLocks noChangeArrowheads="1"/>
              </p:cNvSpPr>
              <p:nvPr/>
            </p:nvSpPr>
            <p:spPr bwMode="auto">
              <a:xfrm>
                <a:off x="2952" y="10547"/>
                <a:ext cx="1980" cy="541"/>
              </a:xfrm>
              <a:prstGeom prst="rect">
                <a:avLst/>
              </a:prstGeom>
              <a:noFill/>
              <a:ln w="25400">
                <a:noFill/>
                <a:miter lim="800000"/>
                <a:headEnd/>
                <a:tailEnd/>
              </a:ln>
            </p:spPr>
            <p:txBody>
              <a:bodyPr lIns="12700" tIns="12700" rIns="12700" bIns="12700"/>
              <a:lstStyle/>
              <a:p>
                <a:r>
                  <a:rPr lang="en-US" sz="1000"/>
                  <a:t>Distance from CBD</a:t>
                </a:r>
                <a:endParaRPr lang="en-US" sz="1200"/>
              </a:p>
            </p:txBody>
          </p:sp>
          <p:sp>
            <p:nvSpPr>
              <p:cNvPr id="19479" name="Line 27"/>
              <p:cNvSpPr>
                <a:spLocks noChangeShapeType="1"/>
              </p:cNvSpPr>
              <p:nvPr/>
            </p:nvSpPr>
            <p:spPr bwMode="auto">
              <a:xfrm>
                <a:off x="2952" y="10457"/>
                <a:ext cx="1244" cy="1"/>
              </a:xfrm>
              <a:prstGeom prst="line">
                <a:avLst/>
              </a:prstGeom>
              <a:noFill/>
              <a:ln w="9525">
                <a:solidFill>
                  <a:srgbClr val="000000"/>
                </a:solidFill>
                <a:round/>
                <a:headEnd type="none" w="sm" len="sm"/>
                <a:tailEnd type="triangle" w="sm" len="sm"/>
              </a:ln>
            </p:spPr>
            <p:txBody>
              <a:bodyPr/>
              <a:lstStyle/>
              <a:p>
                <a:endParaRPr lang="en-US"/>
              </a:p>
            </p:txBody>
          </p:sp>
          <p:sp>
            <p:nvSpPr>
              <p:cNvPr id="19480" name="Line 28"/>
              <p:cNvSpPr>
                <a:spLocks noChangeShapeType="1"/>
              </p:cNvSpPr>
              <p:nvPr/>
            </p:nvSpPr>
            <p:spPr bwMode="auto">
              <a:xfrm>
                <a:off x="2952" y="9828"/>
                <a:ext cx="6120" cy="0"/>
              </a:xfrm>
              <a:prstGeom prst="line">
                <a:avLst/>
              </a:prstGeom>
              <a:noFill/>
              <a:ln w="12700">
                <a:solidFill>
                  <a:srgbClr val="000000"/>
                </a:solidFill>
                <a:round/>
                <a:headEnd type="none" w="sm" len="sm"/>
                <a:tailEnd type="none" w="sm" len="sm"/>
              </a:ln>
            </p:spPr>
            <p:txBody>
              <a:bodyPr/>
              <a:lstStyle/>
              <a:p>
                <a:endParaRPr lang="en-US"/>
              </a:p>
            </p:txBody>
          </p:sp>
          <p:sp>
            <p:nvSpPr>
              <p:cNvPr id="19481" name="Line 29"/>
              <p:cNvSpPr>
                <a:spLocks noChangeShapeType="1"/>
              </p:cNvSpPr>
              <p:nvPr/>
            </p:nvSpPr>
            <p:spPr bwMode="auto">
              <a:xfrm flipH="1" flipV="1">
                <a:off x="2952" y="7668"/>
                <a:ext cx="3060" cy="810"/>
              </a:xfrm>
              <a:prstGeom prst="line">
                <a:avLst/>
              </a:prstGeom>
              <a:noFill/>
              <a:ln w="12700">
                <a:solidFill>
                  <a:srgbClr val="000000"/>
                </a:solidFill>
                <a:round/>
                <a:headEnd type="none" w="sm" len="sm"/>
                <a:tailEnd type="none" w="sm" len="sm"/>
              </a:ln>
            </p:spPr>
            <p:txBody>
              <a:bodyPr/>
              <a:lstStyle/>
              <a:p>
                <a:endParaRPr lang="en-US"/>
              </a:p>
            </p:txBody>
          </p:sp>
          <p:sp>
            <p:nvSpPr>
              <p:cNvPr id="19482" name="Line 30"/>
              <p:cNvSpPr>
                <a:spLocks noChangeShapeType="1"/>
              </p:cNvSpPr>
              <p:nvPr/>
            </p:nvSpPr>
            <p:spPr bwMode="auto">
              <a:xfrm flipH="1">
                <a:off x="2952" y="8478"/>
                <a:ext cx="3060" cy="0"/>
              </a:xfrm>
              <a:prstGeom prst="line">
                <a:avLst/>
              </a:prstGeom>
              <a:noFill/>
              <a:ln w="12700">
                <a:solidFill>
                  <a:srgbClr val="000000"/>
                </a:solidFill>
                <a:round/>
                <a:headEnd type="none" w="sm" len="sm"/>
                <a:tailEnd type="none" w="sm" len="sm"/>
              </a:ln>
            </p:spPr>
            <p:txBody>
              <a:bodyPr/>
              <a:lstStyle/>
              <a:p>
                <a:endParaRPr lang="en-US"/>
              </a:p>
            </p:txBody>
          </p:sp>
          <p:sp>
            <p:nvSpPr>
              <p:cNvPr id="19483" name="Line 31"/>
              <p:cNvSpPr>
                <a:spLocks noChangeShapeType="1"/>
              </p:cNvSpPr>
              <p:nvPr/>
            </p:nvSpPr>
            <p:spPr bwMode="auto">
              <a:xfrm flipH="1">
                <a:off x="2952" y="8838"/>
                <a:ext cx="3060" cy="0"/>
              </a:xfrm>
              <a:prstGeom prst="line">
                <a:avLst/>
              </a:prstGeom>
              <a:noFill/>
              <a:ln w="12700">
                <a:solidFill>
                  <a:srgbClr val="000000"/>
                </a:solidFill>
                <a:round/>
                <a:headEnd type="none" w="sm" len="sm"/>
                <a:tailEnd type="none" w="sm" len="sm"/>
              </a:ln>
            </p:spPr>
            <p:txBody>
              <a:bodyPr/>
              <a:lstStyle/>
              <a:p>
                <a:endParaRPr lang="en-US"/>
              </a:p>
            </p:txBody>
          </p:sp>
          <p:sp>
            <p:nvSpPr>
              <p:cNvPr id="19484" name="Rectangle 32"/>
              <p:cNvSpPr>
                <a:spLocks noChangeArrowheads="1"/>
              </p:cNvSpPr>
              <p:nvPr/>
            </p:nvSpPr>
            <p:spPr bwMode="auto">
              <a:xfrm>
                <a:off x="5916" y="10277"/>
                <a:ext cx="636" cy="451"/>
              </a:xfrm>
              <a:prstGeom prst="rect">
                <a:avLst/>
              </a:prstGeom>
              <a:noFill/>
              <a:ln w="12700">
                <a:noFill/>
                <a:miter lim="800000"/>
                <a:headEnd/>
                <a:tailEnd/>
              </a:ln>
            </p:spPr>
            <p:txBody>
              <a:bodyPr lIns="12700" tIns="12700" rIns="12700" bIns="12700"/>
              <a:lstStyle/>
              <a:p>
                <a:r>
                  <a:rPr lang="en-US" sz="1400" b="1"/>
                  <a:t>B</a:t>
                </a:r>
                <a:endParaRPr lang="en-US" sz="1400"/>
              </a:p>
            </p:txBody>
          </p:sp>
          <p:sp>
            <p:nvSpPr>
              <p:cNvPr id="19485" name="Rectangle 33"/>
              <p:cNvSpPr>
                <a:spLocks noChangeArrowheads="1"/>
              </p:cNvSpPr>
              <p:nvPr/>
            </p:nvSpPr>
            <p:spPr bwMode="auto">
              <a:xfrm>
                <a:off x="5342" y="10547"/>
                <a:ext cx="2290" cy="361"/>
              </a:xfrm>
              <a:prstGeom prst="rect">
                <a:avLst/>
              </a:prstGeom>
              <a:noFill/>
              <a:ln w="12700">
                <a:noFill/>
                <a:miter lim="800000"/>
                <a:headEnd/>
                <a:tailEnd/>
              </a:ln>
            </p:spPr>
            <p:txBody>
              <a:bodyPr lIns="12700" tIns="12700" rIns="12700" bIns="12700"/>
              <a:lstStyle/>
              <a:p>
                <a:r>
                  <a:rPr lang="en-US" sz="1000"/>
                  <a:t>B  =  Urban Boundary</a:t>
                </a:r>
                <a:endParaRPr lang="en-US" sz="1200"/>
              </a:p>
            </p:txBody>
          </p:sp>
          <p:sp>
            <p:nvSpPr>
              <p:cNvPr id="19486" name="Rectangle 34"/>
              <p:cNvSpPr>
                <a:spLocks noChangeArrowheads="1"/>
              </p:cNvSpPr>
              <p:nvPr/>
            </p:nvSpPr>
            <p:spPr bwMode="auto">
              <a:xfrm>
                <a:off x="5247" y="9918"/>
                <a:ext cx="2565" cy="450"/>
              </a:xfrm>
              <a:prstGeom prst="rect">
                <a:avLst/>
              </a:prstGeom>
              <a:noFill/>
              <a:ln w="12700">
                <a:noFill/>
                <a:miter lim="800000"/>
                <a:headEnd/>
                <a:tailEnd/>
              </a:ln>
            </p:spPr>
            <p:txBody>
              <a:bodyPr lIns="12700" tIns="12700" rIns="12700" bIns="12700"/>
              <a:lstStyle/>
              <a:p>
                <a:r>
                  <a:rPr lang="en-US" sz="1200"/>
                  <a:t>Agricultural Value</a:t>
                </a:r>
              </a:p>
            </p:txBody>
          </p:sp>
          <p:sp>
            <p:nvSpPr>
              <p:cNvPr id="19487" name="Rectangle 35"/>
              <p:cNvSpPr>
                <a:spLocks noChangeArrowheads="1"/>
              </p:cNvSpPr>
              <p:nvPr/>
            </p:nvSpPr>
            <p:spPr bwMode="auto">
              <a:xfrm>
                <a:off x="3312" y="8928"/>
                <a:ext cx="2335" cy="360"/>
              </a:xfrm>
              <a:prstGeom prst="rect">
                <a:avLst/>
              </a:prstGeom>
              <a:noFill/>
              <a:ln w="12700">
                <a:noFill/>
                <a:miter lim="800000"/>
                <a:headEnd/>
                <a:tailEnd/>
              </a:ln>
            </p:spPr>
            <p:txBody>
              <a:bodyPr lIns="12700" tIns="12700" rIns="12700" bIns="12700"/>
              <a:lstStyle/>
              <a:p>
                <a:r>
                  <a:rPr lang="en-US" sz="1200"/>
                  <a:t>Irreversibility Premium</a:t>
                </a:r>
              </a:p>
            </p:txBody>
          </p:sp>
          <p:sp>
            <p:nvSpPr>
              <p:cNvPr id="19488" name="Rectangle 36"/>
              <p:cNvSpPr>
                <a:spLocks noChangeArrowheads="1"/>
              </p:cNvSpPr>
              <p:nvPr/>
            </p:nvSpPr>
            <p:spPr bwMode="auto">
              <a:xfrm>
                <a:off x="3492" y="8568"/>
                <a:ext cx="2104" cy="360"/>
              </a:xfrm>
              <a:prstGeom prst="rect">
                <a:avLst/>
              </a:prstGeom>
              <a:noFill/>
              <a:ln w="12700">
                <a:noFill/>
                <a:miter lim="800000"/>
                <a:headEnd/>
                <a:tailEnd/>
              </a:ln>
            </p:spPr>
            <p:txBody>
              <a:bodyPr lIns="12700" tIns="12700" rIns="12700" bIns="12700"/>
              <a:lstStyle/>
              <a:p>
                <a:r>
                  <a:rPr lang="en-US" sz="1200"/>
                  <a:t>Construction Cost</a:t>
                </a:r>
              </a:p>
            </p:txBody>
          </p:sp>
          <p:sp>
            <p:nvSpPr>
              <p:cNvPr id="19489" name="Rectangle 37"/>
              <p:cNvSpPr>
                <a:spLocks noChangeArrowheads="1"/>
              </p:cNvSpPr>
              <p:nvPr/>
            </p:nvSpPr>
            <p:spPr bwMode="auto">
              <a:xfrm>
                <a:off x="3430" y="8208"/>
                <a:ext cx="1682" cy="360"/>
              </a:xfrm>
              <a:prstGeom prst="rect">
                <a:avLst/>
              </a:prstGeom>
              <a:noFill/>
              <a:ln w="12700">
                <a:noFill/>
                <a:miter lim="800000"/>
                <a:headEnd/>
                <a:tailEnd/>
              </a:ln>
            </p:spPr>
            <p:txBody>
              <a:bodyPr lIns="12700" tIns="12700" rIns="12700" bIns="12700"/>
              <a:lstStyle/>
              <a:p>
                <a:r>
                  <a:rPr lang="en-US" sz="1200"/>
                  <a:t>Location Value</a:t>
                </a:r>
              </a:p>
            </p:txBody>
          </p:sp>
          <p:sp>
            <p:nvSpPr>
              <p:cNvPr id="19490" name="Rectangle 38"/>
              <p:cNvSpPr>
                <a:spLocks noChangeArrowheads="1"/>
              </p:cNvSpPr>
              <p:nvPr/>
            </p:nvSpPr>
            <p:spPr bwMode="auto">
              <a:xfrm>
                <a:off x="3672" y="9468"/>
                <a:ext cx="1941" cy="450"/>
              </a:xfrm>
              <a:prstGeom prst="rect">
                <a:avLst/>
              </a:prstGeom>
              <a:noFill/>
              <a:ln w="12700">
                <a:noFill/>
                <a:miter lim="800000"/>
                <a:headEnd/>
                <a:tailEnd/>
              </a:ln>
            </p:spPr>
            <p:txBody>
              <a:bodyPr lIns="12700" tIns="12700" rIns="12700" bIns="12700"/>
              <a:lstStyle/>
              <a:p>
                <a:r>
                  <a:rPr lang="en-US" sz="1200"/>
                  <a:t>Growth Premium</a:t>
                </a:r>
              </a:p>
            </p:txBody>
          </p:sp>
          <p:sp>
            <p:nvSpPr>
              <p:cNvPr id="19491" name="Arc 39"/>
              <p:cNvSpPr>
                <a:spLocks/>
              </p:cNvSpPr>
              <p:nvPr/>
            </p:nvSpPr>
            <p:spPr bwMode="auto">
              <a:xfrm flipH="1" flipV="1">
                <a:off x="6012" y="9378"/>
                <a:ext cx="3060" cy="360"/>
              </a:xfrm>
              <a:custGeom>
                <a:avLst/>
                <a:gdLst>
                  <a:gd name="T0" fmla="*/ 0 w 21600"/>
                  <a:gd name="T1" fmla="*/ 0 h 21600"/>
                  <a:gd name="T2" fmla="*/ 6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1750">
                <a:solidFill>
                  <a:srgbClr val="FF0000"/>
                </a:solidFill>
                <a:round/>
                <a:headEnd/>
                <a:tailEnd/>
              </a:ln>
            </p:spPr>
            <p:txBody>
              <a:bodyPr/>
              <a:lstStyle/>
              <a:p>
                <a:endParaRPr lang="en-US"/>
              </a:p>
            </p:txBody>
          </p:sp>
          <p:sp>
            <p:nvSpPr>
              <p:cNvPr id="19492" name="Line 40"/>
              <p:cNvSpPr>
                <a:spLocks noChangeShapeType="1"/>
              </p:cNvSpPr>
              <p:nvPr/>
            </p:nvSpPr>
            <p:spPr bwMode="auto">
              <a:xfrm flipH="1">
                <a:off x="2952" y="9378"/>
                <a:ext cx="3060" cy="0"/>
              </a:xfrm>
              <a:prstGeom prst="line">
                <a:avLst/>
              </a:prstGeom>
              <a:noFill/>
              <a:ln w="12700">
                <a:solidFill>
                  <a:srgbClr val="000000"/>
                </a:solidFill>
                <a:round/>
                <a:headEnd type="none" w="sm" len="sm"/>
                <a:tailEnd type="none" w="sm" len="sm"/>
              </a:ln>
            </p:spPr>
            <p:txBody>
              <a:bodyPr/>
              <a:lstStyle/>
              <a:p>
                <a:endParaRPr lang="en-US"/>
              </a:p>
            </p:txBody>
          </p:sp>
          <p:sp>
            <p:nvSpPr>
              <p:cNvPr id="19493" name="Arc 41"/>
              <p:cNvSpPr>
                <a:spLocks/>
              </p:cNvSpPr>
              <p:nvPr/>
            </p:nvSpPr>
            <p:spPr bwMode="auto">
              <a:xfrm flipH="1" flipV="1">
                <a:off x="6012" y="8838"/>
                <a:ext cx="3060" cy="810"/>
              </a:xfrm>
              <a:custGeom>
                <a:avLst/>
                <a:gdLst>
                  <a:gd name="T0" fmla="*/ 0 w 21600"/>
                  <a:gd name="T1" fmla="*/ 0 h 21600"/>
                  <a:gd name="T2" fmla="*/ 61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1750">
                <a:solidFill>
                  <a:srgbClr val="FF0000"/>
                </a:solidFill>
                <a:round/>
                <a:headEnd/>
                <a:tailEnd/>
              </a:ln>
            </p:spPr>
            <p:txBody>
              <a:bodyPr/>
              <a:lstStyle/>
              <a:p>
                <a:endParaRPr lang="en-US"/>
              </a:p>
            </p:txBody>
          </p:sp>
          <p:sp>
            <p:nvSpPr>
              <p:cNvPr id="19494" name="Line 42"/>
              <p:cNvSpPr>
                <a:spLocks noChangeShapeType="1"/>
              </p:cNvSpPr>
              <p:nvPr/>
            </p:nvSpPr>
            <p:spPr bwMode="auto">
              <a:xfrm flipV="1">
                <a:off x="6012" y="8478"/>
                <a:ext cx="0" cy="360"/>
              </a:xfrm>
              <a:prstGeom prst="line">
                <a:avLst/>
              </a:prstGeom>
              <a:noFill/>
              <a:ln w="12700">
                <a:solidFill>
                  <a:srgbClr val="000000"/>
                </a:solidFill>
                <a:round/>
                <a:headEnd type="none" w="sm" len="sm"/>
                <a:tailEnd type="none" w="sm" len="sm"/>
              </a:ln>
            </p:spPr>
            <p:txBody>
              <a:bodyPr/>
              <a:lstStyle/>
              <a:p>
                <a:endParaRPr lang="en-US"/>
              </a:p>
            </p:txBody>
          </p:sp>
        </p:grpSp>
      </p:grpSp>
      <p:sp>
        <p:nvSpPr>
          <p:cNvPr id="19462" name="Text Box 43"/>
          <p:cNvSpPr txBox="1">
            <a:spLocks noChangeArrowheads="1"/>
          </p:cNvSpPr>
          <p:nvPr/>
        </p:nvSpPr>
        <p:spPr bwMode="auto">
          <a:xfrm>
            <a:off x="685800" y="990600"/>
            <a:ext cx="3048000" cy="5213350"/>
          </a:xfrm>
          <a:prstGeom prst="rect">
            <a:avLst/>
          </a:prstGeom>
          <a:solidFill>
            <a:schemeClr val="bg1"/>
          </a:solidFill>
          <a:ln w="9525">
            <a:solidFill>
              <a:schemeClr val="tx1"/>
            </a:solidFill>
            <a:miter lim="800000"/>
            <a:headEnd/>
            <a:tailEnd/>
          </a:ln>
        </p:spPr>
        <p:txBody>
          <a:bodyPr>
            <a:spAutoFit/>
          </a:bodyPr>
          <a:lstStyle/>
          <a:p>
            <a:pPr eaLnBrk="1" hangingPunct="1">
              <a:spcBef>
                <a:spcPct val="50000"/>
              </a:spcBef>
            </a:pPr>
            <a:r>
              <a:rPr lang="en-US">
                <a:solidFill>
                  <a:srgbClr val="FF0000"/>
                </a:solidFill>
              </a:rPr>
              <a:t>As boundary expands, land value just beyond boundary can grow rapidly, due to increase in growth premium &amp; irreversibility (option) premium values, depending on how fast the boundary is expanding, and the magnitude of the location value rent gradient inside the boundary.</a:t>
            </a:r>
          </a:p>
        </p:txBody>
      </p:sp>
      <p:sp>
        <p:nvSpPr>
          <p:cNvPr id="19463" name="AutoShape 44"/>
          <p:cNvSpPr>
            <a:spLocks/>
          </p:cNvSpPr>
          <p:nvPr/>
        </p:nvSpPr>
        <p:spPr bwMode="auto">
          <a:xfrm>
            <a:off x="6019800" y="4876800"/>
            <a:ext cx="76200" cy="685800"/>
          </a:xfrm>
          <a:prstGeom prst="leftBrace">
            <a:avLst>
              <a:gd name="adj1" fmla="val 75000"/>
              <a:gd name="adj2" fmla="val 50000"/>
            </a:avLst>
          </a:prstGeom>
          <a:noFill/>
          <a:ln w="9525">
            <a:solidFill>
              <a:srgbClr val="FF0000"/>
            </a:solidFill>
            <a:round/>
            <a:headEnd/>
            <a:tailEnd/>
          </a:ln>
        </p:spPr>
        <p:txBody>
          <a:bodyPr wrap="none" anchor="ctr"/>
          <a:lstStyle/>
          <a:p>
            <a:pPr eaLnBrk="1" hangingPunct="1"/>
            <a:endParaRPr lang="en-US"/>
          </a:p>
        </p:txBody>
      </p:sp>
      <p:sp>
        <p:nvSpPr>
          <p:cNvPr id="19464" name="Line 45"/>
          <p:cNvSpPr>
            <a:spLocks noChangeShapeType="1"/>
          </p:cNvSpPr>
          <p:nvPr/>
        </p:nvSpPr>
        <p:spPr bwMode="auto">
          <a:xfrm>
            <a:off x="3733800" y="5181600"/>
            <a:ext cx="2209800" cy="0"/>
          </a:xfrm>
          <a:prstGeom prst="line">
            <a:avLst/>
          </a:prstGeom>
          <a:noFill/>
          <a:ln w="9525">
            <a:solidFill>
              <a:srgbClr val="FF0000"/>
            </a:solidFill>
            <a:round/>
            <a:headEnd/>
            <a:tailEnd type="triangle" w="med" len="med"/>
          </a:ln>
        </p:spPr>
        <p:txBody>
          <a:bodyPr wrap="none"/>
          <a:lstStyle/>
          <a:p>
            <a:endParaRPr lang="en-US"/>
          </a:p>
        </p:txBody>
      </p:sp>
      <p:sp>
        <p:nvSpPr>
          <p:cNvPr id="19465" name="Line 46"/>
          <p:cNvSpPr>
            <a:spLocks noChangeShapeType="1"/>
          </p:cNvSpPr>
          <p:nvPr/>
        </p:nvSpPr>
        <p:spPr bwMode="auto">
          <a:xfrm>
            <a:off x="4267200" y="6248400"/>
            <a:ext cx="1981200" cy="0"/>
          </a:xfrm>
          <a:prstGeom prst="line">
            <a:avLst/>
          </a:prstGeom>
          <a:noFill/>
          <a:ln w="9525">
            <a:solidFill>
              <a:srgbClr val="FF0000"/>
            </a:solidFill>
            <a:round/>
            <a:headEnd/>
            <a:tailEnd type="triangle" w="med" len="med"/>
          </a:ln>
        </p:spPr>
        <p:txBody>
          <a:bodyPr wrap="none"/>
          <a:lstStyle/>
          <a:p>
            <a:endParaRPr lang="en-US"/>
          </a:p>
        </p:txBody>
      </p:sp>
      <p:sp>
        <p:nvSpPr>
          <p:cNvPr id="19466" name="Text Box 47"/>
          <p:cNvSpPr txBox="1">
            <a:spLocks noChangeArrowheads="1"/>
          </p:cNvSpPr>
          <p:nvPr/>
        </p:nvSpPr>
        <p:spPr bwMode="auto">
          <a:xfrm>
            <a:off x="6324600" y="6096000"/>
            <a:ext cx="1905000" cy="274638"/>
          </a:xfrm>
          <a:prstGeom prst="rect">
            <a:avLst/>
          </a:prstGeom>
          <a:noFill/>
          <a:ln w="9525">
            <a:noFill/>
            <a:miter lim="800000"/>
            <a:headEnd/>
            <a:tailEnd/>
          </a:ln>
        </p:spPr>
        <p:txBody>
          <a:bodyPr>
            <a:spAutoFit/>
          </a:bodyPr>
          <a:lstStyle/>
          <a:p>
            <a:pPr eaLnBrk="1" hangingPunct="1">
              <a:spcBef>
                <a:spcPct val="50000"/>
              </a:spcBef>
            </a:pPr>
            <a:r>
              <a:rPr lang="en-US" sz="1200">
                <a:solidFill>
                  <a:srgbClr val="FF0000"/>
                </a:solidFill>
              </a:rPr>
              <a:t>Direction of bdy expansion</a:t>
            </a:r>
          </a:p>
        </p:txBody>
      </p:sp>
      <p:sp>
        <p:nvSpPr>
          <p:cNvPr id="19467" name="Line 48"/>
          <p:cNvSpPr>
            <a:spLocks noChangeShapeType="1"/>
          </p:cNvSpPr>
          <p:nvPr/>
        </p:nvSpPr>
        <p:spPr bwMode="auto">
          <a:xfrm flipH="1">
            <a:off x="6400800" y="6553200"/>
            <a:ext cx="1828800" cy="0"/>
          </a:xfrm>
          <a:prstGeom prst="line">
            <a:avLst/>
          </a:prstGeom>
          <a:noFill/>
          <a:ln w="9525">
            <a:solidFill>
              <a:srgbClr val="FF0000"/>
            </a:solidFill>
            <a:round/>
            <a:headEnd/>
            <a:tailEnd type="triangle" w="med" len="med"/>
          </a:ln>
        </p:spPr>
        <p:txBody>
          <a:bodyPr wrap="none"/>
          <a:lstStyle/>
          <a:p>
            <a:endParaRPr lang="en-US"/>
          </a:p>
        </p:txBody>
      </p:sp>
      <p:sp>
        <p:nvSpPr>
          <p:cNvPr id="19468" name="Text Box 49"/>
          <p:cNvSpPr txBox="1">
            <a:spLocks noChangeArrowheads="1"/>
          </p:cNvSpPr>
          <p:nvPr/>
        </p:nvSpPr>
        <p:spPr bwMode="auto">
          <a:xfrm>
            <a:off x="4648200" y="6400800"/>
            <a:ext cx="1676400" cy="274638"/>
          </a:xfrm>
          <a:prstGeom prst="rect">
            <a:avLst/>
          </a:prstGeom>
          <a:noFill/>
          <a:ln w="9525">
            <a:noFill/>
            <a:miter lim="800000"/>
            <a:headEnd/>
            <a:tailEnd/>
          </a:ln>
        </p:spPr>
        <p:txBody>
          <a:bodyPr>
            <a:spAutoFit/>
          </a:bodyPr>
          <a:lstStyle/>
          <a:p>
            <a:pPr algn="r" eaLnBrk="1" hangingPunct="1">
              <a:spcBef>
                <a:spcPct val="50000"/>
              </a:spcBef>
            </a:pPr>
            <a:r>
              <a:rPr lang="en-US" sz="1200">
                <a:solidFill>
                  <a:srgbClr val="FF0000"/>
                </a:solidFill>
              </a:rPr>
              <a:t>Direction of time flow </a:t>
            </a:r>
          </a:p>
        </p:txBody>
      </p:sp>
      <p:sp>
        <p:nvSpPr>
          <p:cNvPr id="19470" name="Oval 51"/>
          <p:cNvSpPr>
            <a:spLocks noChangeArrowheads="1"/>
          </p:cNvSpPr>
          <p:nvPr/>
        </p:nvSpPr>
        <p:spPr bwMode="auto">
          <a:xfrm>
            <a:off x="6019800" y="4648200"/>
            <a:ext cx="457200" cy="1219200"/>
          </a:xfrm>
          <a:prstGeom prst="ellipse">
            <a:avLst/>
          </a:prstGeom>
          <a:noFill/>
          <a:ln w="15875" algn="ctr">
            <a:solidFill>
              <a:srgbClr val="0000FF"/>
            </a:solidFill>
            <a:round/>
            <a:headEnd/>
            <a:tailEnd/>
          </a:ln>
        </p:spPr>
        <p:txBody>
          <a:bodyPr wrap="none"/>
          <a:lstStyle/>
          <a:p>
            <a:pPr eaLnBrk="1" hangingPunct="1"/>
            <a:endParaRPr lang="en-US" sz="1400"/>
          </a:p>
        </p:txBody>
      </p:sp>
      <p:sp>
        <p:nvSpPr>
          <p:cNvPr id="53" name="Rectangle 2"/>
          <p:cNvSpPr txBox="1">
            <a:spLocks noChangeArrowheads="1"/>
          </p:cNvSpPr>
          <p:nvPr/>
        </p:nvSpPr>
        <p:spPr bwMode="auto">
          <a:xfrm>
            <a:off x="6553200" y="4267200"/>
            <a:ext cx="2362200" cy="457200"/>
          </a:xfrm>
          <a:prstGeom prst="rect">
            <a:avLst/>
          </a:prstGeom>
          <a:solidFill>
            <a:schemeClr val="bg1"/>
          </a:solidFill>
          <a:ln w="9525">
            <a:noFill/>
            <a:miter lim="800000"/>
            <a:headEnd/>
            <a:tailEnd/>
          </a:ln>
          <a:effectLst/>
        </p:spPr>
        <p:txBody>
          <a:bodyPr lIns="92075" tIns="46038" rIns="92075" bIns="46038" anchor="ctr"/>
          <a:lstStyle/>
          <a:p>
            <a:pPr algn="ctr" eaLnBrk="1" hangingPunct="1">
              <a:defRPr/>
            </a:pPr>
            <a:r>
              <a:rPr lang="en-US" sz="1600" b="1" kern="0" dirty="0">
                <a:solidFill>
                  <a:srgbClr val="0000FF"/>
                </a:solidFill>
                <a:effectLst>
                  <a:outerShdw blurRad="38100" dist="38100" dir="2700000" algn="tl">
                    <a:srgbClr val="FFFFFF"/>
                  </a:outerShdw>
                </a:effectLst>
                <a:latin typeface="+mj-lt"/>
                <a:ea typeface="+mj-ea"/>
                <a:cs typeface="+mj-cs"/>
              </a:rPr>
              <a:t>Key place &amp; time of value creation!</a:t>
            </a:r>
            <a:endParaRPr lang="en-US" sz="1600" kern="0" dirty="0">
              <a:solidFill>
                <a:srgbClr val="0000FF"/>
              </a:solidFill>
              <a:effectLst>
                <a:outerShdw blurRad="38100" dist="38100" dir="2700000" algn="tl">
                  <a:srgbClr val="FFFFFF"/>
                </a:outerShdw>
              </a:effectLst>
              <a:latin typeface="+mj-lt"/>
              <a:ea typeface="+mj-ea"/>
              <a:cs typeface="+mj-cs"/>
            </a:endParaRPr>
          </a:p>
        </p:txBody>
      </p:sp>
      <p:cxnSp>
        <p:nvCxnSpPr>
          <p:cNvPr id="19472" name="Straight Arrow Connector 54"/>
          <p:cNvCxnSpPr>
            <a:cxnSpLocks noChangeShapeType="1"/>
            <a:endCxn id="19470" idx="7"/>
          </p:cNvCxnSpPr>
          <p:nvPr/>
        </p:nvCxnSpPr>
        <p:spPr bwMode="auto">
          <a:xfrm flipH="1">
            <a:off x="6410325" y="4495800"/>
            <a:ext cx="523875" cy="330200"/>
          </a:xfrm>
          <a:prstGeom prst="straightConnector1">
            <a:avLst/>
          </a:prstGeom>
          <a:noFill/>
          <a:ln w="9525" algn="ctr">
            <a:solidFill>
              <a:srgbClr val="0000FF"/>
            </a:solidFill>
            <a:round/>
            <a:headEnd/>
            <a:tailEnd type="arrow" w="med" len="med"/>
          </a:ln>
        </p:spPr>
      </p:cxnSp>
      <p:sp>
        <p:nvSpPr>
          <p:cNvPr id="19473" name="Footer Placeholder 5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sz="3600" i="1" smtClean="0"/>
              <a:t>These considerations give us a fifth principle of urban form</a:t>
            </a:r>
            <a:r>
              <a:rPr lang="en-US" i="1" smtClean="0"/>
              <a:t>:</a:t>
            </a:r>
            <a:endParaRPr lang="en-US" smtClean="0"/>
          </a:p>
        </p:txBody>
      </p:sp>
      <p:sp>
        <p:nvSpPr>
          <p:cNvPr id="20483" name="Rectangle 3"/>
          <p:cNvSpPr>
            <a:spLocks noGrp="1" noChangeArrowheads="1"/>
          </p:cNvSpPr>
          <p:nvPr>
            <p:ph type="body" idx="1"/>
          </p:nvPr>
        </p:nvSpPr>
        <p:spPr/>
        <p:txBody>
          <a:bodyPr/>
          <a:lstStyle/>
          <a:p>
            <a:pPr eaLnBrk="1" hangingPunct="1">
              <a:buFont typeface="Wingdings" pitchFamily="2" charset="2"/>
              <a:buNone/>
            </a:pPr>
            <a:r>
              <a:rPr lang="en-US" b="1" i="1" dirty="0" smtClean="0">
                <a:solidFill>
                  <a:srgbClr val="FF0000"/>
                </a:solidFill>
              </a:rPr>
              <a:t>Principle 5:</a:t>
            </a:r>
          </a:p>
          <a:p>
            <a:pPr eaLnBrk="1" hangingPunct="1">
              <a:buFont typeface="Wingdings" pitchFamily="2" charset="2"/>
              <a:buNone/>
            </a:pPr>
            <a:r>
              <a:rPr lang="en-US" b="1" i="1" dirty="0" smtClean="0">
                <a:solidFill>
                  <a:srgbClr val="FF0000"/>
                </a:solidFill>
              </a:rPr>
              <a:t>“Faster </a:t>
            </a:r>
            <a:r>
              <a:rPr lang="en-US" b="1" i="1" dirty="0" smtClean="0">
                <a:solidFill>
                  <a:srgbClr val="FF0000"/>
                </a:solidFill>
              </a:rPr>
              <a:t>urban growth and greater uncertainty in that growth will tend to increase urban land values, with the uncertainty also suggesting that a smaller, denser city is optimal, as rational development is postponed longer than it otherwise would be</a:t>
            </a:r>
            <a:r>
              <a:rPr lang="en-US" b="1" i="1" dirty="0" smtClean="0">
                <a:solidFill>
                  <a:srgbClr val="FF0000"/>
                </a:solidFill>
              </a:rPr>
              <a:t>.”</a:t>
            </a:r>
            <a:endParaRPr lang="en-US" b="1" i="1" dirty="0" smtClean="0">
              <a:solidFill>
                <a:srgbClr val="FF0000"/>
              </a:solidFill>
            </a:endParaRPr>
          </a:p>
          <a:p>
            <a:pPr lvl="3" algn="just" eaLnBrk="1" hangingPunct="1"/>
            <a:endParaRPr lang="en-US" i="1" dirty="0" smtClean="0">
              <a:solidFill>
                <a:srgbClr val="FF0000"/>
              </a:solidFill>
            </a:endParaRPr>
          </a:p>
        </p:txBody>
      </p:sp>
      <p:sp>
        <p:nvSpPr>
          <p:cNvPr id="20484" name="Slide Number Placeholder 3"/>
          <p:cNvSpPr>
            <a:spLocks noGrp="1"/>
          </p:cNvSpPr>
          <p:nvPr>
            <p:ph type="sldNum" sz="quarter" idx="12"/>
          </p:nvPr>
        </p:nvSpPr>
        <p:spPr>
          <a:noFill/>
          <a:ln>
            <a:miter lim="800000"/>
            <a:headEnd/>
            <a:tailEnd/>
          </a:ln>
        </p:spPr>
        <p:txBody>
          <a:bodyPr/>
          <a:lstStyle/>
          <a:p>
            <a:fld id="{18D79BCA-C9CE-4444-81CE-060208386546}" type="slidenum">
              <a:rPr lang="en-US"/>
              <a:pPr/>
              <a:t>8</a:t>
            </a:fld>
            <a:endParaRPr lang="en-US"/>
          </a:p>
        </p:txBody>
      </p:sp>
      <p:sp>
        <p:nvSpPr>
          <p:cNvPr id="2048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2000" y="381000"/>
            <a:ext cx="7772400" cy="838200"/>
          </a:xfrm>
        </p:spPr>
        <p:txBody>
          <a:bodyPr/>
          <a:lstStyle/>
          <a:p>
            <a:pPr eaLnBrk="1" hangingPunct="1">
              <a:defRPr/>
            </a:pPr>
            <a:r>
              <a:rPr lang="en-US" sz="3200" b="1" smtClean="0"/>
              <a:t>Varied Land Use and Density…</a:t>
            </a:r>
            <a:endParaRPr lang="en-US" sz="3200" smtClean="0"/>
          </a:p>
        </p:txBody>
      </p:sp>
      <p:sp>
        <p:nvSpPr>
          <p:cNvPr id="21507" name="Rectangle 3"/>
          <p:cNvSpPr>
            <a:spLocks noGrp="1" noChangeArrowheads="1"/>
          </p:cNvSpPr>
          <p:nvPr>
            <p:ph type="body" idx="1"/>
          </p:nvPr>
        </p:nvSpPr>
        <p:spPr>
          <a:xfrm>
            <a:off x="762000" y="1371600"/>
            <a:ext cx="7772400" cy="4800600"/>
          </a:xfrm>
        </p:spPr>
        <p:txBody>
          <a:bodyPr/>
          <a:lstStyle/>
          <a:p>
            <a:pPr eaLnBrk="1" hangingPunct="1">
              <a:lnSpc>
                <a:spcPct val="90000"/>
              </a:lnSpc>
            </a:pPr>
            <a:r>
              <a:rPr lang="en-US" sz="2800" smtClean="0"/>
              <a:t>In Circlopolis we had only one land use (housing) of only one density (2 houses/acre).</a:t>
            </a:r>
          </a:p>
          <a:p>
            <a:pPr eaLnBrk="1" hangingPunct="1">
              <a:lnSpc>
                <a:spcPct val="90000"/>
              </a:lnSpc>
            </a:pPr>
            <a:r>
              <a:rPr lang="en-US" sz="2800" smtClean="0"/>
              <a:t>Real world cities have multiple land uses:</a:t>
            </a:r>
          </a:p>
          <a:p>
            <a:pPr lvl="1" eaLnBrk="1" hangingPunct="1">
              <a:lnSpc>
                <a:spcPct val="90000"/>
              </a:lnSpc>
            </a:pPr>
            <a:r>
              <a:rPr lang="en-US" sz="2400" smtClean="0"/>
              <a:t>Commercial</a:t>
            </a:r>
          </a:p>
          <a:p>
            <a:pPr lvl="1" eaLnBrk="1" hangingPunct="1">
              <a:lnSpc>
                <a:spcPct val="90000"/>
              </a:lnSpc>
            </a:pPr>
            <a:r>
              <a:rPr lang="en-US" sz="2400" smtClean="0"/>
              <a:t>Industrial</a:t>
            </a:r>
          </a:p>
          <a:p>
            <a:pPr lvl="1" eaLnBrk="1" hangingPunct="1">
              <a:lnSpc>
                <a:spcPct val="90000"/>
              </a:lnSpc>
            </a:pPr>
            <a:r>
              <a:rPr lang="en-US" sz="2400" smtClean="0"/>
              <a:t>Residential</a:t>
            </a:r>
          </a:p>
          <a:p>
            <a:pPr eaLnBrk="1" hangingPunct="1">
              <a:lnSpc>
                <a:spcPct val="90000"/>
              </a:lnSpc>
            </a:pPr>
            <a:r>
              <a:rPr lang="en-US" sz="2800" smtClean="0"/>
              <a:t>And multiple densities:</a:t>
            </a:r>
          </a:p>
          <a:p>
            <a:pPr lvl="1" eaLnBrk="1" hangingPunct="1">
              <a:lnSpc>
                <a:spcPct val="90000"/>
              </a:lnSpc>
            </a:pPr>
            <a:r>
              <a:rPr lang="en-US" sz="2400" smtClean="0"/>
              <a:t>High-rise</a:t>
            </a:r>
          </a:p>
          <a:p>
            <a:pPr lvl="1" eaLnBrk="1" hangingPunct="1">
              <a:lnSpc>
                <a:spcPct val="90000"/>
              </a:lnSpc>
            </a:pPr>
            <a:r>
              <a:rPr lang="en-US" sz="2400" smtClean="0"/>
              <a:t>Mid-rise</a:t>
            </a:r>
          </a:p>
          <a:p>
            <a:pPr lvl="1" eaLnBrk="1" hangingPunct="1">
              <a:lnSpc>
                <a:spcPct val="90000"/>
              </a:lnSpc>
            </a:pPr>
            <a:r>
              <a:rPr lang="en-US" sz="2400" smtClean="0"/>
              <a:t>Low-rise</a:t>
            </a:r>
          </a:p>
          <a:p>
            <a:pPr lvl="1" eaLnBrk="1" hangingPunct="1">
              <a:lnSpc>
                <a:spcPct val="90000"/>
              </a:lnSpc>
            </a:pPr>
            <a:r>
              <a:rPr lang="en-US" sz="2400" smtClean="0"/>
              <a:t>Spread-out</a:t>
            </a:r>
          </a:p>
        </p:txBody>
      </p:sp>
      <p:sp>
        <p:nvSpPr>
          <p:cNvPr id="21508" name="Slide Number Placeholder 3"/>
          <p:cNvSpPr>
            <a:spLocks noGrp="1"/>
          </p:cNvSpPr>
          <p:nvPr>
            <p:ph type="sldNum" sz="quarter" idx="12"/>
          </p:nvPr>
        </p:nvSpPr>
        <p:spPr>
          <a:noFill/>
          <a:ln>
            <a:miter lim="800000"/>
            <a:headEnd/>
            <a:tailEnd/>
          </a:ln>
        </p:spPr>
        <p:txBody>
          <a:bodyPr/>
          <a:lstStyle/>
          <a:p>
            <a:fld id="{348B03BD-4C2B-4664-9435-E5942534BACB}" type="slidenum">
              <a:rPr lang="en-US"/>
              <a:pPr/>
              <a:t>9</a:t>
            </a:fld>
            <a:endParaRPr lang="en-US"/>
          </a:p>
        </p:txBody>
      </p:sp>
      <p:sp>
        <p:nvSpPr>
          <p:cNvPr id="2150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theme/theme1.xml><?xml version="1.0" encoding="utf-8"?>
<a:theme xmlns:a="http://schemas.openxmlformats.org/drawingml/2006/main" name="Soaring">
  <a:themeElements>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676</TotalTime>
  <Words>4799</Words>
  <Application>Microsoft Office PowerPoint</Application>
  <PresentationFormat>On-screen Show (4:3)</PresentationFormat>
  <Paragraphs>552</Paragraphs>
  <Slides>61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Times New Roman</vt:lpstr>
      <vt:lpstr>Arial</vt:lpstr>
      <vt:lpstr>Wingdings</vt:lpstr>
      <vt:lpstr>Calibri</vt:lpstr>
      <vt:lpstr>Symbol</vt:lpstr>
      <vt:lpstr>Soaring</vt:lpstr>
      <vt:lpstr>Chapter 5:</vt:lpstr>
      <vt:lpstr>Introduction</vt:lpstr>
      <vt:lpstr>Chapter 5   Learning Objectives:</vt:lpstr>
      <vt:lpstr>Chapter 5   Learning Objectives (cont’d):</vt:lpstr>
      <vt:lpstr>Effect of Urban Growth &amp; Uncertainty on Land Rents &amp; Land Values Just Beyond the Urban Boundary</vt:lpstr>
      <vt:lpstr>Effect of Urban Growth &amp; Uncertainty on Land Rents &amp; Land Values Just Beyond the Urban Boundary</vt:lpstr>
      <vt:lpstr>Effect of Urban Growth &amp; Uncertainty on Land Rents &amp; Land Values Just Beyond the Urban Boundary</vt:lpstr>
      <vt:lpstr>These considerations give us a fifth principle of urban form:</vt:lpstr>
      <vt:lpstr>Varied Land Use and Density…</vt:lpstr>
      <vt:lpstr>Varied Land Use and Density…</vt:lpstr>
      <vt:lpstr>Slide 11</vt:lpstr>
      <vt:lpstr>Recall the bid-rent function and the land rent gradient concepts from Chapter 4</vt:lpstr>
      <vt:lpstr>Slide 13</vt:lpstr>
      <vt:lpstr>What indicates the productivity of a land use?</vt:lpstr>
      <vt:lpstr>What indicates the sensitivity of a land use to accessibility (transport costs)?</vt:lpstr>
      <vt:lpstr>Why is density (or intensity) of land use positively correlated with both land use productivity and sensitivity to accessibility?</vt:lpstr>
      <vt:lpstr>In the land market, which type of use will prevail nearest the center?</vt:lpstr>
      <vt:lpstr>This result in part explains the classical Burgess Concentric Ring Model of Urban Form</vt:lpstr>
      <vt:lpstr>Why is density (or intensity) of land use positively correlated with both land use productivity and sensitivity to accessibility?…</vt:lpstr>
      <vt:lpstr>Recall the bid-rent function and the land rent gradient concepts from Chapter 4…</vt:lpstr>
      <vt:lpstr>How does it happen that higher-income residences are farther from the central point, given that higher-income people have higher value of their time, causing them to have higher transport costs and therefore greater value of accessibility?…</vt:lpstr>
      <vt:lpstr>Here’s a famous alternative model: The Hoyt Sector Model of Urban Form…</vt:lpstr>
      <vt:lpstr>Which model do you think is a more accurate depiction of urban land use structure?…</vt:lpstr>
      <vt:lpstr>Effect of Land Use Boundaries…</vt:lpstr>
      <vt:lpstr>What are some examples of compatible land uses (with favorable location externalities)?…</vt:lpstr>
      <vt:lpstr>Zones  Boundaries between zones.</vt:lpstr>
      <vt:lpstr>Real cities are “polycentric” (not monocentric)…</vt:lpstr>
      <vt:lpstr>All cities must be polycentric because different land uses have different and multiple “central points”.</vt:lpstr>
      <vt:lpstr>Slide 29</vt:lpstr>
      <vt:lpstr>Neighborhood Succession Theory…</vt:lpstr>
      <vt:lpstr>Slide 31</vt:lpstr>
      <vt:lpstr>When will major growth in land value occur?…</vt:lpstr>
      <vt:lpstr>5.4 Property Life Cycle &amp; the Effect of Structural Depreciation</vt:lpstr>
      <vt:lpstr>Slide 34</vt:lpstr>
      <vt:lpstr>The Depreciation Principle:</vt:lpstr>
      <vt:lpstr>Example:</vt:lpstr>
      <vt:lpstr>Answer: </vt:lpstr>
      <vt:lpstr>Suppose location value increases 2%/Yr in real terms. (In monocentric city model what could cause this?)</vt:lpstr>
      <vt:lpstr>Answer:  </vt:lpstr>
      <vt:lpstr>Three causes (sources) of structure (building) depreciation</vt:lpstr>
      <vt:lpstr>Of the three forms of depreciation . . .</vt:lpstr>
      <vt:lpstr>“Extra” slides…</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vector>
  </TitlesOfParts>
  <Company>The Yates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Stephanie R. Yates</dc:creator>
  <cp:lastModifiedBy>McLaughlin</cp:lastModifiedBy>
  <cp:revision>38</cp:revision>
  <dcterms:created xsi:type="dcterms:W3CDTF">2000-11-18T02:55:56Z</dcterms:created>
  <dcterms:modified xsi:type="dcterms:W3CDTF">2013-02-14T23:59:09Z</dcterms:modified>
</cp:coreProperties>
</file>