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9"/>
  </p:notesMasterIdLst>
  <p:sldIdLst>
    <p:sldId id="256" r:id="rId2"/>
    <p:sldId id="259" r:id="rId3"/>
    <p:sldId id="268" r:id="rId4"/>
    <p:sldId id="273" r:id="rId5"/>
    <p:sldId id="505" r:id="rId6"/>
    <p:sldId id="287" r:id="rId7"/>
    <p:sldId id="289" r:id="rId8"/>
    <p:sldId id="506" r:id="rId9"/>
    <p:sldId id="302" r:id="rId10"/>
    <p:sldId id="304" r:id="rId11"/>
    <p:sldId id="508" r:id="rId12"/>
    <p:sldId id="319" r:id="rId13"/>
    <p:sldId id="324" r:id="rId14"/>
    <p:sldId id="509" r:id="rId15"/>
    <p:sldId id="511" r:id="rId16"/>
    <p:sldId id="347" r:id="rId17"/>
    <p:sldId id="360" r:id="rId18"/>
    <p:sldId id="365" r:id="rId19"/>
    <p:sldId id="375" r:id="rId20"/>
    <p:sldId id="512" r:id="rId21"/>
    <p:sldId id="513" r:id="rId22"/>
    <p:sldId id="393" r:id="rId23"/>
    <p:sldId id="397" r:id="rId24"/>
    <p:sldId id="401" r:id="rId25"/>
    <p:sldId id="404" r:id="rId26"/>
    <p:sldId id="412" r:id="rId27"/>
    <p:sldId id="419" r:id="rId28"/>
    <p:sldId id="421" r:id="rId29"/>
    <p:sldId id="426" r:id="rId30"/>
    <p:sldId id="427" r:id="rId31"/>
    <p:sldId id="428" r:id="rId32"/>
    <p:sldId id="430" r:id="rId33"/>
    <p:sldId id="434" r:id="rId34"/>
    <p:sldId id="440" r:id="rId35"/>
    <p:sldId id="515" r:id="rId36"/>
    <p:sldId id="517" r:id="rId37"/>
    <p:sldId id="450" r:id="rId38"/>
    <p:sldId id="453" r:id="rId39"/>
    <p:sldId id="458" r:id="rId40"/>
    <p:sldId id="462" r:id="rId41"/>
    <p:sldId id="466" r:id="rId42"/>
    <p:sldId id="470" r:id="rId43"/>
    <p:sldId id="474" r:id="rId44"/>
    <p:sldId id="477" r:id="rId45"/>
    <p:sldId id="489" r:id="rId46"/>
    <p:sldId id="572" r:id="rId47"/>
    <p:sldId id="518" r:id="rId48"/>
    <p:sldId id="519" r:id="rId49"/>
    <p:sldId id="504" r:id="rId50"/>
    <p:sldId id="564" r:id="rId51"/>
    <p:sldId id="563" r:id="rId52"/>
    <p:sldId id="569" r:id="rId53"/>
    <p:sldId id="568" r:id="rId54"/>
    <p:sldId id="567" r:id="rId55"/>
    <p:sldId id="566" r:id="rId56"/>
    <p:sldId id="570" r:id="rId57"/>
    <p:sldId id="521" r:id="rId58"/>
    <p:sldId id="522" r:id="rId59"/>
    <p:sldId id="524" r:id="rId60"/>
    <p:sldId id="526" r:id="rId61"/>
    <p:sldId id="527" r:id="rId62"/>
    <p:sldId id="571" r:id="rId63"/>
    <p:sldId id="530" r:id="rId64"/>
    <p:sldId id="531" r:id="rId65"/>
    <p:sldId id="532" r:id="rId66"/>
    <p:sldId id="533" r:id="rId67"/>
    <p:sldId id="535" r:id="rId68"/>
    <p:sldId id="536" r:id="rId69"/>
    <p:sldId id="537" r:id="rId70"/>
    <p:sldId id="538" r:id="rId71"/>
    <p:sldId id="539" r:id="rId72"/>
    <p:sldId id="542" r:id="rId73"/>
    <p:sldId id="540" r:id="rId74"/>
    <p:sldId id="543" r:id="rId75"/>
    <p:sldId id="544" r:id="rId76"/>
    <p:sldId id="545" r:id="rId77"/>
    <p:sldId id="546" r:id="rId78"/>
    <p:sldId id="548" r:id="rId79"/>
    <p:sldId id="553" r:id="rId80"/>
    <p:sldId id="550" r:id="rId81"/>
    <p:sldId id="557" r:id="rId82"/>
    <p:sldId id="554" r:id="rId83"/>
    <p:sldId id="558" r:id="rId84"/>
    <p:sldId id="559" r:id="rId85"/>
    <p:sldId id="560" r:id="rId86"/>
    <p:sldId id="561" r:id="rId87"/>
    <p:sldId id="573" r:id="rId8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p:cViewPr varScale="1">
        <p:scale>
          <a:sx n="86" d="100"/>
          <a:sy n="86" d="100"/>
        </p:scale>
        <p:origin x="221" y="48"/>
      </p:cViewPr>
      <p:guideLst>
        <p:guide orient="horz" pos="2160"/>
        <p:guide pos="2880"/>
      </p:guideLst>
    </p:cSldViewPr>
  </p:slideViewPr>
  <p:outlineViewPr>
    <p:cViewPr>
      <p:scale>
        <a:sx n="33" d="100"/>
        <a:sy n="33" d="100"/>
      </p:scale>
      <p:origin x="0" y="35923"/>
    </p:cViewPr>
    <p:sldLst>
      <p:sld r:id="rId1" collapse="1"/>
      <p:sld r:id="rId2" collapse="1"/>
      <p:sld r:id="rId3" collapse="1"/>
      <p:sld r:id="rId4" collapse="1"/>
    </p:sldLst>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_rels/viewProps.xml.rels><?xml version="1.0" encoding="UTF-8" standalone="yes"?>
<Relationships xmlns="http://schemas.openxmlformats.org/package/2006/relationships"><Relationship Id="rId3" Type="http://schemas.openxmlformats.org/officeDocument/2006/relationships/slide" Target="slides/slide58.xml"/><Relationship Id="rId2" Type="http://schemas.openxmlformats.org/officeDocument/2006/relationships/slide" Target="slides/slide36.xml"/><Relationship Id="rId1" Type="http://schemas.openxmlformats.org/officeDocument/2006/relationships/slide" Target="slides/slide35.xml"/><Relationship Id="rId4" Type="http://schemas.openxmlformats.org/officeDocument/2006/relationships/slide" Target="slides/slide7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E51A9E-0465-4EC2-9D8F-0C4475105C77}" type="datetimeFigureOut">
              <a:rPr lang="en-US" smtClean="0"/>
              <a:t>8/9/2014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7EFE68-DE7F-4901-84E6-34D1192D213C}" type="slidenum">
              <a:rPr lang="en-US" smtClean="0"/>
              <a:t>‹#›</a:t>
            </a:fld>
            <a:endParaRPr lang="en-US" dirty="0"/>
          </a:p>
        </p:txBody>
      </p:sp>
    </p:spTree>
    <p:extLst>
      <p:ext uri="{BB962C8B-B14F-4D97-AF65-F5344CB8AC3E}">
        <p14:creationId xmlns:p14="http://schemas.microsoft.com/office/powerpoint/2010/main" val="3915000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76485" name="Rectangle 2053"/>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smtClean="0"/>
              <a:t>Click to edit Master title style</a:t>
            </a:r>
          </a:p>
        </p:txBody>
      </p:sp>
      <p:sp>
        <p:nvSpPr>
          <p:cNvPr id="276486" name="Rectangle 2054"/>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7" name="Rectangle 2055"/>
          <p:cNvSpPr>
            <a:spLocks noGrp="1" noChangeArrowheads="1"/>
          </p:cNvSpPr>
          <p:nvPr>
            <p:ph type="dt" sz="quarter"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8" name="Rectangle 2056"/>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9" name="Rectangle 2057"/>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4F9E3806-B93F-48F4-9685-B28F36CC38A1}"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6"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0C3785EB-E998-4E3C-95D3-055A63C4A6D9}"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6"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8ACD1164-B42D-45BA-8CF2-B564D4702AC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6"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69860557-0C15-4F8F-AB79-8857A8125E7E}"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6"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0F8A6D5D-67A9-4E1E-BE1E-058414B97228}"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6"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7"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75D0088-2C65-4CE0-B30F-527C7DB9CFAE}"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8"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9"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B0511ADD-1DAF-4118-BA2F-0C0AED463751}"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4"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5"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3F9CC3D4-9163-48C0-977F-989A94E38A47}"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3"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4"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B3F1269B-5974-4756-88FB-78A4FC297057}"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6"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7"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FDD6DC5E-41CE-4249-A0D4-80BE89C775A8}"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6"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r>
              <a:rPr lang="en-US" dirty="0" smtClean="0"/>
              <a:t>© 2014 OnCourse Learning. All Rights Reserved.</a:t>
            </a:r>
            <a:endParaRPr lang="en-US" dirty="0"/>
          </a:p>
        </p:txBody>
      </p:sp>
      <p:sp>
        <p:nvSpPr>
          <p:cNvPr id="7"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1244B73E-0D03-4570-B123-6EB345DE076B}"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75461"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75463" name="Rectangle 7"/>
          <p:cNvSpPr>
            <a:spLocks noGrp="1" noChangeArrowheads="1"/>
          </p:cNvSpPr>
          <p:nvPr>
            <p:ph type="ftr" sz="quarter" idx="3"/>
          </p:nvPr>
        </p:nvSpPr>
        <p:spPr bwMode="auto">
          <a:xfrm>
            <a:off x="2743200" y="6400800"/>
            <a:ext cx="365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ctr" eaLnBrk="1" hangingPunct="1">
              <a:defRPr sz="1200">
                <a:latin typeface="Calibri" pitchFamily="34" charset="0"/>
              </a:defRPr>
            </a:lvl1pPr>
          </a:lstStyle>
          <a:p>
            <a:pPr>
              <a:defRPr/>
            </a:pPr>
            <a:r>
              <a:rPr lang="en-US" dirty="0" smtClean="0"/>
              <a:t>© 2014 OnCourse Learning. All Rights Reserved.</a:t>
            </a:r>
            <a:endParaRPr lang="en-US" dirty="0"/>
          </a:p>
        </p:txBody>
      </p:sp>
      <p:sp>
        <p:nvSpPr>
          <p:cNvPr id="275464" name="Rectangle 8"/>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eaLnBrk="1" hangingPunct="1">
              <a:defRPr sz="1200">
                <a:latin typeface="Calibri" pitchFamily="34" charset="0"/>
              </a:defRPr>
            </a:lvl1pPr>
          </a:lstStyle>
          <a:p>
            <a:fld id="{0384A56D-BE92-4375-9103-DABF1752484E}" type="slidenum">
              <a:rPr lang="en-US" smtClean="0"/>
              <a:pPr/>
              <a:t>‹#›</a:t>
            </a:fld>
            <a:endParaRPr lang="en-US" dirty="0"/>
          </a:p>
        </p:txBody>
      </p:sp>
      <p:sp>
        <p:nvSpPr>
          <p:cNvPr id="1031"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5.bin"/></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93813" y="762000"/>
            <a:ext cx="6554787"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Chapter 4:</a:t>
            </a:r>
          </a:p>
        </p:txBody>
      </p:sp>
      <p:sp>
        <p:nvSpPr>
          <p:cNvPr id="13315" name="Rectangle 3"/>
          <p:cNvSpPr>
            <a:spLocks noGrp="1" noChangeArrowheads="1"/>
          </p:cNvSpPr>
          <p:nvPr>
            <p:ph type="subTitle" idx="1"/>
          </p:nvPr>
        </p:nvSpPr>
        <p:spPr>
          <a:xfrm>
            <a:off x="1600200" y="2209800"/>
            <a:ext cx="6400800" cy="1752600"/>
          </a:xfrm>
        </p:spPr>
        <p:txBody>
          <a:bodyPr/>
          <a:lstStyle/>
          <a:p>
            <a:pPr eaLnBrk="1" hangingPunct="1"/>
            <a:r>
              <a:rPr lang="en-US" b="1" dirty="0" smtClean="0">
                <a:effectLst/>
              </a:rPr>
              <a:t>Inside the City I: </a:t>
            </a:r>
          </a:p>
          <a:p>
            <a:pPr eaLnBrk="1" hangingPunct="1"/>
            <a:r>
              <a:rPr lang="en-US" b="1" dirty="0" smtClean="0">
                <a:effectLst/>
              </a:rPr>
              <a:t>Some Basic Urban Economics</a:t>
            </a:r>
          </a:p>
        </p:txBody>
      </p:sp>
      <p:sp>
        <p:nvSpPr>
          <p:cNvPr id="4" name="Slide Number Placeholder 3"/>
          <p:cNvSpPr>
            <a:spLocks noGrp="1"/>
          </p:cNvSpPr>
          <p:nvPr>
            <p:ph type="sldNum" sz="quarter" idx="12"/>
          </p:nvPr>
        </p:nvSpPr>
        <p:spPr/>
        <p:txBody>
          <a:bodyPr/>
          <a:lstStyle/>
          <a:p>
            <a:fld id="{4F9E3806-B93F-48F4-9685-B28F36CC38A1}" type="slidenum">
              <a:rPr lang="en-US" smtClean="0"/>
              <a:pPr/>
              <a:t>1</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b="1" dirty="0" smtClean="0">
                <a:effectLst/>
              </a:rPr>
              <a:t>4.1.2 Competition, Equilibrium, and Highest &amp; Best Use…</a:t>
            </a:r>
            <a:endParaRPr lang="en-US" dirty="0" smtClean="0">
              <a:effectLst/>
            </a:endParaRPr>
          </a:p>
        </p:txBody>
      </p:sp>
      <p:sp>
        <p:nvSpPr>
          <p:cNvPr id="22531" name="Rectangle 3"/>
          <p:cNvSpPr>
            <a:spLocks noGrp="1" noChangeArrowheads="1"/>
          </p:cNvSpPr>
          <p:nvPr>
            <p:ph type="body" idx="1"/>
          </p:nvPr>
        </p:nvSpPr>
        <p:spPr/>
        <p:txBody>
          <a:bodyPr/>
          <a:lstStyle/>
          <a:p>
            <a:pPr eaLnBrk="1" hangingPunct="1">
              <a:buFont typeface="Wingdings" pitchFamily="2" charset="2"/>
              <a:buNone/>
            </a:pPr>
            <a:r>
              <a:rPr lang="en-US" i="1" dirty="0" smtClean="0">
                <a:effectLst/>
              </a:rPr>
              <a:t>Competition in the land market…</a:t>
            </a:r>
            <a:endParaRPr lang="en-US" b="1" dirty="0" smtClean="0">
              <a:effectLst/>
            </a:endParaRPr>
          </a:p>
          <a:p>
            <a:pPr eaLnBrk="1" hangingPunct="1"/>
            <a:r>
              <a:rPr lang="en-US" b="1" dirty="0" smtClean="0">
                <a:effectLst/>
              </a:rPr>
              <a:t>Demand side of land market:</a:t>
            </a:r>
          </a:p>
          <a:p>
            <a:pPr marL="341313" lvl="1" indent="0" eaLnBrk="1" hangingPunct="1">
              <a:buFontTx/>
              <a:buNone/>
            </a:pPr>
            <a:r>
              <a:rPr lang="en-US" dirty="0" smtClean="0">
                <a:effectLst/>
              </a:rPr>
              <a:t>Potential land users compete against each other for sites.</a:t>
            </a:r>
          </a:p>
          <a:p>
            <a:pPr eaLnBrk="1" hangingPunct="1"/>
            <a:r>
              <a:rPr lang="en-US" b="1" dirty="0" smtClean="0">
                <a:effectLst/>
              </a:rPr>
              <a:t>Supply side of land market:</a:t>
            </a:r>
            <a:endParaRPr lang="en-US" dirty="0" smtClean="0">
              <a:effectLst/>
            </a:endParaRPr>
          </a:p>
          <a:p>
            <a:pPr marL="341313" lvl="1" indent="0" eaLnBrk="1" hangingPunct="1">
              <a:buFontTx/>
              <a:buNone/>
            </a:pPr>
            <a:r>
              <a:rPr lang="en-US" dirty="0" smtClean="0">
                <a:effectLst/>
              </a:rPr>
              <a:t>Potential sites compete against each other for users (tenants).</a:t>
            </a:r>
          </a:p>
        </p:txBody>
      </p:sp>
      <p:sp>
        <p:nvSpPr>
          <p:cNvPr id="4" name="Slide Number Placeholder 3"/>
          <p:cNvSpPr>
            <a:spLocks noGrp="1"/>
          </p:cNvSpPr>
          <p:nvPr>
            <p:ph type="sldNum" sz="quarter" idx="12"/>
          </p:nvPr>
        </p:nvSpPr>
        <p:spPr/>
        <p:txBody>
          <a:bodyPr/>
          <a:lstStyle/>
          <a:p>
            <a:fld id="{69860557-0C15-4F8F-AB79-8857A8125E7E}" type="slidenum">
              <a:rPr lang="en-US" smtClean="0"/>
              <a:pPr/>
              <a:t>10</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6" name="Rectangle 1026"/>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b="1" dirty="0" smtClean="0">
                <a:effectLst/>
              </a:rPr>
              <a:t>Competition, Equilibrium, and Highest &amp; Best Use (cont’d)</a:t>
            </a:r>
            <a:endParaRPr lang="en-US" dirty="0" smtClean="0">
              <a:effectLst/>
            </a:endParaRPr>
          </a:p>
        </p:txBody>
      </p:sp>
      <p:sp>
        <p:nvSpPr>
          <p:cNvPr id="23555" name="Rectangle 1027"/>
          <p:cNvSpPr>
            <a:spLocks noGrp="1" noChangeArrowheads="1"/>
          </p:cNvSpPr>
          <p:nvPr>
            <p:ph type="body" idx="1"/>
          </p:nvPr>
        </p:nvSpPr>
        <p:spPr/>
        <p:txBody>
          <a:bodyPr/>
          <a:lstStyle/>
          <a:p>
            <a:pPr eaLnBrk="1" hangingPunct="1">
              <a:lnSpc>
                <a:spcPct val="90000"/>
              </a:lnSpc>
            </a:pPr>
            <a:r>
              <a:rPr lang="en-US" sz="2800" dirty="0" smtClean="0">
                <a:effectLst/>
              </a:rPr>
              <a:t>With </a:t>
            </a:r>
            <a:r>
              <a:rPr lang="en-US" sz="2800" i="1" dirty="0" smtClean="0">
                <a:effectLst/>
              </a:rPr>
              <a:t>“perfect competition,”</a:t>
            </a:r>
            <a:r>
              <a:rPr lang="en-US" sz="2800" dirty="0" smtClean="0">
                <a:effectLst/>
              </a:rPr>
              <a:t> the </a:t>
            </a:r>
            <a:r>
              <a:rPr lang="en-US" sz="2800" b="1" dirty="0" smtClean="0">
                <a:effectLst/>
              </a:rPr>
              <a:t>equilibrium</a:t>
            </a:r>
            <a:r>
              <a:rPr lang="en-US" sz="2800" dirty="0" smtClean="0">
                <a:effectLst/>
              </a:rPr>
              <a:t> result will </a:t>
            </a:r>
            <a:r>
              <a:rPr lang="en-US" sz="2800" i="1" dirty="0" smtClean="0">
                <a:effectLst/>
              </a:rPr>
              <a:t>maximize the total value of all the land</a:t>
            </a:r>
            <a:r>
              <a:rPr lang="en-US" sz="2800" dirty="0" smtClean="0">
                <a:effectLst/>
              </a:rPr>
              <a:t> (and this will maximize the value of all production). This is called </a:t>
            </a:r>
            <a:r>
              <a:rPr lang="en-US" sz="2800" i="1" dirty="0" smtClean="0">
                <a:effectLst/>
              </a:rPr>
              <a:t>“Pareto Optimality”</a:t>
            </a:r>
            <a:r>
              <a:rPr lang="en-US" sz="2800" dirty="0" smtClean="0">
                <a:effectLst/>
              </a:rPr>
              <a:t>: Nobody can be made better off without making someone else more worse off.</a:t>
            </a:r>
          </a:p>
          <a:p>
            <a:pPr eaLnBrk="1" hangingPunct="1">
              <a:lnSpc>
                <a:spcPct val="90000"/>
              </a:lnSpc>
            </a:pPr>
            <a:r>
              <a:rPr lang="en-US" sz="2800" dirty="0" smtClean="0">
                <a:effectLst/>
              </a:rPr>
              <a:t>The result is each land parcel being used at its </a:t>
            </a:r>
            <a:r>
              <a:rPr lang="en-US" sz="2800" b="1" i="1" dirty="0" smtClean="0">
                <a:effectLst/>
              </a:rPr>
              <a:t>“Highest &amp; Best Use” (HBU)</a:t>
            </a:r>
            <a:r>
              <a:rPr lang="en-US" sz="2800" i="1" dirty="0" smtClean="0">
                <a:effectLst/>
              </a:rPr>
              <a:t>.</a:t>
            </a:r>
            <a:r>
              <a:rPr lang="en-US" sz="2800" dirty="0" smtClean="0">
                <a:effectLst/>
              </a:rPr>
              <a:t> This means each site is used in the way that is most productive for that location.</a:t>
            </a:r>
          </a:p>
        </p:txBody>
      </p:sp>
      <p:sp>
        <p:nvSpPr>
          <p:cNvPr id="4" name="Slide Number Placeholder 3"/>
          <p:cNvSpPr>
            <a:spLocks noGrp="1"/>
          </p:cNvSpPr>
          <p:nvPr>
            <p:ph type="sldNum" sz="quarter" idx="12"/>
          </p:nvPr>
        </p:nvSpPr>
        <p:spPr/>
        <p:txBody>
          <a:bodyPr/>
          <a:lstStyle/>
          <a:p>
            <a:fld id="{69860557-0C15-4F8F-AB79-8857A8125E7E}" type="slidenum">
              <a:rPr lang="en-US" smtClean="0"/>
              <a:pPr/>
              <a:t>11</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Example:</a:t>
            </a:r>
            <a:endParaRPr lang="en-US" dirty="0" smtClean="0">
              <a:effectLst/>
            </a:endParaRPr>
          </a:p>
        </p:txBody>
      </p:sp>
      <p:sp>
        <p:nvSpPr>
          <p:cNvPr id="24579" name="Rectangle 3"/>
          <p:cNvSpPr>
            <a:spLocks noGrp="1" noChangeArrowheads="1"/>
          </p:cNvSpPr>
          <p:nvPr>
            <p:ph type="body" idx="1"/>
          </p:nvPr>
        </p:nvSpPr>
        <p:spPr/>
        <p:txBody>
          <a:bodyPr/>
          <a:lstStyle/>
          <a:p>
            <a:pPr eaLnBrk="1" hangingPunct="1"/>
            <a:r>
              <a:rPr lang="en-US" dirty="0" smtClean="0">
                <a:effectLst/>
              </a:rPr>
              <a:t>Two Potential Land Uses: </a:t>
            </a:r>
          </a:p>
          <a:p>
            <a:pPr lvl="1" eaLnBrk="1" hangingPunct="1"/>
            <a:r>
              <a:rPr lang="en-US" b="1" i="1" dirty="0" smtClean="0">
                <a:effectLst/>
              </a:rPr>
              <a:t>The previous clothing factory.</a:t>
            </a:r>
          </a:p>
          <a:p>
            <a:pPr lvl="1" eaLnBrk="1" hangingPunct="1"/>
            <a:r>
              <a:rPr lang="en-US" dirty="0" smtClean="0">
                <a:effectLst/>
              </a:rPr>
              <a:t>A grocery store.</a:t>
            </a:r>
          </a:p>
          <a:p>
            <a:pPr eaLnBrk="1" hangingPunct="1"/>
            <a:r>
              <a:rPr lang="en-US" dirty="0" smtClean="0">
                <a:effectLst/>
              </a:rPr>
              <a:t>Two Available Land Sites: </a:t>
            </a:r>
          </a:p>
          <a:p>
            <a:pPr lvl="1" eaLnBrk="1" hangingPunct="1"/>
            <a:r>
              <a:rPr lang="en-US" b="1" i="1" dirty="0" smtClean="0">
                <a:effectLst/>
              </a:rPr>
              <a:t>Site 1 is the previously-described site for the clothing factory.</a:t>
            </a:r>
          </a:p>
          <a:p>
            <a:pPr lvl="1" eaLnBrk="1" hangingPunct="1"/>
            <a:r>
              <a:rPr lang="en-US" dirty="0" smtClean="0">
                <a:effectLst/>
              </a:rPr>
              <a:t>Site 2 is closer to most residences, but farther from highways.</a:t>
            </a:r>
          </a:p>
        </p:txBody>
      </p:sp>
      <p:sp>
        <p:nvSpPr>
          <p:cNvPr id="4" name="Slide Number Placeholder 3"/>
          <p:cNvSpPr>
            <a:spLocks noGrp="1"/>
          </p:cNvSpPr>
          <p:nvPr>
            <p:ph type="sldNum" sz="quarter" idx="12"/>
          </p:nvPr>
        </p:nvSpPr>
        <p:spPr/>
        <p:txBody>
          <a:bodyPr/>
          <a:lstStyle/>
          <a:p>
            <a:fld id="{69860557-0C15-4F8F-AB79-8857A8125E7E}" type="slidenum">
              <a:rPr lang="en-US" smtClean="0"/>
              <a:pPr/>
              <a:t>12</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Exhibit 4-1: Highest &amp; Best Use Example</a:t>
            </a:r>
            <a:r>
              <a:rPr lang="en-US" dirty="0" smtClean="0">
                <a:effectLst/>
              </a:rPr>
              <a:t>	</a:t>
            </a:r>
            <a:endParaRPr lang="en-US" dirty="0" smtClean="0">
              <a:effectLst/>
              <a:latin typeface="Courier New" panose="02070309020205020404" pitchFamily="49" charset="0"/>
            </a:endParaRPr>
          </a:p>
        </p:txBody>
      </p:sp>
      <p:sp>
        <p:nvSpPr>
          <p:cNvPr id="25603" name="Rectangle 4"/>
          <p:cNvSpPr>
            <a:spLocks noChangeArrowheads="1"/>
          </p:cNvSpPr>
          <p:nvPr/>
        </p:nvSpPr>
        <p:spPr bwMode="auto">
          <a:xfrm>
            <a:off x="838200" y="1676400"/>
            <a:ext cx="7296150" cy="669925"/>
          </a:xfrm>
          <a:prstGeom prst="rect">
            <a:avLst/>
          </a:prstGeom>
          <a:noFill/>
          <a:ln w="9525">
            <a:noFill/>
            <a:miter lim="800000"/>
            <a:headEnd/>
            <a:tailEnd/>
          </a:ln>
          <a:effectLst/>
        </p:spPr>
        <p:txBody>
          <a:bodyPr/>
          <a:lstStyle/>
          <a:p>
            <a:pPr>
              <a:tabLst>
                <a:tab pos="-457200" algn="l"/>
              </a:tabLst>
            </a:pPr>
            <a:endParaRPr lang="en-US" sz="1400" b="1" dirty="0"/>
          </a:p>
        </p:txBody>
      </p:sp>
      <p:sp>
        <p:nvSpPr>
          <p:cNvPr id="25604" name="Rectangle 5"/>
          <p:cNvSpPr>
            <a:spLocks noChangeArrowheads="1"/>
          </p:cNvSpPr>
          <p:nvPr/>
        </p:nvSpPr>
        <p:spPr bwMode="auto">
          <a:xfrm>
            <a:off x="838200" y="2346325"/>
            <a:ext cx="1692275" cy="669925"/>
          </a:xfrm>
          <a:prstGeom prst="rect">
            <a:avLst/>
          </a:prstGeom>
          <a:noFill/>
          <a:ln w="9525">
            <a:noFill/>
            <a:miter lim="800000"/>
            <a:headEnd/>
            <a:tailEnd/>
          </a:ln>
          <a:effectLst/>
        </p:spPr>
        <p:txBody>
          <a:bodyPr/>
          <a:lstStyle/>
          <a:p>
            <a:pPr eaLnBrk="1" hangingPunct="1">
              <a:tabLst>
                <a:tab pos="-457200" algn="l"/>
              </a:tabLst>
            </a:pPr>
            <a:r>
              <a:rPr lang="en-US" sz="1400" b="1" dirty="0">
                <a:cs typeface="Times New Roman" pitchFamily="18" charset="0"/>
              </a:rPr>
              <a:t> </a:t>
            </a:r>
          </a:p>
          <a:p>
            <a:pPr>
              <a:tabLst>
                <a:tab pos="-457200" algn="l"/>
              </a:tabLst>
            </a:pPr>
            <a:endParaRPr lang="en-US" sz="1400" b="1" dirty="0"/>
          </a:p>
        </p:txBody>
      </p:sp>
      <p:sp>
        <p:nvSpPr>
          <p:cNvPr id="25605" name="Rectangle 6"/>
          <p:cNvSpPr>
            <a:spLocks noChangeArrowheads="1"/>
          </p:cNvSpPr>
          <p:nvPr/>
        </p:nvSpPr>
        <p:spPr bwMode="auto">
          <a:xfrm>
            <a:off x="2530475" y="2346325"/>
            <a:ext cx="2530475" cy="669925"/>
          </a:xfrm>
          <a:prstGeom prst="rect">
            <a:avLst/>
          </a:prstGeom>
          <a:noFill/>
          <a:ln w="9525">
            <a:noFill/>
            <a:miter lim="800000"/>
            <a:headEnd/>
            <a:tailEnd/>
          </a:ln>
          <a:effectLst/>
        </p:spPr>
        <p:txBody>
          <a:bodyPr/>
          <a:lstStyle/>
          <a:p>
            <a:pPr algn="ctr" eaLnBrk="1" hangingPunct="1">
              <a:tabLst>
                <a:tab pos="1249363" algn="ctr"/>
              </a:tabLst>
            </a:pPr>
            <a:r>
              <a:rPr lang="en-US" sz="1400" b="1" dirty="0">
                <a:cs typeface="Times New Roman" pitchFamily="18" charset="0"/>
              </a:rPr>
              <a:t>Site 1</a:t>
            </a:r>
          </a:p>
          <a:p>
            <a:pPr algn="ctr">
              <a:tabLst>
                <a:tab pos="1249363" algn="ctr"/>
              </a:tabLst>
            </a:pPr>
            <a:endParaRPr lang="en-US" sz="1400" b="1" dirty="0"/>
          </a:p>
        </p:txBody>
      </p:sp>
      <p:sp>
        <p:nvSpPr>
          <p:cNvPr id="25606" name="Rectangle 7"/>
          <p:cNvSpPr>
            <a:spLocks noChangeArrowheads="1"/>
          </p:cNvSpPr>
          <p:nvPr/>
        </p:nvSpPr>
        <p:spPr bwMode="auto">
          <a:xfrm>
            <a:off x="5060950" y="2346325"/>
            <a:ext cx="2530475" cy="669925"/>
          </a:xfrm>
          <a:prstGeom prst="rect">
            <a:avLst/>
          </a:prstGeom>
          <a:noFill/>
          <a:ln w="9525">
            <a:noFill/>
            <a:miter lim="800000"/>
            <a:headEnd/>
            <a:tailEnd/>
          </a:ln>
          <a:effectLst/>
        </p:spPr>
        <p:txBody>
          <a:bodyPr/>
          <a:lstStyle/>
          <a:p>
            <a:pPr algn="ctr" eaLnBrk="1" hangingPunct="1">
              <a:tabLst>
                <a:tab pos="-1127125" algn="ctr"/>
              </a:tabLst>
            </a:pPr>
            <a:r>
              <a:rPr lang="en-US" sz="1400" b="1" dirty="0">
                <a:cs typeface="Times New Roman" pitchFamily="18" charset="0"/>
              </a:rPr>
              <a:t>Site 2</a:t>
            </a:r>
          </a:p>
          <a:p>
            <a:pPr algn="ctr">
              <a:tabLst>
                <a:tab pos="-1127125" algn="ctr"/>
              </a:tabLst>
            </a:pPr>
            <a:endParaRPr lang="en-US" sz="1400" b="1" dirty="0"/>
          </a:p>
        </p:txBody>
      </p:sp>
      <p:sp>
        <p:nvSpPr>
          <p:cNvPr id="25607" name="Rectangle 8"/>
          <p:cNvSpPr>
            <a:spLocks noChangeArrowheads="1"/>
          </p:cNvSpPr>
          <p:nvPr/>
        </p:nvSpPr>
        <p:spPr bwMode="auto">
          <a:xfrm>
            <a:off x="7515225" y="2346325"/>
            <a:ext cx="238125" cy="669925"/>
          </a:xfrm>
          <a:prstGeom prst="rect">
            <a:avLst/>
          </a:prstGeom>
          <a:noFill/>
          <a:ln w="9525">
            <a:noFill/>
            <a:miter lim="800000"/>
            <a:headEnd/>
            <a:tailEnd/>
          </a:ln>
          <a:effectLst/>
        </p:spPr>
        <p:txBody>
          <a:bodyPr anchor="ctr"/>
          <a:lstStyle/>
          <a:p>
            <a:pPr eaLnBrk="1" hangingPunct="1"/>
            <a:r>
              <a:rPr lang="en-US" sz="1400" b="1" dirty="0">
                <a:cs typeface="Times New Roman" pitchFamily="18" charset="0"/>
              </a:rPr>
              <a:t> </a:t>
            </a:r>
          </a:p>
          <a:p>
            <a:endParaRPr lang="en-US" sz="1400" b="1" dirty="0"/>
          </a:p>
        </p:txBody>
      </p:sp>
      <p:sp>
        <p:nvSpPr>
          <p:cNvPr id="25608" name="Rectangle 9"/>
          <p:cNvSpPr>
            <a:spLocks noChangeArrowheads="1"/>
          </p:cNvSpPr>
          <p:nvPr/>
        </p:nvSpPr>
        <p:spPr bwMode="auto">
          <a:xfrm>
            <a:off x="838200" y="3016250"/>
            <a:ext cx="1692275" cy="882650"/>
          </a:xfrm>
          <a:prstGeom prst="rect">
            <a:avLst/>
          </a:prstGeom>
          <a:noFill/>
          <a:ln w="9525">
            <a:noFill/>
            <a:miter lim="800000"/>
            <a:headEnd/>
            <a:tailEnd/>
          </a:ln>
          <a:effectLst/>
        </p:spPr>
        <p:txBody>
          <a:bodyPr/>
          <a:lstStyle/>
          <a:p>
            <a:pPr eaLnBrk="1" hangingPunct="1">
              <a:tabLst>
                <a:tab pos="-457200" algn="l"/>
              </a:tabLst>
            </a:pPr>
            <a:r>
              <a:rPr lang="en-US" sz="1400" b="1" dirty="0">
                <a:cs typeface="Times New Roman" pitchFamily="18" charset="0"/>
              </a:rPr>
              <a:t> </a:t>
            </a:r>
          </a:p>
          <a:p>
            <a:pPr>
              <a:tabLst>
                <a:tab pos="-457200" algn="l"/>
              </a:tabLst>
            </a:pPr>
            <a:endParaRPr lang="en-US" sz="1400" b="1" dirty="0"/>
          </a:p>
        </p:txBody>
      </p:sp>
      <p:sp>
        <p:nvSpPr>
          <p:cNvPr id="25609" name="Rectangle 10"/>
          <p:cNvSpPr>
            <a:spLocks noChangeArrowheads="1"/>
          </p:cNvSpPr>
          <p:nvPr/>
        </p:nvSpPr>
        <p:spPr bwMode="auto">
          <a:xfrm>
            <a:off x="2530475" y="3016250"/>
            <a:ext cx="1189038" cy="882650"/>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Clothing</a:t>
            </a:r>
          </a:p>
          <a:p>
            <a:pPr>
              <a:tabLst>
                <a:tab pos="1036638" algn="r"/>
              </a:tabLst>
            </a:pPr>
            <a:r>
              <a:rPr lang="en-US" sz="1400" b="1" dirty="0">
                <a:cs typeface="Times New Roman" pitchFamily="18" charset="0"/>
              </a:rPr>
              <a:t>	Factory</a:t>
            </a:r>
          </a:p>
          <a:p>
            <a:pPr>
              <a:tabLst>
                <a:tab pos="1036638" algn="r"/>
              </a:tabLst>
            </a:pPr>
            <a:endParaRPr lang="en-US" sz="1400" b="1" dirty="0"/>
          </a:p>
        </p:txBody>
      </p:sp>
      <p:sp>
        <p:nvSpPr>
          <p:cNvPr id="25610" name="Rectangle 11"/>
          <p:cNvSpPr>
            <a:spLocks noChangeArrowheads="1"/>
          </p:cNvSpPr>
          <p:nvPr/>
        </p:nvSpPr>
        <p:spPr bwMode="auto">
          <a:xfrm>
            <a:off x="3719513" y="3016250"/>
            <a:ext cx="1189037" cy="882650"/>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Grocery</a:t>
            </a:r>
          </a:p>
          <a:p>
            <a:pPr>
              <a:tabLst>
                <a:tab pos="1036638" algn="r"/>
              </a:tabLst>
            </a:pPr>
            <a:r>
              <a:rPr lang="en-US" sz="1400" b="1" dirty="0">
                <a:cs typeface="Times New Roman" pitchFamily="18" charset="0"/>
              </a:rPr>
              <a:t>	Store</a:t>
            </a:r>
          </a:p>
          <a:p>
            <a:pPr>
              <a:tabLst>
                <a:tab pos="1036638" algn="r"/>
              </a:tabLst>
            </a:pPr>
            <a:endParaRPr lang="en-US" sz="1400" b="1" dirty="0"/>
          </a:p>
        </p:txBody>
      </p:sp>
      <p:sp>
        <p:nvSpPr>
          <p:cNvPr id="25611" name="Rectangle 12"/>
          <p:cNvSpPr>
            <a:spLocks noChangeArrowheads="1"/>
          </p:cNvSpPr>
          <p:nvPr/>
        </p:nvSpPr>
        <p:spPr bwMode="auto">
          <a:xfrm>
            <a:off x="4908550" y="3016250"/>
            <a:ext cx="1189038" cy="882650"/>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Clothing</a:t>
            </a:r>
          </a:p>
          <a:p>
            <a:pPr>
              <a:tabLst>
                <a:tab pos="1036638" algn="r"/>
              </a:tabLst>
            </a:pPr>
            <a:r>
              <a:rPr lang="en-US" sz="1400" b="1" dirty="0">
                <a:cs typeface="Times New Roman" pitchFamily="18" charset="0"/>
              </a:rPr>
              <a:t>	Factory</a:t>
            </a:r>
          </a:p>
          <a:p>
            <a:pPr>
              <a:tabLst>
                <a:tab pos="1036638" algn="r"/>
              </a:tabLst>
            </a:pPr>
            <a:endParaRPr lang="en-US" sz="1400" b="1" dirty="0"/>
          </a:p>
        </p:txBody>
      </p:sp>
      <p:sp>
        <p:nvSpPr>
          <p:cNvPr id="25612" name="Rectangle 13"/>
          <p:cNvSpPr>
            <a:spLocks noChangeArrowheads="1"/>
          </p:cNvSpPr>
          <p:nvPr/>
        </p:nvSpPr>
        <p:spPr bwMode="auto">
          <a:xfrm>
            <a:off x="6097588" y="3016250"/>
            <a:ext cx="1189037" cy="882650"/>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Grocery</a:t>
            </a:r>
          </a:p>
          <a:p>
            <a:pPr>
              <a:tabLst>
                <a:tab pos="1036638" algn="r"/>
              </a:tabLst>
            </a:pPr>
            <a:r>
              <a:rPr lang="en-US" sz="1400" b="1" dirty="0">
                <a:cs typeface="Times New Roman" pitchFamily="18" charset="0"/>
              </a:rPr>
              <a:t>	Store</a:t>
            </a:r>
          </a:p>
          <a:p>
            <a:pPr>
              <a:tabLst>
                <a:tab pos="1036638" algn="r"/>
              </a:tabLst>
            </a:pPr>
            <a:endParaRPr lang="en-US" sz="1400" b="1" dirty="0"/>
          </a:p>
        </p:txBody>
      </p:sp>
      <p:sp>
        <p:nvSpPr>
          <p:cNvPr id="25613" name="Rectangle 14"/>
          <p:cNvSpPr>
            <a:spLocks noChangeArrowheads="1"/>
          </p:cNvSpPr>
          <p:nvPr/>
        </p:nvSpPr>
        <p:spPr bwMode="auto">
          <a:xfrm>
            <a:off x="7210425" y="3016250"/>
            <a:ext cx="238125" cy="882650"/>
          </a:xfrm>
          <a:prstGeom prst="rect">
            <a:avLst/>
          </a:prstGeom>
          <a:noFill/>
          <a:ln w="9525">
            <a:noFill/>
            <a:miter lim="800000"/>
            <a:headEnd/>
            <a:tailEnd/>
          </a:ln>
          <a:effectLst/>
        </p:spPr>
        <p:txBody>
          <a:bodyPr anchor="ctr"/>
          <a:lstStyle/>
          <a:p>
            <a:pPr eaLnBrk="1" hangingPunct="1"/>
            <a:r>
              <a:rPr lang="en-US" sz="1400" b="1" dirty="0">
                <a:cs typeface="Times New Roman" pitchFamily="18" charset="0"/>
              </a:rPr>
              <a:t> </a:t>
            </a:r>
          </a:p>
          <a:p>
            <a:endParaRPr lang="en-US" sz="1400" b="1" dirty="0"/>
          </a:p>
        </p:txBody>
      </p:sp>
      <p:sp>
        <p:nvSpPr>
          <p:cNvPr id="25614" name="Rectangle 15"/>
          <p:cNvSpPr>
            <a:spLocks noChangeArrowheads="1"/>
          </p:cNvSpPr>
          <p:nvPr/>
        </p:nvSpPr>
        <p:spPr bwMode="auto">
          <a:xfrm>
            <a:off x="838200" y="3898900"/>
            <a:ext cx="1692275" cy="669925"/>
          </a:xfrm>
          <a:prstGeom prst="rect">
            <a:avLst/>
          </a:prstGeom>
          <a:noFill/>
          <a:ln w="9525">
            <a:noFill/>
            <a:miter lim="800000"/>
            <a:headEnd/>
            <a:tailEnd/>
          </a:ln>
          <a:effectLst/>
        </p:spPr>
        <p:txBody>
          <a:bodyPr/>
          <a:lstStyle/>
          <a:p>
            <a:pPr eaLnBrk="1" hangingPunct="1">
              <a:tabLst>
                <a:tab pos="-457200" algn="l"/>
              </a:tabLst>
            </a:pPr>
            <a:r>
              <a:rPr lang="en-US" sz="1400" b="1" dirty="0">
                <a:cs typeface="Times New Roman" pitchFamily="18" charset="0"/>
              </a:rPr>
              <a:t>Revenues</a:t>
            </a:r>
          </a:p>
          <a:p>
            <a:pPr>
              <a:tabLst>
                <a:tab pos="-457200" algn="l"/>
              </a:tabLst>
            </a:pPr>
            <a:endParaRPr lang="en-US" sz="1400" b="1" dirty="0"/>
          </a:p>
        </p:txBody>
      </p:sp>
      <p:sp>
        <p:nvSpPr>
          <p:cNvPr id="25615" name="Rectangle 16"/>
          <p:cNvSpPr>
            <a:spLocks noChangeArrowheads="1"/>
          </p:cNvSpPr>
          <p:nvPr/>
        </p:nvSpPr>
        <p:spPr bwMode="auto">
          <a:xfrm>
            <a:off x="2530475" y="3898900"/>
            <a:ext cx="1189038" cy="669925"/>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$10,000,000</a:t>
            </a:r>
          </a:p>
          <a:p>
            <a:pPr>
              <a:tabLst>
                <a:tab pos="1036638" algn="r"/>
              </a:tabLst>
            </a:pPr>
            <a:endParaRPr lang="en-US" sz="1400" b="1" dirty="0"/>
          </a:p>
        </p:txBody>
      </p:sp>
      <p:sp>
        <p:nvSpPr>
          <p:cNvPr id="25616" name="Rectangle 17"/>
          <p:cNvSpPr>
            <a:spLocks noChangeArrowheads="1"/>
          </p:cNvSpPr>
          <p:nvPr/>
        </p:nvSpPr>
        <p:spPr bwMode="auto">
          <a:xfrm>
            <a:off x="3719513" y="3898900"/>
            <a:ext cx="1189037" cy="669925"/>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$4,600,000</a:t>
            </a:r>
          </a:p>
          <a:p>
            <a:pPr>
              <a:tabLst>
                <a:tab pos="1036638" algn="r"/>
              </a:tabLst>
            </a:pPr>
            <a:endParaRPr lang="en-US" sz="1400" b="1" dirty="0"/>
          </a:p>
        </p:txBody>
      </p:sp>
      <p:sp>
        <p:nvSpPr>
          <p:cNvPr id="25617" name="Rectangle 18"/>
          <p:cNvSpPr>
            <a:spLocks noChangeArrowheads="1"/>
          </p:cNvSpPr>
          <p:nvPr/>
        </p:nvSpPr>
        <p:spPr bwMode="auto">
          <a:xfrm>
            <a:off x="4908550" y="3898900"/>
            <a:ext cx="1189038" cy="669925"/>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$10,000,000</a:t>
            </a:r>
          </a:p>
          <a:p>
            <a:pPr>
              <a:tabLst>
                <a:tab pos="1036638" algn="r"/>
              </a:tabLst>
            </a:pPr>
            <a:endParaRPr lang="en-US" sz="1400" b="1" dirty="0"/>
          </a:p>
        </p:txBody>
      </p:sp>
      <p:sp>
        <p:nvSpPr>
          <p:cNvPr id="25618" name="Rectangle 19"/>
          <p:cNvSpPr>
            <a:spLocks noChangeArrowheads="1"/>
          </p:cNvSpPr>
          <p:nvPr/>
        </p:nvSpPr>
        <p:spPr bwMode="auto">
          <a:xfrm>
            <a:off x="6097588" y="3898900"/>
            <a:ext cx="1189037" cy="669925"/>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$5,000,000</a:t>
            </a:r>
          </a:p>
          <a:p>
            <a:pPr>
              <a:tabLst>
                <a:tab pos="1036638" algn="r"/>
              </a:tabLst>
            </a:pPr>
            <a:endParaRPr lang="en-US" sz="1400" b="1" dirty="0"/>
          </a:p>
        </p:txBody>
      </p:sp>
      <p:sp>
        <p:nvSpPr>
          <p:cNvPr id="25619" name="Rectangle 20"/>
          <p:cNvSpPr>
            <a:spLocks noChangeArrowheads="1"/>
          </p:cNvSpPr>
          <p:nvPr/>
        </p:nvSpPr>
        <p:spPr bwMode="auto">
          <a:xfrm>
            <a:off x="7210425" y="3898900"/>
            <a:ext cx="238125" cy="669925"/>
          </a:xfrm>
          <a:prstGeom prst="rect">
            <a:avLst/>
          </a:prstGeom>
          <a:noFill/>
          <a:ln w="9525">
            <a:noFill/>
            <a:miter lim="800000"/>
            <a:headEnd/>
            <a:tailEnd/>
          </a:ln>
          <a:effectLst/>
        </p:spPr>
        <p:txBody>
          <a:bodyPr anchor="ctr"/>
          <a:lstStyle/>
          <a:p>
            <a:pPr eaLnBrk="1" hangingPunct="1"/>
            <a:r>
              <a:rPr lang="en-US" sz="1400" b="1" dirty="0">
                <a:cs typeface="Times New Roman" pitchFamily="18" charset="0"/>
              </a:rPr>
              <a:t> </a:t>
            </a:r>
          </a:p>
          <a:p>
            <a:endParaRPr lang="en-US" sz="1400" b="1" dirty="0"/>
          </a:p>
        </p:txBody>
      </p:sp>
      <p:sp>
        <p:nvSpPr>
          <p:cNvPr id="25620" name="Rectangle 21"/>
          <p:cNvSpPr>
            <a:spLocks noChangeArrowheads="1"/>
          </p:cNvSpPr>
          <p:nvPr/>
        </p:nvSpPr>
        <p:spPr bwMode="auto">
          <a:xfrm>
            <a:off x="838200" y="4568825"/>
            <a:ext cx="1692275" cy="669925"/>
          </a:xfrm>
          <a:prstGeom prst="rect">
            <a:avLst/>
          </a:prstGeom>
          <a:noFill/>
          <a:ln w="9525">
            <a:noFill/>
            <a:miter lim="800000"/>
            <a:headEnd/>
            <a:tailEnd/>
          </a:ln>
          <a:effectLst/>
        </p:spPr>
        <p:txBody>
          <a:bodyPr/>
          <a:lstStyle/>
          <a:p>
            <a:pPr eaLnBrk="1" hangingPunct="1">
              <a:tabLst>
                <a:tab pos="-457200" algn="l"/>
              </a:tabLst>
            </a:pPr>
            <a:r>
              <a:rPr lang="en-US" sz="1400" b="1" dirty="0">
                <a:cs typeface="Times New Roman" pitchFamily="18" charset="0"/>
              </a:rPr>
              <a:t>Mobile Factor Costs</a:t>
            </a:r>
          </a:p>
          <a:p>
            <a:pPr>
              <a:tabLst>
                <a:tab pos="-457200" algn="l"/>
              </a:tabLst>
            </a:pPr>
            <a:endParaRPr lang="en-US" sz="1400" b="1" dirty="0"/>
          </a:p>
        </p:txBody>
      </p:sp>
      <p:sp>
        <p:nvSpPr>
          <p:cNvPr id="25621" name="Rectangle 22"/>
          <p:cNvSpPr>
            <a:spLocks noChangeArrowheads="1"/>
          </p:cNvSpPr>
          <p:nvPr/>
        </p:nvSpPr>
        <p:spPr bwMode="auto">
          <a:xfrm>
            <a:off x="2530475" y="4568825"/>
            <a:ext cx="1189038" cy="669925"/>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9,900,000</a:t>
            </a:r>
          </a:p>
          <a:p>
            <a:pPr>
              <a:tabLst>
                <a:tab pos="1036638" algn="r"/>
              </a:tabLst>
            </a:pPr>
            <a:endParaRPr lang="en-US" sz="1400" b="1" dirty="0"/>
          </a:p>
        </p:txBody>
      </p:sp>
      <p:sp>
        <p:nvSpPr>
          <p:cNvPr id="25622" name="Rectangle 23"/>
          <p:cNvSpPr>
            <a:spLocks noChangeArrowheads="1"/>
          </p:cNvSpPr>
          <p:nvPr/>
        </p:nvSpPr>
        <p:spPr bwMode="auto">
          <a:xfrm>
            <a:off x="3719513" y="4568825"/>
            <a:ext cx="1189037" cy="669925"/>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4,550,000</a:t>
            </a:r>
          </a:p>
          <a:p>
            <a:pPr>
              <a:tabLst>
                <a:tab pos="1036638" algn="r"/>
              </a:tabLst>
            </a:pPr>
            <a:endParaRPr lang="en-US" sz="1400" b="1" dirty="0"/>
          </a:p>
        </p:txBody>
      </p:sp>
      <p:sp>
        <p:nvSpPr>
          <p:cNvPr id="25623" name="Rectangle 24"/>
          <p:cNvSpPr>
            <a:spLocks noChangeArrowheads="1"/>
          </p:cNvSpPr>
          <p:nvPr/>
        </p:nvSpPr>
        <p:spPr bwMode="auto">
          <a:xfrm>
            <a:off x="4876800" y="4572000"/>
            <a:ext cx="1189038" cy="669925"/>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9,990,000</a:t>
            </a:r>
          </a:p>
          <a:p>
            <a:pPr>
              <a:tabLst>
                <a:tab pos="1036638" algn="r"/>
              </a:tabLst>
            </a:pPr>
            <a:endParaRPr lang="en-US" sz="1400" b="1" dirty="0"/>
          </a:p>
        </p:txBody>
      </p:sp>
      <p:sp>
        <p:nvSpPr>
          <p:cNvPr id="25624" name="Rectangle 25"/>
          <p:cNvSpPr>
            <a:spLocks noChangeArrowheads="1"/>
          </p:cNvSpPr>
          <p:nvPr/>
        </p:nvSpPr>
        <p:spPr bwMode="auto">
          <a:xfrm>
            <a:off x="6097588" y="4568825"/>
            <a:ext cx="1189037" cy="669925"/>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4,625,000</a:t>
            </a:r>
          </a:p>
          <a:p>
            <a:pPr>
              <a:tabLst>
                <a:tab pos="1036638" algn="r"/>
              </a:tabLst>
            </a:pPr>
            <a:endParaRPr lang="en-US" sz="1400" b="1" dirty="0"/>
          </a:p>
        </p:txBody>
      </p:sp>
      <p:sp>
        <p:nvSpPr>
          <p:cNvPr id="25625" name="Rectangle 26"/>
          <p:cNvSpPr>
            <a:spLocks noChangeArrowheads="1"/>
          </p:cNvSpPr>
          <p:nvPr/>
        </p:nvSpPr>
        <p:spPr bwMode="auto">
          <a:xfrm>
            <a:off x="7210425" y="4568825"/>
            <a:ext cx="238125" cy="669925"/>
          </a:xfrm>
          <a:prstGeom prst="rect">
            <a:avLst/>
          </a:prstGeom>
          <a:noFill/>
          <a:ln w="9525">
            <a:noFill/>
            <a:miter lim="800000"/>
            <a:headEnd/>
            <a:tailEnd/>
          </a:ln>
          <a:effectLst/>
        </p:spPr>
        <p:txBody>
          <a:bodyPr anchor="ctr"/>
          <a:lstStyle/>
          <a:p>
            <a:pPr eaLnBrk="1" hangingPunct="1"/>
            <a:r>
              <a:rPr lang="en-US" sz="1400" b="1" dirty="0">
                <a:cs typeface="Times New Roman" pitchFamily="18" charset="0"/>
              </a:rPr>
              <a:t> </a:t>
            </a:r>
          </a:p>
          <a:p>
            <a:endParaRPr lang="en-US" sz="1400" b="1" dirty="0"/>
          </a:p>
        </p:txBody>
      </p:sp>
      <p:sp>
        <p:nvSpPr>
          <p:cNvPr id="25626" name="Rectangle 32"/>
          <p:cNvSpPr>
            <a:spLocks noChangeArrowheads="1"/>
          </p:cNvSpPr>
          <p:nvPr/>
        </p:nvSpPr>
        <p:spPr bwMode="auto">
          <a:xfrm>
            <a:off x="7972425" y="5238750"/>
            <a:ext cx="238125" cy="882650"/>
          </a:xfrm>
          <a:prstGeom prst="rect">
            <a:avLst/>
          </a:prstGeom>
          <a:noFill/>
          <a:ln w="9525">
            <a:noFill/>
            <a:miter lim="800000"/>
            <a:headEnd/>
            <a:tailEnd/>
          </a:ln>
          <a:effectLst/>
        </p:spPr>
        <p:txBody>
          <a:bodyPr anchor="ctr"/>
          <a:lstStyle/>
          <a:p>
            <a:pPr eaLnBrk="1" hangingPunct="1"/>
            <a:r>
              <a:rPr lang="en-US" sz="1400" b="1" dirty="0">
                <a:cs typeface="Times New Roman" pitchFamily="18" charset="0"/>
              </a:rPr>
              <a:t> </a:t>
            </a:r>
          </a:p>
          <a:p>
            <a:endParaRPr lang="en-US" sz="1400" b="1" dirty="0"/>
          </a:p>
        </p:txBody>
      </p:sp>
      <p:grpSp>
        <p:nvGrpSpPr>
          <p:cNvPr id="25627" name="Group 34"/>
          <p:cNvGrpSpPr>
            <a:grpSpLocks/>
          </p:cNvGrpSpPr>
          <p:nvPr/>
        </p:nvGrpSpPr>
        <p:grpSpPr bwMode="auto">
          <a:xfrm>
            <a:off x="762000" y="5238750"/>
            <a:ext cx="1752600" cy="882650"/>
            <a:chOff x="0" y="2244"/>
            <a:chExt cx="1162" cy="556"/>
          </a:xfrm>
        </p:grpSpPr>
        <p:sp>
          <p:nvSpPr>
            <p:cNvPr id="25641" name="Rectangle 27"/>
            <p:cNvSpPr>
              <a:spLocks noChangeArrowheads="1"/>
            </p:cNvSpPr>
            <p:nvPr/>
          </p:nvSpPr>
          <p:spPr bwMode="auto">
            <a:xfrm>
              <a:off x="48" y="2244"/>
              <a:ext cx="1066" cy="556"/>
            </a:xfrm>
            <a:prstGeom prst="rect">
              <a:avLst/>
            </a:prstGeom>
            <a:noFill/>
            <a:ln w="9525">
              <a:noFill/>
              <a:miter lim="800000"/>
              <a:headEnd/>
              <a:tailEnd/>
            </a:ln>
            <a:effectLst/>
          </p:spPr>
          <p:txBody>
            <a:bodyPr/>
            <a:lstStyle/>
            <a:p>
              <a:pPr eaLnBrk="1" hangingPunct="1">
                <a:tabLst>
                  <a:tab pos="-457200" algn="l"/>
                </a:tabLst>
              </a:pPr>
              <a:r>
                <a:rPr lang="en-US" sz="1400" b="1" dirty="0">
                  <a:cs typeface="Times New Roman" pitchFamily="18" charset="0"/>
                </a:rPr>
                <a:t>Residual (Land Rent)</a:t>
              </a:r>
            </a:p>
            <a:p>
              <a:pPr>
                <a:tabLst>
                  <a:tab pos="-457200" algn="l"/>
                </a:tabLst>
              </a:pPr>
              <a:endParaRPr lang="en-US" sz="1400" b="1" dirty="0"/>
            </a:p>
          </p:txBody>
        </p:sp>
        <p:sp>
          <p:nvSpPr>
            <p:cNvPr id="25642" name="Rectangle 33"/>
            <p:cNvSpPr>
              <a:spLocks noChangeArrowheads="1"/>
            </p:cNvSpPr>
            <p:nvPr/>
          </p:nvSpPr>
          <p:spPr bwMode="auto">
            <a:xfrm>
              <a:off x="0" y="2244"/>
              <a:ext cx="1162" cy="556"/>
            </a:xfrm>
            <a:prstGeom prst="rect">
              <a:avLst/>
            </a:prstGeom>
            <a:noFill/>
            <a:ln w="7">
              <a:noFill/>
              <a:miter lim="800000"/>
              <a:headEnd/>
              <a:tailEnd/>
            </a:ln>
            <a:effectLst/>
          </p:spPr>
          <p:txBody>
            <a:bodyPr wrap="none"/>
            <a:lstStyle/>
            <a:p>
              <a:pPr eaLnBrk="1" hangingPunct="1"/>
              <a:endParaRPr lang="en-US" dirty="0"/>
            </a:p>
          </p:txBody>
        </p:sp>
      </p:grpSp>
      <p:grpSp>
        <p:nvGrpSpPr>
          <p:cNvPr id="25628" name="Group 36"/>
          <p:cNvGrpSpPr>
            <a:grpSpLocks/>
          </p:cNvGrpSpPr>
          <p:nvPr/>
        </p:nvGrpSpPr>
        <p:grpSpPr bwMode="auto">
          <a:xfrm>
            <a:off x="2362200" y="5257800"/>
            <a:ext cx="1433513" cy="882650"/>
            <a:chOff x="1162" y="2244"/>
            <a:chExt cx="845" cy="556"/>
          </a:xfrm>
        </p:grpSpPr>
        <p:sp>
          <p:nvSpPr>
            <p:cNvPr id="25639" name="Rectangle 28"/>
            <p:cNvSpPr>
              <a:spLocks noChangeArrowheads="1"/>
            </p:cNvSpPr>
            <p:nvPr/>
          </p:nvSpPr>
          <p:spPr bwMode="auto">
            <a:xfrm>
              <a:off x="1210" y="2244"/>
              <a:ext cx="749" cy="556"/>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100,000</a:t>
              </a:r>
            </a:p>
            <a:p>
              <a:pPr>
                <a:tabLst>
                  <a:tab pos="1036638" algn="r"/>
                </a:tabLst>
              </a:pPr>
              <a:endParaRPr lang="en-US" sz="1400" b="1" dirty="0"/>
            </a:p>
          </p:txBody>
        </p:sp>
        <p:sp>
          <p:nvSpPr>
            <p:cNvPr id="25640" name="Rectangle 35"/>
            <p:cNvSpPr>
              <a:spLocks noChangeArrowheads="1"/>
            </p:cNvSpPr>
            <p:nvPr/>
          </p:nvSpPr>
          <p:spPr bwMode="auto">
            <a:xfrm>
              <a:off x="1162" y="2244"/>
              <a:ext cx="845" cy="556"/>
            </a:xfrm>
            <a:prstGeom prst="rect">
              <a:avLst/>
            </a:prstGeom>
            <a:noFill/>
            <a:ln w="7">
              <a:noFill/>
              <a:miter lim="800000"/>
              <a:headEnd/>
              <a:tailEnd/>
            </a:ln>
            <a:effectLst/>
          </p:spPr>
          <p:txBody>
            <a:bodyPr wrap="none"/>
            <a:lstStyle/>
            <a:p>
              <a:pPr eaLnBrk="1" hangingPunct="1"/>
              <a:endParaRPr lang="en-US" dirty="0"/>
            </a:p>
          </p:txBody>
        </p:sp>
      </p:grpSp>
      <p:grpSp>
        <p:nvGrpSpPr>
          <p:cNvPr id="25629" name="Group 38"/>
          <p:cNvGrpSpPr>
            <a:grpSpLocks/>
          </p:cNvGrpSpPr>
          <p:nvPr/>
        </p:nvGrpSpPr>
        <p:grpSpPr bwMode="auto">
          <a:xfrm>
            <a:off x="3657600" y="5257800"/>
            <a:ext cx="1341438" cy="882650"/>
            <a:chOff x="2007" y="2244"/>
            <a:chExt cx="845" cy="556"/>
          </a:xfrm>
        </p:grpSpPr>
        <p:sp>
          <p:nvSpPr>
            <p:cNvPr id="25637" name="Rectangle 29"/>
            <p:cNvSpPr>
              <a:spLocks noChangeArrowheads="1"/>
            </p:cNvSpPr>
            <p:nvPr/>
          </p:nvSpPr>
          <p:spPr bwMode="auto">
            <a:xfrm>
              <a:off x="2055" y="2244"/>
              <a:ext cx="749" cy="556"/>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50,000</a:t>
              </a:r>
            </a:p>
            <a:p>
              <a:pPr>
                <a:tabLst>
                  <a:tab pos="1036638" algn="r"/>
                </a:tabLst>
              </a:pPr>
              <a:endParaRPr lang="en-US" sz="1400" b="1" dirty="0"/>
            </a:p>
          </p:txBody>
        </p:sp>
        <p:sp>
          <p:nvSpPr>
            <p:cNvPr id="25638" name="Rectangle 37"/>
            <p:cNvSpPr>
              <a:spLocks noChangeArrowheads="1"/>
            </p:cNvSpPr>
            <p:nvPr/>
          </p:nvSpPr>
          <p:spPr bwMode="auto">
            <a:xfrm>
              <a:off x="2007" y="2244"/>
              <a:ext cx="845" cy="556"/>
            </a:xfrm>
            <a:prstGeom prst="rect">
              <a:avLst/>
            </a:prstGeom>
            <a:noFill/>
            <a:ln w="7">
              <a:noFill/>
              <a:miter lim="800000"/>
              <a:headEnd/>
              <a:tailEnd/>
            </a:ln>
            <a:effectLst/>
          </p:spPr>
          <p:txBody>
            <a:bodyPr wrap="none"/>
            <a:lstStyle/>
            <a:p>
              <a:pPr eaLnBrk="1" hangingPunct="1"/>
              <a:endParaRPr lang="en-US" dirty="0"/>
            </a:p>
          </p:txBody>
        </p:sp>
      </p:grpSp>
      <p:grpSp>
        <p:nvGrpSpPr>
          <p:cNvPr id="25630" name="Group 40"/>
          <p:cNvGrpSpPr>
            <a:grpSpLocks/>
          </p:cNvGrpSpPr>
          <p:nvPr/>
        </p:nvGrpSpPr>
        <p:grpSpPr bwMode="auto">
          <a:xfrm>
            <a:off x="4724400" y="5257800"/>
            <a:ext cx="1341438" cy="882650"/>
            <a:chOff x="2852" y="2244"/>
            <a:chExt cx="845" cy="556"/>
          </a:xfrm>
        </p:grpSpPr>
        <p:sp>
          <p:nvSpPr>
            <p:cNvPr id="25635" name="Rectangle 30"/>
            <p:cNvSpPr>
              <a:spLocks noChangeArrowheads="1"/>
            </p:cNvSpPr>
            <p:nvPr/>
          </p:nvSpPr>
          <p:spPr bwMode="auto">
            <a:xfrm>
              <a:off x="2900" y="2244"/>
              <a:ext cx="749" cy="556"/>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10,000</a:t>
              </a:r>
            </a:p>
            <a:p>
              <a:pPr>
                <a:tabLst>
                  <a:tab pos="1036638" algn="r"/>
                </a:tabLst>
              </a:pPr>
              <a:endParaRPr lang="en-US" sz="1400" b="1" dirty="0"/>
            </a:p>
          </p:txBody>
        </p:sp>
        <p:sp>
          <p:nvSpPr>
            <p:cNvPr id="25636" name="Rectangle 39"/>
            <p:cNvSpPr>
              <a:spLocks noChangeArrowheads="1"/>
            </p:cNvSpPr>
            <p:nvPr/>
          </p:nvSpPr>
          <p:spPr bwMode="auto">
            <a:xfrm>
              <a:off x="2852" y="2244"/>
              <a:ext cx="845" cy="556"/>
            </a:xfrm>
            <a:prstGeom prst="rect">
              <a:avLst/>
            </a:prstGeom>
            <a:noFill/>
            <a:ln w="7">
              <a:noFill/>
              <a:miter lim="800000"/>
              <a:headEnd/>
              <a:tailEnd/>
            </a:ln>
            <a:effectLst/>
          </p:spPr>
          <p:txBody>
            <a:bodyPr wrap="none"/>
            <a:lstStyle/>
            <a:p>
              <a:pPr eaLnBrk="1" hangingPunct="1"/>
              <a:endParaRPr lang="en-US" dirty="0"/>
            </a:p>
          </p:txBody>
        </p:sp>
      </p:grpSp>
      <p:grpSp>
        <p:nvGrpSpPr>
          <p:cNvPr id="25631" name="Group 42"/>
          <p:cNvGrpSpPr>
            <a:grpSpLocks/>
          </p:cNvGrpSpPr>
          <p:nvPr/>
        </p:nvGrpSpPr>
        <p:grpSpPr bwMode="auto">
          <a:xfrm>
            <a:off x="6096000" y="5257800"/>
            <a:ext cx="1341438" cy="882650"/>
            <a:chOff x="3697" y="2244"/>
            <a:chExt cx="845" cy="556"/>
          </a:xfrm>
        </p:grpSpPr>
        <p:sp>
          <p:nvSpPr>
            <p:cNvPr id="25633" name="Rectangle 31"/>
            <p:cNvSpPr>
              <a:spLocks noChangeArrowheads="1"/>
            </p:cNvSpPr>
            <p:nvPr/>
          </p:nvSpPr>
          <p:spPr bwMode="auto">
            <a:xfrm>
              <a:off x="3745" y="2244"/>
              <a:ext cx="749" cy="556"/>
            </a:xfrm>
            <a:prstGeom prst="rect">
              <a:avLst/>
            </a:prstGeom>
            <a:noFill/>
            <a:ln w="9525">
              <a:noFill/>
              <a:miter lim="800000"/>
              <a:headEnd/>
              <a:tailEnd/>
            </a:ln>
            <a:effectLst/>
          </p:spPr>
          <p:txBody>
            <a:bodyPr/>
            <a:lstStyle/>
            <a:p>
              <a:pPr eaLnBrk="1" hangingPunct="1">
                <a:tabLst>
                  <a:tab pos="1036638" algn="r"/>
                </a:tabLst>
              </a:pPr>
              <a:r>
                <a:rPr lang="en-US" sz="1400" b="1" dirty="0">
                  <a:cs typeface="Times New Roman" pitchFamily="18" charset="0"/>
                </a:rPr>
                <a:t>	375,000</a:t>
              </a:r>
            </a:p>
            <a:p>
              <a:pPr>
                <a:tabLst>
                  <a:tab pos="1036638" algn="r"/>
                </a:tabLst>
              </a:pPr>
              <a:endParaRPr lang="en-US" sz="1400" b="1" dirty="0"/>
            </a:p>
          </p:txBody>
        </p:sp>
        <p:sp>
          <p:nvSpPr>
            <p:cNvPr id="25634" name="Rectangle 41"/>
            <p:cNvSpPr>
              <a:spLocks noChangeArrowheads="1"/>
            </p:cNvSpPr>
            <p:nvPr/>
          </p:nvSpPr>
          <p:spPr bwMode="auto">
            <a:xfrm>
              <a:off x="3697" y="2244"/>
              <a:ext cx="845" cy="556"/>
            </a:xfrm>
            <a:prstGeom prst="rect">
              <a:avLst/>
            </a:prstGeom>
            <a:noFill/>
            <a:ln w="7">
              <a:noFill/>
              <a:miter lim="800000"/>
              <a:headEnd/>
              <a:tailEnd/>
            </a:ln>
            <a:effectLst/>
          </p:spPr>
          <p:txBody>
            <a:bodyPr wrap="none"/>
            <a:lstStyle/>
            <a:p>
              <a:pPr eaLnBrk="1" hangingPunct="1"/>
              <a:endParaRPr lang="en-US" dirty="0"/>
            </a:p>
          </p:txBody>
        </p:sp>
      </p:grpSp>
      <p:sp>
        <p:nvSpPr>
          <p:cNvPr id="25632" name="Line 46"/>
          <p:cNvSpPr>
            <a:spLocks noChangeShapeType="1"/>
          </p:cNvSpPr>
          <p:nvPr/>
        </p:nvSpPr>
        <p:spPr bwMode="auto">
          <a:xfrm>
            <a:off x="5029200" y="2286000"/>
            <a:ext cx="0" cy="3581400"/>
          </a:xfrm>
          <a:prstGeom prst="line">
            <a:avLst/>
          </a:prstGeom>
          <a:noFill/>
          <a:ln w="9525">
            <a:solidFill>
              <a:schemeClr val="tx1"/>
            </a:solidFill>
            <a:round/>
            <a:headEnd/>
            <a:tailEnd/>
          </a:ln>
          <a:effectLst/>
        </p:spPr>
        <p:txBody>
          <a:bodyPr wrap="none"/>
          <a:lstStyle/>
          <a:p>
            <a:endParaRPr lang="en-US" dirty="0"/>
          </a:p>
        </p:txBody>
      </p:sp>
      <p:sp>
        <p:nvSpPr>
          <p:cNvPr id="43" name="Slide Number Placeholder 42"/>
          <p:cNvSpPr>
            <a:spLocks noGrp="1"/>
          </p:cNvSpPr>
          <p:nvPr>
            <p:ph type="sldNum" sz="quarter" idx="12"/>
          </p:nvPr>
        </p:nvSpPr>
        <p:spPr/>
        <p:txBody>
          <a:bodyPr/>
          <a:lstStyle/>
          <a:p>
            <a:fld id="{69860557-0C15-4F8F-AB79-8857A8125E7E}" type="slidenum">
              <a:rPr lang="en-US" smtClean="0"/>
              <a:pPr/>
              <a:t>13</a:t>
            </a:fld>
            <a:endParaRPr lang="en-US" dirty="0"/>
          </a:p>
        </p:txBody>
      </p:sp>
      <p:sp>
        <p:nvSpPr>
          <p:cNvPr id="44" name="Footer Placeholder 4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Rectangle 1026"/>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Example (cont’d)</a:t>
            </a:r>
          </a:p>
        </p:txBody>
      </p:sp>
      <p:sp>
        <p:nvSpPr>
          <p:cNvPr id="26627" name="Rectangle 1027"/>
          <p:cNvSpPr>
            <a:spLocks noGrp="1" noChangeArrowheads="1"/>
          </p:cNvSpPr>
          <p:nvPr>
            <p:ph type="body" idx="1"/>
          </p:nvPr>
        </p:nvSpPr>
        <p:spPr/>
        <p:txBody>
          <a:bodyPr/>
          <a:lstStyle/>
          <a:p>
            <a:pPr eaLnBrk="1" hangingPunct="1"/>
            <a:r>
              <a:rPr lang="en-US" dirty="0" smtClean="0">
                <a:effectLst/>
              </a:rPr>
              <a:t>Clothing Factory can bid $100,000 land rent for Site 1, only $10,000 for Site 2.</a:t>
            </a:r>
          </a:p>
          <a:p>
            <a:pPr eaLnBrk="1" hangingPunct="1"/>
            <a:r>
              <a:rPr lang="en-US" dirty="0" smtClean="0">
                <a:effectLst/>
              </a:rPr>
              <a:t>Grocery Store can bid $375,000 land rent for Site 2, only $50,000 for Site 1.</a:t>
            </a:r>
            <a:endParaRPr lang="en-US" b="1" dirty="0" smtClean="0">
              <a:effectLst/>
            </a:endParaRPr>
          </a:p>
          <a:p>
            <a:pPr lvl="1" eaLnBrk="1" hangingPunct="1"/>
            <a:r>
              <a:rPr lang="en-US" i="1" dirty="0" smtClean="0">
                <a:effectLst/>
              </a:rPr>
              <a:t>HBU</a:t>
            </a:r>
            <a:r>
              <a:rPr lang="en-US" b="1" i="1" dirty="0" smtClean="0">
                <a:effectLst/>
              </a:rPr>
              <a:t> for Site 1 is clothing factory.</a:t>
            </a:r>
          </a:p>
          <a:p>
            <a:pPr lvl="1" eaLnBrk="1" hangingPunct="1"/>
            <a:r>
              <a:rPr lang="en-US" b="1" dirty="0" smtClean="0">
                <a:effectLst/>
              </a:rPr>
              <a:t>HBU</a:t>
            </a:r>
            <a:r>
              <a:rPr lang="en-US" dirty="0" smtClean="0">
                <a:effectLst/>
              </a:rPr>
              <a:t> for Site 2 is grocery store.</a:t>
            </a:r>
          </a:p>
        </p:txBody>
      </p:sp>
      <p:sp>
        <p:nvSpPr>
          <p:cNvPr id="4" name="Slide Number Placeholder 3"/>
          <p:cNvSpPr>
            <a:spLocks noGrp="1"/>
          </p:cNvSpPr>
          <p:nvPr>
            <p:ph type="sldNum" sz="quarter" idx="12"/>
          </p:nvPr>
        </p:nvSpPr>
        <p:spPr/>
        <p:txBody>
          <a:bodyPr/>
          <a:lstStyle/>
          <a:p>
            <a:fld id="{69860557-0C15-4F8F-AB79-8857A8125E7E}" type="slidenum">
              <a:rPr lang="en-US" smtClean="0"/>
              <a:pPr/>
              <a:t>14</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5698" name="Rectangle 2050"/>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Example (cont’d)</a:t>
            </a:r>
          </a:p>
        </p:txBody>
      </p:sp>
      <p:sp>
        <p:nvSpPr>
          <p:cNvPr id="27651" name="Rectangle 2051"/>
          <p:cNvSpPr>
            <a:spLocks noGrp="1" noChangeArrowheads="1"/>
          </p:cNvSpPr>
          <p:nvPr>
            <p:ph type="body" idx="1"/>
          </p:nvPr>
        </p:nvSpPr>
        <p:spPr/>
        <p:txBody>
          <a:bodyPr/>
          <a:lstStyle/>
          <a:p>
            <a:pPr eaLnBrk="1" hangingPunct="1">
              <a:lnSpc>
                <a:spcPct val="90000"/>
              </a:lnSpc>
            </a:pPr>
            <a:r>
              <a:rPr lang="en-US" sz="2800" dirty="0" smtClean="0">
                <a:effectLst/>
              </a:rPr>
              <a:t>In a competitive, freely-functioning land market, Site 1 will end up with the clothing factory, and Site 2 with the grocery store.</a:t>
            </a:r>
          </a:p>
          <a:p>
            <a:pPr eaLnBrk="1" hangingPunct="1">
              <a:lnSpc>
                <a:spcPct val="90000"/>
              </a:lnSpc>
            </a:pPr>
            <a:r>
              <a:rPr lang="en-US" sz="2800" dirty="0" smtClean="0">
                <a:effectLst/>
              </a:rPr>
              <a:t>This result will </a:t>
            </a:r>
            <a:r>
              <a:rPr lang="en-US" sz="2800" i="1" dirty="0" smtClean="0">
                <a:effectLst/>
              </a:rPr>
              <a:t>maximize the net aggregate value</a:t>
            </a:r>
            <a:r>
              <a:rPr lang="en-US" sz="2800" dirty="0" smtClean="0">
                <a:effectLst/>
              </a:rPr>
              <a:t> of production:</a:t>
            </a:r>
          </a:p>
          <a:p>
            <a:pPr lvl="1" indent="-401638" eaLnBrk="1" hangingPunct="1">
              <a:lnSpc>
                <a:spcPct val="90000"/>
              </a:lnSpc>
              <a:buFontTx/>
              <a:buNone/>
            </a:pPr>
            <a:r>
              <a:rPr lang="en-US" sz="2400" b="1" dirty="0" smtClean="0">
                <a:effectLst/>
              </a:rPr>
              <a:t>($10,000,000 + $5,000,000) - ($9,900,000 + $4,625,000) = $475,000.</a:t>
            </a:r>
            <a:endParaRPr lang="en-US" sz="2400" dirty="0" smtClean="0">
              <a:effectLst/>
            </a:endParaRPr>
          </a:p>
          <a:p>
            <a:pPr eaLnBrk="1" hangingPunct="1">
              <a:lnSpc>
                <a:spcPct val="90000"/>
              </a:lnSpc>
            </a:pPr>
            <a:r>
              <a:rPr lang="en-US" sz="2800" dirty="0" smtClean="0">
                <a:effectLst/>
              </a:rPr>
              <a:t>It will also </a:t>
            </a:r>
            <a:r>
              <a:rPr lang="en-US" sz="2800" i="1" dirty="0" smtClean="0">
                <a:effectLst/>
              </a:rPr>
              <a:t>maximize the aggregate land value</a:t>
            </a:r>
            <a:r>
              <a:rPr lang="en-US" sz="2800" dirty="0" smtClean="0">
                <a:effectLst/>
              </a:rPr>
              <a:t> (land rent):</a:t>
            </a:r>
          </a:p>
          <a:p>
            <a:pPr lvl="1" indent="-401638" eaLnBrk="1" hangingPunct="1">
              <a:lnSpc>
                <a:spcPct val="90000"/>
              </a:lnSpc>
              <a:buFontTx/>
              <a:buNone/>
            </a:pPr>
            <a:r>
              <a:rPr lang="en-US" sz="2400" b="1" dirty="0" smtClean="0">
                <a:effectLst/>
              </a:rPr>
              <a:t>$100,000 + $375,000 = $475,000.</a:t>
            </a:r>
            <a:endParaRPr lang="en-US" sz="2400"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15</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b="1" dirty="0" smtClean="0">
                <a:effectLst/>
              </a:rPr>
              <a:t>4.1.3 Role of Transport Costs:  The Bid-Rent Curve…</a:t>
            </a:r>
            <a:endParaRPr lang="en-US" dirty="0" smtClean="0">
              <a:effectLst/>
            </a:endParaRPr>
          </a:p>
        </p:txBody>
      </p:sp>
      <p:sp>
        <p:nvSpPr>
          <p:cNvPr id="28675" name="Rectangle 3"/>
          <p:cNvSpPr>
            <a:spLocks noGrp="1" noChangeArrowheads="1"/>
          </p:cNvSpPr>
          <p:nvPr>
            <p:ph type="body" idx="1"/>
          </p:nvPr>
        </p:nvSpPr>
        <p:spPr/>
        <p:txBody>
          <a:bodyPr/>
          <a:lstStyle/>
          <a:p>
            <a:pPr eaLnBrk="1" hangingPunct="1">
              <a:lnSpc>
                <a:spcPct val="90000"/>
              </a:lnSpc>
            </a:pPr>
            <a:r>
              <a:rPr lang="en-US" sz="2800" dirty="0" smtClean="0">
                <a:effectLst/>
              </a:rPr>
              <a:t>Land Rent </a:t>
            </a:r>
            <a:r>
              <a:rPr lang="en-US" sz="2800" noProof="1" smtClean="0">
                <a:effectLst/>
                <a:sym typeface="Wingdings" pitchFamily="2" charset="2"/>
              </a:rPr>
              <a:t></a:t>
            </a:r>
            <a:r>
              <a:rPr lang="en-US" sz="2800" dirty="0" smtClean="0">
                <a:effectLst/>
              </a:rPr>
              <a:t> HBU Residual </a:t>
            </a:r>
            <a:r>
              <a:rPr lang="en-US" sz="2800" noProof="1" smtClean="0">
                <a:effectLst/>
                <a:sym typeface="Wingdings" pitchFamily="2" charset="2"/>
              </a:rPr>
              <a:t></a:t>
            </a:r>
            <a:r>
              <a:rPr lang="en-US" sz="2800" dirty="0" smtClean="0">
                <a:effectLst/>
              </a:rPr>
              <a:t> Transport Costs</a:t>
            </a:r>
          </a:p>
          <a:p>
            <a:pPr eaLnBrk="1" hangingPunct="1">
              <a:lnSpc>
                <a:spcPct val="90000"/>
              </a:lnSpc>
            </a:pPr>
            <a:r>
              <a:rPr lang="en-US" sz="2800" dirty="0" smtClean="0">
                <a:effectLst/>
              </a:rPr>
              <a:t>Transport costs include:</a:t>
            </a:r>
          </a:p>
          <a:p>
            <a:pPr lvl="1" eaLnBrk="1" hangingPunct="1">
              <a:lnSpc>
                <a:spcPct val="90000"/>
              </a:lnSpc>
            </a:pPr>
            <a:r>
              <a:rPr lang="en-US" sz="2400" b="1" i="1" dirty="0" smtClean="0">
                <a:effectLst/>
              </a:rPr>
              <a:t>Cost to move “inputs.”</a:t>
            </a:r>
          </a:p>
          <a:p>
            <a:pPr lvl="1" eaLnBrk="1" hangingPunct="1">
              <a:lnSpc>
                <a:spcPct val="90000"/>
              </a:lnSpc>
            </a:pPr>
            <a:r>
              <a:rPr lang="en-US" sz="2400" dirty="0" smtClean="0">
                <a:effectLst/>
              </a:rPr>
              <a:t>Cost to move “outputs.”</a:t>
            </a:r>
          </a:p>
          <a:p>
            <a:pPr lvl="1" eaLnBrk="1" hangingPunct="1">
              <a:lnSpc>
                <a:spcPct val="90000"/>
              </a:lnSpc>
            </a:pPr>
            <a:r>
              <a:rPr lang="en-US" sz="2400" dirty="0" smtClean="0">
                <a:effectLst/>
              </a:rPr>
              <a:t>Trans. Costs directly borne by “seller” on site.</a:t>
            </a:r>
          </a:p>
          <a:p>
            <a:pPr lvl="1" eaLnBrk="1" hangingPunct="1">
              <a:lnSpc>
                <a:spcPct val="90000"/>
              </a:lnSpc>
            </a:pPr>
            <a:r>
              <a:rPr lang="en-US" sz="2400" dirty="0" smtClean="0">
                <a:effectLst/>
              </a:rPr>
              <a:t>Trans. Costs indirectly borne by “buyers” on site.</a:t>
            </a:r>
          </a:p>
          <a:p>
            <a:pPr lvl="1" eaLnBrk="1" hangingPunct="1">
              <a:lnSpc>
                <a:spcPct val="90000"/>
              </a:lnSpc>
            </a:pPr>
            <a:r>
              <a:rPr lang="en-US" sz="2400" dirty="0" smtClean="0">
                <a:effectLst/>
              </a:rPr>
              <a:t>Value of travelers </a:t>
            </a:r>
            <a:r>
              <a:rPr lang="en-US" sz="2400" b="1" i="1" u="sng" dirty="0" smtClean="0">
                <a:effectLst/>
              </a:rPr>
              <a:t>time</a:t>
            </a:r>
            <a:r>
              <a:rPr lang="en-US" sz="2400" dirty="0" smtClean="0">
                <a:effectLst/>
              </a:rPr>
              <a:t> (&amp; inconvenience) spent traveling to/from site.</a:t>
            </a:r>
          </a:p>
          <a:p>
            <a:pPr eaLnBrk="1" hangingPunct="1">
              <a:lnSpc>
                <a:spcPct val="90000"/>
              </a:lnSpc>
            </a:pPr>
            <a:r>
              <a:rPr lang="en-US" sz="2800" dirty="0" smtClean="0">
                <a:effectLst/>
              </a:rPr>
              <a:t>e.g., Site 1 minimized transport costs for factory, Site 2 minimized transport costs for grocery store (considering customers travel costs).</a:t>
            </a:r>
          </a:p>
        </p:txBody>
      </p:sp>
      <p:sp>
        <p:nvSpPr>
          <p:cNvPr id="4" name="Slide Number Placeholder 3"/>
          <p:cNvSpPr>
            <a:spLocks noGrp="1"/>
          </p:cNvSpPr>
          <p:nvPr>
            <p:ph type="sldNum" sz="quarter" idx="12"/>
          </p:nvPr>
        </p:nvSpPr>
        <p:spPr/>
        <p:txBody>
          <a:bodyPr/>
          <a:lstStyle/>
          <a:p>
            <a:fld id="{69860557-0C15-4F8F-AB79-8857A8125E7E}" type="slidenum">
              <a:rPr lang="en-US" smtClean="0"/>
              <a:pPr/>
              <a:t>16</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i="1" dirty="0" smtClean="0">
                <a:effectLst/>
              </a:rPr>
              <a:t>Equilibrium in a well-functioning land market </a:t>
            </a:r>
          </a:p>
        </p:txBody>
      </p:sp>
      <p:sp>
        <p:nvSpPr>
          <p:cNvPr id="29699" name="Rectangle 3"/>
          <p:cNvSpPr>
            <a:spLocks noGrp="1" noChangeArrowheads="1"/>
          </p:cNvSpPr>
          <p:nvPr>
            <p:ph type="body" idx="1"/>
          </p:nvPr>
        </p:nvSpPr>
        <p:spPr/>
        <p:txBody>
          <a:bodyPr/>
          <a:lstStyle/>
          <a:p>
            <a:pPr eaLnBrk="1" hangingPunct="1">
              <a:buFont typeface="Wingdings" pitchFamily="2" charset="2"/>
              <a:buNone/>
            </a:pPr>
            <a:r>
              <a:rPr lang="en-US" i="1" noProof="1" smtClean="0">
                <a:effectLst/>
                <a:sym typeface="Wingdings" pitchFamily="2" charset="2"/>
              </a:rPr>
              <a:t></a:t>
            </a:r>
            <a:r>
              <a:rPr lang="en-US" i="1" noProof="1" smtClean="0">
                <a:effectLst/>
              </a:rPr>
              <a:t> </a:t>
            </a:r>
            <a:r>
              <a:rPr lang="en-US" i="1" dirty="0" smtClean="0">
                <a:effectLst/>
              </a:rPr>
              <a:t>Minimization of </a:t>
            </a:r>
            <a:r>
              <a:rPr lang="en-US" i="1" u="sng" dirty="0" smtClean="0">
                <a:effectLst/>
              </a:rPr>
              <a:t>aggregate</a:t>
            </a:r>
            <a:r>
              <a:rPr lang="en-US" i="1" dirty="0" smtClean="0">
                <a:effectLst/>
              </a:rPr>
              <a:t> transport costs </a:t>
            </a:r>
          </a:p>
          <a:p>
            <a:pPr eaLnBrk="1" hangingPunct="1">
              <a:buFont typeface="Wingdings" pitchFamily="2" charset="2"/>
              <a:buNone/>
            </a:pPr>
            <a:r>
              <a:rPr lang="en-US" b="1" noProof="1" smtClean="0">
                <a:effectLst/>
                <a:sym typeface="Wingdings" pitchFamily="2" charset="2"/>
              </a:rPr>
              <a:t></a:t>
            </a:r>
            <a:r>
              <a:rPr lang="en-US" b="1" noProof="1" smtClean="0">
                <a:effectLst/>
              </a:rPr>
              <a:t> Maximization of </a:t>
            </a:r>
            <a:r>
              <a:rPr lang="en-US" b="1" u="sng" noProof="1" smtClean="0">
                <a:effectLst/>
              </a:rPr>
              <a:t>aggregate</a:t>
            </a:r>
            <a:r>
              <a:rPr lang="en-US" b="1" noProof="1" smtClean="0">
                <a:effectLst/>
              </a:rPr>
              <a:t> land value.</a:t>
            </a:r>
            <a:endParaRPr lang="en-US"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17</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The </a:t>
            </a:r>
            <a:r>
              <a:rPr lang="en-US" b="1" i="1" dirty="0" smtClean="0">
                <a:effectLst/>
              </a:rPr>
              <a:t>“Bid-Rent Curve”</a:t>
            </a:r>
            <a:r>
              <a:rPr lang="en-US" b="1" dirty="0" smtClean="0">
                <a:effectLst/>
              </a:rPr>
              <a:t> (or Bid-Rent Function)</a:t>
            </a:r>
            <a:endParaRPr lang="en-US" dirty="0" smtClean="0">
              <a:effectLst/>
            </a:endParaRPr>
          </a:p>
        </p:txBody>
      </p:sp>
      <p:sp>
        <p:nvSpPr>
          <p:cNvPr id="30723" name="Rectangle 3"/>
          <p:cNvSpPr>
            <a:spLocks noGrp="1" noChangeArrowheads="1"/>
          </p:cNvSpPr>
          <p:nvPr>
            <p:ph type="body" idx="1"/>
          </p:nvPr>
        </p:nvSpPr>
        <p:spPr/>
        <p:txBody>
          <a:bodyPr/>
          <a:lstStyle/>
          <a:p>
            <a:pPr eaLnBrk="1" hangingPunct="1">
              <a:lnSpc>
                <a:spcPct val="90000"/>
              </a:lnSpc>
            </a:pPr>
            <a:r>
              <a:rPr lang="en-US" sz="2800" dirty="0" smtClean="0">
                <a:effectLst/>
              </a:rPr>
              <a:t>“Bid-Rent” = Maximum land rent a potential user would be willing to pay for a given site (location). (Equals residual value.)</a:t>
            </a:r>
          </a:p>
          <a:p>
            <a:pPr eaLnBrk="1" hangingPunct="1">
              <a:lnSpc>
                <a:spcPct val="90000"/>
              </a:lnSpc>
            </a:pPr>
            <a:r>
              <a:rPr lang="en-US" sz="2800" dirty="0" smtClean="0">
                <a:effectLst/>
              </a:rPr>
              <a:t>“Bid-Rent Curve” shows how a potential user’s bid-rent changes as a function of distance from some </a:t>
            </a:r>
            <a:r>
              <a:rPr lang="en-US" sz="2800" b="1" i="1" dirty="0" smtClean="0">
                <a:effectLst/>
              </a:rPr>
              <a:t>central point</a:t>
            </a:r>
            <a:r>
              <a:rPr lang="en-US" sz="2800" dirty="0" smtClean="0">
                <a:effectLst/>
              </a:rPr>
              <a:t>.</a:t>
            </a:r>
          </a:p>
          <a:p>
            <a:pPr eaLnBrk="1" hangingPunct="1">
              <a:lnSpc>
                <a:spcPct val="90000"/>
              </a:lnSpc>
            </a:pPr>
            <a:r>
              <a:rPr lang="en-US" sz="2800" dirty="0" smtClean="0">
                <a:effectLst/>
              </a:rPr>
              <a:t>The “central point” is the point at which transport costs are minimized (bid-rent maximized) for the given use.</a:t>
            </a:r>
          </a:p>
          <a:p>
            <a:pPr eaLnBrk="1" hangingPunct="1">
              <a:lnSpc>
                <a:spcPct val="90000"/>
              </a:lnSpc>
            </a:pPr>
            <a:r>
              <a:rPr lang="en-US" sz="2800" dirty="0" smtClean="0">
                <a:effectLst/>
              </a:rPr>
              <a:t>Each potential use has its own bid-rent curve (and central point).</a:t>
            </a:r>
          </a:p>
        </p:txBody>
      </p:sp>
      <p:sp>
        <p:nvSpPr>
          <p:cNvPr id="4" name="Slide Number Placeholder 3"/>
          <p:cNvSpPr>
            <a:spLocks noGrp="1"/>
          </p:cNvSpPr>
          <p:nvPr>
            <p:ph type="sldNum" sz="quarter" idx="12"/>
          </p:nvPr>
        </p:nvSpPr>
        <p:spPr/>
        <p:txBody>
          <a:bodyPr/>
          <a:lstStyle/>
          <a:p>
            <a:fld id="{69860557-0C15-4F8F-AB79-8857A8125E7E}" type="slidenum">
              <a:rPr lang="en-US" smtClean="0"/>
              <a:pPr/>
              <a:t>18</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e.g., clothing factory example:</a:t>
            </a:r>
          </a:p>
        </p:txBody>
      </p:sp>
      <p:sp>
        <p:nvSpPr>
          <p:cNvPr id="31747" name="Rectangle 3"/>
          <p:cNvSpPr>
            <a:spLocks noGrp="1" noChangeArrowheads="1"/>
          </p:cNvSpPr>
          <p:nvPr>
            <p:ph type="body" idx="1"/>
          </p:nvPr>
        </p:nvSpPr>
        <p:spPr/>
        <p:txBody>
          <a:bodyPr/>
          <a:lstStyle/>
          <a:p>
            <a:pPr eaLnBrk="1" hangingPunct="1"/>
            <a:r>
              <a:rPr lang="en-US" dirty="0" smtClean="0">
                <a:effectLst/>
              </a:rPr>
              <a:t>Central point = highway entrance.</a:t>
            </a:r>
          </a:p>
          <a:p>
            <a:pPr eaLnBrk="1" hangingPunct="1"/>
            <a:r>
              <a:rPr lang="en-US" dirty="0" smtClean="0">
                <a:effectLst/>
              </a:rPr>
              <a:t>Site 1 is located at 1 mile distance from highway entrance.</a:t>
            </a:r>
          </a:p>
          <a:p>
            <a:pPr eaLnBrk="1" hangingPunct="1"/>
            <a:r>
              <a:rPr lang="en-US" dirty="0" smtClean="0">
                <a:effectLst/>
              </a:rPr>
              <a:t>Site 2 is located at 4 miles distance from highway entrance.</a:t>
            </a:r>
          </a:p>
        </p:txBody>
      </p:sp>
      <p:sp>
        <p:nvSpPr>
          <p:cNvPr id="4" name="Slide Number Placeholder 3"/>
          <p:cNvSpPr>
            <a:spLocks noGrp="1"/>
          </p:cNvSpPr>
          <p:nvPr>
            <p:ph type="sldNum" sz="quarter" idx="12"/>
          </p:nvPr>
        </p:nvSpPr>
        <p:spPr/>
        <p:txBody>
          <a:bodyPr/>
          <a:lstStyle/>
          <a:p>
            <a:fld id="{69860557-0C15-4F8F-AB79-8857A8125E7E}" type="slidenum">
              <a:rPr lang="en-US" smtClean="0"/>
              <a:pPr/>
              <a:t>19</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i="1" dirty="0" smtClean="0">
                <a:effectLst/>
              </a:rPr>
              <a:t>“Location, location, location…”</a:t>
            </a:r>
            <a:endParaRPr lang="en-US" dirty="0" smtClean="0">
              <a:effectLst/>
            </a:endParaRPr>
          </a:p>
        </p:txBody>
      </p:sp>
      <p:sp>
        <p:nvSpPr>
          <p:cNvPr id="14339" name="Rectangle 1027"/>
          <p:cNvSpPr>
            <a:spLocks noGrp="1" noChangeArrowheads="1"/>
          </p:cNvSpPr>
          <p:nvPr>
            <p:ph type="body" idx="1"/>
          </p:nvPr>
        </p:nvSpPr>
        <p:spPr/>
        <p:txBody>
          <a:bodyPr/>
          <a:lstStyle/>
          <a:p>
            <a:pPr eaLnBrk="1" hangingPunct="1">
              <a:lnSpc>
                <a:spcPct val="90000"/>
              </a:lnSpc>
            </a:pPr>
            <a:r>
              <a:rPr lang="en-US" sz="2800" dirty="0" smtClean="0">
                <a:effectLst/>
              </a:rPr>
              <a:t>Ch.3 was about the 1</a:t>
            </a:r>
            <a:r>
              <a:rPr lang="en-US" sz="2800" baseline="30000" dirty="0" smtClean="0">
                <a:effectLst/>
              </a:rPr>
              <a:t>st</a:t>
            </a:r>
            <a:r>
              <a:rPr lang="en-US" sz="2800" dirty="0" smtClean="0">
                <a:effectLst/>
              </a:rPr>
              <a:t> level of </a:t>
            </a:r>
            <a:r>
              <a:rPr lang="en-US" sz="2800" i="1" dirty="0" smtClean="0">
                <a:effectLst/>
              </a:rPr>
              <a:t>“location”</a:t>
            </a:r>
            <a:r>
              <a:rPr lang="en-US" sz="2800" dirty="0" smtClean="0">
                <a:effectLst/>
              </a:rPr>
              <a:t> (city location &amp; city size).</a:t>
            </a:r>
          </a:p>
          <a:p>
            <a:pPr eaLnBrk="1" hangingPunct="1">
              <a:lnSpc>
                <a:spcPct val="90000"/>
              </a:lnSpc>
            </a:pPr>
            <a:r>
              <a:rPr lang="en-US" sz="2800" dirty="0" smtClean="0">
                <a:effectLst/>
              </a:rPr>
              <a:t>Ch.4 goes </a:t>
            </a:r>
            <a:r>
              <a:rPr lang="en-US" sz="2800" i="1" dirty="0" smtClean="0">
                <a:effectLst/>
              </a:rPr>
              <a:t>inside the city</a:t>
            </a:r>
            <a:r>
              <a:rPr lang="en-US" sz="2800" dirty="0" smtClean="0">
                <a:effectLst/>
              </a:rPr>
              <a:t>:</a:t>
            </a:r>
          </a:p>
          <a:p>
            <a:pPr lvl="1" eaLnBrk="1" hangingPunct="1">
              <a:lnSpc>
                <a:spcPct val="90000"/>
              </a:lnSpc>
            </a:pPr>
            <a:r>
              <a:rPr lang="en-US" sz="2400" b="1" dirty="0" smtClean="0">
                <a:effectLst/>
              </a:rPr>
              <a:t>The nature of land use spatial patterns within the city: “</a:t>
            </a:r>
            <a:r>
              <a:rPr lang="en-US" sz="2400" b="1" u="sng" dirty="0" smtClean="0">
                <a:effectLst/>
              </a:rPr>
              <a:t>urban form</a:t>
            </a:r>
            <a:r>
              <a:rPr lang="en-US" sz="2400" b="1" dirty="0" smtClean="0">
                <a:effectLst/>
              </a:rPr>
              <a:t>” (“urban spatial structure”).</a:t>
            </a:r>
            <a:endParaRPr lang="en-US" sz="2400" b="1" i="1" dirty="0" smtClean="0">
              <a:effectLst/>
            </a:endParaRPr>
          </a:p>
          <a:p>
            <a:pPr lvl="1" eaLnBrk="1" hangingPunct="1">
              <a:lnSpc>
                <a:spcPct val="90000"/>
              </a:lnSpc>
            </a:pPr>
            <a:r>
              <a:rPr lang="en-US" sz="2400" dirty="0" smtClean="0">
                <a:effectLst/>
              </a:rPr>
              <a:t>Important for:</a:t>
            </a:r>
          </a:p>
          <a:p>
            <a:pPr lvl="2" eaLnBrk="1" hangingPunct="1">
              <a:lnSpc>
                <a:spcPct val="90000"/>
              </a:lnSpc>
            </a:pPr>
            <a:r>
              <a:rPr lang="en-US" sz="2000" b="1" dirty="0" smtClean="0">
                <a:effectLst/>
              </a:rPr>
              <a:t>Understanding property values in different neighborhoods</a:t>
            </a:r>
          </a:p>
          <a:p>
            <a:pPr lvl="2" eaLnBrk="1" hangingPunct="1">
              <a:lnSpc>
                <a:spcPct val="90000"/>
              </a:lnSpc>
            </a:pPr>
            <a:r>
              <a:rPr lang="en-US" sz="2000" dirty="0" smtClean="0">
                <a:effectLst/>
              </a:rPr>
              <a:t>What types of buildings &amp; land uses are feasible in a given location, at a given time.</a:t>
            </a:r>
          </a:p>
          <a:p>
            <a:pPr lvl="2" eaLnBrk="1" hangingPunct="1">
              <a:lnSpc>
                <a:spcPct val="90000"/>
              </a:lnSpc>
            </a:pPr>
            <a:r>
              <a:rPr lang="en-US" sz="2000" dirty="0" smtClean="0">
                <a:effectLst/>
              </a:rPr>
              <a:t>Location value </a:t>
            </a:r>
            <a:r>
              <a:rPr lang="en-US" sz="2000" noProof="1" smtClean="0">
                <a:effectLst/>
                <a:sym typeface="Wingdings" pitchFamily="2" charset="2"/>
              </a:rPr>
              <a:t></a:t>
            </a:r>
            <a:r>
              <a:rPr lang="en-US" sz="2000" dirty="0" smtClean="0">
                <a:effectLst/>
              </a:rPr>
              <a:t> Land value </a:t>
            </a:r>
            <a:r>
              <a:rPr lang="en-US" sz="2000" noProof="1" smtClean="0">
                <a:effectLst/>
                <a:sym typeface="Wingdings" pitchFamily="2" charset="2"/>
              </a:rPr>
              <a:t></a:t>
            </a:r>
            <a:r>
              <a:rPr lang="en-US" sz="2000" dirty="0" smtClean="0">
                <a:effectLst/>
              </a:rPr>
              <a:t> LRMC shape </a:t>
            </a:r>
            <a:r>
              <a:rPr lang="en-US" sz="2000" noProof="1" smtClean="0">
                <a:effectLst/>
                <a:sym typeface="Wingdings" pitchFamily="2" charset="2"/>
              </a:rPr>
              <a:t></a:t>
            </a:r>
            <a:r>
              <a:rPr lang="en-US" sz="2000" dirty="0" smtClean="0">
                <a:effectLst/>
              </a:rPr>
              <a:t> LR rent trend.</a:t>
            </a:r>
          </a:p>
        </p:txBody>
      </p:sp>
      <p:sp>
        <p:nvSpPr>
          <p:cNvPr id="4" name="Slide Number Placeholder 3"/>
          <p:cNvSpPr>
            <a:spLocks noGrp="1"/>
          </p:cNvSpPr>
          <p:nvPr>
            <p:ph type="sldNum" sz="quarter" idx="12"/>
          </p:nvPr>
        </p:nvSpPr>
        <p:spPr/>
        <p:txBody>
          <a:bodyPr/>
          <a:lstStyle/>
          <a:p>
            <a:fld id="{69860557-0C15-4F8F-AB79-8857A8125E7E}" type="slidenum">
              <a:rPr lang="en-US" smtClean="0"/>
              <a:pPr/>
              <a:t>2</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1061"/>
          <p:cNvSpPr>
            <a:spLocks noChangeArrowheads="1"/>
          </p:cNvSpPr>
          <p:nvPr/>
        </p:nvSpPr>
        <p:spPr bwMode="auto">
          <a:xfrm>
            <a:off x="2209800" y="3124200"/>
            <a:ext cx="4953000" cy="2667000"/>
          </a:xfrm>
          <a:prstGeom prst="rect">
            <a:avLst/>
          </a:prstGeom>
          <a:solidFill>
            <a:schemeClr val="bg1"/>
          </a:solidFill>
          <a:ln w="9525">
            <a:solidFill>
              <a:schemeClr val="tx1"/>
            </a:solidFill>
            <a:miter lim="800000"/>
            <a:headEnd/>
            <a:tailEnd/>
          </a:ln>
          <a:effectLst/>
        </p:spPr>
        <p:txBody>
          <a:bodyPr wrap="none" anchor="ctr"/>
          <a:lstStyle/>
          <a:p>
            <a:pPr eaLnBrk="1" hangingPunct="1"/>
            <a:endParaRPr lang="en-US" dirty="0"/>
          </a:p>
        </p:txBody>
      </p:sp>
      <p:sp>
        <p:nvSpPr>
          <p:cNvPr id="286722" name="Rectangle 1026"/>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Clothing factory bid-rent function:</a:t>
            </a:r>
          </a:p>
        </p:txBody>
      </p:sp>
      <p:grpSp>
        <p:nvGrpSpPr>
          <p:cNvPr id="32772" name="Group 1028"/>
          <p:cNvGrpSpPr>
            <a:grpSpLocks/>
          </p:cNvGrpSpPr>
          <p:nvPr/>
        </p:nvGrpSpPr>
        <p:grpSpPr bwMode="auto">
          <a:xfrm>
            <a:off x="2286000" y="3200400"/>
            <a:ext cx="4800600" cy="2514600"/>
            <a:chOff x="1332" y="9072"/>
            <a:chExt cx="7560" cy="3960"/>
          </a:xfrm>
        </p:grpSpPr>
        <p:grpSp>
          <p:nvGrpSpPr>
            <p:cNvPr id="32773" name="Group 1029"/>
            <p:cNvGrpSpPr>
              <a:grpSpLocks/>
            </p:cNvGrpSpPr>
            <p:nvPr/>
          </p:nvGrpSpPr>
          <p:grpSpPr bwMode="auto">
            <a:xfrm>
              <a:off x="1332" y="9072"/>
              <a:ext cx="7560" cy="3960"/>
              <a:chOff x="1332" y="9072"/>
              <a:chExt cx="7560" cy="3960"/>
            </a:xfrm>
          </p:grpSpPr>
          <p:sp>
            <p:nvSpPr>
              <p:cNvPr id="32775" name="Line 1030"/>
              <p:cNvSpPr>
                <a:spLocks noChangeShapeType="1"/>
              </p:cNvSpPr>
              <p:nvPr/>
            </p:nvSpPr>
            <p:spPr bwMode="auto">
              <a:xfrm>
                <a:off x="2952" y="9252"/>
                <a:ext cx="0" cy="3060"/>
              </a:xfrm>
              <a:prstGeom prst="line">
                <a:avLst/>
              </a:prstGeom>
              <a:noFill/>
              <a:ln w="9525">
                <a:solidFill>
                  <a:srgbClr val="000000"/>
                </a:solidFill>
                <a:round/>
                <a:headEnd/>
                <a:tailEnd/>
              </a:ln>
            </p:spPr>
            <p:txBody>
              <a:bodyPr/>
              <a:lstStyle/>
              <a:p>
                <a:endParaRPr lang="en-US" dirty="0"/>
              </a:p>
            </p:txBody>
          </p:sp>
          <p:sp>
            <p:nvSpPr>
              <p:cNvPr id="32776" name="Line 1031"/>
              <p:cNvSpPr>
                <a:spLocks noChangeShapeType="1"/>
              </p:cNvSpPr>
              <p:nvPr/>
            </p:nvSpPr>
            <p:spPr bwMode="auto">
              <a:xfrm>
                <a:off x="2952" y="12312"/>
                <a:ext cx="5940" cy="0"/>
              </a:xfrm>
              <a:prstGeom prst="line">
                <a:avLst/>
              </a:prstGeom>
              <a:noFill/>
              <a:ln w="9525">
                <a:solidFill>
                  <a:srgbClr val="000000"/>
                </a:solidFill>
                <a:round/>
                <a:headEnd/>
                <a:tailEnd/>
              </a:ln>
            </p:spPr>
            <p:txBody>
              <a:bodyPr/>
              <a:lstStyle/>
              <a:p>
                <a:endParaRPr lang="en-US" dirty="0"/>
              </a:p>
            </p:txBody>
          </p:sp>
          <p:sp>
            <p:nvSpPr>
              <p:cNvPr id="32777" name="Line 1032"/>
              <p:cNvSpPr>
                <a:spLocks noChangeShapeType="1"/>
              </p:cNvSpPr>
              <p:nvPr/>
            </p:nvSpPr>
            <p:spPr bwMode="auto">
              <a:xfrm flipH="1">
                <a:off x="2772" y="9612"/>
                <a:ext cx="180" cy="0"/>
              </a:xfrm>
              <a:prstGeom prst="line">
                <a:avLst/>
              </a:prstGeom>
              <a:noFill/>
              <a:ln w="9525">
                <a:solidFill>
                  <a:srgbClr val="000000"/>
                </a:solidFill>
                <a:round/>
                <a:headEnd/>
                <a:tailEnd/>
              </a:ln>
            </p:spPr>
            <p:txBody>
              <a:bodyPr/>
              <a:lstStyle/>
              <a:p>
                <a:endParaRPr lang="en-US" dirty="0"/>
              </a:p>
            </p:txBody>
          </p:sp>
          <p:sp>
            <p:nvSpPr>
              <p:cNvPr id="32778" name="Line 1033"/>
              <p:cNvSpPr>
                <a:spLocks noChangeShapeType="1"/>
              </p:cNvSpPr>
              <p:nvPr/>
            </p:nvSpPr>
            <p:spPr bwMode="auto">
              <a:xfrm flipH="1">
                <a:off x="2772" y="11772"/>
                <a:ext cx="180" cy="0"/>
              </a:xfrm>
              <a:prstGeom prst="line">
                <a:avLst/>
              </a:prstGeom>
              <a:noFill/>
              <a:ln w="9525">
                <a:solidFill>
                  <a:srgbClr val="000000"/>
                </a:solidFill>
                <a:round/>
                <a:headEnd/>
                <a:tailEnd/>
              </a:ln>
            </p:spPr>
            <p:txBody>
              <a:bodyPr/>
              <a:lstStyle/>
              <a:p>
                <a:endParaRPr lang="en-US" dirty="0"/>
              </a:p>
            </p:txBody>
          </p:sp>
          <p:sp>
            <p:nvSpPr>
              <p:cNvPr id="32779" name="Line 1034"/>
              <p:cNvSpPr>
                <a:spLocks noChangeShapeType="1"/>
              </p:cNvSpPr>
              <p:nvPr/>
            </p:nvSpPr>
            <p:spPr bwMode="auto">
              <a:xfrm>
                <a:off x="4032" y="12312"/>
                <a:ext cx="0" cy="180"/>
              </a:xfrm>
              <a:prstGeom prst="line">
                <a:avLst/>
              </a:prstGeom>
              <a:noFill/>
              <a:ln w="9525">
                <a:solidFill>
                  <a:srgbClr val="000000"/>
                </a:solidFill>
                <a:round/>
                <a:headEnd/>
                <a:tailEnd/>
              </a:ln>
            </p:spPr>
            <p:txBody>
              <a:bodyPr/>
              <a:lstStyle/>
              <a:p>
                <a:endParaRPr lang="en-US" dirty="0"/>
              </a:p>
            </p:txBody>
          </p:sp>
          <p:sp>
            <p:nvSpPr>
              <p:cNvPr id="32780" name="Line 1035"/>
              <p:cNvSpPr>
                <a:spLocks noChangeShapeType="1"/>
              </p:cNvSpPr>
              <p:nvPr/>
            </p:nvSpPr>
            <p:spPr bwMode="auto">
              <a:xfrm>
                <a:off x="7092" y="12312"/>
                <a:ext cx="0" cy="180"/>
              </a:xfrm>
              <a:prstGeom prst="line">
                <a:avLst/>
              </a:prstGeom>
              <a:noFill/>
              <a:ln w="9525">
                <a:solidFill>
                  <a:srgbClr val="000000"/>
                </a:solidFill>
                <a:round/>
                <a:headEnd/>
                <a:tailEnd/>
              </a:ln>
            </p:spPr>
            <p:txBody>
              <a:bodyPr/>
              <a:lstStyle/>
              <a:p>
                <a:endParaRPr lang="en-US" dirty="0"/>
              </a:p>
            </p:txBody>
          </p:sp>
          <p:sp>
            <p:nvSpPr>
              <p:cNvPr id="32781" name="Text Box 1036"/>
              <p:cNvSpPr txBox="1">
                <a:spLocks noChangeArrowheads="1"/>
              </p:cNvSpPr>
              <p:nvPr/>
            </p:nvSpPr>
            <p:spPr bwMode="auto">
              <a:xfrm>
                <a:off x="3492" y="12672"/>
                <a:ext cx="1080" cy="360"/>
              </a:xfrm>
              <a:prstGeom prst="rect">
                <a:avLst/>
              </a:prstGeom>
              <a:noFill/>
              <a:ln w="9525">
                <a:noFill/>
                <a:miter lim="800000"/>
                <a:headEnd/>
                <a:tailEnd/>
              </a:ln>
            </p:spPr>
            <p:txBody>
              <a:bodyPr/>
              <a:lstStyle/>
              <a:p>
                <a:pPr algn="ctr"/>
                <a:r>
                  <a:rPr lang="en-US" sz="1200" dirty="0"/>
                  <a:t>1 Mi.</a:t>
                </a:r>
              </a:p>
            </p:txBody>
          </p:sp>
          <p:sp>
            <p:nvSpPr>
              <p:cNvPr id="32782" name="Text Box 1037"/>
              <p:cNvSpPr txBox="1">
                <a:spLocks noChangeArrowheads="1"/>
              </p:cNvSpPr>
              <p:nvPr/>
            </p:nvSpPr>
            <p:spPr bwMode="auto">
              <a:xfrm>
                <a:off x="6732" y="12672"/>
                <a:ext cx="900" cy="360"/>
              </a:xfrm>
              <a:prstGeom prst="rect">
                <a:avLst/>
              </a:prstGeom>
              <a:noFill/>
              <a:ln w="9525">
                <a:noFill/>
                <a:miter lim="800000"/>
                <a:headEnd/>
                <a:tailEnd/>
              </a:ln>
            </p:spPr>
            <p:txBody>
              <a:bodyPr/>
              <a:lstStyle/>
              <a:p>
                <a:pPr algn="ctr"/>
                <a:r>
                  <a:rPr lang="en-US" sz="1200" dirty="0"/>
                  <a:t>4 Mi.</a:t>
                </a:r>
              </a:p>
            </p:txBody>
          </p:sp>
          <p:sp>
            <p:nvSpPr>
              <p:cNvPr id="32783" name="Text Box 1038"/>
              <p:cNvSpPr txBox="1">
                <a:spLocks noChangeArrowheads="1"/>
              </p:cNvSpPr>
              <p:nvPr/>
            </p:nvSpPr>
            <p:spPr bwMode="auto">
              <a:xfrm>
                <a:off x="1332" y="9432"/>
                <a:ext cx="1440" cy="540"/>
              </a:xfrm>
              <a:prstGeom prst="rect">
                <a:avLst/>
              </a:prstGeom>
              <a:noFill/>
              <a:ln w="9525">
                <a:noFill/>
                <a:miter lim="800000"/>
                <a:headEnd/>
                <a:tailEnd/>
              </a:ln>
            </p:spPr>
            <p:txBody>
              <a:bodyPr/>
              <a:lstStyle/>
              <a:p>
                <a:pPr algn="r"/>
                <a:r>
                  <a:rPr lang="en-US" sz="1200" dirty="0"/>
                  <a:t>$100,000</a:t>
                </a:r>
              </a:p>
            </p:txBody>
          </p:sp>
          <p:sp>
            <p:nvSpPr>
              <p:cNvPr id="32784" name="Text Box 1039"/>
              <p:cNvSpPr txBox="1">
                <a:spLocks noChangeArrowheads="1"/>
              </p:cNvSpPr>
              <p:nvPr/>
            </p:nvSpPr>
            <p:spPr bwMode="auto">
              <a:xfrm>
                <a:off x="1692" y="11592"/>
                <a:ext cx="1080" cy="540"/>
              </a:xfrm>
              <a:prstGeom prst="rect">
                <a:avLst/>
              </a:prstGeom>
              <a:noFill/>
              <a:ln w="9525">
                <a:noFill/>
                <a:miter lim="800000"/>
                <a:headEnd/>
                <a:tailEnd/>
              </a:ln>
            </p:spPr>
            <p:txBody>
              <a:bodyPr/>
              <a:lstStyle/>
              <a:p>
                <a:pPr algn="r"/>
                <a:r>
                  <a:rPr lang="en-US" sz="1200" dirty="0"/>
                  <a:t>$10,000</a:t>
                </a:r>
              </a:p>
            </p:txBody>
          </p:sp>
          <p:sp>
            <p:nvSpPr>
              <p:cNvPr id="32785" name="Line 1040"/>
              <p:cNvSpPr>
                <a:spLocks noChangeShapeType="1"/>
              </p:cNvSpPr>
              <p:nvPr/>
            </p:nvSpPr>
            <p:spPr bwMode="auto">
              <a:xfrm>
                <a:off x="3312" y="9072"/>
                <a:ext cx="4320" cy="3060"/>
              </a:xfrm>
              <a:prstGeom prst="line">
                <a:avLst/>
              </a:prstGeom>
              <a:noFill/>
              <a:ln w="9525">
                <a:solidFill>
                  <a:srgbClr val="000000"/>
                </a:solidFill>
                <a:round/>
                <a:headEnd/>
                <a:tailEnd/>
              </a:ln>
            </p:spPr>
            <p:txBody>
              <a:bodyPr/>
              <a:lstStyle/>
              <a:p>
                <a:endParaRPr lang="en-US" dirty="0"/>
              </a:p>
            </p:txBody>
          </p:sp>
          <p:sp>
            <p:nvSpPr>
              <p:cNvPr id="32786" name="Line 1041"/>
              <p:cNvSpPr>
                <a:spLocks noChangeShapeType="1"/>
              </p:cNvSpPr>
              <p:nvPr/>
            </p:nvSpPr>
            <p:spPr bwMode="auto">
              <a:xfrm>
                <a:off x="2952" y="9612"/>
                <a:ext cx="1080" cy="0"/>
              </a:xfrm>
              <a:prstGeom prst="line">
                <a:avLst/>
              </a:prstGeom>
              <a:noFill/>
              <a:ln w="9525">
                <a:solidFill>
                  <a:srgbClr val="000000"/>
                </a:solidFill>
                <a:prstDash val="sysDot"/>
                <a:round/>
                <a:headEnd/>
                <a:tailEnd/>
              </a:ln>
            </p:spPr>
            <p:txBody>
              <a:bodyPr/>
              <a:lstStyle/>
              <a:p>
                <a:endParaRPr lang="en-US" dirty="0"/>
              </a:p>
            </p:txBody>
          </p:sp>
          <p:sp>
            <p:nvSpPr>
              <p:cNvPr id="32787" name="Line 1042"/>
              <p:cNvSpPr>
                <a:spLocks noChangeShapeType="1"/>
              </p:cNvSpPr>
              <p:nvPr/>
            </p:nvSpPr>
            <p:spPr bwMode="auto">
              <a:xfrm>
                <a:off x="4032" y="9612"/>
                <a:ext cx="0" cy="2700"/>
              </a:xfrm>
              <a:prstGeom prst="line">
                <a:avLst/>
              </a:prstGeom>
              <a:noFill/>
              <a:ln w="9525">
                <a:solidFill>
                  <a:srgbClr val="000000"/>
                </a:solidFill>
                <a:prstDash val="sysDot"/>
                <a:round/>
                <a:headEnd/>
                <a:tailEnd/>
              </a:ln>
            </p:spPr>
            <p:txBody>
              <a:bodyPr/>
              <a:lstStyle/>
              <a:p>
                <a:endParaRPr lang="en-US" dirty="0"/>
              </a:p>
            </p:txBody>
          </p:sp>
          <p:sp>
            <p:nvSpPr>
              <p:cNvPr id="32788" name="Line 1043"/>
              <p:cNvSpPr>
                <a:spLocks noChangeShapeType="1"/>
              </p:cNvSpPr>
              <p:nvPr/>
            </p:nvSpPr>
            <p:spPr bwMode="auto">
              <a:xfrm>
                <a:off x="2952" y="11772"/>
                <a:ext cx="4140" cy="0"/>
              </a:xfrm>
              <a:prstGeom prst="line">
                <a:avLst/>
              </a:prstGeom>
              <a:noFill/>
              <a:ln w="9525">
                <a:solidFill>
                  <a:srgbClr val="000000"/>
                </a:solidFill>
                <a:prstDash val="sysDot"/>
                <a:round/>
                <a:headEnd/>
                <a:tailEnd/>
              </a:ln>
            </p:spPr>
            <p:txBody>
              <a:bodyPr/>
              <a:lstStyle/>
              <a:p>
                <a:endParaRPr lang="en-US" dirty="0"/>
              </a:p>
            </p:txBody>
          </p:sp>
        </p:grpSp>
        <p:sp>
          <p:nvSpPr>
            <p:cNvPr id="32774" name="Line 1044"/>
            <p:cNvSpPr>
              <a:spLocks noChangeShapeType="1"/>
            </p:cNvSpPr>
            <p:nvPr/>
          </p:nvSpPr>
          <p:spPr bwMode="auto">
            <a:xfrm>
              <a:off x="7092" y="11772"/>
              <a:ext cx="0" cy="540"/>
            </a:xfrm>
            <a:prstGeom prst="line">
              <a:avLst/>
            </a:prstGeom>
            <a:noFill/>
            <a:ln w="9525">
              <a:solidFill>
                <a:srgbClr val="000000"/>
              </a:solidFill>
              <a:prstDash val="sysDot"/>
              <a:round/>
              <a:headEnd/>
              <a:tailEnd/>
            </a:ln>
          </p:spPr>
          <p:txBody>
            <a:bodyPr/>
            <a:lstStyle/>
            <a:p>
              <a:endParaRPr lang="en-US" dirty="0"/>
            </a:p>
          </p:txBody>
        </p:sp>
      </p:grpSp>
      <p:sp>
        <p:nvSpPr>
          <p:cNvPr id="21" name="Slide Number Placeholder 20"/>
          <p:cNvSpPr>
            <a:spLocks noGrp="1"/>
          </p:cNvSpPr>
          <p:nvPr>
            <p:ph type="sldNum" sz="quarter" idx="12"/>
          </p:nvPr>
        </p:nvSpPr>
        <p:spPr/>
        <p:txBody>
          <a:bodyPr/>
          <a:lstStyle/>
          <a:p>
            <a:fld id="{69860557-0C15-4F8F-AB79-8857A8125E7E}" type="slidenum">
              <a:rPr lang="en-US" smtClean="0"/>
              <a:pPr/>
              <a:t>20</a:t>
            </a:fld>
            <a:endParaRPr lang="en-US" dirty="0"/>
          </a:p>
        </p:txBody>
      </p:sp>
      <p:sp>
        <p:nvSpPr>
          <p:cNvPr id="22" name="Footer Placeholder 21"/>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1046"/>
          <p:cNvSpPr>
            <a:spLocks noChangeArrowheads="1"/>
          </p:cNvSpPr>
          <p:nvPr/>
        </p:nvSpPr>
        <p:spPr bwMode="auto">
          <a:xfrm>
            <a:off x="1219200" y="1600200"/>
            <a:ext cx="6477000" cy="3124200"/>
          </a:xfrm>
          <a:prstGeom prst="rect">
            <a:avLst/>
          </a:prstGeom>
          <a:solidFill>
            <a:schemeClr val="bg1"/>
          </a:solidFill>
          <a:ln w="9525">
            <a:solidFill>
              <a:schemeClr val="tx1"/>
            </a:solidFill>
            <a:miter lim="800000"/>
            <a:headEnd/>
            <a:tailEnd/>
          </a:ln>
          <a:effectLst/>
        </p:spPr>
        <p:txBody>
          <a:bodyPr wrap="none" anchor="ctr"/>
          <a:lstStyle/>
          <a:p>
            <a:pPr eaLnBrk="1" hangingPunct="1"/>
            <a:endParaRPr lang="en-US" dirty="0"/>
          </a:p>
        </p:txBody>
      </p:sp>
      <p:sp>
        <p:nvSpPr>
          <p:cNvPr id="33795" name="Rectangle 1026"/>
          <p:cNvSpPr>
            <a:spLocks noGrp="1" noChangeArrowheads="1"/>
          </p:cNvSpPr>
          <p:nvPr>
            <p:ph type="title"/>
          </p:nvPr>
        </p:nvSpPr>
        <p:spPr>
          <a:xfrm>
            <a:off x="685800" y="3048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2800" b="1" dirty="0" smtClean="0">
                <a:solidFill>
                  <a:schemeClr val="tx1"/>
                </a:solidFill>
                <a:effectLst/>
                <a:latin typeface="Times New Roman" pitchFamily="18" charset="0"/>
              </a:rPr>
              <a:t>Exhibit 4-2: Bid-Rent Functions of Three Land Uses With Differing Productivity &amp; Sensitivity to Transport Cost (and </a:t>
            </a:r>
            <a:r>
              <a:rPr lang="en-US" sz="2800" b="1" i="1" dirty="0" smtClean="0">
                <a:solidFill>
                  <a:schemeClr val="tx1"/>
                </a:solidFill>
                <a:effectLst/>
                <a:latin typeface="Times New Roman" pitchFamily="18" charset="0"/>
              </a:rPr>
              <a:t>same central point</a:t>
            </a:r>
            <a:r>
              <a:rPr lang="en-US" sz="2800" b="1" dirty="0" smtClean="0">
                <a:solidFill>
                  <a:schemeClr val="tx1"/>
                </a:solidFill>
                <a:effectLst/>
                <a:latin typeface="Times New Roman" pitchFamily="18" charset="0"/>
              </a:rPr>
              <a:t>).</a:t>
            </a:r>
            <a:r>
              <a:rPr lang="en-US" sz="3200" b="1" dirty="0" smtClean="0">
                <a:solidFill>
                  <a:schemeClr val="tx1"/>
                </a:solidFill>
                <a:effectLst/>
                <a:latin typeface="Times New Roman" pitchFamily="18" charset="0"/>
              </a:rPr>
              <a:t> </a:t>
            </a:r>
          </a:p>
        </p:txBody>
      </p:sp>
      <p:grpSp>
        <p:nvGrpSpPr>
          <p:cNvPr id="33796" name="Group 1028"/>
          <p:cNvGrpSpPr>
            <a:grpSpLocks/>
          </p:cNvGrpSpPr>
          <p:nvPr/>
        </p:nvGrpSpPr>
        <p:grpSpPr bwMode="auto">
          <a:xfrm>
            <a:off x="1600200" y="1219200"/>
            <a:ext cx="6035675" cy="3567113"/>
            <a:chOff x="972" y="2412"/>
            <a:chExt cx="9505" cy="5617"/>
          </a:xfrm>
        </p:grpSpPr>
        <p:sp>
          <p:nvSpPr>
            <p:cNvPr id="33798" name="Rectangle 1029"/>
            <p:cNvSpPr>
              <a:spLocks noChangeArrowheads="1"/>
            </p:cNvSpPr>
            <p:nvPr/>
          </p:nvSpPr>
          <p:spPr bwMode="auto">
            <a:xfrm>
              <a:off x="1260" y="2412"/>
              <a:ext cx="8352" cy="721"/>
            </a:xfrm>
            <a:prstGeom prst="rect">
              <a:avLst/>
            </a:prstGeom>
            <a:noFill/>
            <a:ln w="9525">
              <a:noFill/>
              <a:miter lim="800000"/>
              <a:headEnd/>
              <a:tailEnd/>
            </a:ln>
            <a:effectLst/>
          </p:spPr>
          <p:txBody>
            <a:bodyPr lIns="12700" tIns="12700" rIns="12700" bIns="12700"/>
            <a:lstStyle/>
            <a:p>
              <a:endParaRPr lang="en-US" sz="1200" b="1" dirty="0"/>
            </a:p>
          </p:txBody>
        </p:sp>
        <p:sp>
          <p:nvSpPr>
            <p:cNvPr id="33799" name="Line 1030"/>
            <p:cNvSpPr>
              <a:spLocks noChangeShapeType="1"/>
            </p:cNvSpPr>
            <p:nvPr/>
          </p:nvSpPr>
          <p:spPr bwMode="auto">
            <a:xfrm>
              <a:off x="1260" y="3852"/>
              <a:ext cx="1" cy="3457"/>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33800" name="Line 1031"/>
            <p:cNvSpPr>
              <a:spLocks noChangeShapeType="1"/>
            </p:cNvSpPr>
            <p:nvPr/>
          </p:nvSpPr>
          <p:spPr bwMode="auto">
            <a:xfrm>
              <a:off x="1260" y="7308"/>
              <a:ext cx="8641" cy="1"/>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33801" name="Line 1032"/>
            <p:cNvSpPr>
              <a:spLocks noChangeShapeType="1"/>
            </p:cNvSpPr>
            <p:nvPr/>
          </p:nvSpPr>
          <p:spPr bwMode="auto">
            <a:xfrm>
              <a:off x="1260" y="3996"/>
              <a:ext cx="1873" cy="3313"/>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33802" name="Line 1033"/>
            <p:cNvSpPr>
              <a:spLocks noChangeShapeType="1"/>
            </p:cNvSpPr>
            <p:nvPr/>
          </p:nvSpPr>
          <p:spPr bwMode="auto">
            <a:xfrm>
              <a:off x="1260" y="5148"/>
              <a:ext cx="4321" cy="216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33803" name="Line 1034"/>
            <p:cNvSpPr>
              <a:spLocks noChangeShapeType="1"/>
            </p:cNvSpPr>
            <p:nvPr/>
          </p:nvSpPr>
          <p:spPr bwMode="auto">
            <a:xfrm>
              <a:off x="1260" y="6300"/>
              <a:ext cx="7345" cy="1009"/>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33804" name="Rectangle 1035"/>
            <p:cNvSpPr>
              <a:spLocks noChangeArrowheads="1"/>
            </p:cNvSpPr>
            <p:nvPr/>
          </p:nvSpPr>
          <p:spPr bwMode="auto">
            <a:xfrm>
              <a:off x="1692" y="4284"/>
              <a:ext cx="289" cy="433"/>
            </a:xfrm>
            <a:prstGeom prst="rect">
              <a:avLst/>
            </a:prstGeom>
            <a:noFill/>
            <a:ln w="12700">
              <a:noFill/>
              <a:miter lim="800000"/>
              <a:headEnd/>
              <a:tailEnd/>
            </a:ln>
            <a:effectLst/>
          </p:spPr>
          <p:txBody>
            <a:bodyPr lIns="12700" tIns="12700" rIns="12700" bIns="12700"/>
            <a:lstStyle/>
            <a:p>
              <a:r>
                <a:rPr lang="en-US" sz="1400" b="1" dirty="0"/>
                <a:t>A</a:t>
              </a:r>
              <a:endParaRPr lang="en-US" sz="1200" dirty="0"/>
            </a:p>
          </p:txBody>
        </p:sp>
        <p:sp>
          <p:nvSpPr>
            <p:cNvPr id="33805" name="Rectangle 1036"/>
            <p:cNvSpPr>
              <a:spLocks noChangeArrowheads="1"/>
            </p:cNvSpPr>
            <p:nvPr/>
          </p:nvSpPr>
          <p:spPr bwMode="auto">
            <a:xfrm>
              <a:off x="2844" y="5436"/>
              <a:ext cx="289" cy="289"/>
            </a:xfrm>
            <a:prstGeom prst="rect">
              <a:avLst/>
            </a:prstGeom>
            <a:noFill/>
            <a:ln w="12700">
              <a:noFill/>
              <a:miter lim="800000"/>
              <a:headEnd/>
              <a:tailEnd/>
            </a:ln>
            <a:effectLst/>
          </p:spPr>
          <p:txBody>
            <a:bodyPr lIns="12700" tIns="12700" rIns="12700" bIns="12700"/>
            <a:lstStyle/>
            <a:p>
              <a:r>
                <a:rPr lang="en-US" sz="1400" b="1" dirty="0"/>
                <a:t>B</a:t>
              </a:r>
              <a:endParaRPr lang="en-US" sz="1200" dirty="0"/>
            </a:p>
          </p:txBody>
        </p:sp>
        <p:sp>
          <p:nvSpPr>
            <p:cNvPr id="33806" name="Rectangle 1037"/>
            <p:cNvSpPr>
              <a:spLocks noChangeArrowheads="1"/>
            </p:cNvSpPr>
            <p:nvPr/>
          </p:nvSpPr>
          <p:spPr bwMode="auto">
            <a:xfrm>
              <a:off x="5868" y="6444"/>
              <a:ext cx="433" cy="289"/>
            </a:xfrm>
            <a:prstGeom prst="rect">
              <a:avLst/>
            </a:prstGeom>
            <a:noFill/>
            <a:ln w="12700">
              <a:noFill/>
              <a:miter lim="800000"/>
              <a:headEnd/>
              <a:tailEnd/>
            </a:ln>
            <a:effectLst/>
          </p:spPr>
          <p:txBody>
            <a:bodyPr lIns="12700" tIns="12700" rIns="12700" bIns="12700"/>
            <a:lstStyle/>
            <a:p>
              <a:r>
                <a:rPr lang="en-US" sz="1400" b="1" dirty="0"/>
                <a:t>C</a:t>
              </a:r>
              <a:endParaRPr lang="en-US" sz="1200" dirty="0"/>
            </a:p>
          </p:txBody>
        </p:sp>
        <p:sp>
          <p:nvSpPr>
            <p:cNvPr id="33807" name="Rectangle 1038"/>
            <p:cNvSpPr>
              <a:spLocks noChangeArrowheads="1"/>
            </p:cNvSpPr>
            <p:nvPr/>
          </p:nvSpPr>
          <p:spPr bwMode="auto">
            <a:xfrm>
              <a:off x="7884" y="7596"/>
              <a:ext cx="2593" cy="433"/>
            </a:xfrm>
            <a:prstGeom prst="rect">
              <a:avLst/>
            </a:prstGeom>
            <a:noFill/>
            <a:ln w="12700">
              <a:noFill/>
              <a:miter lim="800000"/>
              <a:headEnd/>
              <a:tailEnd/>
            </a:ln>
            <a:effectLst/>
          </p:spPr>
          <p:txBody>
            <a:bodyPr lIns="12700" tIns="12700" rIns="12700" bIns="12700"/>
            <a:lstStyle/>
            <a:p>
              <a:r>
                <a:rPr lang="en-US" sz="1200" dirty="0"/>
                <a:t>Distance from Center</a:t>
              </a:r>
            </a:p>
          </p:txBody>
        </p:sp>
        <p:sp>
          <p:nvSpPr>
            <p:cNvPr id="33808" name="Rectangle 1039"/>
            <p:cNvSpPr>
              <a:spLocks noChangeArrowheads="1"/>
            </p:cNvSpPr>
            <p:nvPr/>
          </p:nvSpPr>
          <p:spPr bwMode="auto">
            <a:xfrm>
              <a:off x="972" y="7596"/>
              <a:ext cx="1153" cy="433"/>
            </a:xfrm>
            <a:prstGeom prst="rect">
              <a:avLst/>
            </a:prstGeom>
            <a:noFill/>
            <a:ln w="12700">
              <a:noFill/>
              <a:miter lim="800000"/>
              <a:headEnd/>
              <a:tailEnd/>
            </a:ln>
            <a:effectLst/>
          </p:spPr>
          <p:txBody>
            <a:bodyPr lIns="12700" tIns="12700" rIns="12700" bIns="12700"/>
            <a:lstStyle/>
            <a:p>
              <a:r>
                <a:rPr lang="en-US" sz="1200" dirty="0"/>
                <a:t>Center</a:t>
              </a:r>
            </a:p>
          </p:txBody>
        </p:sp>
        <p:sp>
          <p:nvSpPr>
            <p:cNvPr id="33809" name="Line 1040"/>
            <p:cNvSpPr>
              <a:spLocks noChangeShapeType="1"/>
            </p:cNvSpPr>
            <p:nvPr/>
          </p:nvSpPr>
          <p:spPr bwMode="auto">
            <a:xfrm>
              <a:off x="4428" y="6732"/>
              <a:ext cx="1" cy="865"/>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33810" name="Line 1041"/>
            <p:cNvSpPr>
              <a:spLocks noChangeShapeType="1"/>
            </p:cNvSpPr>
            <p:nvPr/>
          </p:nvSpPr>
          <p:spPr bwMode="auto">
            <a:xfrm>
              <a:off x="2124" y="5580"/>
              <a:ext cx="1" cy="2017"/>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33811" name="Rectangle 1042"/>
            <p:cNvSpPr>
              <a:spLocks noChangeArrowheads="1"/>
            </p:cNvSpPr>
            <p:nvPr/>
          </p:nvSpPr>
          <p:spPr bwMode="auto">
            <a:xfrm>
              <a:off x="2268" y="7452"/>
              <a:ext cx="2017" cy="289"/>
            </a:xfrm>
            <a:prstGeom prst="rect">
              <a:avLst/>
            </a:prstGeom>
            <a:noFill/>
            <a:ln w="6350">
              <a:noFill/>
              <a:miter lim="800000"/>
              <a:headEnd/>
              <a:tailEnd/>
            </a:ln>
            <a:effectLst/>
          </p:spPr>
          <p:txBody>
            <a:bodyPr lIns="12700" tIns="12700" rIns="12700" bIns="12700"/>
            <a:lstStyle/>
            <a:p>
              <a:r>
                <a:rPr lang="en-US" sz="1200" dirty="0"/>
                <a:t>Zone   of   Use   B</a:t>
              </a:r>
            </a:p>
          </p:txBody>
        </p:sp>
        <p:sp>
          <p:nvSpPr>
            <p:cNvPr id="33812" name="Rectangle 1043"/>
            <p:cNvSpPr>
              <a:spLocks noChangeArrowheads="1"/>
            </p:cNvSpPr>
            <p:nvPr/>
          </p:nvSpPr>
          <p:spPr bwMode="auto">
            <a:xfrm>
              <a:off x="1116" y="3420"/>
              <a:ext cx="1297" cy="289"/>
            </a:xfrm>
            <a:prstGeom prst="rect">
              <a:avLst/>
            </a:prstGeom>
            <a:noFill/>
            <a:ln w="6350">
              <a:noFill/>
              <a:miter lim="800000"/>
              <a:headEnd/>
              <a:tailEnd/>
            </a:ln>
            <a:effectLst/>
          </p:spPr>
          <p:txBody>
            <a:bodyPr lIns="12700" tIns="12700" rIns="12700" bIns="12700"/>
            <a:lstStyle/>
            <a:p>
              <a:r>
                <a:rPr lang="en-US" sz="1200" dirty="0"/>
                <a:t>Land Rent</a:t>
              </a:r>
            </a:p>
          </p:txBody>
        </p:sp>
      </p:grpSp>
      <p:sp>
        <p:nvSpPr>
          <p:cNvPr id="33797" name="Rectangle 1044"/>
          <p:cNvSpPr>
            <a:spLocks noGrp="1" noChangeArrowheads="1"/>
          </p:cNvSpPr>
          <p:nvPr>
            <p:ph type="body" idx="1"/>
          </p:nvPr>
        </p:nvSpPr>
        <p:spPr>
          <a:xfrm>
            <a:off x="762000" y="4724400"/>
            <a:ext cx="7772400" cy="1905000"/>
          </a:xfrm>
        </p:spPr>
        <p:txBody>
          <a:bodyPr/>
          <a:lstStyle/>
          <a:p>
            <a:pPr marL="914400" indent="-914400" eaLnBrk="1" hangingPunct="1">
              <a:buFont typeface="Wingdings" pitchFamily="2" charset="2"/>
              <a:buNone/>
            </a:pPr>
            <a:r>
              <a:rPr lang="en-US" sz="2400" dirty="0" smtClean="0">
                <a:effectLst/>
              </a:rPr>
              <a:t>Use A:	Most productive use, Most sensitive to transport costs.</a:t>
            </a:r>
          </a:p>
          <a:p>
            <a:pPr marL="914400" indent="-914400" eaLnBrk="1" hangingPunct="1">
              <a:buFont typeface="Wingdings" pitchFamily="2" charset="2"/>
              <a:buNone/>
            </a:pPr>
            <a:r>
              <a:rPr lang="en-US" sz="2400" dirty="0" smtClean="0">
                <a:effectLst/>
              </a:rPr>
              <a:t>Use C:	Least productive use, Least sensitive to transport costs. </a:t>
            </a:r>
          </a:p>
          <a:p>
            <a:pPr eaLnBrk="1" hangingPunct="1">
              <a:buFont typeface="Wingdings" pitchFamily="2" charset="2"/>
              <a:buNone/>
            </a:pPr>
            <a:r>
              <a:rPr lang="en-US" sz="2400" i="1" dirty="0" smtClean="0">
                <a:effectLst/>
              </a:rPr>
              <a:t>Each use prevails where its bid-rent curve is highest.</a:t>
            </a:r>
            <a:endParaRPr lang="en-US" sz="2400" dirty="0" smtClean="0">
              <a:effectLst/>
            </a:endParaRPr>
          </a:p>
        </p:txBody>
      </p:sp>
      <p:sp>
        <p:nvSpPr>
          <p:cNvPr id="21" name="Slide Number Placeholder 20"/>
          <p:cNvSpPr>
            <a:spLocks noGrp="1"/>
          </p:cNvSpPr>
          <p:nvPr>
            <p:ph type="sldNum" sz="quarter" idx="12"/>
          </p:nvPr>
        </p:nvSpPr>
        <p:spPr/>
        <p:txBody>
          <a:bodyPr/>
          <a:lstStyle/>
          <a:p>
            <a:fld id="{69860557-0C15-4F8F-AB79-8857A8125E7E}" type="slidenum">
              <a:rPr lang="en-US" smtClean="0"/>
              <a:pPr/>
              <a:t>21</a:t>
            </a:fld>
            <a:endParaRPr lang="en-US" dirty="0"/>
          </a:p>
        </p:txBody>
      </p:sp>
      <p:sp>
        <p:nvSpPr>
          <p:cNvPr id="22" name="Footer Placeholder 21"/>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b="1" dirty="0" smtClean="0">
                <a:effectLst/>
              </a:rPr>
              <a:t>4.2 Classic Monocentric City Model</a:t>
            </a:r>
            <a:endParaRPr lang="en-US" dirty="0" smtClean="0">
              <a:effectLst/>
            </a:endParaRPr>
          </a:p>
        </p:txBody>
      </p:sp>
      <p:sp>
        <p:nvSpPr>
          <p:cNvPr id="34819" name="Rectangle 3"/>
          <p:cNvSpPr>
            <a:spLocks noGrp="1" noChangeArrowheads="1"/>
          </p:cNvSpPr>
          <p:nvPr>
            <p:ph type="body" idx="1"/>
          </p:nvPr>
        </p:nvSpPr>
        <p:spPr/>
        <p:txBody>
          <a:bodyPr/>
          <a:lstStyle/>
          <a:p>
            <a:pPr marL="0" indent="0" eaLnBrk="1" hangingPunct="1">
              <a:buFont typeface="Wingdings" pitchFamily="2" charset="2"/>
              <a:buNone/>
            </a:pPr>
            <a:r>
              <a:rPr lang="en-US" dirty="0" smtClean="0">
                <a:effectLst/>
              </a:rPr>
              <a:t>Combines previous principles of land use and value to represent determinants of “</a:t>
            </a:r>
            <a:r>
              <a:rPr lang="en-US" i="1" dirty="0" smtClean="0">
                <a:effectLst/>
              </a:rPr>
              <a:t>urban form”</a:t>
            </a:r>
            <a:r>
              <a:rPr lang="en-US" dirty="0" smtClean="0">
                <a:effectLst/>
              </a:rPr>
              <a:t> (city size &amp; shape).</a:t>
            </a:r>
          </a:p>
        </p:txBody>
      </p:sp>
      <p:sp>
        <p:nvSpPr>
          <p:cNvPr id="4" name="Slide Number Placeholder 3"/>
          <p:cNvSpPr>
            <a:spLocks noGrp="1"/>
          </p:cNvSpPr>
          <p:nvPr>
            <p:ph type="sldNum" sz="quarter" idx="12"/>
          </p:nvPr>
        </p:nvSpPr>
        <p:spPr/>
        <p:txBody>
          <a:bodyPr/>
          <a:lstStyle/>
          <a:p>
            <a:fld id="{69860557-0C15-4F8F-AB79-8857A8125E7E}" type="slidenum">
              <a:rPr lang="en-US" smtClean="0"/>
              <a:pPr/>
              <a:t>22</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A very simple city:</a:t>
            </a:r>
          </a:p>
        </p:txBody>
      </p:sp>
      <p:sp>
        <p:nvSpPr>
          <p:cNvPr id="35843" name="Rectangle 3"/>
          <p:cNvSpPr>
            <a:spLocks noGrp="1" noChangeArrowheads="1"/>
          </p:cNvSpPr>
          <p:nvPr>
            <p:ph type="body" idx="1"/>
          </p:nvPr>
        </p:nvSpPr>
        <p:spPr/>
        <p:txBody>
          <a:bodyPr/>
          <a:lstStyle/>
          <a:p>
            <a:pPr eaLnBrk="1" hangingPunct="1"/>
            <a:r>
              <a:rPr lang="en-US" b="1" i="1" dirty="0" smtClean="0">
                <a:effectLst/>
              </a:rPr>
              <a:t>One central point (everyone must commute to it)</a:t>
            </a:r>
          </a:p>
          <a:p>
            <a:pPr eaLnBrk="1" hangingPunct="1"/>
            <a:r>
              <a:rPr lang="en-US" dirty="0" smtClean="0">
                <a:effectLst/>
              </a:rPr>
              <a:t>One land use (housing)</a:t>
            </a:r>
          </a:p>
          <a:p>
            <a:pPr eaLnBrk="1" hangingPunct="1"/>
            <a:r>
              <a:rPr lang="en-US" dirty="0" smtClean="0">
                <a:effectLst/>
              </a:rPr>
              <a:t>“Featureless Plain” (same in all directions)</a:t>
            </a:r>
          </a:p>
        </p:txBody>
      </p:sp>
      <p:sp>
        <p:nvSpPr>
          <p:cNvPr id="4" name="Slide Number Placeholder 3"/>
          <p:cNvSpPr>
            <a:spLocks noGrp="1"/>
          </p:cNvSpPr>
          <p:nvPr>
            <p:ph type="sldNum" sz="quarter" idx="12"/>
          </p:nvPr>
        </p:nvSpPr>
        <p:spPr/>
        <p:txBody>
          <a:bodyPr/>
          <a:lstStyle/>
          <a:p>
            <a:fld id="{69860557-0C15-4F8F-AB79-8857A8125E7E}" type="slidenum">
              <a:rPr lang="en-US" smtClean="0"/>
              <a:pPr/>
              <a:t>23</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685800" y="2286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Result: City is a perfect circle:</a:t>
            </a:r>
          </a:p>
        </p:txBody>
      </p:sp>
      <p:sp>
        <p:nvSpPr>
          <p:cNvPr id="10" name="Footer Placeholder 9"/>
          <p:cNvSpPr>
            <a:spLocks noGrp="1"/>
          </p:cNvSpPr>
          <p:nvPr>
            <p:ph type="ftr" sz="quarter" idx="11"/>
          </p:nvPr>
        </p:nvSpPr>
        <p:spPr/>
        <p:txBody>
          <a:bodyPr/>
          <a:lstStyle/>
          <a:p>
            <a:pPr>
              <a:defRPr/>
            </a:pPr>
            <a:r>
              <a:rPr lang="en-US" dirty="0" smtClean="0"/>
              <a:t>© 2014 OnCourse Learning. All Rights Reserved.</a:t>
            </a:r>
            <a:endParaRPr lang="en-US" dirty="0"/>
          </a:p>
        </p:txBody>
      </p:sp>
      <p:sp>
        <p:nvSpPr>
          <p:cNvPr id="9" name="Slide Number Placeholder 8"/>
          <p:cNvSpPr>
            <a:spLocks noGrp="1"/>
          </p:cNvSpPr>
          <p:nvPr>
            <p:ph type="sldNum" sz="quarter" idx="12"/>
          </p:nvPr>
        </p:nvSpPr>
        <p:spPr/>
        <p:txBody>
          <a:bodyPr/>
          <a:lstStyle/>
          <a:p>
            <a:fld id="{69860557-0C15-4F8F-AB79-8857A8125E7E}" type="slidenum">
              <a:rPr lang="en-US" smtClean="0"/>
              <a:pPr/>
              <a:t>24</a:t>
            </a:fld>
            <a:endParaRPr lang="en-US" dirty="0"/>
          </a:p>
        </p:txBody>
      </p:sp>
      <p:sp>
        <p:nvSpPr>
          <p:cNvPr id="36868" name="Rectangle 9"/>
          <p:cNvSpPr>
            <a:spLocks noGrp="1" noChangeArrowheads="1"/>
          </p:cNvSpPr>
          <p:nvPr>
            <p:ph type="body" idx="4294967295"/>
          </p:nvPr>
        </p:nvSpPr>
        <p:spPr>
          <a:xfrm>
            <a:off x="914400" y="5257800"/>
            <a:ext cx="7315200" cy="1295400"/>
          </a:xfrm>
        </p:spPr>
        <p:txBody>
          <a:bodyPr/>
          <a:lstStyle/>
          <a:p>
            <a:pPr marL="0" indent="0" eaLnBrk="1" hangingPunct="1">
              <a:lnSpc>
                <a:spcPct val="90000"/>
              </a:lnSpc>
              <a:buFont typeface="Wingdings" pitchFamily="2" charset="2"/>
              <a:buNone/>
            </a:pPr>
            <a:r>
              <a:rPr lang="en-US" sz="2800" dirty="0" smtClean="0">
                <a:effectLst/>
              </a:rPr>
              <a:t>Simplicity in the model enables it to reveal key </a:t>
            </a:r>
            <a:r>
              <a:rPr lang="en-US" sz="2800" i="1" dirty="0" smtClean="0">
                <a:effectLst/>
              </a:rPr>
              <a:t>insights</a:t>
            </a:r>
            <a:r>
              <a:rPr lang="en-US" sz="2800" dirty="0" smtClean="0">
                <a:effectLst/>
              </a:rPr>
              <a:t> about the determination of urban form, the physical spatial characteristics of cities…</a:t>
            </a:r>
          </a:p>
        </p:txBody>
      </p:sp>
      <p:grpSp>
        <p:nvGrpSpPr>
          <p:cNvPr id="36867" name="Group 4"/>
          <p:cNvGrpSpPr>
            <a:grpSpLocks/>
          </p:cNvGrpSpPr>
          <p:nvPr/>
        </p:nvGrpSpPr>
        <p:grpSpPr bwMode="auto">
          <a:xfrm>
            <a:off x="3016625" y="1295400"/>
            <a:ext cx="3200400" cy="3967163"/>
            <a:chOff x="3672" y="6786"/>
            <a:chExt cx="5040" cy="6246"/>
          </a:xfrm>
        </p:grpSpPr>
        <p:grpSp>
          <p:nvGrpSpPr>
            <p:cNvPr id="36869" name="Group 5"/>
            <p:cNvGrpSpPr>
              <a:grpSpLocks/>
            </p:cNvGrpSpPr>
            <p:nvPr/>
          </p:nvGrpSpPr>
          <p:grpSpPr bwMode="auto">
            <a:xfrm>
              <a:off x="3672" y="6786"/>
              <a:ext cx="5040" cy="5040"/>
              <a:chOff x="3672" y="6372"/>
              <a:chExt cx="5040" cy="5040"/>
            </a:xfrm>
          </p:grpSpPr>
          <p:sp>
            <p:nvSpPr>
              <p:cNvPr id="36871" name="Oval 6"/>
              <p:cNvSpPr>
                <a:spLocks noChangeArrowheads="1"/>
              </p:cNvSpPr>
              <p:nvPr/>
            </p:nvSpPr>
            <p:spPr bwMode="auto">
              <a:xfrm>
                <a:off x="3672" y="6372"/>
                <a:ext cx="5040" cy="5040"/>
              </a:xfrm>
              <a:prstGeom prst="ellipse">
                <a:avLst/>
              </a:prstGeom>
              <a:solidFill>
                <a:srgbClr val="FFFFFF"/>
              </a:solidFill>
              <a:ln w="9525">
                <a:solidFill>
                  <a:srgbClr val="000000"/>
                </a:solidFill>
                <a:round/>
                <a:headEnd/>
                <a:tailEnd/>
              </a:ln>
            </p:spPr>
            <p:txBody>
              <a:bodyPr/>
              <a:lstStyle/>
              <a:p>
                <a:pPr eaLnBrk="1" hangingPunct="1"/>
                <a:endParaRPr lang="en-US" dirty="0"/>
              </a:p>
            </p:txBody>
          </p:sp>
          <p:sp>
            <p:nvSpPr>
              <p:cNvPr id="36872" name="Oval 7"/>
              <p:cNvSpPr>
                <a:spLocks noChangeArrowheads="1"/>
              </p:cNvSpPr>
              <p:nvPr/>
            </p:nvSpPr>
            <p:spPr bwMode="auto">
              <a:xfrm>
                <a:off x="6012" y="8712"/>
                <a:ext cx="180" cy="180"/>
              </a:xfrm>
              <a:prstGeom prst="ellipse">
                <a:avLst/>
              </a:prstGeom>
              <a:solidFill>
                <a:srgbClr val="000000"/>
              </a:solidFill>
              <a:ln w="9525">
                <a:solidFill>
                  <a:srgbClr val="000000"/>
                </a:solidFill>
                <a:round/>
                <a:headEnd/>
                <a:tailEnd/>
              </a:ln>
            </p:spPr>
            <p:txBody>
              <a:bodyPr/>
              <a:lstStyle/>
              <a:p>
                <a:pPr eaLnBrk="1" hangingPunct="1"/>
                <a:endParaRPr lang="en-US" dirty="0"/>
              </a:p>
            </p:txBody>
          </p:sp>
        </p:grpSp>
        <p:sp>
          <p:nvSpPr>
            <p:cNvPr id="36870" name="Text Box 8"/>
            <p:cNvSpPr txBox="1">
              <a:spLocks noChangeArrowheads="1"/>
            </p:cNvSpPr>
            <p:nvPr/>
          </p:nvSpPr>
          <p:spPr bwMode="auto">
            <a:xfrm>
              <a:off x="4212" y="12492"/>
              <a:ext cx="3960" cy="540"/>
            </a:xfrm>
            <a:prstGeom prst="rect">
              <a:avLst/>
            </a:prstGeom>
            <a:noFill/>
            <a:ln w="9525">
              <a:noFill/>
              <a:miter lim="800000"/>
              <a:headEnd/>
              <a:tailEnd/>
            </a:ln>
          </p:spPr>
          <p:txBody>
            <a:bodyPr/>
            <a:lstStyle/>
            <a:p>
              <a:pPr algn="ctr"/>
              <a:r>
                <a:rPr lang="en-US" sz="1600" b="1" i="1" dirty="0"/>
                <a:t>“Circlopolis”</a:t>
              </a: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Circlopolis…</a:t>
            </a:r>
            <a:endParaRPr lang="en-US" dirty="0" smtClean="0">
              <a:effectLst/>
            </a:endParaRPr>
          </a:p>
        </p:txBody>
      </p:sp>
      <p:sp>
        <p:nvSpPr>
          <p:cNvPr id="165891" name="Rectangle 3"/>
          <p:cNvSpPr>
            <a:spLocks noGrp="1" noChangeArrowheads="1"/>
          </p:cNvSpPr>
          <p:nvPr>
            <p:ph type="body" idx="1"/>
          </p:nvPr>
        </p:nvSpPr>
        <p:spPr/>
        <p:txBody>
          <a:bodyPr/>
          <a:lstStyle/>
          <a:p>
            <a:pPr eaLnBrk="1" hangingPunct="1"/>
            <a:r>
              <a:rPr lang="en-US" sz="2800" dirty="0" smtClean="0">
                <a:effectLst/>
              </a:rPr>
              <a:t>All households must commute to the central point (CBD) every day to earn the income they need to pay for housing, transportation, and all other consumption goods that make them healthy and happy citizens of Circlopolis.</a:t>
            </a:r>
          </a:p>
          <a:p>
            <a:pPr eaLnBrk="1" hangingPunct="1"/>
            <a:r>
              <a:rPr lang="en-US" sz="2800" dirty="0" smtClean="0">
                <a:effectLst/>
              </a:rPr>
              <a:t>Transportation costs are proportional to the distance the good citizens must travel.</a:t>
            </a:r>
          </a:p>
          <a:p>
            <a:pPr eaLnBrk="1" hangingPunct="1"/>
            <a:r>
              <a:rPr lang="en-US" sz="2800" dirty="0" smtClean="0">
                <a:effectLst/>
              </a:rPr>
              <a:t>Circlopolis has </a:t>
            </a:r>
            <a:r>
              <a:rPr lang="en-US" sz="2800" i="1" dirty="0" smtClean="0">
                <a:effectLst/>
              </a:rPr>
              <a:t>constant density</a:t>
            </a:r>
            <a:r>
              <a:rPr lang="en-US" sz="2800" dirty="0" smtClean="0">
                <a:effectLst/>
              </a:rPr>
              <a:t> at any given time within the city.</a:t>
            </a:r>
          </a:p>
        </p:txBody>
      </p:sp>
      <p:sp>
        <p:nvSpPr>
          <p:cNvPr id="4" name="Slide Number Placeholder 3"/>
          <p:cNvSpPr>
            <a:spLocks noGrp="1"/>
          </p:cNvSpPr>
          <p:nvPr>
            <p:ph type="sldNum" sz="quarter" idx="12"/>
          </p:nvPr>
        </p:nvSpPr>
        <p:spPr/>
        <p:txBody>
          <a:bodyPr/>
          <a:lstStyle/>
          <a:p>
            <a:fld id="{69860557-0C15-4F8F-AB79-8857A8125E7E}" type="slidenum">
              <a:rPr lang="en-US" smtClean="0"/>
              <a:pPr/>
              <a:t>25</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 calcmode="lin" valueType="num">
                                      <p:cBhvr additive="base">
                                        <p:cTn id="7" dur="500" fill="hold"/>
                                        <p:tgtEl>
                                          <p:spTgt spid="1658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5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5891">
                                            <p:txEl>
                                              <p:pRg st="1" end="1"/>
                                            </p:txEl>
                                          </p:spTgt>
                                        </p:tgtEl>
                                        <p:attrNameLst>
                                          <p:attrName>style.visibility</p:attrName>
                                        </p:attrNameLst>
                                      </p:cBhvr>
                                      <p:to>
                                        <p:strVal val="visible"/>
                                      </p:to>
                                    </p:set>
                                    <p:anim calcmode="lin" valueType="num">
                                      <p:cBhvr additive="base">
                                        <p:cTn id="13" dur="500" fill="hold"/>
                                        <p:tgtEl>
                                          <p:spTgt spid="1658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5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5891">
                                            <p:txEl>
                                              <p:pRg st="2" end="2"/>
                                            </p:txEl>
                                          </p:spTgt>
                                        </p:tgtEl>
                                        <p:attrNameLst>
                                          <p:attrName>style.visibility</p:attrName>
                                        </p:attrNameLst>
                                      </p:cBhvr>
                                      <p:to>
                                        <p:strVal val="visible"/>
                                      </p:to>
                                    </p:set>
                                    <p:anim calcmode="lin" valueType="num">
                                      <p:cBhvr additive="base">
                                        <p:cTn id="19" dur="500" fill="hold"/>
                                        <p:tgtEl>
                                          <p:spTgt spid="1658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58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685800" y="381000"/>
            <a:ext cx="7772400" cy="762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dirty="0" smtClean="0">
                <a:effectLst/>
              </a:rPr>
              <a:t>Circlopolis has:</a:t>
            </a:r>
          </a:p>
        </p:txBody>
      </p:sp>
      <p:sp>
        <p:nvSpPr>
          <p:cNvPr id="174083" name="Rectangle 3"/>
          <p:cNvSpPr>
            <a:spLocks noGrp="1" noChangeArrowheads="1"/>
          </p:cNvSpPr>
          <p:nvPr>
            <p:ph type="body" idx="1"/>
          </p:nvPr>
        </p:nvSpPr>
        <p:spPr>
          <a:xfrm>
            <a:off x="685800" y="1066800"/>
            <a:ext cx="7772400" cy="1219200"/>
          </a:xfrm>
        </p:spPr>
        <p:txBody>
          <a:bodyPr/>
          <a:lstStyle/>
          <a:p>
            <a:pPr eaLnBrk="1" hangingPunct="1"/>
            <a:r>
              <a:rPr lang="en-US" sz="2800" b="1" i="1" dirty="0" smtClean="0">
                <a:effectLst/>
              </a:rPr>
              <a:t>Population = 1,000,000.</a:t>
            </a:r>
          </a:p>
          <a:p>
            <a:pPr eaLnBrk="1" hangingPunct="1"/>
            <a:r>
              <a:rPr lang="en-US" sz="2800" dirty="0" smtClean="0">
                <a:effectLst/>
              </a:rPr>
              <a:t>Density = 2 persons/acre = 1280 hab/Mi</a:t>
            </a:r>
            <a:r>
              <a:rPr lang="en-US" sz="2800" baseline="30000" dirty="0" smtClean="0">
                <a:effectLst/>
              </a:rPr>
              <a:t>2</a:t>
            </a:r>
            <a:endParaRPr lang="en-US" sz="2800" dirty="0" smtClean="0">
              <a:effectLst/>
            </a:endParaRPr>
          </a:p>
        </p:txBody>
      </p:sp>
      <p:sp>
        <p:nvSpPr>
          <p:cNvPr id="174084" name="Text Box 4"/>
          <p:cNvSpPr txBox="1">
            <a:spLocks noChangeArrowheads="1"/>
          </p:cNvSpPr>
          <p:nvPr/>
        </p:nvSpPr>
        <p:spPr bwMode="auto">
          <a:xfrm>
            <a:off x="685800" y="2209800"/>
            <a:ext cx="7620000" cy="1471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800" dirty="0">
                <a:solidFill>
                  <a:schemeClr val="tx2"/>
                </a:solidFill>
                <a:effectLst>
                  <a:outerShdw blurRad="38100" dist="38100" dir="2700000" algn="tl">
                    <a:srgbClr val="FFFFFF"/>
                  </a:outerShdw>
                </a:effectLst>
                <a:latin typeface="Arial" panose="020B0604020202090204" pitchFamily="34" charset="0"/>
              </a:rPr>
              <a:t>What is the physical size (area in Mi</a:t>
            </a:r>
            <a:r>
              <a:rPr lang="en-US" sz="2800" baseline="30000" dirty="0">
                <a:solidFill>
                  <a:schemeClr val="tx2"/>
                </a:solidFill>
                <a:effectLst>
                  <a:outerShdw blurRad="38100" dist="38100" dir="2700000" algn="tl">
                    <a:srgbClr val="FFFFFF"/>
                  </a:outerShdw>
                </a:effectLst>
                <a:latin typeface="Arial" panose="020B0604020202090204" pitchFamily="34" charset="0"/>
              </a:rPr>
              <a:t>2</a:t>
            </a:r>
            <a:r>
              <a:rPr lang="en-US" sz="2800" dirty="0">
                <a:solidFill>
                  <a:schemeClr val="tx2"/>
                </a:solidFill>
                <a:effectLst>
                  <a:outerShdw blurRad="38100" dist="38100" dir="2700000" algn="tl">
                    <a:srgbClr val="FFFFFF"/>
                  </a:outerShdw>
                </a:effectLst>
                <a:latin typeface="Arial" panose="020B0604020202090204" pitchFamily="34" charset="0"/>
              </a:rPr>
              <a:t>) of Circlopolis?…</a:t>
            </a:r>
          </a:p>
          <a:p>
            <a:pPr marL="798513" lvl="1" indent="-341313" eaLnBrk="1" hangingPunct="1">
              <a:spcBef>
                <a:spcPct val="20000"/>
              </a:spcBef>
              <a:buClr>
                <a:schemeClr val="accent2"/>
              </a:buClr>
              <a:buSzPct val="80000"/>
              <a:buFont typeface="Wingdings" panose="05000000000000000000" pitchFamily="2" charset="2"/>
              <a:buChar char="l"/>
              <a:defRPr/>
            </a:pPr>
            <a:r>
              <a:rPr lang="en-US" sz="2800" b="1" i="1" dirty="0"/>
              <a:t>Area = 1,000,000 / 1280 = 781 Mi</a:t>
            </a:r>
            <a:r>
              <a:rPr lang="en-US" sz="2800" b="1" i="1" baseline="30000" dirty="0"/>
              <a:t>2</a:t>
            </a:r>
            <a:endParaRPr lang="en-US" sz="2800" dirty="0">
              <a:solidFill>
                <a:schemeClr val="tx2"/>
              </a:solidFill>
              <a:effectLst>
                <a:outerShdw blurRad="38100" dist="38100" dir="2700000" algn="tl">
                  <a:srgbClr val="FFFFFF"/>
                </a:outerShdw>
              </a:effectLst>
              <a:latin typeface="Arial" panose="020B0604020202090204" pitchFamily="34" charset="0"/>
            </a:endParaRPr>
          </a:p>
        </p:txBody>
      </p:sp>
      <p:sp>
        <p:nvSpPr>
          <p:cNvPr id="174085" name="Text Box 5"/>
          <p:cNvSpPr txBox="1">
            <a:spLocks noChangeArrowheads="1"/>
          </p:cNvSpPr>
          <p:nvPr/>
        </p:nvSpPr>
        <p:spPr bwMode="auto">
          <a:xfrm>
            <a:off x="685800" y="3962400"/>
            <a:ext cx="7696200" cy="1902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800" dirty="0">
                <a:solidFill>
                  <a:schemeClr val="tx2"/>
                </a:solidFill>
                <a:effectLst>
                  <a:outerShdw blurRad="38100" dist="38100" dir="2700000" algn="tl">
                    <a:srgbClr val="FFFFFF"/>
                  </a:outerShdw>
                </a:effectLst>
                <a:latin typeface="Arial" panose="020B0604020202090204" pitchFamily="34" charset="0"/>
              </a:rPr>
              <a:t>What is the physical extent (radius in Mi) of Circlopolis?…</a:t>
            </a:r>
          </a:p>
          <a:p>
            <a:pPr marL="798513" lvl="1" indent="-341313" eaLnBrk="1" hangingPunct="1">
              <a:spcBef>
                <a:spcPct val="20000"/>
              </a:spcBef>
              <a:buClr>
                <a:schemeClr val="accent2"/>
              </a:buClr>
              <a:buSzPct val="80000"/>
              <a:buFont typeface="Wingdings" panose="05000000000000000000" pitchFamily="2" charset="2"/>
              <a:buChar char="l"/>
              <a:defRPr/>
            </a:pPr>
            <a:r>
              <a:rPr lang="en-US" sz="2800" b="1" i="1" dirty="0"/>
              <a:t>Radius = SQRT(A/pi) = SQRT(781/3.14)            = 16 Mi.</a:t>
            </a:r>
            <a:endParaRPr lang="en-US" sz="2800" dirty="0">
              <a:solidFill>
                <a:schemeClr val="tx2"/>
              </a:solidFill>
              <a:effectLst>
                <a:outerShdw blurRad="38100" dist="38100" dir="2700000" algn="tl">
                  <a:srgbClr val="FFFFFF"/>
                </a:outerShdw>
              </a:effectLst>
              <a:latin typeface="Arial" panose="020B0604020202090204" pitchFamily="34" charset="0"/>
            </a:endParaRPr>
          </a:p>
        </p:txBody>
      </p:sp>
      <p:sp>
        <p:nvSpPr>
          <p:cNvPr id="6" name="Slide Number Placeholder 5"/>
          <p:cNvSpPr>
            <a:spLocks noGrp="1"/>
          </p:cNvSpPr>
          <p:nvPr>
            <p:ph type="sldNum" sz="quarter" idx="12"/>
          </p:nvPr>
        </p:nvSpPr>
        <p:spPr/>
        <p:txBody>
          <a:bodyPr/>
          <a:lstStyle/>
          <a:p>
            <a:fld id="{69860557-0C15-4F8F-AB79-8857A8125E7E}" type="slidenum">
              <a:rPr lang="en-US" smtClean="0"/>
              <a:pPr/>
              <a:t>26</a:t>
            </a:fld>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083">
                                            <p:txEl>
                                              <p:pRg st="0" end="0"/>
                                            </p:txEl>
                                          </p:spTgt>
                                        </p:tgtEl>
                                        <p:attrNameLst>
                                          <p:attrName>style.visibility</p:attrName>
                                        </p:attrNameLst>
                                      </p:cBhvr>
                                      <p:to>
                                        <p:strVal val="visible"/>
                                      </p:to>
                                    </p:set>
                                    <p:anim calcmode="lin" valueType="num">
                                      <p:cBhvr additive="base">
                                        <p:cTn id="7" dur="500" fill="hold"/>
                                        <p:tgtEl>
                                          <p:spTgt spid="1740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083">
                                            <p:txEl>
                                              <p:pRg st="1" end="1"/>
                                            </p:txEl>
                                          </p:spTgt>
                                        </p:tgtEl>
                                        <p:attrNameLst>
                                          <p:attrName>style.visibility</p:attrName>
                                        </p:attrNameLst>
                                      </p:cBhvr>
                                      <p:to>
                                        <p:strVal val="visible"/>
                                      </p:to>
                                    </p:set>
                                    <p:anim calcmode="lin" valueType="num">
                                      <p:cBhvr additive="base">
                                        <p:cTn id="13" dur="500" fill="hold"/>
                                        <p:tgtEl>
                                          <p:spTgt spid="1740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0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084">
                                            <p:txEl>
                                              <p:pRg st="0" end="0"/>
                                            </p:txEl>
                                          </p:spTgt>
                                        </p:tgtEl>
                                        <p:attrNameLst>
                                          <p:attrName>style.visibility</p:attrName>
                                        </p:attrNameLst>
                                      </p:cBhvr>
                                      <p:to>
                                        <p:strVal val="visible"/>
                                      </p:to>
                                    </p:set>
                                    <p:anim calcmode="lin" valueType="num">
                                      <p:cBhvr additive="base">
                                        <p:cTn id="19" dur="500" fill="hold"/>
                                        <p:tgtEl>
                                          <p:spTgt spid="174084">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084">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74084">
                                            <p:txEl>
                                              <p:pRg st="1" end="1"/>
                                            </p:txEl>
                                          </p:spTgt>
                                        </p:tgtEl>
                                        <p:attrNameLst>
                                          <p:attrName>style.visibility</p:attrName>
                                        </p:attrNameLst>
                                      </p:cBhvr>
                                      <p:to>
                                        <p:strVal val="visible"/>
                                      </p:to>
                                    </p:set>
                                    <p:anim calcmode="lin" valueType="num">
                                      <p:cBhvr additive="base">
                                        <p:cTn id="23" dur="500" fill="hold"/>
                                        <p:tgtEl>
                                          <p:spTgt spid="174084">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7408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74085">
                                            <p:txEl>
                                              <p:pRg st="0" end="0"/>
                                            </p:txEl>
                                          </p:spTgt>
                                        </p:tgtEl>
                                        <p:attrNameLst>
                                          <p:attrName>style.visibility</p:attrName>
                                        </p:attrNameLst>
                                      </p:cBhvr>
                                      <p:to>
                                        <p:strVal val="visible"/>
                                      </p:to>
                                    </p:set>
                                    <p:anim calcmode="lin" valueType="num">
                                      <p:cBhvr additive="base">
                                        <p:cTn id="29" dur="500" fill="hold"/>
                                        <p:tgtEl>
                                          <p:spTgt spid="174085">
                                            <p:txEl>
                                              <p:pRg st="0" end="0"/>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74085">
                                            <p:txEl>
                                              <p:pRg st="0" end="0"/>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74085">
                                            <p:txEl>
                                              <p:pRg st="1" end="1"/>
                                            </p:txEl>
                                          </p:spTgt>
                                        </p:tgtEl>
                                        <p:attrNameLst>
                                          <p:attrName>style.visibility</p:attrName>
                                        </p:attrNameLst>
                                      </p:cBhvr>
                                      <p:to>
                                        <p:strVal val="visible"/>
                                      </p:to>
                                    </p:set>
                                    <p:anim calcmode="lin" valueType="num">
                                      <p:cBhvr additive="base">
                                        <p:cTn id="33" dur="500" fill="hold"/>
                                        <p:tgtEl>
                                          <p:spTgt spid="174085">
                                            <p:txEl>
                                              <p:pRg st="1" end="1"/>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7408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3" grpId="0" build="p" autoUpdateAnimBg="0"/>
      <p:bldP spid="174084" grpId="0" build="p" autoUpdateAnimBg="0"/>
      <p:bldP spid="174085"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i="1" dirty="0" smtClean="0">
                <a:effectLst/>
              </a:rPr>
              <a:t>What is the annual property rent at the </a:t>
            </a:r>
            <a:r>
              <a:rPr lang="en-US" i="1" u="sng" dirty="0" smtClean="0">
                <a:effectLst/>
              </a:rPr>
              <a:t>edge</a:t>
            </a:r>
            <a:r>
              <a:rPr lang="en-US" i="1" dirty="0" smtClean="0">
                <a:effectLst/>
              </a:rPr>
              <a:t> of the city (16 mi from the CBD)?…</a:t>
            </a:r>
            <a:endParaRPr lang="en-US" dirty="0" smtClean="0">
              <a:effectLst/>
            </a:endParaRPr>
          </a:p>
        </p:txBody>
      </p:sp>
      <p:sp>
        <p:nvSpPr>
          <p:cNvPr id="3" name="Slide Number Placeholder 2"/>
          <p:cNvSpPr>
            <a:spLocks noGrp="1"/>
          </p:cNvSpPr>
          <p:nvPr>
            <p:ph type="sldNum" sz="quarter" idx="12"/>
          </p:nvPr>
        </p:nvSpPr>
        <p:spPr/>
        <p:txBody>
          <a:bodyPr/>
          <a:lstStyle/>
          <a:p>
            <a:fld id="{69860557-0C15-4F8F-AB79-8857A8125E7E}" type="slidenum">
              <a:rPr lang="en-US" smtClean="0"/>
              <a:pPr/>
              <a:t>27</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Circlopolis…</a:t>
            </a:r>
            <a:endParaRPr lang="en-US" dirty="0" smtClean="0">
              <a:effectLst/>
            </a:endParaRPr>
          </a:p>
        </p:txBody>
      </p:sp>
      <p:sp>
        <p:nvSpPr>
          <p:cNvPr id="40963" name="Rectangle 3"/>
          <p:cNvSpPr>
            <a:spLocks noGrp="1" noChangeArrowheads="1"/>
          </p:cNvSpPr>
          <p:nvPr>
            <p:ph type="body" idx="1"/>
          </p:nvPr>
        </p:nvSpPr>
        <p:spPr/>
        <p:txBody>
          <a:bodyPr/>
          <a:lstStyle/>
          <a:p>
            <a:pPr eaLnBrk="1" hangingPunct="1"/>
            <a:r>
              <a:rPr lang="en-US" dirty="0" smtClean="0">
                <a:effectLst/>
              </a:rPr>
              <a:t>Property rent at edge of city (16 mi from CBD)…</a:t>
            </a:r>
          </a:p>
          <a:p>
            <a:pPr eaLnBrk="1" hangingPunct="1"/>
            <a:r>
              <a:rPr lang="en-US" dirty="0" smtClean="0">
                <a:effectLst/>
              </a:rPr>
              <a:t>Suppose you’re a housing developer building houses for rent at the edge of Circlopolis. What rent will you charge?…</a:t>
            </a:r>
          </a:p>
        </p:txBody>
      </p:sp>
      <p:sp>
        <p:nvSpPr>
          <p:cNvPr id="4" name="Slide Number Placeholder 3"/>
          <p:cNvSpPr>
            <a:spLocks noGrp="1"/>
          </p:cNvSpPr>
          <p:nvPr>
            <p:ph type="sldNum" sz="quarter" idx="12"/>
          </p:nvPr>
        </p:nvSpPr>
        <p:spPr/>
        <p:txBody>
          <a:bodyPr/>
          <a:lstStyle/>
          <a:p>
            <a:fld id="{69860557-0C15-4F8F-AB79-8857A8125E7E}" type="slidenum">
              <a:rPr lang="en-US" smtClean="0"/>
              <a:pPr/>
              <a:t>28</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Circlopolis…</a:t>
            </a:r>
            <a:endParaRPr lang="en-US" dirty="0" smtClean="0">
              <a:effectLst/>
            </a:endParaRPr>
          </a:p>
        </p:txBody>
      </p:sp>
      <p:sp>
        <p:nvSpPr>
          <p:cNvPr id="41987" name="Rectangle 3"/>
          <p:cNvSpPr>
            <a:spLocks noGrp="1" noChangeArrowheads="1"/>
          </p:cNvSpPr>
          <p:nvPr>
            <p:ph type="body" idx="1"/>
          </p:nvPr>
        </p:nvSpPr>
        <p:spPr/>
        <p:txBody>
          <a:bodyPr/>
          <a:lstStyle/>
          <a:p>
            <a:pPr lvl="1" eaLnBrk="1" hangingPunct="1"/>
            <a:r>
              <a:rPr lang="en-US" i="1" dirty="0" smtClean="0">
                <a:effectLst/>
              </a:rPr>
              <a:t>First: </a:t>
            </a:r>
            <a:r>
              <a:rPr lang="en-US" b="1" i="1" dirty="0" smtClean="0">
                <a:effectLst/>
              </a:rPr>
              <a:t>You have to rent the land from the farmers who own it. In effect, to convert land from farming to urban (residential) use, you first have to pay the farmers the amount of net profit (residual) the land could otherwise earn for the farmer in agricultural use each year. This is the </a:t>
            </a:r>
            <a:r>
              <a:rPr lang="en-US" b="1" dirty="0" smtClean="0">
                <a:solidFill>
                  <a:srgbClr val="0000FF"/>
                </a:solidFill>
                <a:effectLst/>
              </a:rPr>
              <a:t>agricultural (or non-urban use) opportunity value</a:t>
            </a:r>
            <a:r>
              <a:rPr lang="en-US" b="1" i="1" dirty="0" smtClean="0">
                <a:effectLst/>
              </a:rPr>
              <a:t> of the land. For Circlopolis this is </a:t>
            </a:r>
            <a:r>
              <a:rPr lang="en-US" i="1" dirty="0" smtClean="0">
                <a:solidFill>
                  <a:srgbClr val="0000FF"/>
                </a:solidFill>
                <a:effectLst/>
              </a:rPr>
              <a:t>$500/Yr/Acre</a:t>
            </a:r>
            <a:r>
              <a:rPr lang="en-US" b="1" i="1" dirty="0" smtClean="0">
                <a:effectLst/>
              </a:rPr>
              <a:t>.</a:t>
            </a:r>
          </a:p>
        </p:txBody>
      </p:sp>
      <p:sp>
        <p:nvSpPr>
          <p:cNvPr id="4" name="Slide Number Placeholder 3"/>
          <p:cNvSpPr>
            <a:spLocks noGrp="1"/>
          </p:cNvSpPr>
          <p:nvPr>
            <p:ph type="sldNum" sz="quarter" idx="12"/>
          </p:nvPr>
        </p:nvSpPr>
        <p:spPr/>
        <p:txBody>
          <a:bodyPr/>
          <a:lstStyle/>
          <a:p>
            <a:fld id="{69860557-0C15-4F8F-AB79-8857A8125E7E}" type="slidenum">
              <a:rPr lang="en-US" smtClean="0"/>
              <a:pPr/>
              <a:t>29</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Chapter 4 </a:t>
            </a:r>
            <a:br>
              <a:rPr lang="en-US" dirty="0" smtClean="0"/>
            </a:br>
            <a:r>
              <a:rPr lang="en-US" dirty="0" smtClean="0"/>
              <a:t>Learning Objectives</a:t>
            </a:r>
          </a:p>
        </p:txBody>
      </p:sp>
      <p:sp>
        <p:nvSpPr>
          <p:cNvPr id="15363" name="Rectangle 3"/>
          <p:cNvSpPr>
            <a:spLocks noGrp="1" noChangeArrowheads="1"/>
          </p:cNvSpPr>
          <p:nvPr>
            <p:ph type="body" idx="1"/>
          </p:nvPr>
        </p:nvSpPr>
        <p:spPr/>
        <p:txBody>
          <a:bodyPr/>
          <a:lstStyle/>
          <a:p>
            <a:r>
              <a:rPr lang="en-US" sz="2400" dirty="0" smtClean="0"/>
              <a:t>What determines land rents in a city.</a:t>
            </a:r>
          </a:p>
          <a:p>
            <a:r>
              <a:rPr lang="en-US" sz="2400" dirty="0" smtClean="0"/>
              <a:t>Why and how a freely functioning, competitive land market will lead to land being used at its “highest and best use” (i.e., most productive use).</a:t>
            </a:r>
          </a:p>
          <a:p>
            <a:r>
              <a:rPr lang="en-US" sz="2400" dirty="0" smtClean="0"/>
              <a:t>What determines how big spatially or how dense a city is.</a:t>
            </a:r>
          </a:p>
          <a:p>
            <a:r>
              <a:rPr lang="en-US" sz="2400" dirty="0" smtClean="0"/>
              <a:t>What determines the relative land values at different locations within a city, and the relative growth rate of these values at different locations.</a:t>
            </a:r>
          </a:p>
          <a:p>
            <a:r>
              <a:rPr lang="en-US" sz="2400" dirty="0" smtClean="0"/>
              <a:t>Why different land uses and densities occur at different locations within a city.</a:t>
            </a:r>
          </a:p>
        </p:txBody>
      </p:sp>
      <p:sp>
        <p:nvSpPr>
          <p:cNvPr id="5" name="Footer Placeholder 4"/>
          <p:cNvSpPr>
            <a:spLocks noGrp="1"/>
          </p:cNvSpPr>
          <p:nvPr>
            <p:ph type="ftr" sz="quarter" idx="11"/>
          </p:nvPr>
        </p:nvSpPr>
        <p:spPr/>
        <p:txBody>
          <a:bodyPr/>
          <a:lstStyle/>
          <a:p>
            <a:r>
              <a:rPr lang="en-US" dirty="0" smtClean="0"/>
              <a:t>© 2014 OnCourse Learning. All Rights Reserved.</a:t>
            </a:r>
            <a:endParaRPr lang="en-US" dirty="0"/>
          </a:p>
        </p:txBody>
      </p:sp>
      <p:sp>
        <p:nvSpPr>
          <p:cNvPr id="4" name="Slide Number Placeholder 3"/>
          <p:cNvSpPr>
            <a:spLocks noGrp="1"/>
          </p:cNvSpPr>
          <p:nvPr>
            <p:ph type="sldNum" sz="quarter" idx="12"/>
          </p:nvPr>
        </p:nvSpPr>
        <p:spPr/>
        <p:txBody>
          <a:bodyPr/>
          <a:lstStyle/>
          <a:p>
            <a:fld id="{69860557-0C15-4F8F-AB79-8857A8125E7E}"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Circlopolis…</a:t>
            </a:r>
            <a:endParaRPr lang="en-US" dirty="0" smtClean="0">
              <a:effectLst/>
            </a:endParaRPr>
          </a:p>
        </p:txBody>
      </p:sp>
      <p:sp>
        <p:nvSpPr>
          <p:cNvPr id="43011" name="Rectangle 3"/>
          <p:cNvSpPr>
            <a:spLocks noGrp="1" noChangeArrowheads="1"/>
          </p:cNvSpPr>
          <p:nvPr>
            <p:ph type="body" idx="1"/>
          </p:nvPr>
        </p:nvSpPr>
        <p:spPr/>
        <p:txBody>
          <a:bodyPr/>
          <a:lstStyle/>
          <a:p>
            <a:pPr lvl="1" eaLnBrk="1" hangingPunct="1"/>
            <a:r>
              <a:rPr lang="en-US" sz="2400" i="1" dirty="0" smtClean="0">
                <a:effectLst/>
              </a:rPr>
              <a:t>Second:</a:t>
            </a:r>
            <a:r>
              <a:rPr lang="en-US" sz="2400" b="1" i="1" dirty="0" smtClean="0">
                <a:effectLst/>
              </a:rPr>
              <a:t> You have to finance the construction cost of building houses on the land. Suppose it costs $50,000 to build each house </a:t>
            </a:r>
            <a:r>
              <a:rPr lang="en-US" sz="2400" b="1" dirty="0" smtClean="0">
                <a:effectLst/>
              </a:rPr>
              <a:t>(including necessary profit for the developer)</a:t>
            </a:r>
            <a:r>
              <a:rPr lang="en-US" sz="2400" b="1" i="1" dirty="0" smtClean="0">
                <a:effectLst/>
              </a:rPr>
              <a:t>, and you can take out a mortgage to cover this cost. The mortgage has monthly payments of $416.67, or $5,000/Yr/House. You can build </a:t>
            </a:r>
            <a:r>
              <a:rPr lang="en-US" sz="2400" i="1" dirty="0" smtClean="0">
                <a:effectLst/>
              </a:rPr>
              <a:t>two houses per acre</a:t>
            </a:r>
            <a:r>
              <a:rPr lang="en-US" sz="2400" b="1" i="1" dirty="0" smtClean="0">
                <a:effectLst/>
              </a:rPr>
              <a:t>. So the rent required </a:t>
            </a:r>
            <a:r>
              <a:rPr lang="en-US" sz="2400" b="1" dirty="0" smtClean="0">
                <a:effectLst/>
              </a:rPr>
              <a:t>per acre</a:t>
            </a:r>
            <a:r>
              <a:rPr lang="en-US" sz="2400" b="1" i="1" dirty="0" smtClean="0">
                <a:effectLst/>
              </a:rPr>
              <a:t> to cover the housing construction (&amp; development) cost is </a:t>
            </a:r>
            <a:r>
              <a:rPr lang="en-US" sz="2400" i="1" dirty="0" smtClean="0">
                <a:solidFill>
                  <a:srgbClr val="0000FF"/>
                </a:solidFill>
                <a:effectLst/>
              </a:rPr>
              <a:t>$10,000/Yr/Acre</a:t>
            </a:r>
            <a:r>
              <a:rPr lang="en-US" sz="2400" b="1" i="1" dirty="0" smtClean="0">
                <a:effectLst/>
              </a:rPr>
              <a:t>. This is called the </a:t>
            </a:r>
            <a:r>
              <a:rPr lang="en-US" sz="2400" b="1" dirty="0" smtClean="0">
                <a:solidFill>
                  <a:srgbClr val="0000FF"/>
                </a:solidFill>
                <a:effectLst/>
              </a:rPr>
              <a:t>construction cost rent</a:t>
            </a:r>
            <a:r>
              <a:rPr lang="en-US" sz="2400" b="1" i="1" dirty="0" smtClean="0">
                <a:effectLst/>
              </a:rPr>
              <a:t>.</a:t>
            </a:r>
          </a:p>
        </p:txBody>
      </p:sp>
      <p:sp>
        <p:nvSpPr>
          <p:cNvPr id="4" name="Slide Number Placeholder 3"/>
          <p:cNvSpPr>
            <a:spLocks noGrp="1"/>
          </p:cNvSpPr>
          <p:nvPr>
            <p:ph type="sldNum" sz="quarter" idx="12"/>
          </p:nvPr>
        </p:nvSpPr>
        <p:spPr/>
        <p:txBody>
          <a:bodyPr/>
          <a:lstStyle/>
          <a:p>
            <a:fld id="{69860557-0C15-4F8F-AB79-8857A8125E7E}" type="slidenum">
              <a:rPr lang="en-US" smtClean="0"/>
              <a:pPr/>
              <a:t>30</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Circlopolis…</a:t>
            </a:r>
            <a:endParaRPr lang="en-US" dirty="0" smtClean="0">
              <a:effectLst/>
            </a:endParaRPr>
          </a:p>
        </p:txBody>
      </p:sp>
      <p:sp>
        <p:nvSpPr>
          <p:cNvPr id="44035" name="Rectangle 3"/>
          <p:cNvSpPr>
            <a:spLocks noGrp="1" noChangeArrowheads="1"/>
          </p:cNvSpPr>
          <p:nvPr>
            <p:ph type="body" idx="1"/>
          </p:nvPr>
        </p:nvSpPr>
        <p:spPr/>
        <p:txBody>
          <a:bodyPr/>
          <a:lstStyle/>
          <a:p>
            <a:pPr marL="0" indent="0" eaLnBrk="1" hangingPunct="1">
              <a:buFont typeface="Wingdings" pitchFamily="2" charset="2"/>
              <a:buNone/>
            </a:pPr>
            <a:r>
              <a:rPr lang="en-US" dirty="0" smtClean="0">
                <a:effectLst/>
              </a:rPr>
              <a:t>Thus, you must charge a rent of at least $5,250 per house, or a rent per acre of at least </a:t>
            </a:r>
            <a:r>
              <a:rPr lang="en-US" b="1" dirty="0" smtClean="0">
                <a:effectLst/>
              </a:rPr>
              <a:t>$10,500/Yr/Acre</a:t>
            </a:r>
            <a:r>
              <a:rPr lang="en-US" dirty="0" smtClean="0">
                <a:effectLst/>
              </a:rPr>
              <a:t>, in order to break even. So </a:t>
            </a:r>
            <a:r>
              <a:rPr lang="en-US" b="1" dirty="0" smtClean="0">
                <a:solidFill>
                  <a:srgbClr val="0000FF"/>
                </a:solidFill>
                <a:effectLst/>
              </a:rPr>
              <a:t>property rent</a:t>
            </a:r>
            <a:r>
              <a:rPr lang="en-US" dirty="0" smtClean="0">
                <a:effectLst/>
              </a:rPr>
              <a:t> at the edge of Circlopolis must be </a:t>
            </a:r>
            <a:r>
              <a:rPr lang="en-US" i="1" dirty="0" smtClean="0">
                <a:effectLst/>
              </a:rPr>
              <a:t>at least $10,500/Yr/Acre</a:t>
            </a:r>
            <a:r>
              <a:rPr lang="en-US" dirty="0" smtClean="0">
                <a:effectLst/>
              </a:rPr>
              <a:t>.</a:t>
            </a:r>
          </a:p>
        </p:txBody>
      </p:sp>
      <p:sp>
        <p:nvSpPr>
          <p:cNvPr id="4" name="Slide Number Placeholder 3"/>
          <p:cNvSpPr>
            <a:spLocks noGrp="1"/>
          </p:cNvSpPr>
          <p:nvPr>
            <p:ph type="sldNum" sz="quarter" idx="12"/>
          </p:nvPr>
        </p:nvSpPr>
        <p:spPr/>
        <p:txBody>
          <a:bodyPr/>
          <a:lstStyle/>
          <a:p>
            <a:fld id="{69860557-0C15-4F8F-AB79-8857A8125E7E}" type="slidenum">
              <a:rPr lang="en-US" smtClean="0"/>
              <a:pPr/>
              <a:t>31</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Circlopolis…</a:t>
            </a:r>
            <a:endParaRPr lang="en-US" dirty="0" smtClean="0">
              <a:effectLst/>
            </a:endParaRPr>
          </a:p>
        </p:txBody>
      </p:sp>
      <p:sp>
        <p:nvSpPr>
          <p:cNvPr id="45059" name="Rectangle 3"/>
          <p:cNvSpPr>
            <a:spLocks noGrp="1" noChangeArrowheads="1"/>
          </p:cNvSpPr>
          <p:nvPr>
            <p:ph type="body" idx="1"/>
          </p:nvPr>
        </p:nvSpPr>
        <p:spPr/>
        <p:txBody>
          <a:bodyPr/>
          <a:lstStyle/>
          <a:p>
            <a:pPr marL="0" indent="0" eaLnBrk="1" hangingPunct="1">
              <a:buFont typeface="Wingdings" pitchFamily="2" charset="2"/>
              <a:buNone/>
            </a:pPr>
            <a:r>
              <a:rPr lang="en-US" dirty="0" smtClean="0">
                <a:effectLst/>
              </a:rPr>
              <a:t>Suppose you tried to charge a higher rent than that?…</a:t>
            </a:r>
          </a:p>
          <a:p>
            <a:pPr marL="0" indent="0" eaLnBrk="1" hangingPunct="1">
              <a:buFont typeface="Wingdings" pitchFamily="2" charset="2"/>
              <a:buNone/>
            </a:pPr>
            <a:r>
              <a:rPr lang="en-US" i="1" dirty="0" smtClean="0">
                <a:effectLst/>
              </a:rPr>
              <a:t>[Hint: the $50,000 housing construction cost already includes sufficient profit for housing developers.]</a:t>
            </a:r>
            <a:endParaRPr lang="en-US"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32</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Circlopolis…</a:t>
            </a:r>
            <a:endParaRPr lang="en-US" dirty="0" smtClean="0">
              <a:effectLst/>
            </a:endParaRPr>
          </a:p>
        </p:txBody>
      </p:sp>
      <p:sp>
        <p:nvSpPr>
          <p:cNvPr id="46083" name="Rectangle 3"/>
          <p:cNvSpPr>
            <a:spLocks noGrp="1" noChangeArrowheads="1"/>
          </p:cNvSpPr>
          <p:nvPr>
            <p:ph type="body" idx="1"/>
          </p:nvPr>
        </p:nvSpPr>
        <p:spPr/>
        <p:txBody>
          <a:bodyPr/>
          <a:lstStyle/>
          <a:p>
            <a:pPr eaLnBrk="1" hangingPunct="1"/>
            <a:r>
              <a:rPr lang="en-US" dirty="0" smtClean="0">
                <a:effectLst/>
              </a:rPr>
              <a:t>Housing rent at locations </a:t>
            </a:r>
            <a:r>
              <a:rPr lang="en-US" i="1" dirty="0" smtClean="0">
                <a:effectLst/>
              </a:rPr>
              <a:t>inside</a:t>
            </a:r>
            <a:r>
              <a:rPr lang="en-US" dirty="0" smtClean="0">
                <a:effectLst/>
              </a:rPr>
              <a:t> the city (closer than 16 mi to the CBD)…</a:t>
            </a:r>
          </a:p>
          <a:p>
            <a:pPr eaLnBrk="1" hangingPunct="1"/>
            <a:r>
              <a:rPr lang="en-US" dirty="0" smtClean="0">
                <a:effectLst/>
              </a:rPr>
              <a:t>Houses inside the city, closer to the center, will be able to command a higher rent in equilibrium than those at the edge of the city (other things being equal). </a:t>
            </a:r>
          </a:p>
        </p:txBody>
      </p:sp>
      <p:sp>
        <p:nvSpPr>
          <p:cNvPr id="4" name="Slide Number Placeholder 3"/>
          <p:cNvSpPr>
            <a:spLocks noGrp="1"/>
          </p:cNvSpPr>
          <p:nvPr>
            <p:ph type="sldNum" sz="quarter" idx="12"/>
          </p:nvPr>
        </p:nvSpPr>
        <p:spPr/>
        <p:txBody>
          <a:bodyPr/>
          <a:lstStyle/>
          <a:p>
            <a:fld id="{69860557-0C15-4F8F-AB79-8857A8125E7E}" type="slidenum">
              <a:rPr lang="en-US" smtClean="0"/>
              <a:pPr/>
              <a:t>33</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Why?…</a:t>
            </a:r>
          </a:p>
        </p:txBody>
      </p:sp>
      <p:sp>
        <p:nvSpPr>
          <p:cNvPr id="206851" name="Rectangle 3"/>
          <p:cNvSpPr>
            <a:spLocks noGrp="1" noChangeArrowheads="1"/>
          </p:cNvSpPr>
          <p:nvPr>
            <p:ph type="body" idx="1"/>
          </p:nvPr>
        </p:nvSpPr>
        <p:spPr/>
        <p:txBody>
          <a:bodyPr/>
          <a:lstStyle/>
          <a:p>
            <a:pPr eaLnBrk="1" hangingPunct="1"/>
            <a:r>
              <a:rPr lang="en-US" dirty="0" smtClean="0">
                <a:effectLst/>
              </a:rPr>
              <a:t>The closer a house is to the city center, the less the residents will have to spend on transportation costs, and therefore the more money they will have left over to pay for housing and other consumption.</a:t>
            </a:r>
          </a:p>
        </p:txBody>
      </p:sp>
      <p:sp>
        <p:nvSpPr>
          <p:cNvPr id="4" name="Slide Number Placeholder 3"/>
          <p:cNvSpPr>
            <a:spLocks noGrp="1"/>
          </p:cNvSpPr>
          <p:nvPr>
            <p:ph type="sldNum" sz="quarter" idx="12"/>
          </p:nvPr>
        </p:nvSpPr>
        <p:spPr/>
        <p:txBody>
          <a:bodyPr/>
          <a:lstStyle/>
          <a:p>
            <a:fld id="{69860557-0C15-4F8F-AB79-8857A8125E7E}" type="slidenum">
              <a:rPr lang="en-US" smtClean="0"/>
              <a:pPr/>
              <a:t>34</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6851">
                                            <p:txEl>
                                              <p:pRg st="0" end="0"/>
                                            </p:txEl>
                                          </p:spTgt>
                                        </p:tgtEl>
                                        <p:attrNameLst>
                                          <p:attrName>style.visibility</p:attrName>
                                        </p:attrNameLst>
                                      </p:cBhvr>
                                      <p:to>
                                        <p:strVal val="visible"/>
                                      </p:to>
                                    </p:set>
                                    <p:anim calcmode="lin" valueType="num">
                                      <p:cBhvr additive="base">
                                        <p:cTn id="7" dur="500" fill="hold"/>
                                        <p:tgtEl>
                                          <p:spTgt spid="2068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68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1027"/>
          <p:cNvSpPr>
            <a:spLocks noGrp="1" noChangeArrowheads="1"/>
          </p:cNvSpPr>
          <p:nvPr>
            <p:ph type="body" idx="1"/>
          </p:nvPr>
        </p:nvSpPr>
        <p:spPr>
          <a:xfrm>
            <a:off x="762000" y="685800"/>
            <a:ext cx="7772400" cy="4114800"/>
          </a:xfrm>
        </p:spPr>
        <p:txBody>
          <a:bodyPr/>
          <a:lstStyle/>
          <a:p>
            <a:pPr eaLnBrk="1" hangingPunct="1"/>
            <a:r>
              <a:rPr lang="en-US" dirty="0" smtClean="0"/>
              <a:t>Suppose they used some of this transport cost savings to buy other consumption goods besides housing.</a:t>
            </a:r>
          </a:p>
          <a:p>
            <a:pPr eaLnBrk="1" hangingPunct="1"/>
            <a:r>
              <a:rPr lang="en-US" dirty="0" smtClean="0"/>
              <a:t>Then the people living closer to the center would be better off than the people living farther from the center (because they would have the same housing, plus more other things).</a:t>
            </a:r>
          </a:p>
        </p:txBody>
      </p:sp>
      <p:sp>
        <p:nvSpPr>
          <p:cNvPr id="3" name="Slide Number Placeholder 2"/>
          <p:cNvSpPr>
            <a:spLocks noGrp="1"/>
          </p:cNvSpPr>
          <p:nvPr>
            <p:ph type="sldNum" sz="quarter" idx="12"/>
          </p:nvPr>
        </p:nvSpPr>
        <p:spPr/>
        <p:txBody>
          <a:bodyPr/>
          <a:lstStyle/>
          <a:p>
            <a:fld id="{69860557-0C15-4F8F-AB79-8857A8125E7E}" type="slidenum">
              <a:rPr lang="en-US" smtClean="0"/>
              <a:pPr/>
              <a:t>35</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1027"/>
          <p:cNvSpPr>
            <a:spLocks noGrp="1" noChangeArrowheads="1"/>
          </p:cNvSpPr>
          <p:nvPr>
            <p:ph type="body" idx="1"/>
          </p:nvPr>
        </p:nvSpPr>
        <p:spPr>
          <a:xfrm>
            <a:off x="762000" y="838200"/>
            <a:ext cx="7772400" cy="4953000"/>
          </a:xfrm>
        </p:spPr>
        <p:txBody>
          <a:bodyPr/>
          <a:lstStyle/>
          <a:p>
            <a:pPr eaLnBrk="1" hangingPunct="1">
              <a:lnSpc>
                <a:spcPct val="90000"/>
              </a:lnSpc>
            </a:pPr>
            <a:r>
              <a:rPr lang="en-US" sz="2800" dirty="0" smtClean="0"/>
              <a:t>This would cause demand for more centrally-located houses to be greater than the demand for more peripheral houses. The price of centrally-located houses would get bid up, and the price of peripheral houses would fall. This would happen until all people living in any location (central or peripheral) are equally satisfied, in other words, until everybody has the same amount of housing and the same amount of other consumption goods. This will occur only when </a:t>
            </a:r>
            <a:r>
              <a:rPr lang="en-US" sz="2800" b="1" i="1" dirty="0" smtClean="0">
                <a:solidFill>
                  <a:srgbClr val="0000FF"/>
                </a:solidFill>
              </a:rPr>
              <a:t>housing rent increases at exactly the rate that transportation costs fall, as you move closer to the center of the city</a:t>
            </a:r>
            <a:r>
              <a:rPr lang="en-US" sz="2800" b="1" dirty="0" smtClean="0"/>
              <a:t>.</a:t>
            </a:r>
            <a:endParaRPr lang="en-US" sz="2800" dirty="0" smtClean="0"/>
          </a:p>
        </p:txBody>
      </p:sp>
      <p:sp>
        <p:nvSpPr>
          <p:cNvPr id="3" name="Slide Number Placeholder 2"/>
          <p:cNvSpPr>
            <a:spLocks noGrp="1"/>
          </p:cNvSpPr>
          <p:nvPr>
            <p:ph type="sldNum" sz="quarter" idx="12"/>
          </p:nvPr>
        </p:nvSpPr>
        <p:spPr/>
        <p:txBody>
          <a:bodyPr/>
          <a:lstStyle/>
          <a:p>
            <a:fld id="{69860557-0C15-4F8F-AB79-8857A8125E7E}" type="slidenum">
              <a:rPr lang="en-US" smtClean="0"/>
              <a:pPr/>
              <a:t>36</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Basic Equilibrium Land Rent Condition:</a:t>
            </a:r>
          </a:p>
        </p:txBody>
      </p:sp>
      <p:sp>
        <p:nvSpPr>
          <p:cNvPr id="50179" name="Rectangle 3"/>
          <p:cNvSpPr>
            <a:spLocks noGrp="1" noChangeArrowheads="1"/>
          </p:cNvSpPr>
          <p:nvPr>
            <p:ph type="body" idx="1"/>
          </p:nvPr>
        </p:nvSpPr>
        <p:spPr/>
        <p:txBody>
          <a:bodyPr/>
          <a:lstStyle/>
          <a:p>
            <a:pPr eaLnBrk="1" hangingPunct="1"/>
            <a:r>
              <a:rPr lang="en-US" i="1" dirty="0" smtClean="0">
                <a:solidFill>
                  <a:srgbClr val="FF0000"/>
                </a:solidFill>
                <a:effectLst/>
              </a:rPr>
              <a:t>The sum of annual housing rent + annual commuting cost must be the same for all residents, no matter where they live in Circlopolis.</a:t>
            </a:r>
            <a:endParaRPr lang="en-US"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37</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Therefore:</a:t>
            </a:r>
          </a:p>
        </p:txBody>
      </p:sp>
      <p:sp>
        <p:nvSpPr>
          <p:cNvPr id="51203" name="Rectangle 3"/>
          <p:cNvSpPr>
            <a:spLocks noGrp="1" noChangeArrowheads="1"/>
          </p:cNvSpPr>
          <p:nvPr>
            <p:ph type="body" idx="1"/>
          </p:nvPr>
        </p:nvSpPr>
        <p:spPr/>
        <p:txBody>
          <a:bodyPr/>
          <a:lstStyle/>
          <a:p>
            <a:pPr eaLnBrk="1" hangingPunct="1"/>
            <a:r>
              <a:rPr lang="en-US" sz="2800" dirty="0" smtClean="0">
                <a:effectLst/>
              </a:rPr>
              <a:t>The </a:t>
            </a:r>
            <a:r>
              <a:rPr lang="en-US" sz="2800" b="1" i="1" dirty="0" smtClean="0">
                <a:effectLst/>
              </a:rPr>
              <a:t>slope</a:t>
            </a:r>
            <a:r>
              <a:rPr lang="en-US" sz="2800" dirty="0" smtClean="0">
                <a:effectLst/>
              </a:rPr>
              <a:t> of the </a:t>
            </a:r>
            <a:r>
              <a:rPr lang="en-US" sz="2800" u="sng" dirty="0" smtClean="0">
                <a:effectLst/>
              </a:rPr>
              <a:t>bid-rent curve</a:t>
            </a:r>
            <a:r>
              <a:rPr lang="en-US" sz="2800" dirty="0" smtClean="0">
                <a:effectLst/>
              </a:rPr>
              <a:t> for housing in Circlopolis </a:t>
            </a:r>
            <a:r>
              <a:rPr lang="en-US" sz="2800" b="1" i="1" dirty="0" smtClean="0">
                <a:effectLst/>
              </a:rPr>
              <a:t>equals the transportation cost per mile per acre</a:t>
            </a:r>
            <a:r>
              <a:rPr lang="en-US" sz="2800" dirty="0" smtClean="0">
                <a:effectLst/>
              </a:rPr>
              <a:t>. This slope is called the </a:t>
            </a:r>
            <a:r>
              <a:rPr lang="en-US" sz="2800" b="1" i="1" dirty="0" smtClean="0">
                <a:effectLst/>
              </a:rPr>
              <a:t>“</a:t>
            </a:r>
            <a:r>
              <a:rPr lang="en-US" sz="2800" b="1" i="1" u="sng" dirty="0" smtClean="0">
                <a:solidFill>
                  <a:srgbClr val="0000FF"/>
                </a:solidFill>
                <a:effectLst/>
              </a:rPr>
              <a:t>rent gradient</a:t>
            </a:r>
            <a:r>
              <a:rPr lang="en-US" sz="2800" b="1" i="1" dirty="0" smtClean="0">
                <a:effectLst/>
              </a:rPr>
              <a:t>.”</a:t>
            </a:r>
            <a:r>
              <a:rPr lang="en-US" sz="2800" dirty="0" smtClean="0">
                <a:effectLst/>
              </a:rPr>
              <a:t> It tells you how much land rents decline per mile of additional distance from the city center, in equilibrium.</a:t>
            </a:r>
          </a:p>
          <a:p>
            <a:pPr eaLnBrk="1" hangingPunct="1"/>
            <a:r>
              <a:rPr lang="en-US" sz="2800" b="1" i="1" dirty="0" smtClean="0">
                <a:solidFill>
                  <a:srgbClr val="FF0000"/>
                </a:solidFill>
                <a:effectLst/>
              </a:rPr>
              <a:t>The land rent gradient equals the transportation cost per mile per person times the number of people per acre.</a:t>
            </a:r>
            <a:endParaRPr lang="en-US" sz="2800"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38</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In Circlopolis:</a:t>
            </a:r>
          </a:p>
        </p:txBody>
      </p:sp>
      <p:sp>
        <p:nvSpPr>
          <p:cNvPr id="52227" name="Rectangle 3"/>
          <p:cNvSpPr>
            <a:spLocks noGrp="1" noChangeArrowheads="1"/>
          </p:cNvSpPr>
          <p:nvPr>
            <p:ph type="body" idx="1"/>
          </p:nvPr>
        </p:nvSpPr>
        <p:spPr/>
        <p:txBody>
          <a:bodyPr/>
          <a:lstStyle/>
          <a:p>
            <a:pPr eaLnBrk="1" hangingPunct="1"/>
            <a:r>
              <a:rPr lang="en-US" b="1" i="1" dirty="0" smtClean="0">
                <a:effectLst/>
              </a:rPr>
              <a:t>Transport costs = $250/Yr/person (round-trip commuting costs).</a:t>
            </a:r>
          </a:p>
          <a:p>
            <a:pPr eaLnBrk="1" hangingPunct="1"/>
            <a:r>
              <a:rPr lang="en-US" dirty="0" smtClean="0">
                <a:effectLst/>
              </a:rPr>
              <a:t>One person lives in each house (</a:t>
            </a:r>
            <a:r>
              <a:rPr lang="en-US" i="1" dirty="0" smtClean="0">
                <a:effectLst/>
              </a:rPr>
              <a:t>a city of loners!</a:t>
            </a:r>
            <a:r>
              <a:rPr lang="en-US" dirty="0" smtClean="0">
                <a:effectLst/>
              </a:rPr>
              <a:t>).</a:t>
            </a:r>
          </a:p>
          <a:p>
            <a:pPr eaLnBrk="1" hangingPunct="1"/>
            <a:r>
              <a:rPr lang="en-US" dirty="0" smtClean="0">
                <a:effectLst/>
              </a:rPr>
              <a:t>Density is 2 houses (2 inhabitants) per acre (1280/Mi</a:t>
            </a:r>
            <a:r>
              <a:rPr lang="en-US" baseline="30000" dirty="0" smtClean="0">
                <a:effectLst/>
              </a:rPr>
              <a:t>2</a:t>
            </a:r>
            <a:r>
              <a:rPr lang="en-US" dirty="0" smtClean="0">
                <a:effectLst/>
              </a:rPr>
              <a:t>).</a:t>
            </a:r>
          </a:p>
        </p:txBody>
      </p:sp>
      <p:sp>
        <p:nvSpPr>
          <p:cNvPr id="4" name="Slide Number Placeholder 3"/>
          <p:cNvSpPr>
            <a:spLocks noGrp="1"/>
          </p:cNvSpPr>
          <p:nvPr>
            <p:ph type="sldNum" sz="quarter" idx="12"/>
          </p:nvPr>
        </p:nvSpPr>
        <p:spPr/>
        <p:txBody>
          <a:bodyPr/>
          <a:lstStyle/>
          <a:p>
            <a:fld id="{69860557-0C15-4F8F-AB79-8857A8125E7E}" type="slidenum">
              <a:rPr lang="en-US" smtClean="0"/>
              <a:pPr/>
              <a:t>39</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b="1" dirty="0" smtClean="0">
                <a:effectLst/>
              </a:rPr>
              <a:t>4.1.1 Location &amp; the Residual Nature of Land Value</a:t>
            </a:r>
            <a:endParaRPr lang="en-US" dirty="0" smtClean="0">
              <a:effectLst/>
            </a:endParaRPr>
          </a:p>
        </p:txBody>
      </p:sp>
      <p:sp>
        <p:nvSpPr>
          <p:cNvPr id="16387" name="Rectangle 3"/>
          <p:cNvSpPr>
            <a:spLocks noGrp="1" noChangeArrowheads="1"/>
          </p:cNvSpPr>
          <p:nvPr>
            <p:ph type="body" idx="1"/>
          </p:nvPr>
        </p:nvSpPr>
        <p:spPr/>
        <p:txBody>
          <a:bodyPr/>
          <a:lstStyle/>
          <a:p>
            <a:pPr eaLnBrk="1" hangingPunct="1"/>
            <a:r>
              <a:rPr lang="en-US" dirty="0" smtClean="0">
                <a:effectLst/>
              </a:rPr>
              <a:t>Value of land is based on supply (of land) and demand (for land).</a:t>
            </a:r>
          </a:p>
          <a:p>
            <a:pPr eaLnBrk="1" hangingPunct="1"/>
            <a:r>
              <a:rPr lang="en-US" i="1" dirty="0" smtClean="0">
                <a:effectLst/>
              </a:rPr>
              <a:t>“Land” = “Space &amp; Location.”</a:t>
            </a:r>
            <a:endParaRPr lang="en-US"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4</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solidFill>
                  <a:srgbClr val="FF0000"/>
                </a:solidFill>
                <a:effectLst/>
              </a:rPr>
              <a:t>What is Circlopolis’ land rent gradient (in $/acre)?…</a:t>
            </a:r>
            <a:endParaRPr lang="en-US" dirty="0" smtClean="0">
              <a:effectLst/>
            </a:endParaRPr>
          </a:p>
        </p:txBody>
      </p:sp>
      <p:sp>
        <p:nvSpPr>
          <p:cNvPr id="230403" name="Rectangle 3"/>
          <p:cNvSpPr>
            <a:spLocks noGrp="1" noChangeArrowheads="1"/>
          </p:cNvSpPr>
          <p:nvPr>
            <p:ph type="body" idx="1"/>
          </p:nvPr>
        </p:nvSpPr>
        <p:spPr>
          <a:xfrm>
            <a:off x="609600" y="2514600"/>
            <a:ext cx="7772400" cy="2209800"/>
          </a:xfrm>
        </p:spPr>
        <p:txBody>
          <a:bodyPr/>
          <a:lstStyle/>
          <a:p>
            <a:pPr eaLnBrk="1" hangingPunct="1">
              <a:buFont typeface="Wingdings" pitchFamily="2" charset="2"/>
              <a:buNone/>
            </a:pPr>
            <a:r>
              <a:rPr lang="en-US" dirty="0" smtClean="0">
                <a:solidFill>
                  <a:srgbClr val="0000FF"/>
                </a:solidFill>
                <a:effectLst/>
              </a:rPr>
              <a:t>Land Rent Gradient  =  </a:t>
            </a:r>
          </a:p>
          <a:p>
            <a:pPr eaLnBrk="1" hangingPunct="1">
              <a:buFont typeface="Wingdings" pitchFamily="2" charset="2"/>
              <a:buNone/>
            </a:pPr>
            <a:r>
              <a:rPr lang="en-US" dirty="0" smtClean="0">
                <a:solidFill>
                  <a:srgbClr val="0000FF"/>
                </a:solidFill>
                <a:effectLst/>
              </a:rPr>
              <a:t>(2 hab/acre)*($250/Mi) = $500/acre/Mi.</a:t>
            </a:r>
            <a:endParaRPr lang="en-US"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40</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 calcmode="lin" valueType="num">
                                      <p:cBhvr additive="base">
                                        <p:cTn id="7" dur="500" fill="hold"/>
                                        <p:tgtEl>
                                          <p:spTgt spid="2304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04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0403">
                                            <p:txEl>
                                              <p:pRg st="1" end="1"/>
                                            </p:txEl>
                                          </p:spTgt>
                                        </p:tgtEl>
                                        <p:attrNameLst>
                                          <p:attrName>style.visibility</p:attrName>
                                        </p:attrNameLst>
                                      </p:cBhvr>
                                      <p:to>
                                        <p:strVal val="visible"/>
                                      </p:to>
                                    </p:set>
                                    <p:anim calcmode="lin" valueType="num">
                                      <p:cBhvr additive="base">
                                        <p:cTn id="13" dur="500" fill="hold"/>
                                        <p:tgtEl>
                                          <p:spTgt spid="2304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04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solidFill>
                  <a:srgbClr val="FF0000"/>
                </a:solidFill>
                <a:effectLst/>
              </a:rPr>
              <a:t>What will be the annual rent for a house located 1 Mi. in from the urban boundary?…</a:t>
            </a:r>
            <a:endParaRPr lang="en-US" dirty="0" smtClean="0">
              <a:effectLst/>
            </a:endParaRPr>
          </a:p>
        </p:txBody>
      </p:sp>
      <p:sp>
        <p:nvSpPr>
          <p:cNvPr id="234499" name="Rectangle 3"/>
          <p:cNvSpPr>
            <a:spLocks noGrp="1" noChangeArrowheads="1"/>
          </p:cNvSpPr>
          <p:nvPr>
            <p:ph type="body" idx="1"/>
          </p:nvPr>
        </p:nvSpPr>
        <p:spPr>
          <a:xfrm>
            <a:off x="1371600" y="2743200"/>
            <a:ext cx="6400800" cy="1600200"/>
          </a:xfrm>
        </p:spPr>
        <p:txBody>
          <a:bodyPr/>
          <a:lstStyle/>
          <a:p>
            <a:pPr marL="0" indent="0" algn="ctr" eaLnBrk="1" hangingPunct="1">
              <a:buFont typeface="Wingdings" pitchFamily="2" charset="2"/>
              <a:buNone/>
            </a:pPr>
            <a:r>
              <a:rPr lang="en-US" dirty="0" smtClean="0">
                <a:solidFill>
                  <a:srgbClr val="0000FF"/>
                </a:solidFill>
                <a:effectLst/>
              </a:rPr>
              <a:t>House Rent @ 15 Mi = Rent at edge (16 mi) + $250 = $5,500/Yr.</a:t>
            </a:r>
            <a:endParaRPr lang="en-US"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41</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 calcmode="lin" valueType="num">
                                      <p:cBhvr additive="base">
                                        <p:cTn id="7" dur="500" fill="hold"/>
                                        <p:tgtEl>
                                          <p:spTgt spid="2344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44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solidFill>
                  <a:srgbClr val="FF0000"/>
                </a:solidFill>
                <a:effectLst/>
              </a:rPr>
              <a:t>What will be the property rent ($/acre) 1 mi in from the edge?…</a:t>
            </a:r>
            <a:endParaRPr lang="en-US" dirty="0" smtClean="0">
              <a:effectLst/>
            </a:endParaRPr>
          </a:p>
        </p:txBody>
      </p:sp>
      <p:sp>
        <p:nvSpPr>
          <p:cNvPr id="238595" name="Rectangle 3"/>
          <p:cNvSpPr>
            <a:spLocks noGrp="1" noChangeArrowheads="1"/>
          </p:cNvSpPr>
          <p:nvPr>
            <p:ph type="body" idx="1"/>
          </p:nvPr>
        </p:nvSpPr>
        <p:spPr>
          <a:xfrm>
            <a:off x="914400" y="2667000"/>
            <a:ext cx="7315200" cy="1905000"/>
          </a:xfrm>
        </p:spPr>
        <p:txBody>
          <a:bodyPr/>
          <a:lstStyle/>
          <a:p>
            <a:pPr marL="0" indent="0" algn="ctr" eaLnBrk="1" hangingPunct="1">
              <a:buFont typeface="Wingdings" pitchFamily="2" charset="2"/>
              <a:buNone/>
            </a:pPr>
            <a:r>
              <a:rPr lang="en-US" dirty="0" smtClean="0">
                <a:solidFill>
                  <a:srgbClr val="0000FF"/>
                </a:solidFill>
                <a:effectLst/>
              </a:rPr>
              <a:t>Property Rent @ 15 Mi = $10,500 + Gradient*(Dist from edge) = $10,500 + $500*1 mi = $11,000/Yr/Acre.</a:t>
            </a:r>
            <a:endParaRPr lang="en-US"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42</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8595">
                                            <p:txEl>
                                              <p:pRg st="0" end="0"/>
                                            </p:txEl>
                                          </p:spTgt>
                                        </p:tgtEl>
                                        <p:attrNameLst>
                                          <p:attrName>style.visibility</p:attrName>
                                        </p:attrNameLst>
                                      </p:cBhvr>
                                      <p:to>
                                        <p:strVal val="visible"/>
                                      </p:to>
                                    </p:set>
                                    <p:anim calcmode="lin" valueType="num">
                                      <p:cBhvr additive="base">
                                        <p:cTn id="7" dur="500" fill="hold"/>
                                        <p:tgtEl>
                                          <p:spTgt spid="2385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859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solidFill>
                  <a:srgbClr val="FF0000"/>
                </a:solidFill>
                <a:effectLst/>
              </a:rPr>
              <a:t>What will be the property rent in the center of the city?…</a:t>
            </a:r>
            <a:endParaRPr lang="en-US" dirty="0" smtClean="0">
              <a:effectLst/>
            </a:endParaRPr>
          </a:p>
        </p:txBody>
      </p:sp>
      <p:sp>
        <p:nvSpPr>
          <p:cNvPr id="242691" name="Rectangle 3"/>
          <p:cNvSpPr>
            <a:spLocks noGrp="1" noChangeArrowheads="1"/>
          </p:cNvSpPr>
          <p:nvPr>
            <p:ph type="body" idx="1"/>
          </p:nvPr>
        </p:nvSpPr>
        <p:spPr>
          <a:xfrm>
            <a:off x="914400" y="2667000"/>
            <a:ext cx="7315200" cy="1600200"/>
          </a:xfrm>
        </p:spPr>
        <p:txBody>
          <a:bodyPr/>
          <a:lstStyle/>
          <a:p>
            <a:pPr marL="0" indent="0" algn="ctr" eaLnBrk="1" hangingPunct="1">
              <a:buFont typeface="Wingdings" pitchFamily="2" charset="2"/>
              <a:buNone/>
            </a:pPr>
            <a:r>
              <a:rPr lang="en-US" dirty="0" smtClean="0">
                <a:solidFill>
                  <a:srgbClr val="0000FF"/>
                </a:solidFill>
                <a:effectLst/>
              </a:rPr>
              <a:t>Property Rent @ Ctr = $10,500 + ($500/Mi)(16 Mi) = $18,500/Yr/Acre.</a:t>
            </a:r>
          </a:p>
        </p:txBody>
      </p:sp>
      <p:sp>
        <p:nvSpPr>
          <p:cNvPr id="4" name="Slide Number Placeholder 3"/>
          <p:cNvSpPr>
            <a:spLocks noGrp="1"/>
          </p:cNvSpPr>
          <p:nvPr>
            <p:ph type="sldNum" sz="quarter" idx="12"/>
          </p:nvPr>
        </p:nvSpPr>
        <p:spPr/>
        <p:txBody>
          <a:bodyPr/>
          <a:lstStyle/>
          <a:p>
            <a:fld id="{69860557-0C15-4F8F-AB79-8857A8125E7E}" type="slidenum">
              <a:rPr lang="en-US" smtClean="0"/>
              <a:pPr/>
              <a:t>43</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anim calcmode="lin" valueType="num">
                                      <p:cBhvr additive="base">
                                        <p:cTn id="7" dur="500" fill="hold"/>
                                        <p:tgtEl>
                                          <p:spTgt spid="2426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269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381000" y="381000"/>
            <a:ext cx="83820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The concept of </a:t>
            </a:r>
            <a:r>
              <a:rPr lang="en-US" b="1" i="1" dirty="0" smtClean="0">
                <a:effectLst/>
              </a:rPr>
              <a:t>Location Rent</a:t>
            </a:r>
            <a:r>
              <a:rPr lang="en-US" dirty="0" smtClean="0">
                <a:effectLst/>
              </a:rPr>
              <a:t>…</a:t>
            </a:r>
          </a:p>
        </p:txBody>
      </p:sp>
      <p:sp>
        <p:nvSpPr>
          <p:cNvPr id="57347" name="Rectangle 3"/>
          <p:cNvSpPr>
            <a:spLocks noGrp="1" noChangeArrowheads="1"/>
          </p:cNvSpPr>
          <p:nvPr>
            <p:ph type="body" idx="1"/>
          </p:nvPr>
        </p:nvSpPr>
        <p:spPr>
          <a:xfrm>
            <a:off x="685800" y="1752600"/>
            <a:ext cx="7772400" cy="4114800"/>
          </a:xfrm>
        </p:spPr>
        <p:txBody>
          <a:bodyPr/>
          <a:lstStyle/>
          <a:p>
            <a:pPr eaLnBrk="1" hangingPunct="1">
              <a:lnSpc>
                <a:spcPct val="90000"/>
              </a:lnSpc>
            </a:pPr>
            <a:r>
              <a:rPr lang="en-US" sz="2800" dirty="0" smtClean="0">
                <a:effectLst/>
              </a:rPr>
              <a:t>The property rent in the center of Circlopolis is </a:t>
            </a:r>
            <a:r>
              <a:rPr lang="en-US" sz="2800" b="1" dirty="0" smtClean="0">
                <a:effectLst/>
              </a:rPr>
              <a:t>$18,500/Yr/Acre</a:t>
            </a:r>
            <a:r>
              <a:rPr lang="en-US" sz="2800" dirty="0" smtClean="0">
                <a:effectLst/>
              </a:rPr>
              <a:t>. This consists of </a:t>
            </a:r>
            <a:r>
              <a:rPr lang="en-US" sz="2800" i="1" dirty="0" smtClean="0">
                <a:effectLst/>
              </a:rPr>
              <a:t>three components</a:t>
            </a:r>
            <a:r>
              <a:rPr lang="en-US" sz="2800" dirty="0" smtClean="0">
                <a:effectLst/>
              </a:rPr>
              <a:t>:</a:t>
            </a:r>
          </a:p>
          <a:p>
            <a:pPr lvl="1" eaLnBrk="1" hangingPunct="1">
              <a:lnSpc>
                <a:spcPct val="90000"/>
              </a:lnSpc>
            </a:pPr>
            <a:r>
              <a:rPr lang="en-US" sz="2400" dirty="0" smtClean="0">
                <a:solidFill>
                  <a:srgbClr val="0000FF"/>
                </a:solidFill>
                <a:effectLst/>
              </a:rPr>
              <a:t>Non-urban use opportunity cost rent:</a:t>
            </a:r>
          </a:p>
          <a:p>
            <a:pPr lvl="2" eaLnBrk="1" hangingPunct="1">
              <a:lnSpc>
                <a:spcPct val="90000"/>
              </a:lnSpc>
            </a:pPr>
            <a:r>
              <a:rPr lang="en-US" sz="2000" dirty="0" smtClean="0">
                <a:solidFill>
                  <a:srgbClr val="0000FF"/>
                </a:solidFill>
                <a:effectLst/>
              </a:rPr>
              <a:t>$     500/Yr/Acre</a:t>
            </a:r>
          </a:p>
          <a:p>
            <a:pPr lvl="1" eaLnBrk="1" hangingPunct="1">
              <a:lnSpc>
                <a:spcPct val="90000"/>
              </a:lnSpc>
            </a:pPr>
            <a:r>
              <a:rPr lang="en-US" sz="2400" dirty="0" smtClean="0">
                <a:solidFill>
                  <a:srgbClr val="0000FF"/>
                </a:solidFill>
                <a:effectLst/>
              </a:rPr>
              <a:t>Construction cost rent:</a:t>
            </a:r>
          </a:p>
          <a:p>
            <a:pPr lvl="2" eaLnBrk="1" hangingPunct="1">
              <a:lnSpc>
                <a:spcPct val="90000"/>
              </a:lnSpc>
            </a:pPr>
            <a:r>
              <a:rPr lang="en-US" sz="2000" dirty="0" smtClean="0">
                <a:solidFill>
                  <a:srgbClr val="0000FF"/>
                </a:solidFill>
                <a:effectLst/>
              </a:rPr>
              <a:t>$10,000/Yr/Acre</a:t>
            </a:r>
          </a:p>
          <a:p>
            <a:pPr lvl="1" eaLnBrk="1" hangingPunct="1">
              <a:lnSpc>
                <a:spcPct val="90000"/>
              </a:lnSpc>
            </a:pPr>
            <a:r>
              <a:rPr lang="en-US" sz="2400" dirty="0" smtClean="0">
                <a:solidFill>
                  <a:srgbClr val="0000FF"/>
                </a:solidFill>
                <a:effectLst/>
              </a:rPr>
              <a:t>Location Rent:	</a:t>
            </a:r>
          </a:p>
          <a:p>
            <a:pPr lvl="2" eaLnBrk="1" hangingPunct="1">
              <a:lnSpc>
                <a:spcPct val="90000"/>
              </a:lnSpc>
            </a:pPr>
            <a:r>
              <a:rPr lang="en-US" sz="2000" dirty="0" smtClean="0">
                <a:solidFill>
                  <a:srgbClr val="0000FF"/>
                </a:solidFill>
                <a:effectLst/>
              </a:rPr>
              <a:t>$  8,000/Yr/Acre</a:t>
            </a:r>
          </a:p>
          <a:p>
            <a:pPr eaLnBrk="1" hangingPunct="1">
              <a:lnSpc>
                <a:spcPct val="90000"/>
              </a:lnSpc>
            </a:pPr>
            <a:r>
              <a:rPr lang="en-US" sz="2800" dirty="0" smtClean="0">
                <a:solidFill>
                  <a:srgbClr val="0000FF"/>
                </a:solidFill>
                <a:effectLst/>
              </a:rPr>
              <a:t>Total Property Rent Center:  $18,500/Yr/Acre</a:t>
            </a:r>
            <a:endParaRPr lang="en-US" sz="2800" dirty="0" smtClean="0">
              <a:effectLst/>
            </a:endParaRPr>
          </a:p>
          <a:p>
            <a:pPr marL="0" indent="0" eaLnBrk="1" hangingPunct="1">
              <a:lnSpc>
                <a:spcPct val="90000"/>
              </a:lnSpc>
              <a:buFont typeface="Wingdings" pitchFamily="2" charset="2"/>
              <a:buNone/>
            </a:pPr>
            <a:r>
              <a:rPr lang="en-US" sz="2800" dirty="0" smtClean="0">
                <a:effectLst/>
              </a:rPr>
              <a:t>Non-urban opportunity cost &amp; construction cost rent is the same everywhere in the city.</a:t>
            </a:r>
          </a:p>
        </p:txBody>
      </p:sp>
      <p:sp>
        <p:nvSpPr>
          <p:cNvPr id="4" name="Slide Number Placeholder 3"/>
          <p:cNvSpPr>
            <a:spLocks noGrp="1"/>
          </p:cNvSpPr>
          <p:nvPr>
            <p:ph type="sldNum" sz="quarter" idx="12"/>
          </p:nvPr>
        </p:nvSpPr>
        <p:spPr/>
        <p:txBody>
          <a:bodyPr/>
          <a:lstStyle/>
          <a:p>
            <a:fld id="{69860557-0C15-4F8F-AB79-8857A8125E7E}" type="slidenum">
              <a:rPr lang="en-US" smtClean="0"/>
              <a:pPr/>
              <a:t>44</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Location rent is a function of where the land is located:</a:t>
            </a:r>
          </a:p>
        </p:txBody>
      </p:sp>
      <p:sp>
        <p:nvSpPr>
          <p:cNvPr id="258051" name="Rectangle 3"/>
          <p:cNvSpPr>
            <a:spLocks noGrp="1" noChangeArrowheads="1"/>
          </p:cNvSpPr>
          <p:nvPr>
            <p:ph type="body" idx="1"/>
          </p:nvPr>
        </p:nvSpPr>
        <p:spPr>
          <a:xfrm>
            <a:off x="685800" y="1981200"/>
            <a:ext cx="7772400" cy="2743200"/>
          </a:xfrm>
        </p:spPr>
        <p:txBody>
          <a:bodyPr/>
          <a:lstStyle/>
          <a:p>
            <a:pPr eaLnBrk="1" hangingPunct="1"/>
            <a:r>
              <a:rPr lang="en-US" i="1" dirty="0" smtClean="0">
                <a:solidFill>
                  <a:srgbClr val="FF0000"/>
                </a:solidFill>
                <a:effectLst/>
              </a:rPr>
              <a:t>Location Rent = (Rent Gradient)(Dist from Edge)</a:t>
            </a:r>
            <a:endParaRPr lang="en-US" dirty="0" smtClean="0">
              <a:effectLst/>
            </a:endParaRPr>
          </a:p>
          <a:p>
            <a:pPr eaLnBrk="1" hangingPunct="1"/>
            <a:r>
              <a:rPr lang="en-US" i="1" dirty="0" smtClean="0">
                <a:effectLst/>
              </a:rPr>
              <a:t>Everyone in Circlopolis pays $9,250/Yr for the </a:t>
            </a:r>
            <a:r>
              <a:rPr lang="en-US" b="1" i="1" u="sng" dirty="0" smtClean="0">
                <a:effectLst/>
              </a:rPr>
              <a:t>sum</a:t>
            </a:r>
            <a:r>
              <a:rPr lang="en-US" i="1" dirty="0" smtClean="0">
                <a:effectLst/>
              </a:rPr>
              <a:t> of housing cost plus commuting cost. (Otherwise, what?…)</a:t>
            </a:r>
            <a:endParaRPr lang="en-US" dirty="0" smtClean="0">
              <a:effectLst/>
            </a:endParaRPr>
          </a:p>
        </p:txBody>
      </p:sp>
      <p:sp>
        <p:nvSpPr>
          <p:cNvPr id="258052" name="Text Box 4"/>
          <p:cNvSpPr txBox="1">
            <a:spLocks noChangeArrowheads="1"/>
          </p:cNvSpPr>
          <p:nvPr/>
        </p:nvSpPr>
        <p:spPr bwMode="auto">
          <a:xfrm>
            <a:off x="609600" y="5105400"/>
            <a:ext cx="7848600" cy="1066800"/>
          </a:xfrm>
          <a:prstGeom prst="rect">
            <a:avLst/>
          </a:prstGeom>
          <a:noFill/>
          <a:ln w="9525">
            <a:noFill/>
            <a:miter lim="800000"/>
            <a:headEnd/>
            <a:tailEnd/>
          </a:ln>
          <a:effectLst/>
        </p:spPr>
        <p:txBody>
          <a:bodyPr>
            <a:spAutoFit/>
          </a:bodyPr>
          <a:lstStyle/>
          <a:p>
            <a:pPr eaLnBrk="1" hangingPunct="1">
              <a:spcBef>
                <a:spcPct val="20000"/>
              </a:spcBef>
              <a:buClr>
                <a:schemeClr val="accent2"/>
              </a:buClr>
              <a:buSzPct val="80000"/>
              <a:buFont typeface="Wingdings" pitchFamily="2" charset="2"/>
              <a:buNone/>
            </a:pPr>
            <a:r>
              <a:rPr lang="en-US" sz="3200" dirty="0"/>
              <a:t>(The city’s land rents are not in long-run equilibrium.)</a:t>
            </a:r>
            <a:endParaRPr lang="en-US" dirty="0"/>
          </a:p>
        </p:txBody>
      </p:sp>
      <p:sp>
        <p:nvSpPr>
          <p:cNvPr id="5" name="Slide Number Placeholder 4"/>
          <p:cNvSpPr>
            <a:spLocks noGrp="1"/>
          </p:cNvSpPr>
          <p:nvPr>
            <p:ph type="sldNum" sz="quarter" idx="12"/>
          </p:nvPr>
        </p:nvSpPr>
        <p:spPr/>
        <p:txBody>
          <a:bodyPr/>
          <a:lstStyle/>
          <a:p>
            <a:fld id="{69860557-0C15-4F8F-AB79-8857A8125E7E}" type="slidenum">
              <a:rPr lang="en-US" smtClean="0"/>
              <a:pPr/>
              <a:t>45</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8051">
                                            <p:txEl>
                                              <p:pRg st="0" end="0"/>
                                            </p:txEl>
                                          </p:spTgt>
                                        </p:tgtEl>
                                        <p:attrNameLst>
                                          <p:attrName>style.visibility</p:attrName>
                                        </p:attrNameLst>
                                      </p:cBhvr>
                                      <p:to>
                                        <p:strVal val="visible"/>
                                      </p:to>
                                    </p:set>
                                    <p:anim calcmode="lin" valueType="num">
                                      <p:cBhvr additive="base">
                                        <p:cTn id="7" dur="500" fill="hold"/>
                                        <p:tgtEl>
                                          <p:spTgt spid="2580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8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8051">
                                            <p:txEl>
                                              <p:pRg st="1" end="1"/>
                                            </p:txEl>
                                          </p:spTgt>
                                        </p:tgtEl>
                                        <p:attrNameLst>
                                          <p:attrName>style.visibility</p:attrName>
                                        </p:attrNameLst>
                                      </p:cBhvr>
                                      <p:to>
                                        <p:strVal val="visible"/>
                                      </p:to>
                                    </p:set>
                                    <p:anim calcmode="lin" valueType="num">
                                      <p:cBhvr additive="base">
                                        <p:cTn id="13" dur="500" fill="hold"/>
                                        <p:tgtEl>
                                          <p:spTgt spid="2580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80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8052"/>
                                        </p:tgtEl>
                                        <p:attrNameLst>
                                          <p:attrName>style.visibility</p:attrName>
                                        </p:attrNameLst>
                                      </p:cBhvr>
                                      <p:to>
                                        <p:strVal val="visible"/>
                                      </p:to>
                                    </p:set>
                                    <p:anim calcmode="lin" valueType="num">
                                      <p:cBhvr additive="base">
                                        <p:cTn id="19" dur="500" fill="hold"/>
                                        <p:tgtEl>
                                          <p:spTgt spid="258052"/>
                                        </p:tgtEl>
                                        <p:attrNameLst>
                                          <p:attrName>ppt_x</p:attrName>
                                        </p:attrNameLst>
                                      </p:cBhvr>
                                      <p:tavLst>
                                        <p:tav tm="0">
                                          <p:val>
                                            <p:strVal val="0-#ppt_w/2"/>
                                          </p:val>
                                        </p:tav>
                                        <p:tav tm="100000">
                                          <p:val>
                                            <p:strVal val="#ppt_x"/>
                                          </p:val>
                                        </p:tav>
                                      </p:tavLst>
                                    </p:anim>
                                    <p:anim calcmode="lin" valueType="num">
                                      <p:cBhvr additive="base">
                                        <p:cTn id="20" dur="500" fill="hold"/>
                                        <p:tgtEl>
                                          <p:spTgt spid="2580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1" grpId="0" build="p" autoUpdateAnimBg="0"/>
      <p:bldP spid="258052"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401" name="Text Box 43"/>
          <p:cNvSpPr txBox="1">
            <a:spLocks noChangeArrowheads="1"/>
          </p:cNvSpPr>
          <p:nvPr/>
        </p:nvSpPr>
        <p:spPr bwMode="auto">
          <a:xfrm>
            <a:off x="1905000" y="5969000"/>
            <a:ext cx="7086600" cy="584200"/>
          </a:xfrm>
          <a:prstGeom prst="rect">
            <a:avLst/>
          </a:prstGeom>
          <a:solidFill>
            <a:schemeClr val="bg1"/>
          </a:solidFill>
          <a:ln w="9525">
            <a:solidFill>
              <a:srgbClr val="FF0000"/>
            </a:solidFill>
            <a:miter lim="800000"/>
            <a:headEnd/>
            <a:tailEnd/>
          </a:ln>
        </p:spPr>
        <p:txBody>
          <a:bodyPr>
            <a:spAutoFit/>
          </a:bodyPr>
          <a:lstStyle/>
          <a:p>
            <a:pPr>
              <a:spcBef>
                <a:spcPct val="50000"/>
              </a:spcBef>
            </a:pPr>
            <a:r>
              <a:rPr lang="en-US" sz="1600" dirty="0">
                <a:solidFill>
                  <a:srgbClr val="FF0000"/>
                </a:solidFill>
              </a:rPr>
              <a:t>Example: 2 persons/ac X $250/yr/mi commute </a:t>
            </a:r>
            <a:r>
              <a:rPr lang="en-US" sz="1600" dirty="0">
                <a:solidFill>
                  <a:srgbClr val="FF0000"/>
                </a:solidFill>
                <a:sym typeface="Wingdings" pitchFamily="2" charset="2"/>
              </a:rPr>
              <a:t> $500/mi Rent Gradient (land value)  if 16 mi radius then Land Rent @ Ctr = $8000 more than at edge.</a:t>
            </a:r>
            <a:endParaRPr lang="en-US" sz="1600" dirty="0">
              <a:solidFill>
                <a:srgbClr val="FF0000"/>
              </a:solidFill>
            </a:endParaRPr>
          </a:p>
        </p:txBody>
      </p:sp>
      <p:sp>
        <p:nvSpPr>
          <p:cNvPr id="59394" name="Slide Number Placeholder 5"/>
          <p:cNvSpPr>
            <a:spLocks noGrp="1"/>
          </p:cNvSpPr>
          <p:nvPr>
            <p:ph type="sldNum" sz="quarter" idx="12"/>
          </p:nvPr>
        </p:nvSpPr>
        <p:spPr>
          <a:xfrm>
            <a:off x="6553200" y="6400800"/>
            <a:ext cx="1905000" cy="457200"/>
          </a:xfrm>
          <a:noFill/>
          <a:ln>
            <a:miter lim="800000"/>
            <a:headEnd/>
            <a:tailEnd/>
          </a:ln>
        </p:spPr>
        <p:txBody>
          <a:bodyPr/>
          <a:lstStyle/>
          <a:p>
            <a:fld id="{49BEE479-E6C4-420D-B269-E68E67240B3E}" type="slidenum">
              <a:rPr lang="en-US"/>
              <a:pPr/>
              <a:t>46</a:t>
            </a:fld>
            <a:endParaRPr lang="en-US" dirty="0"/>
          </a:p>
        </p:txBody>
      </p:sp>
      <p:sp>
        <p:nvSpPr>
          <p:cNvPr id="59395" name="Rectangle 2"/>
          <p:cNvSpPr>
            <a:spLocks noChangeArrowheads="1"/>
          </p:cNvSpPr>
          <p:nvPr/>
        </p:nvSpPr>
        <p:spPr bwMode="auto">
          <a:xfrm>
            <a:off x="1524000" y="1143000"/>
            <a:ext cx="6096000" cy="4648200"/>
          </a:xfrm>
          <a:prstGeom prst="rect">
            <a:avLst/>
          </a:prstGeom>
          <a:solidFill>
            <a:schemeClr val="bg1"/>
          </a:solidFill>
          <a:ln w="9525">
            <a:solidFill>
              <a:schemeClr val="tx1"/>
            </a:solidFill>
            <a:miter lim="800000"/>
            <a:headEnd/>
            <a:tailEnd/>
          </a:ln>
        </p:spPr>
        <p:txBody>
          <a:bodyPr wrap="none" anchor="ctr"/>
          <a:lstStyle/>
          <a:p>
            <a:endParaRPr lang="en-US" dirty="0"/>
          </a:p>
        </p:txBody>
      </p:sp>
      <p:sp>
        <p:nvSpPr>
          <p:cNvPr id="662531" name="Rectangle 3"/>
          <p:cNvSpPr>
            <a:spLocks noGrp="1" noChangeArrowheads="1"/>
          </p:cNvSpPr>
          <p:nvPr>
            <p:ph type="title"/>
          </p:nvPr>
        </p:nvSpPr>
        <p:spPr>
          <a:xfrm>
            <a:off x="685800" y="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b="1" i="1" dirty="0">
                <a:solidFill>
                  <a:srgbClr val="0000FF"/>
                </a:solidFill>
                <a:effectLst/>
              </a:rPr>
              <a:t>Land Rents in Circlopolis</a:t>
            </a:r>
            <a:endParaRPr lang="en-US" dirty="0">
              <a:effectLst/>
            </a:endParaRPr>
          </a:p>
        </p:txBody>
      </p:sp>
      <p:grpSp>
        <p:nvGrpSpPr>
          <p:cNvPr id="59397" name="Group 4"/>
          <p:cNvGrpSpPr>
            <a:grpSpLocks/>
          </p:cNvGrpSpPr>
          <p:nvPr/>
        </p:nvGrpSpPr>
        <p:grpSpPr bwMode="auto">
          <a:xfrm>
            <a:off x="2057400" y="1676400"/>
            <a:ext cx="5486400" cy="4092575"/>
            <a:chOff x="1692" y="1908"/>
            <a:chExt cx="8641" cy="6445"/>
          </a:xfrm>
        </p:grpSpPr>
        <p:grpSp>
          <p:nvGrpSpPr>
            <p:cNvPr id="59402" name="Group 5"/>
            <p:cNvGrpSpPr>
              <a:grpSpLocks/>
            </p:cNvGrpSpPr>
            <p:nvPr/>
          </p:nvGrpSpPr>
          <p:grpSpPr bwMode="auto">
            <a:xfrm>
              <a:off x="1692" y="1908"/>
              <a:ext cx="8641" cy="4177"/>
              <a:chOff x="0" y="-793"/>
              <a:chExt cx="20000" cy="20885"/>
            </a:xfrm>
          </p:grpSpPr>
          <p:sp>
            <p:nvSpPr>
              <p:cNvPr id="59404" name="Line 6"/>
              <p:cNvSpPr>
                <a:spLocks noChangeShapeType="1"/>
              </p:cNvSpPr>
              <p:nvPr/>
            </p:nvSpPr>
            <p:spPr bwMode="auto">
              <a:xfrm>
                <a:off x="0" y="17927"/>
                <a:ext cx="20000" cy="5"/>
              </a:xfrm>
              <a:prstGeom prst="line">
                <a:avLst/>
              </a:prstGeom>
              <a:noFill/>
              <a:ln w="25400">
                <a:solidFill>
                  <a:srgbClr val="000000"/>
                </a:solidFill>
                <a:round/>
                <a:headEnd type="none" w="sm" len="sm"/>
                <a:tailEnd type="none" w="sm" len="sm"/>
              </a:ln>
            </p:spPr>
            <p:txBody>
              <a:bodyPr/>
              <a:lstStyle/>
              <a:p>
                <a:endParaRPr lang="en-US" dirty="0"/>
              </a:p>
            </p:txBody>
          </p:sp>
          <p:sp>
            <p:nvSpPr>
              <p:cNvPr id="59405" name="Line 7"/>
              <p:cNvSpPr>
                <a:spLocks noChangeShapeType="1"/>
              </p:cNvSpPr>
              <p:nvPr/>
            </p:nvSpPr>
            <p:spPr bwMode="auto">
              <a:xfrm flipV="1">
                <a:off x="9666" y="3527"/>
                <a:ext cx="2" cy="14405"/>
              </a:xfrm>
              <a:prstGeom prst="line">
                <a:avLst/>
              </a:prstGeom>
              <a:noFill/>
              <a:ln w="25400">
                <a:solidFill>
                  <a:srgbClr val="000000"/>
                </a:solidFill>
                <a:round/>
                <a:headEnd type="none" w="sm" len="sm"/>
                <a:tailEnd type="none" w="sm" len="sm"/>
              </a:ln>
            </p:spPr>
            <p:txBody>
              <a:bodyPr/>
              <a:lstStyle/>
              <a:p>
                <a:endParaRPr lang="en-US" dirty="0"/>
              </a:p>
            </p:txBody>
          </p:sp>
          <p:sp>
            <p:nvSpPr>
              <p:cNvPr id="59406" name="Line 8"/>
              <p:cNvSpPr>
                <a:spLocks noChangeShapeType="1"/>
              </p:cNvSpPr>
              <p:nvPr/>
            </p:nvSpPr>
            <p:spPr bwMode="auto">
              <a:xfrm>
                <a:off x="0" y="16487"/>
                <a:ext cx="20000" cy="5"/>
              </a:xfrm>
              <a:prstGeom prst="line">
                <a:avLst/>
              </a:prstGeom>
              <a:noFill/>
              <a:ln w="12700">
                <a:solidFill>
                  <a:srgbClr val="000000"/>
                </a:solidFill>
                <a:round/>
                <a:headEnd type="none" w="sm" len="sm"/>
                <a:tailEnd type="none" w="sm" len="sm"/>
              </a:ln>
            </p:spPr>
            <p:txBody>
              <a:bodyPr/>
              <a:lstStyle/>
              <a:p>
                <a:endParaRPr lang="en-US" dirty="0"/>
              </a:p>
            </p:txBody>
          </p:sp>
          <p:sp>
            <p:nvSpPr>
              <p:cNvPr id="59407" name="Line 9"/>
              <p:cNvSpPr>
                <a:spLocks noChangeShapeType="1"/>
              </p:cNvSpPr>
              <p:nvPr/>
            </p:nvSpPr>
            <p:spPr bwMode="auto">
              <a:xfrm>
                <a:off x="3333" y="9287"/>
                <a:ext cx="13001" cy="5"/>
              </a:xfrm>
              <a:prstGeom prst="line">
                <a:avLst/>
              </a:prstGeom>
              <a:noFill/>
              <a:ln w="12700">
                <a:solidFill>
                  <a:srgbClr val="000000"/>
                </a:solidFill>
                <a:round/>
                <a:headEnd type="none" w="sm" len="sm"/>
                <a:tailEnd type="none" w="sm" len="sm"/>
              </a:ln>
            </p:spPr>
            <p:txBody>
              <a:bodyPr/>
              <a:lstStyle/>
              <a:p>
                <a:endParaRPr lang="en-US" dirty="0"/>
              </a:p>
            </p:txBody>
          </p:sp>
          <p:sp>
            <p:nvSpPr>
              <p:cNvPr id="59408" name="Line 10"/>
              <p:cNvSpPr>
                <a:spLocks noChangeShapeType="1"/>
              </p:cNvSpPr>
              <p:nvPr/>
            </p:nvSpPr>
            <p:spPr bwMode="auto">
              <a:xfrm flipH="1">
                <a:off x="3333" y="3527"/>
                <a:ext cx="6335" cy="5765"/>
              </a:xfrm>
              <a:prstGeom prst="line">
                <a:avLst/>
              </a:prstGeom>
              <a:noFill/>
              <a:ln w="12700">
                <a:solidFill>
                  <a:srgbClr val="000000"/>
                </a:solidFill>
                <a:round/>
                <a:headEnd type="none" w="sm" len="sm"/>
                <a:tailEnd type="none" w="sm" len="sm"/>
              </a:ln>
            </p:spPr>
            <p:txBody>
              <a:bodyPr/>
              <a:lstStyle/>
              <a:p>
                <a:endParaRPr lang="en-US" dirty="0"/>
              </a:p>
            </p:txBody>
          </p:sp>
          <p:sp>
            <p:nvSpPr>
              <p:cNvPr id="59409" name="Line 11"/>
              <p:cNvSpPr>
                <a:spLocks noChangeShapeType="1"/>
              </p:cNvSpPr>
              <p:nvPr/>
            </p:nvSpPr>
            <p:spPr bwMode="auto">
              <a:xfrm>
                <a:off x="9666" y="3527"/>
                <a:ext cx="6668" cy="5765"/>
              </a:xfrm>
              <a:prstGeom prst="line">
                <a:avLst/>
              </a:prstGeom>
              <a:noFill/>
              <a:ln w="12700">
                <a:solidFill>
                  <a:srgbClr val="000000"/>
                </a:solidFill>
                <a:round/>
                <a:headEnd type="none" w="sm" len="sm"/>
                <a:tailEnd type="none" w="sm" len="sm"/>
              </a:ln>
            </p:spPr>
            <p:txBody>
              <a:bodyPr/>
              <a:lstStyle/>
              <a:p>
                <a:endParaRPr lang="en-US" dirty="0"/>
              </a:p>
            </p:txBody>
          </p:sp>
          <p:sp>
            <p:nvSpPr>
              <p:cNvPr id="59410" name="Line 12"/>
              <p:cNvSpPr>
                <a:spLocks noChangeShapeType="1"/>
              </p:cNvSpPr>
              <p:nvPr/>
            </p:nvSpPr>
            <p:spPr bwMode="auto">
              <a:xfrm>
                <a:off x="3333" y="9287"/>
                <a:ext cx="2" cy="7205"/>
              </a:xfrm>
              <a:prstGeom prst="line">
                <a:avLst/>
              </a:prstGeom>
              <a:noFill/>
              <a:ln w="12700">
                <a:solidFill>
                  <a:srgbClr val="000000"/>
                </a:solidFill>
                <a:round/>
                <a:headEnd type="none" w="sm" len="sm"/>
                <a:tailEnd type="none" w="sm" len="sm"/>
              </a:ln>
            </p:spPr>
            <p:txBody>
              <a:bodyPr/>
              <a:lstStyle/>
              <a:p>
                <a:endParaRPr lang="en-US" dirty="0"/>
              </a:p>
            </p:txBody>
          </p:sp>
          <p:sp>
            <p:nvSpPr>
              <p:cNvPr id="59411" name="Line 13"/>
              <p:cNvSpPr>
                <a:spLocks noChangeShapeType="1"/>
              </p:cNvSpPr>
              <p:nvPr/>
            </p:nvSpPr>
            <p:spPr bwMode="auto">
              <a:xfrm>
                <a:off x="16331" y="9287"/>
                <a:ext cx="3" cy="7205"/>
              </a:xfrm>
              <a:prstGeom prst="line">
                <a:avLst/>
              </a:prstGeom>
              <a:noFill/>
              <a:ln w="12700">
                <a:solidFill>
                  <a:srgbClr val="000000"/>
                </a:solidFill>
                <a:round/>
                <a:headEnd type="none" w="sm" len="sm"/>
                <a:tailEnd type="none" w="sm" len="sm"/>
              </a:ln>
            </p:spPr>
            <p:txBody>
              <a:bodyPr/>
              <a:lstStyle/>
              <a:p>
                <a:endParaRPr lang="en-US" dirty="0"/>
              </a:p>
            </p:txBody>
          </p:sp>
          <p:sp>
            <p:nvSpPr>
              <p:cNvPr id="59412" name="Rectangle 14"/>
              <p:cNvSpPr>
                <a:spLocks noChangeArrowheads="1"/>
              </p:cNvSpPr>
              <p:nvPr/>
            </p:nvSpPr>
            <p:spPr bwMode="auto">
              <a:xfrm>
                <a:off x="8999" y="18647"/>
                <a:ext cx="1335" cy="1445"/>
              </a:xfrm>
              <a:prstGeom prst="rect">
                <a:avLst/>
              </a:prstGeom>
              <a:noFill/>
              <a:ln w="12700">
                <a:noFill/>
                <a:miter lim="800000"/>
                <a:headEnd/>
                <a:tailEnd/>
              </a:ln>
            </p:spPr>
            <p:txBody>
              <a:bodyPr lIns="12700" tIns="12700" rIns="12700" bIns="12700"/>
              <a:lstStyle/>
              <a:p>
                <a:r>
                  <a:rPr lang="en-US" sz="1200" b="1" dirty="0"/>
                  <a:t>CBD</a:t>
                </a:r>
                <a:endParaRPr lang="en-US" sz="1200" dirty="0"/>
              </a:p>
            </p:txBody>
          </p:sp>
          <p:sp>
            <p:nvSpPr>
              <p:cNvPr id="59413" name="Rectangle 15"/>
              <p:cNvSpPr>
                <a:spLocks noChangeArrowheads="1"/>
              </p:cNvSpPr>
              <p:nvPr/>
            </p:nvSpPr>
            <p:spPr bwMode="auto">
              <a:xfrm>
                <a:off x="17331" y="16487"/>
                <a:ext cx="669" cy="1445"/>
              </a:xfrm>
              <a:prstGeom prst="rect">
                <a:avLst/>
              </a:prstGeom>
              <a:noFill/>
              <a:ln w="12700">
                <a:noFill/>
                <a:miter lim="800000"/>
                <a:headEnd/>
                <a:tailEnd/>
              </a:ln>
            </p:spPr>
            <p:txBody>
              <a:bodyPr lIns="12700" tIns="12700" rIns="12700" bIns="12700"/>
              <a:lstStyle/>
              <a:p>
                <a:r>
                  <a:rPr lang="en-US" sz="1100" dirty="0"/>
                  <a:t>A</a:t>
                </a:r>
                <a:endParaRPr lang="en-US" sz="1200" dirty="0"/>
              </a:p>
            </p:txBody>
          </p:sp>
          <p:sp>
            <p:nvSpPr>
              <p:cNvPr id="59414" name="Rectangle 16"/>
              <p:cNvSpPr>
                <a:spLocks noChangeArrowheads="1"/>
              </p:cNvSpPr>
              <p:nvPr/>
            </p:nvSpPr>
            <p:spPr bwMode="auto">
              <a:xfrm>
                <a:off x="1333" y="16487"/>
                <a:ext cx="669" cy="1445"/>
              </a:xfrm>
              <a:prstGeom prst="rect">
                <a:avLst/>
              </a:prstGeom>
              <a:noFill/>
              <a:ln w="12700">
                <a:noFill/>
                <a:miter lim="800000"/>
                <a:headEnd/>
                <a:tailEnd/>
              </a:ln>
            </p:spPr>
            <p:txBody>
              <a:bodyPr lIns="12700" tIns="12700" rIns="12700" bIns="12700"/>
              <a:lstStyle/>
              <a:p>
                <a:r>
                  <a:rPr lang="en-US" sz="1100" dirty="0"/>
                  <a:t>A</a:t>
                </a:r>
                <a:endParaRPr lang="en-US" sz="1200" dirty="0"/>
              </a:p>
            </p:txBody>
          </p:sp>
          <p:sp>
            <p:nvSpPr>
              <p:cNvPr id="59415" name="Rectangle 17"/>
              <p:cNvSpPr>
                <a:spLocks noChangeArrowheads="1"/>
              </p:cNvSpPr>
              <p:nvPr/>
            </p:nvSpPr>
            <p:spPr bwMode="auto">
              <a:xfrm>
                <a:off x="1333" y="-793"/>
                <a:ext cx="15667" cy="3605"/>
              </a:xfrm>
              <a:prstGeom prst="rect">
                <a:avLst/>
              </a:prstGeom>
              <a:noFill/>
              <a:ln w="12700">
                <a:noFill/>
                <a:miter lim="800000"/>
                <a:headEnd/>
                <a:tailEnd/>
              </a:ln>
            </p:spPr>
            <p:txBody>
              <a:bodyPr lIns="12700" tIns="12700" rIns="12700" bIns="12700"/>
              <a:lstStyle/>
              <a:p>
                <a:r>
                  <a:rPr lang="en-US" sz="1200" b="1" dirty="0"/>
                  <a:t>Exhibit 4-3: A Cross-Section of Land Rents in Circlopolis and Agricolia . . .</a:t>
                </a:r>
              </a:p>
            </p:txBody>
          </p:sp>
          <p:sp>
            <p:nvSpPr>
              <p:cNvPr id="59416" name="Rectangle 18"/>
              <p:cNvSpPr>
                <a:spLocks noChangeArrowheads="1"/>
              </p:cNvSpPr>
              <p:nvPr/>
            </p:nvSpPr>
            <p:spPr bwMode="auto">
              <a:xfrm>
                <a:off x="15998" y="18647"/>
                <a:ext cx="669" cy="1445"/>
              </a:xfrm>
              <a:prstGeom prst="rect">
                <a:avLst/>
              </a:prstGeom>
              <a:noFill/>
              <a:ln w="12700">
                <a:noFill/>
                <a:miter lim="800000"/>
                <a:headEnd/>
                <a:tailEnd/>
              </a:ln>
            </p:spPr>
            <p:txBody>
              <a:bodyPr lIns="12700" tIns="12700" rIns="12700" bIns="12700"/>
              <a:lstStyle/>
              <a:p>
                <a:r>
                  <a:rPr lang="en-US" sz="1200" b="1" dirty="0"/>
                  <a:t>B</a:t>
                </a:r>
                <a:endParaRPr lang="en-US" sz="1200" dirty="0"/>
              </a:p>
            </p:txBody>
          </p:sp>
          <p:sp>
            <p:nvSpPr>
              <p:cNvPr id="59417" name="Rectangle 19"/>
              <p:cNvSpPr>
                <a:spLocks noChangeArrowheads="1"/>
              </p:cNvSpPr>
              <p:nvPr/>
            </p:nvSpPr>
            <p:spPr bwMode="auto">
              <a:xfrm>
                <a:off x="3000" y="18647"/>
                <a:ext cx="669" cy="1445"/>
              </a:xfrm>
              <a:prstGeom prst="rect">
                <a:avLst/>
              </a:prstGeom>
              <a:noFill/>
              <a:ln w="12700">
                <a:noFill/>
                <a:miter lim="800000"/>
                <a:headEnd/>
                <a:tailEnd/>
              </a:ln>
            </p:spPr>
            <p:txBody>
              <a:bodyPr lIns="12700" tIns="12700" rIns="12700" bIns="12700"/>
              <a:lstStyle/>
              <a:p>
                <a:r>
                  <a:rPr lang="en-US" sz="1200" b="1" dirty="0"/>
                  <a:t>B</a:t>
                </a:r>
                <a:endParaRPr lang="en-US" sz="1200" dirty="0"/>
              </a:p>
            </p:txBody>
          </p:sp>
          <p:sp>
            <p:nvSpPr>
              <p:cNvPr id="59418" name="Rectangle 20"/>
              <p:cNvSpPr>
                <a:spLocks noChangeArrowheads="1"/>
              </p:cNvSpPr>
              <p:nvPr/>
            </p:nvSpPr>
            <p:spPr bwMode="auto">
              <a:xfrm>
                <a:off x="5999" y="12167"/>
                <a:ext cx="669" cy="1445"/>
              </a:xfrm>
              <a:prstGeom prst="rect">
                <a:avLst/>
              </a:prstGeom>
              <a:noFill/>
              <a:ln w="12700">
                <a:noFill/>
                <a:miter lim="800000"/>
                <a:headEnd/>
                <a:tailEnd/>
              </a:ln>
            </p:spPr>
            <p:txBody>
              <a:bodyPr lIns="12700" tIns="12700" rIns="12700" bIns="12700"/>
              <a:lstStyle/>
              <a:p>
                <a:r>
                  <a:rPr lang="en-US" sz="1100" dirty="0"/>
                  <a:t>C</a:t>
                </a:r>
                <a:endParaRPr lang="en-US" sz="1200" dirty="0"/>
              </a:p>
            </p:txBody>
          </p:sp>
          <p:sp>
            <p:nvSpPr>
              <p:cNvPr id="59419" name="Rectangle 21"/>
              <p:cNvSpPr>
                <a:spLocks noChangeArrowheads="1"/>
              </p:cNvSpPr>
              <p:nvPr/>
            </p:nvSpPr>
            <p:spPr bwMode="auto">
              <a:xfrm>
                <a:off x="12998" y="12167"/>
                <a:ext cx="1336" cy="2165"/>
              </a:xfrm>
              <a:prstGeom prst="rect">
                <a:avLst/>
              </a:prstGeom>
              <a:noFill/>
              <a:ln w="12700">
                <a:noFill/>
                <a:miter lim="800000"/>
                <a:headEnd/>
                <a:tailEnd/>
              </a:ln>
            </p:spPr>
            <p:txBody>
              <a:bodyPr lIns="12700" tIns="12700" rIns="12700" bIns="12700"/>
              <a:lstStyle/>
              <a:p>
                <a:r>
                  <a:rPr lang="en-US" sz="1100" dirty="0"/>
                  <a:t>C</a:t>
                </a:r>
                <a:endParaRPr lang="en-US" sz="1200" dirty="0"/>
              </a:p>
            </p:txBody>
          </p:sp>
          <p:sp>
            <p:nvSpPr>
              <p:cNvPr id="59420" name="Rectangle 22"/>
              <p:cNvSpPr>
                <a:spLocks noChangeArrowheads="1"/>
              </p:cNvSpPr>
              <p:nvPr/>
            </p:nvSpPr>
            <p:spPr bwMode="auto">
              <a:xfrm>
                <a:off x="7999" y="6407"/>
                <a:ext cx="669" cy="1445"/>
              </a:xfrm>
              <a:prstGeom prst="rect">
                <a:avLst/>
              </a:prstGeom>
              <a:noFill/>
              <a:ln w="12700">
                <a:noFill/>
                <a:miter lim="800000"/>
                <a:headEnd/>
                <a:tailEnd/>
              </a:ln>
            </p:spPr>
            <p:txBody>
              <a:bodyPr lIns="12700" tIns="12700" rIns="12700" bIns="12700"/>
              <a:lstStyle/>
              <a:p>
                <a:r>
                  <a:rPr lang="en-US" sz="1100" dirty="0"/>
                  <a:t>L</a:t>
                </a:r>
                <a:endParaRPr lang="en-US" sz="1200" dirty="0"/>
              </a:p>
            </p:txBody>
          </p:sp>
          <p:sp>
            <p:nvSpPr>
              <p:cNvPr id="59421" name="Rectangle 23"/>
              <p:cNvSpPr>
                <a:spLocks noChangeArrowheads="1"/>
              </p:cNvSpPr>
              <p:nvPr/>
            </p:nvSpPr>
            <p:spPr bwMode="auto">
              <a:xfrm>
                <a:off x="10999" y="6407"/>
                <a:ext cx="669" cy="1445"/>
              </a:xfrm>
              <a:prstGeom prst="rect">
                <a:avLst/>
              </a:prstGeom>
              <a:noFill/>
              <a:ln w="12700">
                <a:noFill/>
                <a:miter lim="800000"/>
                <a:headEnd/>
                <a:tailEnd/>
              </a:ln>
            </p:spPr>
            <p:txBody>
              <a:bodyPr lIns="12700" tIns="12700" rIns="12700" bIns="12700"/>
              <a:lstStyle/>
              <a:p>
                <a:r>
                  <a:rPr lang="en-US" sz="1100" dirty="0"/>
                  <a:t>L</a:t>
                </a:r>
                <a:endParaRPr lang="en-US" sz="1200" dirty="0"/>
              </a:p>
            </p:txBody>
          </p:sp>
        </p:grpSp>
        <p:sp>
          <p:nvSpPr>
            <p:cNvPr id="59403" name="Rectangle 24"/>
            <p:cNvSpPr>
              <a:spLocks noChangeArrowheads="1"/>
            </p:cNvSpPr>
            <p:nvPr/>
          </p:nvSpPr>
          <p:spPr bwMode="auto">
            <a:xfrm>
              <a:off x="3492" y="6768"/>
              <a:ext cx="5473" cy="1585"/>
            </a:xfrm>
            <a:prstGeom prst="rect">
              <a:avLst/>
            </a:prstGeom>
            <a:noFill/>
            <a:ln w="12700">
              <a:noFill/>
              <a:miter lim="800000"/>
              <a:headEnd/>
              <a:tailEnd/>
            </a:ln>
          </p:spPr>
          <p:txBody>
            <a:bodyPr lIns="12700" tIns="12700" rIns="12700" bIns="12700"/>
            <a:lstStyle/>
            <a:p>
              <a:r>
                <a:rPr lang="en-US" sz="1100" dirty="0"/>
                <a:t>A = Agricultural Rent = $500/ac</a:t>
              </a:r>
            </a:p>
            <a:p>
              <a:r>
                <a:rPr lang="en-US" sz="1100" dirty="0"/>
                <a:t>C = Construction Rent = $10000/ac</a:t>
              </a:r>
            </a:p>
            <a:p>
              <a:r>
                <a:rPr lang="en-US" sz="1100" dirty="0"/>
                <a:t>L = Location Rent = from $0 to $8000/ac</a:t>
              </a:r>
              <a:endParaRPr lang="en-US" sz="1200" dirty="0"/>
            </a:p>
            <a:p>
              <a:r>
                <a:rPr lang="en-US" sz="1200" b="1" dirty="0"/>
                <a:t>CBD </a:t>
              </a:r>
              <a:r>
                <a:rPr lang="en-US" sz="1200" dirty="0"/>
                <a:t>= Circlopolis Central Business District</a:t>
              </a:r>
              <a:endParaRPr lang="en-US" sz="1200" b="1" dirty="0"/>
            </a:p>
            <a:p>
              <a:r>
                <a:rPr lang="en-US" sz="1200" b="1" dirty="0"/>
                <a:t>B</a:t>
              </a:r>
              <a:r>
                <a:rPr lang="en-US" sz="1200" dirty="0"/>
                <a:t> = Circlopolis Urban </a:t>
              </a:r>
              <a:r>
                <a:rPr lang="en-US" sz="1200" dirty="0" smtClean="0"/>
                <a:t>Boundary </a:t>
              </a:r>
              <a:r>
                <a:rPr lang="en-US" sz="1200" dirty="0"/>
                <a:t>(16 mi radius)</a:t>
              </a:r>
            </a:p>
          </p:txBody>
        </p:sp>
      </p:grpSp>
      <p:sp>
        <p:nvSpPr>
          <p:cNvPr id="59399" name="Text Box 43"/>
          <p:cNvSpPr txBox="1">
            <a:spLocks noChangeArrowheads="1"/>
          </p:cNvSpPr>
          <p:nvPr/>
        </p:nvSpPr>
        <p:spPr bwMode="auto">
          <a:xfrm>
            <a:off x="0" y="1676400"/>
            <a:ext cx="2057400" cy="3292475"/>
          </a:xfrm>
          <a:prstGeom prst="rect">
            <a:avLst/>
          </a:prstGeom>
          <a:solidFill>
            <a:schemeClr val="bg1"/>
          </a:solidFill>
          <a:ln w="9525">
            <a:solidFill>
              <a:srgbClr val="FF0000"/>
            </a:solidFill>
            <a:miter lim="800000"/>
            <a:headEnd/>
            <a:tailEnd/>
          </a:ln>
        </p:spPr>
        <p:txBody>
          <a:bodyPr>
            <a:spAutoFit/>
          </a:bodyPr>
          <a:lstStyle/>
          <a:p>
            <a:pPr algn="r">
              <a:spcBef>
                <a:spcPct val="50000"/>
              </a:spcBef>
            </a:pPr>
            <a:r>
              <a:rPr lang="en-US" sz="1600" dirty="0">
                <a:solidFill>
                  <a:srgbClr val="FF0000"/>
                </a:solidFill>
              </a:rPr>
              <a:t>Slope of rent gradient:</a:t>
            </a:r>
          </a:p>
          <a:p>
            <a:pPr algn="r">
              <a:spcBef>
                <a:spcPct val="50000"/>
              </a:spcBef>
            </a:pPr>
            <a:r>
              <a:rPr lang="en-US" sz="1600" dirty="0">
                <a:solidFill>
                  <a:srgbClr val="FF0000"/>
                </a:solidFill>
              </a:rPr>
              <a:t>Rent/person/yr must rise as approach center at same rate as transp cost/person/yr declines.</a:t>
            </a:r>
          </a:p>
          <a:p>
            <a:pPr algn="r">
              <a:spcBef>
                <a:spcPct val="50000"/>
              </a:spcBef>
            </a:pPr>
            <a:r>
              <a:rPr lang="en-US" sz="1600" dirty="0">
                <a:solidFill>
                  <a:srgbClr val="FF0000"/>
                </a:solidFill>
              </a:rPr>
              <a:t>Rent gradient = </a:t>
            </a:r>
          </a:p>
          <a:p>
            <a:pPr algn="r">
              <a:spcBef>
                <a:spcPct val="50000"/>
              </a:spcBef>
            </a:pPr>
            <a:r>
              <a:rPr lang="en-US" sz="1600" dirty="0">
                <a:solidFill>
                  <a:srgbClr val="FF0000"/>
                </a:solidFill>
              </a:rPr>
              <a:t>Ann Rent Incr/Mile closer to Ctr</a:t>
            </a:r>
          </a:p>
          <a:p>
            <a:pPr algn="r">
              <a:spcBef>
                <a:spcPct val="50000"/>
              </a:spcBef>
            </a:pPr>
            <a:r>
              <a:rPr lang="en-US" sz="1600" dirty="0">
                <a:solidFill>
                  <a:srgbClr val="FF0000"/>
                </a:solidFill>
              </a:rPr>
              <a:t>=TransCost/person/mi * Density</a:t>
            </a:r>
          </a:p>
        </p:txBody>
      </p:sp>
      <p:cxnSp>
        <p:nvCxnSpPr>
          <p:cNvPr id="59400" name="Straight Arrow Connector 29"/>
          <p:cNvCxnSpPr>
            <a:cxnSpLocks noChangeShapeType="1"/>
          </p:cNvCxnSpPr>
          <p:nvPr/>
        </p:nvCxnSpPr>
        <p:spPr bwMode="auto">
          <a:xfrm>
            <a:off x="2133600" y="2438400"/>
            <a:ext cx="1524000" cy="152400"/>
          </a:xfrm>
          <a:prstGeom prst="straightConnector1">
            <a:avLst/>
          </a:prstGeom>
          <a:noFill/>
          <a:ln w="9525" algn="ctr">
            <a:solidFill>
              <a:srgbClr val="FF0000"/>
            </a:solidFill>
            <a:round/>
            <a:headEnd/>
            <a:tailEnd type="arrow" w="med" len="med"/>
          </a:ln>
        </p:spPr>
      </p:cxnSp>
      <p:sp>
        <p:nvSpPr>
          <p:cNvPr id="30" name="Footer Placeholder 29"/>
          <p:cNvSpPr>
            <a:spLocks noGrp="1"/>
          </p:cNvSpPr>
          <p:nvPr>
            <p:ph type="ftr" sz="quarter" idx="11"/>
          </p:nvPr>
        </p:nvSpPr>
        <p:spPr>
          <a:xfrm>
            <a:off x="2743200" y="6400800"/>
            <a:ext cx="3657600" cy="457200"/>
          </a:xfrm>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685800" y="6858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rgbClr val="0000FF"/>
                </a:solidFill>
                <a:effectLst/>
              </a:rPr>
              <a:t>What is the property rent (per acre) four miles from the urban boundary, 12 miles from the CBD?…</a:t>
            </a:r>
            <a:endParaRPr lang="en-US" sz="3200" dirty="0" smtClean="0">
              <a:effectLst/>
            </a:endParaRPr>
          </a:p>
        </p:txBody>
      </p:sp>
      <p:sp>
        <p:nvSpPr>
          <p:cNvPr id="294916" name="Text Box 4"/>
          <p:cNvSpPr txBox="1">
            <a:spLocks noChangeArrowheads="1"/>
          </p:cNvSpPr>
          <p:nvPr/>
        </p:nvSpPr>
        <p:spPr bwMode="auto">
          <a:xfrm>
            <a:off x="381000" y="2971800"/>
            <a:ext cx="7391400" cy="1004888"/>
          </a:xfrm>
          <a:prstGeom prst="rect">
            <a:avLst/>
          </a:prstGeom>
          <a:noFill/>
          <a:ln w="9525">
            <a:noFill/>
            <a:miter lim="800000"/>
            <a:headEnd/>
            <a:tailEnd/>
          </a:ln>
          <a:effectLst/>
        </p:spPr>
        <p:txBody>
          <a:bodyPr>
            <a:spAutoFit/>
          </a:bodyPr>
          <a:lstStyle/>
          <a:p>
            <a:pPr algn="ctr" eaLnBrk="1" hangingPunct="1">
              <a:spcBef>
                <a:spcPct val="50000"/>
              </a:spcBef>
            </a:pPr>
            <a:r>
              <a:rPr lang="en-US" dirty="0">
                <a:solidFill>
                  <a:srgbClr val="FF0000"/>
                </a:solidFill>
              </a:rPr>
              <a:t>$500 + $10000 + (4 mi)*($500/mi) = $12500</a:t>
            </a:r>
          </a:p>
          <a:p>
            <a:pPr algn="ctr" eaLnBrk="1" hangingPunct="1">
              <a:spcBef>
                <a:spcPct val="50000"/>
              </a:spcBef>
            </a:pPr>
            <a:r>
              <a:rPr lang="en-US" dirty="0">
                <a:solidFill>
                  <a:srgbClr val="FF0000"/>
                </a:solidFill>
              </a:rPr>
              <a:t>( or $12500 / 2 = $6250 / person )</a:t>
            </a:r>
          </a:p>
        </p:txBody>
      </p:sp>
      <p:sp>
        <p:nvSpPr>
          <p:cNvPr id="4" name="Slide Number Placeholder 3"/>
          <p:cNvSpPr>
            <a:spLocks noGrp="1"/>
          </p:cNvSpPr>
          <p:nvPr>
            <p:ph type="sldNum" sz="quarter" idx="12"/>
          </p:nvPr>
        </p:nvSpPr>
        <p:spPr/>
        <p:txBody>
          <a:bodyPr/>
          <a:lstStyle/>
          <a:p>
            <a:fld id="{69860557-0C15-4F8F-AB79-8857A8125E7E}" type="slidenum">
              <a:rPr lang="en-US" smtClean="0"/>
              <a:pPr/>
              <a:t>47</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4916"/>
                                        </p:tgtEl>
                                        <p:attrNameLst>
                                          <p:attrName>style.visibility</p:attrName>
                                        </p:attrNameLst>
                                      </p:cBhvr>
                                      <p:to>
                                        <p:strVal val="visible"/>
                                      </p:to>
                                    </p:set>
                                    <p:anim calcmode="lin" valueType="num">
                                      <p:cBhvr additive="base">
                                        <p:cTn id="7" dur="500" fill="hold"/>
                                        <p:tgtEl>
                                          <p:spTgt spid="294916"/>
                                        </p:tgtEl>
                                        <p:attrNameLst>
                                          <p:attrName>ppt_x</p:attrName>
                                        </p:attrNameLst>
                                      </p:cBhvr>
                                      <p:tavLst>
                                        <p:tav tm="0">
                                          <p:val>
                                            <p:strVal val="0-#ppt_w/2"/>
                                          </p:val>
                                        </p:tav>
                                        <p:tav tm="100000">
                                          <p:val>
                                            <p:strVal val="#ppt_x"/>
                                          </p:val>
                                        </p:tav>
                                      </p:tavLst>
                                    </p:anim>
                                    <p:anim calcmode="lin" valueType="num">
                                      <p:cBhvr additive="base">
                                        <p:cTn id="8" dur="500" fill="hold"/>
                                        <p:tgtEl>
                                          <p:spTgt spid="2949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6"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685800" y="10668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rgbClr val="0000FF"/>
                </a:solidFill>
                <a:effectLst/>
              </a:rPr>
              <a:t>What are the transportation commuting costs for residents at this distance from the center?…</a:t>
            </a:r>
          </a:p>
        </p:txBody>
      </p:sp>
      <p:sp>
        <p:nvSpPr>
          <p:cNvPr id="295940" name="Text Box 4"/>
          <p:cNvSpPr txBox="1">
            <a:spLocks noChangeArrowheads="1"/>
          </p:cNvSpPr>
          <p:nvPr/>
        </p:nvSpPr>
        <p:spPr bwMode="auto">
          <a:xfrm>
            <a:off x="533400" y="3505200"/>
            <a:ext cx="7391400" cy="457200"/>
          </a:xfrm>
          <a:prstGeom prst="rect">
            <a:avLst/>
          </a:prstGeom>
          <a:noFill/>
          <a:ln w="9525">
            <a:noFill/>
            <a:miter lim="800000"/>
            <a:headEnd/>
            <a:tailEnd/>
          </a:ln>
          <a:effectLst/>
        </p:spPr>
        <p:txBody>
          <a:bodyPr>
            <a:spAutoFit/>
          </a:bodyPr>
          <a:lstStyle/>
          <a:p>
            <a:pPr algn="ctr" eaLnBrk="1" hangingPunct="1">
              <a:spcBef>
                <a:spcPct val="50000"/>
              </a:spcBef>
            </a:pPr>
            <a:r>
              <a:rPr lang="en-US" dirty="0">
                <a:solidFill>
                  <a:srgbClr val="FF0000"/>
                </a:solidFill>
              </a:rPr>
              <a:t>$250/mi/person * 12 mi = $3000</a:t>
            </a:r>
          </a:p>
        </p:txBody>
      </p:sp>
      <p:sp>
        <p:nvSpPr>
          <p:cNvPr id="4" name="Slide Number Placeholder 3"/>
          <p:cNvSpPr>
            <a:spLocks noGrp="1"/>
          </p:cNvSpPr>
          <p:nvPr>
            <p:ph type="sldNum" sz="quarter" idx="12"/>
          </p:nvPr>
        </p:nvSpPr>
        <p:spPr/>
        <p:txBody>
          <a:bodyPr/>
          <a:lstStyle/>
          <a:p>
            <a:fld id="{69860557-0C15-4F8F-AB79-8857A8125E7E}" type="slidenum">
              <a:rPr lang="en-US" smtClean="0"/>
              <a:pPr/>
              <a:t>48</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5940"/>
                                        </p:tgtEl>
                                        <p:attrNameLst>
                                          <p:attrName>style.visibility</p:attrName>
                                        </p:attrNameLst>
                                      </p:cBhvr>
                                      <p:to>
                                        <p:strVal val="visible"/>
                                      </p:to>
                                    </p:set>
                                    <p:anim calcmode="lin" valueType="num">
                                      <p:cBhvr additive="base">
                                        <p:cTn id="7" dur="500" fill="hold"/>
                                        <p:tgtEl>
                                          <p:spTgt spid="295940"/>
                                        </p:tgtEl>
                                        <p:attrNameLst>
                                          <p:attrName>ppt_x</p:attrName>
                                        </p:attrNameLst>
                                      </p:cBhvr>
                                      <p:tavLst>
                                        <p:tav tm="0">
                                          <p:val>
                                            <p:strVal val="0-#ppt_w/2"/>
                                          </p:val>
                                        </p:tav>
                                        <p:tav tm="100000">
                                          <p:val>
                                            <p:strVal val="#ppt_x"/>
                                          </p:val>
                                        </p:tav>
                                      </p:tavLst>
                                    </p:anim>
                                    <p:anim calcmode="lin" valueType="num">
                                      <p:cBhvr additive="base">
                                        <p:cTn id="8" dur="500" fill="hold"/>
                                        <p:tgtEl>
                                          <p:spTgt spid="2959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40"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rgbClr val="0000FF"/>
                </a:solidFill>
                <a:effectLst/>
                <a:cs typeface="Times New Roman" panose="02020603050405020304" pitchFamily="18" charset="0"/>
              </a:rPr>
              <a:t>What is the sum of these two costs, </a:t>
            </a:r>
            <a:r>
              <a:rPr lang="en-US" sz="3200" b="1" i="1" u="sng" dirty="0" smtClean="0">
                <a:solidFill>
                  <a:srgbClr val="0000FF"/>
                </a:solidFill>
                <a:effectLst/>
                <a:cs typeface="Times New Roman" panose="02020603050405020304" pitchFamily="18" charset="0"/>
              </a:rPr>
              <a:t>per person</a:t>
            </a:r>
            <a:r>
              <a:rPr lang="en-US" sz="3200" b="1" i="1" dirty="0" smtClean="0">
                <a:solidFill>
                  <a:srgbClr val="0000FF"/>
                </a:solidFill>
                <a:effectLst/>
                <a:cs typeface="Times New Roman" panose="02020603050405020304" pitchFamily="18" charset="0"/>
              </a:rPr>
              <a:t>?…</a:t>
            </a:r>
          </a:p>
        </p:txBody>
      </p:sp>
      <p:sp>
        <p:nvSpPr>
          <p:cNvPr id="273412" name="Text Box 4"/>
          <p:cNvSpPr txBox="1">
            <a:spLocks noChangeArrowheads="1"/>
          </p:cNvSpPr>
          <p:nvPr/>
        </p:nvSpPr>
        <p:spPr bwMode="auto">
          <a:xfrm>
            <a:off x="533400" y="3505200"/>
            <a:ext cx="7391400" cy="457200"/>
          </a:xfrm>
          <a:prstGeom prst="rect">
            <a:avLst/>
          </a:prstGeom>
          <a:noFill/>
          <a:ln w="9525">
            <a:noFill/>
            <a:miter lim="800000"/>
            <a:headEnd/>
            <a:tailEnd/>
          </a:ln>
          <a:effectLst/>
        </p:spPr>
        <p:txBody>
          <a:bodyPr>
            <a:spAutoFit/>
          </a:bodyPr>
          <a:lstStyle/>
          <a:p>
            <a:pPr algn="ctr" eaLnBrk="1" hangingPunct="1">
              <a:spcBef>
                <a:spcPct val="50000"/>
              </a:spcBef>
            </a:pPr>
            <a:r>
              <a:rPr lang="en-US" dirty="0">
                <a:solidFill>
                  <a:srgbClr val="FF0000"/>
                </a:solidFill>
              </a:rPr>
              <a:t>$6250 hsg + $3000 trans = $9250 total</a:t>
            </a:r>
          </a:p>
        </p:txBody>
      </p:sp>
      <p:sp>
        <p:nvSpPr>
          <p:cNvPr id="4" name="Slide Number Placeholder 3"/>
          <p:cNvSpPr>
            <a:spLocks noGrp="1"/>
          </p:cNvSpPr>
          <p:nvPr>
            <p:ph type="sldNum" sz="quarter" idx="12"/>
          </p:nvPr>
        </p:nvSpPr>
        <p:spPr/>
        <p:txBody>
          <a:bodyPr/>
          <a:lstStyle/>
          <a:p>
            <a:fld id="{69860557-0C15-4F8F-AB79-8857A8125E7E}" type="slidenum">
              <a:rPr lang="en-US" smtClean="0"/>
              <a:pPr/>
              <a:t>49</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3412"/>
                                        </p:tgtEl>
                                        <p:attrNameLst>
                                          <p:attrName>style.visibility</p:attrName>
                                        </p:attrNameLst>
                                      </p:cBhvr>
                                      <p:to>
                                        <p:strVal val="visible"/>
                                      </p:to>
                                    </p:set>
                                    <p:anim calcmode="lin" valueType="num">
                                      <p:cBhvr additive="base">
                                        <p:cTn id="7" dur="500" fill="hold"/>
                                        <p:tgtEl>
                                          <p:spTgt spid="273412"/>
                                        </p:tgtEl>
                                        <p:attrNameLst>
                                          <p:attrName>ppt_x</p:attrName>
                                        </p:attrNameLst>
                                      </p:cBhvr>
                                      <p:tavLst>
                                        <p:tav tm="0">
                                          <p:val>
                                            <p:strVal val="0-#ppt_w/2"/>
                                          </p:val>
                                        </p:tav>
                                        <p:tav tm="100000">
                                          <p:val>
                                            <p:strVal val="#ppt_x"/>
                                          </p:val>
                                        </p:tav>
                                      </p:tavLst>
                                    </p:anim>
                                    <p:anim calcmode="lin" valueType="num">
                                      <p:cBhvr additive="base">
                                        <p:cTn id="8" dur="500" fill="hold"/>
                                        <p:tgtEl>
                                          <p:spTgt spid="2734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85800" y="11654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Demand for land </a:t>
            </a:r>
          </a:p>
        </p:txBody>
      </p:sp>
      <p:sp>
        <p:nvSpPr>
          <p:cNvPr id="17411" name="Rectangle 3"/>
          <p:cNvSpPr>
            <a:spLocks noGrp="1" noChangeArrowheads="1"/>
          </p:cNvSpPr>
          <p:nvPr>
            <p:ph type="body" idx="1"/>
          </p:nvPr>
        </p:nvSpPr>
        <p:spPr>
          <a:xfrm>
            <a:off x="685800" y="1488140"/>
            <a:ext cx="7772400" cy="4114800"/>
          </a:xfrm>
        </p:spPr>
        <p:txBody>
          <a:bodyPr/>
          <a:lstStyle/>
          <a:p>
            <a:pPr eaLnBrk="1" hangingPunct="1">
              <a:lnSpc>
                <a:spcPct val="90000"/>
              </a:lnSpc>
              <a:buFont typeface="Wingdings" pitchFamily="2" charset="2"/>
              <a:buNone/>
            </a:pPr>
            <a:r>
              <a:rPr lang="en-US" sz="2800" dirty="0" smtClean="0">
                <a:effectLst/>
              </a:rPr>
              <a:t>Demand for land is </a:t>
            </a:r>
            <a:r>
              <a:rPr lang="en-US" sz="2800" b="1" i="1" dirty="0" smtClean="0">
                <a:effectLst/>
              </a:rPr>
              <a:t>derived demand</a:t>
            </a:r>
            <a:r>
              <a:rPr lang="en-US" sz="2800" dirty="0" smtClean="0">
                <a:effectLst/>
              </a:rPr>
              <a:t>. Land has value only because it enables production or consumption of goods &amp; services. Land provides space and location for…</a:t>
            </a:r>
          </a:p>
          <a:p>
            <a:pPr lvl="1" eaLnBrk="1" hangingPunct="1">
              <a:lnSpc>
                <a:spcPct val="90000"/>
              </a:lnSpc>
            </a:pPr>
            <a:r>
              <a:rPr lang="en-US" sz="2400" b="1" i="1" dirty="0" smtClean="0">
                <a:effectLst/>
              </a:rPr>
              <a:t>Living (residential land use)</a:t>
            </a:r>
          </a:p>
          <a:p>
            <a:pPr lvl="1" eaLnBrk="1" hangingPunct="1">
              <a:lnSpc>
                <a:spcPct val="90000"/>
              </a:lnSpc>
            </a:pPr>
            <a:r>
              <a:rPr lang="en-US" sz="2400" dirty="0" smtClean="0">
                <a:effectLst/>
              </a:rPr>
              <a:t>Industrial production of goods (industrial land use)</a:t>
            </a:r>
          </a:p>
          <a:p>
            <a:pPr lvl="1" eaLnBrk="1" hangingPunct="1">
              <a:lnSpc>
                <a:spcPct val="90000"/>
              </a:lnSpc>
            </a:pPr>
            <a:r>
              <a:rPr lang="en-US" sz="2400" dirty="0" smtClean="0">
                <a:effectLst/>
              </a:rPr>
              <a:t>Storage &amp; distribution of goods (warehouse &amp; retail land uses)</a:t>
            </a:r>
          </a:p>
          <a:p>
            <a:pPr lvl="1" eaLnBrk="1" hangingPunct="1">
              <a:lnSpc>
                <a:spcPct val="90000"/>
              </a:lnSpc>
            </a:pPr>
            <a:r>
              <a:rPr lang="en-US" sz="2400" dirty="0" smtClean="0">
                <a:effectLst/>
              </a:rPr>
              <a:t>Administration &amp; control (office land use)</a:t>
            </a:r>
          </a:p>
          <a:p>
            <a:pPr lvl="1" eaLnBrk="1" hangingPunct="1">
              <a:lnSpc>
                <a:spcPct val="90000"/>
              </a:lnSpc>
            </a:pPr>
            <a:r>
              <a:rPr lang="en-US" sz="2400" dirty="0" smtClean="0">
                <a:effectLst/>
              </a:rPr>
              <a:t>Provision of services (office &amp; retail land uses)</a:t>
            </a:r>
          </a:p>
          <a:p>
            <a:pPr lvl="1" eaLnBrk="1" hangingPunct="1">
              <a:lnSpc>
                <a:spcPct val="90000"/>
              </a:lnSpc>
            </a:pPr>
            <a:r>
              <a:rPr lang="en-US" sz="2400" dirty="0" smtClean="0">
                <a:effectLst/>
              </a:rPr>
              <a:t>Recreation &amp; entertainment (retail &amp; park land uses)</a:t>
            </a:r>
          </a:p>
          <a:p>
            <a:pPr lvl="1" eaLnBrk="1" hangingPunct="1">
              <a:lnSpc>
                <a:spcPct val="90000"/>
              </a:lnSpc>
            </a:pPr>
            <a:r>
              <a:rPr lang="en-US" sz="2400" dirty="0" smtClean="0">
                <a:effectLst/>
              </a:rPr>
              <a:t>Etc…</a:t>
            </a:r>
          </a:p>
        </p:txBody>
      </p:sp>
      <p:sp>
        <p:nvSpPr>
          <p:cNvPr id="4" name="Slide Number Placeholder 3"/>
          <p:cNvSpPr>
            <a:spLocks noGrp="1"/>
          </p:cNvSpPr>
          <p:nvPr>
            <p:ph type="sldNum" sz="quarter" idx="12"/>
          </p:nvPr>
        </p:nvSpPr>
        <p:spPr/>
        <p:txBody>
          <a:bodyPr/>
          <a:lstStyle/>
          <a:p>
            <a:fld id="{69860557-0C15-4F8F-AB79-8857A8125E7E}" type="slidenum">
              <a:rPr lang="en-US" smtClean="0"/>
              <a:pPr/>
              <a:t>5</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685800" y="5334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rgbClr val="0000FF"/>
                </a:solidFill>
                <a:effectLst/>
                <a:cs typeface="Times New Roman" panose="02020603050405020304" pitchFamily="18" charset="0"/>
              </a:rPr>
              <a:t>What if the people had a “French culture” (“Circleville”): They don’t want to spend that much on housing and commuting?…</a:t>
            </a:r>
          </a:p>
        </p:txBody>
      </p:sp>
      <p:sp>
        <p:nvSpPr>
          <p:cNvPr id="63491" name="Rectangle 3"/>
          <p:cNvSpPr>
            <a:spLocks noGrp="1" noChangeArrowheads="1"/>
          </p:cNvSpPr>
          <p:nvPr>
            <p:ph type="body" idx="1"/>
          </p:nvPr>
        </p:nvSpPr>
        <p:spPr>
          <a:xfrm>
            <a:off x="685800" y="2286000"/>
            <a:ext cx="7772400" cy="1447800"/>
          </a:xfrm>
        </p:spPr>
        <p:txBody>
          <a:bodyPr/>
          <a:lstStyle/>
          <a:p>
            <a:pPr marL="0" indent="0" eaLnBrk="1" hangingPunct="1">
              <a:buFont typeface="Wingdings" pitchFamily="2" charset="2"/>
              <a:buNone/>
            </a:pPr>
            <a:r>
              <a:rPr lang="en-US" b="1" i="1" dirty="0" smtClean="0">
                <a:effectLst/>
                <a:cs typeface="Times New Roman" pitchFamily="18" charset="0"/>
              </a:rPr>
              <a:t>[Hint: What do you know about the density of French vs. American cities?…]</a:t>
            </a:r>
          </a:p>
        </p:txBody>
      </p:sp>
      <p:sp>
        <p:nvSpPr>
          <p:cNvPr id="4" name="Slide Number Placeholder 3"/>
          <p:cNvSpPr>
            <a:spLocks noGrp="1"/>
          </p:cNvSpPr>
          <p:nvPr>
            <p:ph type="sldNum" sz="quarter" idx="12"/>
          </p:nvPr>
        </p:nvSpPr>
        <p:spPr/>
        <p:txBody>
          <a:bodyPr/>
          <a:lstStyle/>
          <a:p>
            <a:fld id="{69860557-0C15-4F8F-AB79-8857A8125E7E}" type="slidenum">
              <a:rPr lang="en-US" smtClean="0"/>
              <a:pPr/>
              <a:t>50</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a:xfrm>
            <a:off x="685800" y="5334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rgbClr val="0000FF"/>
                </a:solidFill>
                <a:effectLst/>
                <a:cs typeface="Times New Roman" panose="02020603050405020304" pitchFamily="18" charset="0"/>
              </a:rPr>
              <a:t>What if the people had a “French culture” (“Circleville”): They don’t want to spend that much on housing and commuting?…</a:t>
            </a:r>
          </a:p>
        </p:txBody>
      </p:sp>
      <p:sp>
        <p:nvSpPr>
          <p:cNvPr id="64515" name="Rectangle 3"/>
          <p:cNvSpPr>
            <a:spLocks noGrp="1" noChangeArrowheads="1"/>
          </p:cNvSpPr>
          <p:nvPr>
            <p:ph type="body" idx="1"/>
          </p:nvPr>
        </p:nvSpPr>
        <p:spPr>
          <a:xfrm>
            <a:off x="685800" y="2286000"/>
            <a:ext cx="7772400" cy="1447800"/>
          </a:xfrm>
        </p:spPr>
        <p:txBody>
          <a:bodyPr/>
          <a:lstStyle/>
          <a:p>
            <a:pPr eaLnBrk="1" hangingPunct="1">
              <a:buFont typeface="Wingdings" pitchFamily="2" charset="2"/>
              <a:buNone/>
            </a:pPr>
            <a:r>
              <a:rPr lang="en-US" b="1" i="1" dirty="0" smtClean="0">
                <a:effectLst/>
                <a:cs typeface="Times New Roman" pitchFamily="18" charset="0"/>
              </a:rPr>
              <a:t>[Hint: What do you know about the density of French vs. American cities?…]</a:t>
            </a:r>
          </a:p>
        </p:txBody>
      </p:sp>
      <p:graphicFrame>
        <p:nvGraphicFramePr>
          <p:cNvPr id="366622" name="Group 30"/>
          <p:cNvGraphicFramePr>
            <a:graphicFrameLocks noGrp="1"/>
          </p:cNvGraphicFramePr>
          <p:nvPr/>
        </p:nvGraphicFramePr>
        <p:xfrm>
          <a:off x="609600" y="4800600"/>
          <a:ext cx="7239000" cy="1574801"/>
        </p:xfrm>
        <a:graphic>
          <a:graphicData uri="http://schemas.openxmlformats.org/drawingml/2006/table">
            <a:tbl>
              <a:tblPr/>
              <a:tblGrid>
                <a:gridCol w="2413000"/>
                <a:gridCol w="2413000"/>
                <a:gridCol w="2413000"/>
              </a:tblGrid>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France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Periph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16mi, $10500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2400" b="0" i="0" u="none" strike="noStrike" cap="none" normalizeH="0" baseline="0" dirty="0" smtClean="0">
                        <a:ln>
                          <a:noFill/>
                        </a:ln>
                        <a:solidFill>
                          <a:srgbClr val="0000FF"/>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Ctr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$500/mi, $18500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2400" b="0" i="0" u="none" strike="noStrike" cap="none" normalizeH="0" baseline="0" dirty="0" smtClean="0">
                        <a:ln>
                          <a:noFill/>
                        </a:ln>
                        <a:solidFill>
                          <a:srgbClr val="0000FF"/>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4534" name="Text Box 22"/>
          <p:cNvSpPr txBox="1">
            <a:spLocks noChangeArrowheads="1"/>
          </p:cNvSpPr>
          <p:nvPr/>
        </p:nvSpPr>
        <p:spPr bwMode="auto">
          <a:xfrm>
            <a:off x="609600" y="3505200"/>
            <a:ext cx="5562600" cy="1004888"/>
          </a:xfrm>
          <a:prstGeom prst="rect">
            <a:avLst/>
          </a:prstGeom>
          <a:noFill/>
          <a:ln w="9525">
            <a:noFill/>
            <a:miter lim="800000"/>
            <a:headEnd/>
            <a:tailEnd/>
          </a:ln>
          <a:effectLst/>
        </p:spPr>
        <p:txBody>
          <a:bodyPr>
            <a:spAutoFit/>
          </a:bodyPr>
          <a:lstStyle/>
          <a:p>
            <a:pPr eaLnBrk="1" hangingPunct="1">
              <a:spcBef>
                <a:spcPct val="50000"/>
              </a:spcBef>
              <a:buFontTx/>
              <a:buChar char="•"/>
            </a:pPr>
            <a:r>
              <a:rPr lang="en-US" dirty="0"/>
              <a:t> Suppose 3 inhab/acre</a:t>
            </a:r>
          </a:p>
          <a:p>
            <a:pPr eaLnBrk="1" hangingPunct="1">
              <a:spcBef>
                <a:spcPct val="50000"/>
              </a:spcBef>
              <a:buFontTx/>
              <a:buChar char="•"/>
            </a:pPr>
            <a:r>
              <a:rPr lang="en-US" dirty="0"/>
              <a:t> $4000/mo houses (smaller)</a:t>
            </a:r>
          </a:p>
        </p:txBody>
      </p:sp>
      <p:sp>
        <p:nvSpPr>
          <p:cNvPr id="6" name="Slide Number Placeholder 5"/>
          <p:cNvSpPr>
            <a:spLocks noGrp="1"/>
          </p:cNvSpPr>
          <p:nvPr>
            <p:ph type="sldNum" sz="quarter" idx="12"/>
          </p:nvPr>
        </p:nvSpPr>
        <p:spPr/>
        <p:txBody>
          <a:bodyPr/>
          <a:lstStyle/>
          <a:p>
            <a:fld id="{69860557-0C15-4F8F-AB79-8857A8125E7E}" type="slidenum">
              <a:rPr lang="en-US" smtClean="0"/>
              <a:pPr/>
              <a:t>51</a:t>
            </a:fld>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2738" name="Rectangle 1026"/>
          <p:cNvSpPr>
            <a:spLocks noGrp="1" noChangeArrowheads="1"/>
          </p:cNvSpPr>
          <p:nvPr>
            <p:ph type="title"/>
          </p:nvPr>
        </p:nvSpPr>
        <p:spPr>
          <a:xfrm>
            <a:off x="685800" y="5334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rgbClr val="0000FF"/>
                </a:solidFill>
                <a:effectLst/>
                <a:cs typeface="Times New Roman" panose="02020603050405020304" pitchFamily="18" charset="0"/>
              </a:rPr>
              <a:t>What if the people had a “French culture” (“Circleville”): They don’t want to spend that much on housing and commuting?…</a:t>
            </a:r>
          </a:p>
        </p:txBody>
      </p:sp>
      <p:sp>
        <p:nvSpPr>
          <p:cNvPr id="65539" name="Rectangle 1027"/>
          <p:cNvSpPr>
            <a:spLocks noGrp="1" noChangeArrowheads="1"/>
          </p:cNvSpPr>
          <p:nvPr>
            <p:ph type="body" idx="1"/>
          </p:nvPr>
        </p:nvSpPr>
        <p:spPr>
          <a:xfrm>
            <a:off x="685800" y="2286000"/>
            <a:ext cx="7772400" cy="1447800"/>
          </a:xfrm>
        </p:spPr>
        <p:txBody>
          <a:bodyPr/>
          <a:lstStyle/>
          <a:p>
            <a:pPr eaLnBrk="1" hangingPunct="1">
              <a:buFont typeface="Wingdings" pitchFamily="2" charset="2"/>
              <a:buNone/>
            </a:pPr>
            <a:r>
              <a:rPr lang="en-US" b="1" i="1" dirty="0" smtClean="0">
                <a:effectLst/>
                <a:cs typeface="Times New Roman" pitchFamily="18" charset="0"/>
              </a:rPr>
              <a:t>[Hint: What do you know about the density of French vs. American cities?…]</a:t>
            </a:r>
          </a:p>
        </p:txBody>
      </p:sp>
      <p:graphicFrame>
        <p:nvGraphicFramePr>
          <p:cNvPr id="372740" name="Group 1028"/>
          <p:cNvGraphicFramePr>
            <a:graphicFrameLocks noGrp="1"/>
          </p:cNvGraphicFramePr>
          <p:nvPr/>
        </p:nvGraphicFramePr>
        <p:xfrm>
          <a:off x="609600" y="4800600"/>
          <a:ext cx="7239000" cy="1574801"/>
        </p:xfrm>
        <a:graphic>
          <a:graphicData uri="http://schemas.openxmlformats.org/drawingml/2006/table">
            <a:tbl>
              <a:tblPr/>
              <a:tblGrid>
                <a:gridCol w="2413000"/>
                <a:gridCol w="2413000"/>
                <a:gridCol w="2413000"/>
              </a:tblGrid>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France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Periph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16mi, $10500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rgbClr val="0000FF"/>
                          </a:solidFill>
                          <a:effectLst/>
                          <a:latin typeface="Times New Roman" panose="02020603050405020304" pitchFamily="18" charset="0"/>
                        </a:rPr>
                        <a:t>12.9mi,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Ctr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$500/mi, $18500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2400" b="0" i="0" u="none" strike="noStrike" cap="none" normalizeH="0" baseline="0" dirty="0" smtClean="0">
                        <a:ln>
                          <a:noFill/>
                        </a:ln>
                        <a:solidFill>
                          <a:srgbClr val="0000FF"/>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5558" name="Text Box 1046"/>
          <p:cNvSpPr txBox="1">
            <a:spLocks noChangeArrowheads="1"/>
          </p:cNvSpPr>
          <p:nvPr/>
        </p:nvSpPr>
        <p:spPr bwMode="auto">
          <a:xfrm>
            <a:off x="609600" y="3505200"/>
            <a:ext cx="5562600" cy="1004888"/>
          </a:xfrm>
          <a:prstGeom prst="rect">
            <a:avLst/>
          </a:prstGeom>
          <a:noFill/>
          <a:ln w="9525">
            <a:noFill/>
            <a:miter lim="800000"/>
            <a:headEnd/>
            <a:tailEnd/>
          </a:ln>
          <a:effectLst/>
        </p:spPr>
        <p:txBody>
          <a:bodyPr>
            <a:spAutoFit/>
          </a:bodyPr>
          <a:lstStyle/>
          <a:p>
            <a:pPr eaLnBrk="1" hangingPunct="1">
              <a:spcBef>
                <a:spcPct val="50000"/>
              </a:spcBef>
              <a:buFontTx/>
              <a:buChar char="•"/>
            </a:pPr>
            <a:r>
              <a:rPr lang="en-US" dirty="0"/>
              <a:t> Suppose 3 inhab/acre</a:t>
            </a:r>
          </a:p>
          <a:p>
            <a:pPr eaLnBrk="1" hangingPunct="1">
              <a:spcBef>
                <a:spcPct val="50000"/>
              </a:spcBef>
              <a:buFontTx/>
              <a:buChar char="•"/>
            </a:pPr>
            <a:r>
              <a:rPr lang="en-US" dirty="0"/>
              <a:t> $4000/mo houses (smaller)</a:t>
            </a:r>
          </a:p>
        </p:txBody>
      </p:sp>
      <p:sp>
        <p:nvSpPr>
          <p:cNvPr id="6" name="Slide Number Placeholder 5"/>
          <p:cNvSpPr>
            <a:spLocks noGrp="1"/>
          </p:cNvSpPr>
          <p:nvPr>
            <p:ph type="sldNum" sz="quarter" idx="12"/>
          </p:nvPr>
        </p:nvSpPr>
        <p:spPr/>
        <p:txBody>
          <a:bodyPr/>
          <a:lstStyle/>
          <a:p>
            <a:fld id="{69860557-0C15-4F8F-AB79-8857A8125E7E}" type="slidenum">
              <a:rPr lang="en-US" smtClean="0"/>
              <a:pPr/>
              <a:t>52</a:t>
            </a:fld>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a:xfrm>
            <a:off x="685800" y="5334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rgbClr val="0000FF"/>
                </a:solidFill>
                <a:effectLst/>
                <a:cs typeface="Times New Roman" panose="02020603050405020304" pitchFamily="18" charset="0"/>
              </a:rPr>
              <a:t>What if the people had a “French culture” (“Circleville”): They don’t want to spend that much on housing and commuting?…</a:t>
            </a:r>
          </a:p>
        </p:txBody>
      </p:sp>
      <p:sp>
        <p:nvSpPr>
          <p:cNvPr id="66563" name="Rectangle 3"/>
          <p:cNvSpPr>
            <a:spLocks noGrp="1" noChangeArrowheads="1"/>
          </p:cNvSpPr>
          <p:nvPr>
            <p:ph type="body" idx="1"/>
          </p:nvPr>
        </p:nvSpPr>
        <p:spPr>
          <a:xfrm>
            <a:off x="685800" y="2286000"/>
            <a:ext cx="7772400" cy="1447800"/>
          </a:xfrm>
        </p:spPr>
        <p:txBody>
          <a:bodyPr/>
          <a:lstStyle/>
          <a:p>
            <a:pPr eaLnBrk="1" hangingPunct="1">
              <a:buFont typeface="Wingdings" pitchFamily="2" charset="2"/>
              <a:buNone/>
            </a:pPr>
            <a:r>
              <a:rPr lang="en-US" b="1" i="1" dirty="0" smtClean="0">
                <a:effectLst/>
                <a:cs typeface="Times New Roman" pitchFamily="18" charset="0"/>
              </a:rPr>
              <a:t>[Hint: What do you know about the density of French vs. American cities?…]</a:t>
            </a:r>
          </a:p>
        </p:txBody>
      </p:sp>
      <p:graphicFrame>
        <p:nvGraphicFramePr>
          <p:cNvPr id="371716" name="Group 4"/>
          <p:cNvGraphicFramePr>
            <a:graphicFrameLocks noGrp="1"/>
          </p:cNvGraphicFramePr>
          <p:nvPr/>
        </p:nvGraphicFramePr>
        <p:xfrm>
          <a:off x="609600" y="4800600"/>
          <a:ext cx="7239000" cy="1574801"/>
        </p:xfrm>
        <a:graphic>
          <a:graphicData uri="http://schemas.openxmlformats.org/drawingml/2006/table">
            <a:tbl>
              <a:tblPr/>
              <a:tblGrid>
                <a:gridCol w="2413000"/>
                <a:gridCol w="2413000"/>
                <a:gridCol w="2413000"/>
              </a:tblGrid>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France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Periph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16mi, $10500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rgbClr val="0000FF"/>
                          </a:solidFill>
                          <a:effectLst/>
                          <a:latin typeface="Times New Roman" panose="02020603050405020304" pitchFamily="18" charset="0"/>
                        </a:rPr>
                        <a:t>12.9mi, $12500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Ctr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$500/mi, $18500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2400" b="0" i="0" u="none" strike="noStrike" cap="none" normalizeH="0" baseline="0" dirty="0" smtClean="0">
                        <a:ln>
                          <a:noFill/>
                        </a:ln>
                        <a:solidFill>
                          <a:srgbClr val="0000FF"/>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6582" name="Text Box 22"/>
          <p:cNvSpPr txBox="1">
            <a:spLocks noChangeArrowheads="1"/>
          </p:cNvSpPr>
          <p:nvPr/>
        </p:nvSpPr>
        <p:spPr bwMode="auto">
          <a:xfrm>
            <a:off x="609600" y="3505200"/>
            <a:ext cx="5562600" cy="1004888"/>
          </a:xfrm>
          <a:prstGeom prst="rect">
            <a:avLst/>
          </a:prstGeom>
          <a:noFill/>
          <a:ln w="9525">
            <a:noFill/>
            <a:miter lim="800000"/>
            <a:headEnd/>
            <a:tailEnd/>
          </a:ln>
          <a:effectLst/>
        </p:spPr>
        <p:txBody>
          <a:bodyPr>
            <a:spAutoFit/>
          </a:bodyPr>
          <a:lstStyle/>
          <a:p>
            <a:pPr eaLnBrk="1" hangingPunct="1">
              <a:spcBef>
                <a:spcPct val="50000"/>
              </a:spcBef>
              <a:buFontTx/>
              <a:buChar char="•"/>
            </a:pPr>
            <a:r>
              <a:rPr lang="en-US" dirty="0"/>
              <a:t> Suppose 3 inhab/acre</a:t>
            </a:r>
          </a:p>
          <a:p>
            <a:pPr eaLnBrk="1" hangingPunct="1">
              <a:spcBef>
                <a:spcPct val="50000"/>
              </a:spcBef>
              <a:buFontTx/>
              <a:buChar char="•"/>
            </a:pPr>
            <a:r>
              <a:rPr lang="en-US" dirty="0"/>
              <a:t> $4000/mo houses (smaller)</a:t>
            </a:r>
          </a:p>
        </p:txBody>
      </p:sp>
      <p:sp>
        <p:nvSpPr>
          <p:cNvPr id="6" name="Slide Number Placeholder 5"/>
          <p:cNvSpPr>
            <a:spLocks noGrp="1"/>
          </p:cNvSpPr>
          <p:nvPr>
            <p:ph type="sldNum" sz="quarter" idx="12"/>
          </p:nvPr>
        </p:nvSpPr>
        <p:spPr/>
        <p:txBody>
          <a:bodyPr/>
          <a:lstStyle/>
          <a:p>
            <a:fld id="{69860557-0C15-4F8F-AB79-8857A8125E7E}" type="slidenum">
              <a:rPr lang="en-US" smtClean="0"/>
              <a:pPr/>
              <a:t>53</a:t>
            </a:fld>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a:xfrm>
            <a:off x="685800" y="5334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rgbClr val="0000FF"/>
                </a:solidFill>
                <a:effectLst/>
                <a:cs typeface="Times New Roman" panose="02020603050405020304" pitchFamily="18" charset="0"/>
              </a:rPr>
              <a:t>What if the people had a “French culture” (“Circleville”): They don’t want to spend that much on housing and commuting?…</a:t>
            </a:r>
          </a:p>
        </p:txBody>
      </p:sp>
      <p:sp>
        <p:nvSpPr>
          <p:cNvPr id="67587" name="Rectangle 1027"/>
          <p:cNvSpPr>
            <a:spLocks noGrp="1" noChangeArrowheads="1"/>
          </p:cNvSpPr>
          <p:nvPr>
            <p:ph type="body" idx="1"/>
          </p:nvPr>
        </p:nvSpPr>
        <p:spPr>
          <a:xfrm>
            <a:off x="685800" y="2286000"/>
            <a:ext cx="7772400" cy="1447800"/>
          </a:xfrm>
        </p:spPr>
        <p:txBody>
          <a:bodyPr/>
          <a:lstStyle/>
          <a:p>
            <a:pPr eaLnBrk="1" hangingPunct="1">
              <a:buFont typeface="Wingdings" pitchFamily="2" charset="2"/>
              <a:buNone/>
            </a:pPr>
            <a:r>
              <a:rPr lang="en-US" b="1" i="1" dirty="0" smtClean="0">
                <a:effectLst/>
                <a:cs typeface="Times New Roman" pitchFamily="18" charset="0"/>
              </a:rPr>
              <a:t>[Hint: What do you know about the density of French vs. American cities?…]</a:t>
            </a:r>
          </a:p>
        </p:txBody>
      </p:sp>
      <p:graphicFrame>
        <p:nvGraphicFramePr>
          <p:cNvPr id="370692" name="Group 1028"/>
          <p:cNvGraphicFramePr>
            <a:graphicFrameLocks noGrp="1"/>
          </p:cNvGraphicFramePr>
          <p:nvPr/>
        </p:nvGraphicFramePr>
        <p:xfrm>
          <a:off x="609600" y="4800600"/>
          <a:ext cx="7239000" cy="1574801"/>
        </p:xfrm>
        <a:graphic>
          <a:graphicData uri="http://schemas.openxmlformats.org/drawingml/2006/table">
            <a:tbl>
              <a:tblPr/>
              <a:tblGrid>
                <a:gridCol w="2413000"/>
                <a:gridCol w="2413000"/>
                <a:gridCol w="2413000"/>
              </a:tblGrid>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France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Periph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16mi, $10500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rgbClr val="0000FF"/>
                          </a:solidFill>
                          <a:effectLst/>
                          <a:latin typeface="Times New Roman" panose="02020603050405020304" pitchFamily="18" charset="0"/>
                        </a:rPr>
                        <a:t>12.9mi, $12500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Ctr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$500/mi, $18500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rgbClr val="0000FF"/>
                          </a:solidFill>
                          <a:effectLst/>
                          <a:latin typeface="Times New Roman" panose="02020603050405020304" pitchFamily="18" charset="0"/>
                        </a:rPr>
                        <a:t>$750/mi,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7606" name="Text Box 1046"/>
          <p:cNvSpPr txBox="1">
            <a:spLocks noChangeArrowheads="1"/>
          </p:cNvSpPr>
          <p:nvPr/>
        </p:nvSpPr>
        <p:spPr bwMode="auto">
          <a:xfrm>
            <a:off x="609600" y="3505200"/>
            <a:ext cx="5562600" cy="1004888"/>
          </a:xfrm>
          <a:prstGeom prst="rect">
            <a:avLst/>
          </a:prstGeom>
          <a:noFill/>
          <a:ln w="9525">
            <a:noFill/>
            <a:miter lim="800000"/>
            <a:headEnd/>
            <a:tailEnd/>
          </a:ln>
          <a:effectLst/>
        </p:spPr>
        <p:txBody>
          <a:bodyPr>
            <a:spAutoFit/>
          </a:bodyPr>
          <a:lstStyle/>
          <a:p>
            <a:pPr eaLnBrk="1" hangingPunct="1">
              <a:spcBef>
                <a:spcPct val="50000"/>
              </a:spcBef>
              <a:buFontTx/>
              <a:buChar char="•"/>
            </a:pPr>
            <a:r>
              <a:rPr lang="en-US" dirty="0"/>
              <a:t> Suppose 3 inhab/acre</a:t>
            </a:r>
          </a:p>
          <a:p>
            <a:pPr eaLnBrk="1" hangingPunct="1">
              <a:spcBef>
                <a:spcPct val="50000"/>
              </a:spcBef>
              <a:buFontTx/>
              <a:buChar char="•"/>
            </a:pPr>
            <a:r>
              <a:rPr lang="en-US" dirty="0"/>
              <a:t> $4000/mo houses (smaller)</a:t>
            </a:r>
          </a:p>
        </p:txBody>
      </p:sp>
      <p:sp>
        <p:nvSpPr>
          <p:cNvPr id="6" name="Slide Number Placeholder 5"/>
          <p:cNvSpPr>
            <a:spLocks noGrp="1"/>
          </p:cNvSpPr>
          <p:nvPr>
            <p:ph type="sldNum" sz="quarter" idx="12"/>
          </p:nvPr>
        </p:nvSpPr>
        <p:spPr/>
        <p:txBody>
          <a:bodyPr/>
          <a:lstStyle/>
          <a:p>
            <a:fld id="{69860557-0C15-4F8F-AB79-8857A8125E7E}" type="slidenum">
              <a:rPr lang="en-US" smtClean="0"/>
              <a:pPr/>
              <a:t>54</a:t>
            </a:fld>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a:xfrm>
            <a:off x="685800" y="5334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rgbClr val="0000FF"/>
                </a:solidFill>
                <a:effectLst/>
                <a:cs typeface="Times New Roman" panose="02020603050405020304" pitchFamily="18" charset="0"/>
              </a:rPr>
              <a:t>What if the people had a “French culture” (“Circleville”): They don’t want to spend that much on housing and commuting?…</a:t>
            </a:r>
          </a:p>
        </p:txBody>
      </p:sp>
      <p:sp>
        <p:nvSpPr>
          <p:cNvPr id="68611" name="Rectangle 3"/>
          <p:cNvSpPr>
            <a:spLocks noGrp="1" noChangeArrowheads="1"/>
          </p:cNvSpPr>
          <p:nvPr>
            <p:ph type="body" idx="1"/>
          </p:nvPr>
        </p:nvSpPr>
        <p:spPr>
          <a:xfrm>
            <a:off x="685800" y="2286000"/>
            <a:ext cx="7772400" cy="1447800"/>
          </a:xfrm>
        </p:spPr>
        <p:txBody>
          <a:bodyPr/>
          <a:lstStyle/>
          <a:p>
            <a:pPr eaLnBrk="1" hangingPunct="1">
              <a:buFont typeface="Wingdings" pitchFamily="2" charset="2"/>
              <a:buNone/>
            </a:pPr>
            <a:r>
              <a:rPr lang="en-US" b="1" i="1" dirty="0" smtClean="0">
                <a:effectLst/>
                <a:cs typeface="Times New Roman" pitchFamily="18" charset="0"/>
              </a:rPr>
              <a:t>[Hint: What do you know about the density of French vs. American cities?…]</a:t>
            </a:r>
          </a:p>
        </p:txBody>
      </p:sp>
      <p:graphicFrame>
        <p:nvGraphicFramePr>
          <p:cNvPr id="369668" name="Group 4"/>
          <p:cNvGraphicFramePr>
            <a:graphicFrameLocks noGrp="1"/>
          </p:cNvGraphicFramePr>
          <p:nvPr/>
        </p:nvGraphicFramePr>
        <p:xfrm>
          <a:off x="609600" y="4800600"/>
          <a:ext cx="7239000" cy="1574801"/>
        </p:xfrm>
        <a:graphic>
          <a:graphicData uri="http://schemas.openxmlformats.org/drawingml/2006/table">
            <a:tbl>
              <a:tblPr/>
              <a:tblGrid>
                <a:gridCol w="2413000"/>
                <a:gridCol w="2413000"/>
                <a:gridCol w="2413000"/>
              </a:tblGrid>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2800" b="0" i="0" u="none" strike="noStrike" cap="none" normalizeH="0" baseline="0" dirty="0" smtClean="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France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Periph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16mi, $10500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rgbClr val="0000FF"/>
                          </a:solidFill>
                          <a:effectLst/>
                          <a:latin typeface="Times New Roman" panose="02020603050405020304" pitchFamily="18" charset="0"/>
                        </a:rPr>
                        <a:t>12.9mi, $12500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463">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800" b="0" i="0" u="none" strike="noStrike" cap="none" normalizeH="0" baseline="0" dirty="0" smtClean="0">
                          <a:ln>
                            <a:noFill/>
                          </a:ln>
                          <a:solidFill>
                            <a:schemeClr val="tx1"/>
                          </a:solidFill>
                          <a:effectLst/>
                          <a:latin typeface="Times New Roman" panose="02020603050405020304" pitchFamily="18" charset="0"/>
                        </a:rPr>
                        <a:t>Ctr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rPr>
                        <a:t>$500/mi, $18500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2400" b="0" i="0" u="none" strike="noStrike" cap="none" normalizeH="0" baseline="0" dirty="0" smtClean="0">
                          <a:ln>
                            <a:noFill/>
                          </a:ln>
                          <a:solidFill>
                            <a:srgbClr val="0000FF"/>
                          </a:solidFill>
                          <a:effectLst/>
                          <a:latin typeface="Times New Roman" panose="02020603050405020304" pitchFamily="18" charset="0"/>
                        </a:rPr>
                        <a:t>$750/mi, $22175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8630" name="Text Box 22"/>
          <p:cNvSpPr txBox="1">
            <a:spLocks noChangeArrowheads="1"/>
          </p:cNvSpPr>
          <p:nvPr/>
        </p:nvSpPr>
        <p:spPr bwMode="auto">
          <a:xfrm>
            <a:off x="609600" y="3505200"/>
            <a:ext cx="5562600" cy="1004888"/>
          </a:xfrm>
          <a:prstGeom prst="rect">
            <a:avLst/>
          </a:prstGeom>
          <a:noFill/>
          <a:ln w="9525">
            <a:noFill/>
            <a:miter lim="800000"/>
            <a:headEnd/>
            <a:tailEnd/>
          </a:ln>
          <a:effectLst/>
        </p:spPr>
        <p:txBody>
          <a:bodyPr>
            <a:spAutoFit/>
          </a:bodyPr>
          <a:lstStyle/>
          <a:p>
            <a:pPr eaLnBrk="1" hangingPunct="1">
              <a:spcBef>
                <a:spcPct val="50000"/>
              </a:spcBef>
              <a:buFontTx/>
              <a:buChar char="•"/>
            </a:pPr>
            <a:r>
              <a:rPr lang="en-US" dirty="0"/>
              <a:t> Suppose 3 inhab/acre</a:t>
            </a:r>
          </a:p>
          <a:p>
            <a:pPr eaLnBrk="1" hangingPunct="1">
              <a:spcBef>
                <a:spcPct val="50000"/>
              </a:spcBef>
              <a:buFontTx/>
              <a:buChar char="•"/>
            </a:pPr>
            <a:r>
              <a:rPr lang="en-US" dirty="0"/>
              <a:t> $4000/mo houses (smaller)</a:t>
            </a:r>
          </a:p>
        </p:txBody>
      </p:sp>
      <p:sp>
        <p:nvSpPr>
          <p:cNvPr id="6" name="Slide Number Placeholder 5"/>
          <p:cNvSpPr>
            <a:spLocks noGrp="1"/>
          </p:cNvSpPr>
          <p:nvPr>
            <p:ph type="sldNum" sz="quarter" idx="12"/>
          </p:nvPr>
        </p:nvSpPr>
        <p:spPr/>
        <p:txBody>
          <a:bodyPr/>
          <a:lstStyle/>
          <a:p>
            <a:fld id="{69860557-0C15-4F8F-AB79-8857A8125E7E}" type="slidenum">
              <a:rPr lang="en-US" smtClean="0"/>
              <a:pPr/>
              <a:t>55</a:t>
            </a:fld>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1219200" y="762000"/>
            <a:ext cx="6934200" cy="5410200"/>
          </a:xfrm>
          <a:prstGeom prst="rect">
            <a:avLst/>
          </a:prstGeom>
          <a:solidFill>
            <a:schemeClr val="bg1"/>
          </a:solidFill>
          <a:ln w="9525">
            <a:solidFill>
              <a:schemeClr val="tx1"/>
            </a:solidFill>
            <a:miter lim="800000"/>
            <a:headEnd/>
            <a:tailEnd/>
          </a:ln>
          <a:effectLst/>
        </p:spPr>
        <p:txBody>
          <a:bodyPr wrap="none" anchor="ctr"/>
          <a:lstStyle/>
          <a:p>
            <a:pPr eaLnBrk="1" hangingPunct="1"/>
            <a:endParaRPr lang="en-US" dirty="0"/>
          </a:p>
        </p:txBody>
      </p:sp>
      <p:grpSp>
        <p:nvGrpSpPr>
          <p:cNvPr id="373805" name="Group 45"/>
          <p:cNvGrpSpPr>
            <a:grpSpLocks/>
          </p:cNvGrpSpPr>
          <p:nvPr/>
        </p:nvGrpSpPr>
        <p:grpSpPr bwMode="auto">
          <a:xfrm>
            <a:off x="3581400" y="2286000"/>
            <a:ext cx="2438400" cy="2835275"/>
            <a:chOff x="1248" y="480"/>
            <a:chExt cx="1536" cy="1786"/>
          </a:xfrm>
        </p:grpSpPr>
        <p:sp>
          <p:nvSpPr>
            <p:cNvPr id="69652" name="Line 6"/>
            <p:cNvSpPr>
              <a:spLocks noChangeShapeType="1"/>
            </p:cNvSpPr>
            <p:nvPr/>
          </p:nvSpPr>
          <p:spPr bwMode="auto">
            <a:xfrm flipV="1">
              <a:off x="1958" y="480"/>
              <a:ext cx="10" cy="1786"/>
            </a:xfrm>
            <a:prstGeom prst="line">
              <a:avLst/>
            </a:prstGeom>
            <a:noFill/>
            <a:ln w="25400">
              <a:solidFill>
                <a:srgbClr val="0000FF"/>
              </a:solidFill>
              <a:round/>
              <a:headEnd type="none" w="sm" len="sm"/>
              <a:tailEnd type="none" w="sm" len="sm"/>
            </a:ln>
            <a:effectLst/>
          </p:spPr>
          <p:txBody>
            <a:bodyPr/>
            <a:lstStyle/>
            <a:p>
              <a:endParaRPr lang="en-US" dirty="0"/>
            </a:p>
          </p:txBody>
        </p:sp>
        <p:sp>
          <p:nvSpPr>
            <p:cNvPr id="69653" name="Line 8"/>
            <p:cNvSpPr>
              <a:spLocks noChangeShapeType="1"/>
            </p:cNvSpPr>
            <p:nvPr/>
          </p:nvSpPr>
          <p:spPr bwMode="auto">
            <a:xfrm>
              <a:off x="1248" y="1344"/>
              <a:ext cx="1536" cy="10"/>
            </a:xfrm>
            <a:prstGeom prst="line">
              <a:avLst/>
            </a:prstGeom>
            <a:noFill/>
            <a:ln w="12700">
              <a:solidFill>
                <a:srgbClr val="0000FF"/>
              </a:solidFill>
              <a:round/>
              <a:headEnd type="none" w="sm" len="sm"/>
              <a:tailEnd type="none" w="sm" len="sm"/>
            </a:ln>
            <a:effectLst/>
          </p:spPr>
          <p:txBody>
            <a:bodyPr/>
            <a:lstStyle/>
            <a:p>
              <a:endParaRPr lang="en-US" dirty="0"/>
            </a:p>
          </p:txBody>
        </p:sp>
        <p:sp>
          <p:nvSpPr>
            <p:cNvPr id="69654" name="Line 9"/>
            <p:cNvSpPr>
              <a:spLocks noChangeShapeType="1"/>
            </p:cNvSpPr>
            <p:nvPr/>
          </p:nvSpPr>
          <p:spPr bwMode="auto">
            <a:xfrm flipH="1">
              <a:off x="1248" y="480"/>
              <a:ext cx="720" cy="864"/>
            </a:xfrm>
            <a:prstGeom prst="line">
              <a:avLst/>
            </a:prstGeom>
            <a:noFill/>
            <a:ln w="12700">
              <a:solidFill>
                <a:srgbClr val="0000FF"/>
              </a:solidFill>
              <a:round/>
              <a:headEnd type="none" w="sm" len="sm"/>
              <a:tailEnd type="none" w="sm" len="sm"/>
            </a:ln>
            <a:effectLst/>
          </p:spPr>
          <p:txBody>
            <a:bodyPr/>
            <a:lstStyle/>
            <a:p>
              <a:endParaRPr lang="en-US" dirty="0"/>
            </a:p>
          </p:txBody>
        </p:sp>
        <p:sp>
          <p:nvSpPr>
            <p:cNvPr id="69655" name="Line 10"/>
            <p:cNvSpPr>
              <a:spLocks noChangeShapeType="1"/>
            </p:cNvSpPr>
            <p:nvPr/>
          </p:nvSpPr>
          <p:spPr bwMode="auto">
            <a:xfrm>
              <a:off x="1968" y="480"/>
              <a:ext cx="816" cy="864"/>
            </a:xfrm>
            <a:prstGeom prst="line">
              <a:avLst/>
            </a:prstGeom>
            <a:noFill/>
            <a:ln w="12700">
              <a:solidFill>
                <a:srgbClr val="0000FF"/>
              </a:solidFill>
              <a:round/>
              <a:headEnd type="none" w="sm" len="sm"/>
              <a:tailEnd type="none" w="sm" len="sm"/>
            </a:ln>
            <a:effectLst/>
          </p:spPr>
          <p:txBody>
            <a:bodyPr/>
            <a:lstStyle/>
            <a:p>
              <a:endParaRPr lang="en-US" dirty="0"/>
            </a:p>
          </p:txBody>
        </p:sp>
        <p:sp>
          <p:nvSpPr>
            <p:cNvPr id="69656" name="Line 11"/>
            <p:cNvSpPr>
              <a:spLocks noChangeShapeType="1"/>
            </p:cNvSpPr>
            <p:nvPr/>
          </p:nvSpPr>
          <p:spPr bwMode="auto">
            <a:xfrm>
              <a:off x="1248" y="1392"/>
              <a:ext cx="0" cy="769"/>
            </a:xfrm>
            <a:prstGeom prst="line">
              <a:avLst/>
            </a:prstGeom>
            <a:noFill/>
            <a:ln w="12700">
              <a:solidFill>
                <a:srgbClr val="0000FF"/>
              </a:solidFill>
              <a:round/>
              <a:headEnd type="none" w="sm" len="sm"/>
              <a:tailEnd type="none" w="sm" len="sm"/>
            </a:ln>
            <a:effectLst/>
          </p:spPr>
          <p:txBody>
            <a:bodyPr/>
            <a:lstStyle/>
            <a:p>
              <a:endParaRPr lang="en-US" dirty="0"/>
            </a:p>
          </p:txBody>
        </p:sp>
        <p:sp>
          <p:nvSpPr>
            <p:cNvPr id="69657" name="Line 12"/>
            <p:cNvSpPr>
              <a:spLocks noChangeShapeType="1"/>
            </p:cNvSpPr>
            <p:nvPr/>
          </p:nvSpPr>
          <p:spPr bwMode="auto">
            <a:xfrm>
              <a:off x="2736" y="1344"/>
              <a:ext cx="1" cy="817"/>
            </a:xfrm>
            <a:prstGeom prst="line">
              <a:avLst/>
            </a:prstGeom>
            <a:noFill/>
            <a:ln w="12700">
              <a:solidFill>
                <a:srgbClr val="0000FF"/>
              </a:solidFill>
              <a:round/>
              <a:headEnd type="none" w="sm" len="sm"/>
              <a:tailEnd type="none" w="sm" len="sm"/>
            </a:ln>
            <a:effectLst/>
          </p:spPr>
          <p:txBody>
            <a:bodyPr/>
            <a:lstStyle/>
            <a:p>
              <a:endParaRPr lang="en-US" dirty="0"/>
            </a:p>
          </p:txBody>
        </p:sp>
      </p:grpSp>
      <p:sp>
        <p:nvSpPr>
          <p:cNvPr id="69636" name="Line 26"/>
          <p:cNvSpPr>
            <a:spLocks noChangeShapeType="1"/>
          </p:cNvSpPr>
          <p:nvPr/>
        </p:nvSpPr>
        <p:spPr bwMode="auto">
          <a:xfrm>
            <a:off x="2057400" y="5121275"/>
            <a:ext cx="5486400" cy="0"/>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69637" name="Line 27"/>
          <p:cNvSpPr>
            <a:spLocks noChangeShapeType="1"/>
          </p:cNvSpPr>
          <p:nvPr/>
        </p:nvSpPr>
        <p:spPr bwMode="auto">
          <a:xfrm flipV="1">
            <a:off x="4708525" y="3292475"/>
            <a:ext cx="1588" cy="1828800"/>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69638" name="Line 28"/>
          <p:cNvSpPr>
            <a:spLocks noChangeShapeType="1"/>
          </p:cNvSpPr>
          <p:nvPr/>
        </p:nvSpPr>
        <p:spPr bwMode="auto">
          <a:xfrm>
            <a:off x="2057400" y="4938713"/>
            <a:ext cx="5486400" cy="0"/>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69639" name="Line 29"/>
          <p:cNvSpPr>
            <a:spLocks noChangeShapeType="1"/>
          </p:cNvSpPr>
          <p:nvPr/>
        </p:nvSpPr>
        <p:spPr bwMode="auto">
          <a:xfrm>
            <a:off x="2971800" y="4022725"/>
            <a:ext cx="3567113" cy="1588"/>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69640" name="Line 30"/>
          <p:cNvSpPr>
            <a:spLocks noChangeShapeType="1"/>
          </p:cNvSpPr>
          <p:nvPr/>
        </p:nvSpPr>
        <p:spPr bwMode="auto">
          <a:xfrm flipH="1">
            <a:off x="2971800" y="3292475"/>
            <a:ext cx="1738313" cy="731838"/>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69641" name="Line 31"/>
          <p:cNvSpPr>
            <a:spLocks noChangeShapeType="1"/>
          </p:cNvSpPr>
          <p:nvPr/>
        </p:nvSpPr>
        <p:spPr bwMode="auto">
          <a:xfrm>
            <a:off x="4708525" y="3292475"/>
            <a:ext cx="1830388" cy="731838"/>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69642" name="Line 32"/>
          <p:cNvSpPr>
            <a:spLocks noChangeShapeType="1"/>
          </p:cNvSpPr>
          <p:nvPr/>
        </p:nvSpPr>
        <p:spPr bwMode="auto">
          <a:xfrm>
            <a:off x="2971800" y="4022725"/>
            <a:ext cx="0" cy="915988"/>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69643" name="Line 33"/>
          <p:cNvSpPr>
            <a:spLocks noChangeShapeType="1"/>
          </p:cNvSpPr>
          <p:nvPr/>
        </p:nvSpPr>
        <p:spPr bwMode="auto">
          <a:xfrm>
            <a:off x="6537325" y="4022725"/>
            <a:ext cx="1588" cy="915988"/>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69644" name="Rectangle 34"/>
          <p:cNvSpPr>
            <a:spLocks noChangeArrowheads="1"/>
          </p:cNvSpPr>
          <p:nvPr/>
        </p:nvSpPr>
        <p:spPr bwMode="auto">
          <a:xfrm>
            <a:off x="4525963" y="5211763"/>
            <a:ext cx="366712" cy="184150"/>
          </a:xfrm>
          <a:prstGeom prst="rect">
            <a:avLst/>
          </a:prstGeom>
          <a:noFill/>
          <a:ln w="12700">
            <a:noFill/>
            <a:miter lim="800000"/>
            <a:headEnd/>
            <a:tailEnd/>
          </a:ln>
          <a:effectLst/>
        </p:spPr>
        <p:txBody>
          <a:bodyPr lIns="12700" tIns="12700" rIns="12700" bIns="12700"/>
          <a:lstStyle/>
          <a:p>
            <a:r>
              <a:rPr lang="en-US" sz="1200" b="1" dirty="0"/>
              <a:t>CBD</a:t>
            </a:r>
            <a:endParaRPr lang="en-US" sz="1200" dirty="0"/>
          </a:p>
        </p:txBody>
      </p:sp>
      <p:sp>
        <p:nvSpPr>
          <p:cNvPr id="69645" name="Rectangle 35"/>
          <p:cNvSpPr>
            <a:spLocks noChangeArrowheads="1"/>
          </p:cNvSpPr>
          <p:nvPr/>
        </p:nvSpPr>
        <p:spPr bwMode="auto">
          <a:xfrm>
            <a:off x="6811963" y="4938713"/>
            <a:ext cx="182562" cy="182562"/>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69646" name="Rectangle 36"/>
          <p:cNvSpPr>
            <a:spLocks noChangeArrowheads="1"/>
          </p:cNvSpPr>
          <p:nvPr/>
        </p:nvSpPr>
        <p:spPr bwMode="auto">
          <a:xfrm>
            <a:off x="2422525" y="4938713"/>
            <a:ext cx="184150" cy="182562"/>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69647" name="Rectangle 37"/>
          <p:cNvSpPr>
            <a:spLocks noChangeArrowheads="1"/>
          </p:cNvSpPr>
          <p:nvPr/>
        </p:nvSpPr>
        <p:spPr bwMode="auto">
          <a:xfrm>
            <a:off x="2422525" y="2743200"/>
            <a:ext cx="4298950" cy="457200"/>
          </a:xfrm>
          <a:prstGeom prst="rect">
            <a:avLst/>
          </a:prstGeom>
          <a:noFill/>
          <a:ln w="12700">
            <a:noFill/>
            <a:miter lim="800000"/>
            <a:headEnd/>
            <a:tailEnd/>
          </a:ln>
          <a:effectLst/>
        </p:spPr>
        <p:txBody>
          <a:bodyPr lIns="12700" tIns="12700" rIns="12700" bIns="12700"/>
          <a:lstStyle/>
          <a:p>
            <a:endParaRPr lang="en-US" sz="1200" b="1" dirty="0"/>
          </a:p>
        </p:txBody>
      </p:sp>
      <p:sp>
        <p:nvSpPr>
          <p:cNvPr id="69648" name="Rectangle 40"/>
          <p:cNvSpPr>
            <a:spLocks noChangeArrowheads="1"/>
          </p:cNvSpPr>
          <p:nvPr/>
        </p:nvSpPr>
        <p:spPr bwMode="auto">
          <a:xfrm>
            <a:off x="3703638" y="4389438"/>
            <a:ext cx="182562" cy="184150"/>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69649" name="Rectangle 41"/>
          <p:cNvSpPr>
            <a:spLocks noChangeArrowheads="1"/>
          </p:cNvSpPr>
          <p:nvPr/>
        </p:nvSpPr>
        <p:spPr bwMode="auto">
          <a:xfrm>
            <a:off x="5622925" y="4389438"/>
            <a:ext cx="366713" cy="274637"/>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69650" name="Rectangle 42"/>
          <p:cNvSpPr>
            <a:spLocks noChangeArrowheads="1"/>
          </p:cNvSpPr>
          <p:nvPr/>
        </p:nvSpPr>
        <p:spPr bwMode="auto">
          <a:xfrm>
            <a:off x="4419600" y="3429000"/>
            <a:ext cx="184150" cy="184150"/>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69651" name="Rectangle 43"/>
          <p:cNvSpPr>
            <a:spLocks noChangeArrowheads="1"/>
          </p:cNvSpPr>
          <p:nvPr/>
        </p:nvSpPr>
        <p:spPr bwMode="auto">
          <a:xfrm>
            <a:off x="4876800" y="3429000"/>
            <a:ext cx="182563" cy="184150"/>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26" name="Slide Number Placeholder 25"/>
          <p:cNvSpPr>
            <a:spLocks noGrp="1"/>
          </p:cNvSpPr>
          <p:nvPr>
            <p:ph type="sldNum" sz="quarter" idx="12"/>
          </p:nvPr>
        </p:nvSpPr>
        <p:spPr/>
        <p:txBody>
          <a:bodyPr/>
          <a:lstStyle/>
          <a:p>
            <a:fld id="{B3F1269B-5974-4756-88FB-78A4FC297057}" type="slidenum">
              <a:rPr lang="en-US" smtClean="0"/>
              <a:pPr/>
              <a:t>56</a:t>
            </a:fld>
            <a:endParaRPr lang="en-US" dirty="0"/>
          </a:p>
        </p:txBody>
      </p:sp>
      <p:sp>
        <p:nvSpPr>
          <p:cNvPr id="27" name="Footer Placeholder 2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738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600" b="1" i="1" dirty="0" smtClean="0">
                <a:solidFill>
                  <a:schemeClr val="tx1"/>
                </a:solidFill>
                <a:effectLst/>
                <a:cs typeface="Times New Roman" panose="02020603050405020304" pitchFamily="18" charset="0"/>
              </a:rPr>
              <a:t>4.2.2 Using the simple monocentric city model…</a:t>
            </a:r>
          </a:p>
        </p:txBody>
      </p:sp>
      <p:sp>
        <p:nvSpPr>
          <p:cNvPr id="70659" name="Rectangle 3"/>
          <p:cNvSpPr>
            <a:spLocks noGrp="1" noChangeArrowheads="1"/>
          </p:cNvSpPr>
          <p:nvPr>
            <p:ph type="body" idx="1"/>
          </p:nvPr>
        </p:nvSpPr>
        <p:spPr/>
        <p:txBody>
          <a:bodyPr/>
          <a:lstStyle/>
          <a:p>
            <a:pPr eaLnBrk="1" hangingPunct="1">
              <a:buFont typeface="Wingdings" pitchFamily="2" charset="2"/>
              <a:buNone/>
            </a:pPr>
            <a:r>
              <a:rPr lang="en-US" b="1" i="1" dirty="0" smtClean="0">
                <a:effectLst/>
                <a:cs typeface="Times New Roman" pitchFamily="18" charset="0"/>
              </a:rPr>
              <a:t>The monocentric city model greatly simplifies the complexities of real world cities. This simplification enables the model to reveal some basic insights about urban form. E.g., relationships between:</a:t>
            </a:r>
          </a:p>
        </p:txBody>
      </p:sp>
      <p:sp>
        <p:nvSpPr>
          <p:cNvPr id="4" name="Slide Number Placeholder 3"/>
          <p:cNvSpPr>
            <a:spLocks noGrp="1"/>
          </p:cNvSpPr>
          <p:nvPr>
            <p:ph type="sldNum" sz="quarter" idx="12"/>
          </p:nvPr>
        </p:nvSpPr>
        <p:spPr/>
        <p:txBody>
          <a:bodyPr/>
          <a:lstStyle/>
          <a:p>
            <a:fld id="{69860557-0C15-4F8F-AB79-8857A8125E7E}" type="slidenum">
              <a:rPr lang="en-US" smtClean="0"/>
              <a:pPr/>
              <a:t>57</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xfrm>
            <a:off x="457200" y="381000"/>
            <a:ext cx="8305800" cy="838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1" hangingPunct="1">
              <a:defRPr/>
            </a:pPr>
            <a:r>
              <a:rPr lang="en-US" sz="2800" b="1" i="1" dirty="0" smtClean="0">
                <a:solidFill>
                  <a:srgbClr val="0000FF"/>
                </a:solidFill>
                <a:effectLst/>
                <a:cs typeface="Times New Roman" panose="02020603050405020304" pitchFamily="18" charset="0"/>
              </a:rPr>
              <a:t>Variables relevant to real estate opportunities:</a:t>
            </a:r>
          </a:p>
        </p:txBody>
      </p:sp>
      <p:sp>
        <p:nvSpPr>
          <p:cNvPr id="71683" name="Rectangle 3"/>
          <p:cNvSpPr>
            <a:spLocks noGrp="1" noChangeArrowheads="1"/>
          </p:cNvSpPr>
          <p:nvPr>
            <p:ph type="body" idx="1"/>
          </p:nvPr>
        </p:nvSpPr>
        <p:spPr>
          <a:xfrm>
            <a:off x="762000" y="1143000"/>
            <a:ext cx="7772400" cy="1447800"/>
          </a:xfrm>
        </p:spPr>
        <p:txBody>
          <a:bodyPr/>
          <a:lstStyle/>
          <a:p>
            <a:pPr eaLnBrk="1" hangingPunct="1">
              <a:buFont typeface="Wingdings" pitchFamily="2" charset="2"/>
              <a:buNone/>
            </a:pPr>
            <a:r>
              <a:rPr lang="en-US" sz="2400" b="1" i="1" dirty="0" smtClean="0">
                <a:latin typeface="Symbol" pitchFamily="18" charset="2"/>
                <a:cs typeface="Times New Roman" pitchFamily="18" charset="0"/>
              </a:rPr>
              <a:t>·</a:t>
            </a:r>
            <a:r>
              <a:rPr lang="en-US" sz="2400" b="1" i="1" dirty="0" smtClean="0">
                <a:cs typeface="Times New Roman" pitchFamily="18" charset="0"/>
              </a:rPr>
              <a:t>       City size</a:t>
            </a:r>
          </a:p>
          <a:p>
            <a:pPr eaLnBrk="1" hangingPunct="1">
              <a:buFont typeface="Wingdings" pitchFamily="2" charset="2"/>
              <a:buNone/>
            </a:pPr>
            <a:r>
              <a:rPr lang="en-US" sz="2400" b="1" i="1" dirty="0" smtClean="0">
                <a:latin typeface="Symbol" pitchFamily="18" charset="2"/>
                <a:cs typeface="Times New Roman" pitchFamily="18" charset="0"/>
              </a:rPr>
              <a:t>·</a:t>
            </a:r>
            <a:r>
              <a:rPr lang="en-US" sz="2400" b="1" i="1" dirty="0" smtClean="0">
                <a:cs typeface="Times New Roman" pitchFamily="18" charset="0"/>
              </a:rPr>
              <a:t>       Pattern of location value within the city</a:t>
            </a:r>
          </a:p>
          <a:p>
            <a:pPr eaLnBrk="1" hangingPunct="1">
              <a:buFont typeface="Wingdings" pitchFamily="2" charset="2"/>
              <a:buNone/>
            </a:pPr>
            <a:r>
              <a:rPr lang="en-US" sz="2400" b="1" i="1" dirty="0" smtClean="0">
                <a:latin typeface="Symbol" pitchFamily="18" charset="2"/>
                <a:cs typeface="Times New Roman" pitchFamily="18" charset="0"/>
              </a:rPr>
              <a:t>·</a:t>
            </a:r>
            <a:r>
              <a:rPr lang="en-US" sz="2400" b="1" i="1" dirty="0" smtClean="0">
                <a:cs typeface="Times New Roman" pitchFamily="18" charset="0"/>
              </a:rPr>
              <a:t>       Trend in real rents over time for a given location</a:t>
            </a:r>
          </a:p>
        </p:txBody>
      </p:sp>
      <p:sp>
        <p:nvSpPr>
          <p:cNvPr id="301060" name="Rectangle 4"/>
          <p:cNvSpPr>
            <a:spLocks noChangeArrowheads="1"/>
          </p:cNvSpPr>
          <p:nvPr/>
        </p:nvSpPr>
        <p:spPr bwMode="auto">
          <a:xfrm>
            <a:off x="533400" y="28956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US" b="1" i="1" dirty="0" smtClean="0">
                <a:solidFill>
                  <a:srgbClr val="0000FF"/>
                </a:solidFill>
                <a:effectLst>
                  <a:outerShdw blurRad="38100" dist="38100" dir="2700000" algn="tl">
                    <a:srgbClr val="000000"/>
                  </a:outerShdw>
                </a:effectLst>
                <a:latin typeface="Arial" panose="020B0604020202090204" pitchFamily="34" charset="0"/>
                <a:cs typeface="Times New Roman" panose="02020603050405020304" pitchFamily="18" charset="0"/>
              </a:rPr>
              <a:t>And economic causal forces:</a:t>
            </a:r>
          </a:p>
        </p:txBody>
      </p:sp>
      <p:sp>
        <p:nvSpPr>
          <p:cNvPr id="71685" name="Rectangle 5"/>
          <p:cNvSpPr>
            <a:spLocks noChangeArrowheads="1"/>
          </p:cNvSpPr>
          <p:nvPr/>
        </p:nvSpPr>
        <p:spPr bwMode="auto">
          <a:xfrm>
            <a:off x="609600" y="3657600"/>
            <a:ext cx="7772400" cy="1600200"/>
          </a:xfrm>
          <a:prstGeom prst="rect">
            <a:avLst/>
          </a:prstGeom>
          <a:noFill/>
          <a:ln w="9525">
            <a:noFill/>
            <a:miter lim="800000"/>
            <a:headEnd/>
            <a:tailEnd/>
          </a:ln>
          <a:effectLst/>
        </p:spPr>
        <p:txBody>
          <a:bodyPr/>
          <a:lstStyle/>
          <a:p>
            <a:pPr marL="342900" indent="-342900" eaLnBrk="1" hangingPunct="1">
              <a:spcBef>
                <a:spcPct val="20000"/>
              </a:spcBef>
              <a:buClr>
                <a:schemeClr val="accent2"/>
              </a:buClr>
              <a:buSzPct val="80000"/>
              <a:buFont typeface="Wingdings" pitchFamily="2" charset="2"/>
              <a:buNone/>
            </a:pPr>
            <a:r>
              <a:rPr lang="en-US" b="1" i="1" dirty="0">
                <a:latin typeface="Symbol" pitchFamily="18" charset="2"/>
                <a:cs typeface="Times New Roman" pitchFamily="18" charset="0"/>
              </a:rPr>
              <a:t>·</a:t>
            </a:r>
            <a:r>
              <a:rPr lang="en-US" b="1" i="1" dirty="0">
                <a:cs typeface="Times New Roman" pitchFamily="18" charset="0"/>
              </a:rPr>
              <a:t>       Population change</a:t>
            </a:r>
          </a:p>
          <a:p>
            <a:pPr marL="342900" indent="-342900" eaLnBrk="1" hangingPunct="1">
              <a:spcBef>
                <a:spcPct val="20000"/>
              </a:spcBef>
              <a:buClr>
                <a:schemeClr val="accent2"/>
              </a:buClr>
              <a:buSzPct val="80000"/>
              <a:buFont typeface="Wingdings" pitchFamily="2" charset="2"/>
              <a:buNone/>
            </a:pPr>
            <a:r>
              <a:rPr lang="en-US" b="1" i="1" dirty="0">
                <a:latin typeface="Symbol" pitchFamily="18" charset="2"/>
                <a:cs typeface="Times New Roman" pitchFamily="18" charset="0"/>
              </a:rPr>
              <a:t>·</a:t>
            </a:r>
            <a:r>
              <a:rPr lang="en-US" b="1" i="1" dirty="0">
                <a:cs typeface="Times New Roman" pitchFamily="18" charset="0"/>
              </a:rPr>
              <a:t>       Income change</a:t>
            </a:r>
          </a:p>
          <a:p>
            <a:pPr marL="342900" indent="-342900" eaLnBrk="1" hangingPunct="1">
              <a:spcBef>
                <a:spcPct val="20000"/>
              </a:spcBef>
              <a:buClr>
                <a:schemeClr val="accent2"/>
              </a:buClr>
              <a:buSzPct val="80000"/>
              <a:buFont typeface="Wingdings" pitchFamily="2" charset="2"/>
              <a:buNone/>
            </a:pPr>
            <a:r>
              <a:rPr lang="en-US" b="1" i="1" dirty="0">
                <a:latin typeface="Symbol" pitchFamily="18" charset="2"/>
                <a:cs typeface="Times New Roman" pitchFamily="18" charset="0"/>
              </a:rPr>
              <a:t>·</a:t>
            </a:r>
            <a:r>
              <a:rPr lang="en-US" b="1" i="1" dirty="0">
                <a:cs typeface="Times New Roman" pitchFamily="18" charset="0"/>
              </a:rPr>
              <a:t>       Transport cost change (infra-structure, technology)</a:t>
            </a:r>
          </a:p>
        </p:txBody>
      </p:sp>
      <p:sp>
        <p:nvSpPr>
          <p:cNvPr id="6" name="Slide Number Placeholder 5"/>
          <p:cNvSpPr>
            <a:spLocks noGrp="1"/>
          </p:cNvSpPr>
          <p:nvPr>
            <p:ph type="sldNum" sz="quarter" idx="12"/>
          </p:nvPr>
        </p:nvSpPr>
        <p:spPr/>
        <p:txBody>
          <a:bodyPr/>
          <a:lstStyle/>
          <a:p>
            <a:fld id="{69860557-0C15-4F8F-AB79-8857A8125E7E}" type="slidenum">
              <a:rPr lang="en-US" smtClean="0"/>
              <a:pPr/>
              <a:t>58</a:t>
            </a:fld>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533400" y="3810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838200" indent="-838200" eaLnBrk="1" hangingPunct="1">
              <a:buFontTx/>
              <a:buAutoNum type="arabicPeriod"/>
              <a:defRPr/>
            </a:pPr>
            <a:r>
              <a:rPr lang="en-US" sz="3200" b="1" i="1" dirty="0" smtClean="0">
                <a:solidFill>
                  <a:schemeClr val="tx1"/>
                </a:solidFill>
                <a:effectLst/>
                <a:cs typeface="Times New Roman" panose="02020603050405020304" pitchFamily="18" charset="0"/>
              </a:rPr>
              <a:t>The pure effect of </a:t>
            </a:r>
            <a:r>
              <a:rPr lang="en-US" sz="3200" b="1" i="1" dirty="0" smtClean="0">
                <a:solidFill>
                  <a:srgbClr val="0000FF"/>
                </a:solidFill>
                <a:effectLst/>
                <a:cs typeface="Times New Roman" panose="02020603050405020304" pitchFamily="18" charset="0"/>
              </a:rPr>
              <a:t>Population Growth with Constant Density…</a:t>
            </a:r>
          </a:p>
        </p:txBody>
      </p:sp>
      <p:sp>
        <p:nvSpPr>
          <p:cNvPr id="72707" name="Rectangle 3"/>
          <p:cNvSpPr>
            <a:spLocks noGrp="1" noChangeArrowheads="1"/>
          </p:cNvSpPr>
          <p:nvPr>
            <p:ph type="body" idx="1"/>
          </p:nvPr>
        </p:nvSpPr>
        <p:spPr>
          <a:xfrm>
            <a:off x="685800" y="1600200"/>
            <a:ext cx="7772400" cy="4114800"/>
          </a:xfrm>
        </p:spPr>
        <p:txBody>
          <a:bodyPr/>
          <a:lstStyle/>
          <a:p>
            <a:pPr eaLnBrk="1" hangingPunct="1">
              <a:buFontTx/>
              <a:buNone/>
            </a:pPr>
            <a:r>
              <a:rPr lang="en-US" b="1" i="1" dirty="0" smtClean="0">
                <a:effectLst/>
                <a:cs typeface="Times New Roman" pitchFamily="18" charset="0"/>
              </a:rPr>
              <a:t>(holding all else constant, including per capita income, &amp; transport costs per mile.)</a:t>
            </a:r>
          </a:p>
        </p:txBody>
      </p:sp>
      <p:grpSp>
        <p:nvGrpSpPr>
          <p:cNvPr id="72708" name="Group 39"/>
          <p:cNvGrpSpPr>
            <a:grpSpLocks/>
          </p:cNvGrpSpPr>
          <p:nvPr/>
        </p:nvGrpSpPr>
        <p:grpSpPr bwMode="auto">
          <a:xfrm>
            <a:off x="1600200" y="2819400"/>
            <a:ext cx="6019800" cy="3657600"/>
            <a:chOff x="1008" y="1776"/>
            <a:chExt cx="3792" cy="2304"/>
          </a:xfrm>
        </p:grpSpPr>
        <p:sp>
          <p:nvSpPr>
            <p:cNvPr id="72732" name="Rectangle 37"/>
            <p:cNvSpPr>
              <a:spLocks noChangeArrowheads="1"/>
            </p:cNvSpPr>
            <p:nvPr/>
          </p:nvSpPr>
          <p:spPr bwMode="auto">
            <a:xfrm>
              <a:off x="1008" y="1776"/>
              <a:ext cx="3792" cy="2304"/>
            </a:xfrm>
            <a:prstGeom prst="rect">
              <a:avLst/>
            </a:prstGeom>
            <a:noFill/>
            <a:ln w="9525">
              <a:solidFill>
                <a:schemeClr val="tx1"/>
              </a:solidFill>
              <a:miter lim="800000"/>
              <a:headEnd/>
              <a:tailEnd/>
            </a:ln>
            <a:effectLst/>
          </p:spPr>
          <p:txBody>
            <a:bodyPr wrap="none" anchor="ctr"/>
            <a:lstStyle/>
            <a:p>
              <a:pPr eaLnBrk="1" hangingPunct="1"/>
              <a:endParaRPr lang="en-US" dirty="0"/>
            </a:p>
          </p:txBody>
        </p:sp>
        <p:sp>
          <p:nvSpPr>
            <p:cNvPr id="72733" name="Line 6"/>
            <p:cNvSpPr>
              <a:spLocks noChangeShapeType="1"/>
            </p:cNvSpPr>
            <p:nvPr/>
          </p:nvSpPr>
          <p:spPr bwMode="auto">
            <a:xfrm>
              <a:off x="1152" y="3869"/>
              <a:ext cx="3456" cy="0"/>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72734" name="Line 7"/>
            <p:cNvSpPr>
              <a:spLocks noChangeShapeType="1"/>
            </p:cNvSpPr>
            <p:nvPr/>
          </p:nvSpPr>
          <p:spPr bwMode="auto">
            <a:xfrm>
              <a:off x="1152" y="3754"/>
              <a:ext cx="3456" cy="0"/>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72735" name="Line 8"/>
            <p:cNvSpPr>
              <a:spLocks noChangeShapeType="1"/>
            </p:cNvSpPr>
            <p:nvPr/>
          </p:nvSpPr>
          <p:spPr bwMode="auto">
            <a:xfrm>
              <a:off x="1728" y="3178"/>
              <a:ext cx="2246" cy="0"/>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72736" name="Line 9"/>
            <p:cNvSpPr>
              <a:spLocks noChangeShapeType="1"/>
            </p:cNvSpPr>
            <p:nvPr/>
          </p:nvSpPr>
          <p:spPr bwMode="auto">
            <a:xfrm flipH="1">
              <a:off x="1728" y="2717"/>
              <a:ext cx="1095" cy="46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72737" name="Line 10"/>
            <p:cNvSpPr>
              <a:spLocks noChangeShapeType="1"/>
            </p:cNvSpPr>
            <p:nvPr/>
          </p:nvSpPr>
          <p:spPr bwMode="auto">
            <a:xfrm>
              <a:off x="2822" y="2717"/>
              <a:ext cx="1152" cy="46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72738" name="Line 11"/>
            <p:cNvSpPr>
              <a:spLocks noChangeShapeType="1"/>
            </p:cNvSpPr>
            <p:nvPr/>
          </p:nvSpPr>
          <p:spPr bwMode="auto">
            <a:xfrm>
              <a:off x="1728" y="3178"/>
              <a:ext cx="0" cy="576"/>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72739" name="Line 12"/>
            <p:cNvSpPr>
              <a:spLocks noChangeShapeType="1"/>
            </p:cNvSpPr>
            <p:nvPr/>
          </p:nvSpPr>
          <p:spPr bwMode="auto">
            <a:xfrm>
              <a:off x="3974" y="3178"/>
              <a:ext cx="0" cy="576"/>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72740" name="Rectangle 13"/>
            <p:cNvSpPr>
              <a:spLocks noChangeArrowheads="1"/>
            </p:cNvSpPr>
            <p:nvPr/>
          </p:nvSpPr>
          <p:spPr bwMode="auto">
            <a:xfrm>
              <a:off x="2707" y="3926"/>
              <a:ext cx="231" cy="116"/>
            </a:xfrm>
            <a:prstGeom prst="rect">
              <a:avLst/>
            </a:prstGeom>
            <a:noFill/>
            <a:ln w="12700">
              <a:noFill/>
              <a:miter lim="800000"/>
              <a:headEnd/>
              <a:tailEnd/>
            </a:ln>
            <a:effectLst/>
          </p:spPr>
          <p:txBody>
            <a:bodyPr lIns="12700" tIns="12700" rIns="12700" bIns="12700"/>
            <a:lstStyle/>
            <a:p>
              <a:r>
                <a:rPr lang="en-US" sz="1200" b="1" dirty="0"/>
                <a:t>CBD</a:t>
              </a:r>
              <a:endParaRPr lang="en-US" sz="1200" dirty="0"/>
            </a:p>
          </p:txBody>
        </p:sp>
        <p:sp>
          <p:nvSpPr>
            <p:cNvPr id="72741" name="Rectangle 14"/>
            <p:cNvSpPr>
              <a:spLocks noChangeArrowheads="1"/>
            </p:cNvSpPr>
            <p:nvPr/>
          </p:nvSpPr>
          <p:spPr bwMode="auto">
            <a:xfrm>
              <a:off x="3801" y="3754"/>
              <a:ext cx="116" cy="115"/>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72742" name="Rectangle 15"/>
            <p:cNvSpPr>
              <a:spLocks noChangeArrowheads="1"/>
            </p:cNvSpPr>
            <p:nvPr/>
          </p:nvSpPr>
          <p:spPr bwMode="auto">
            <a:xfrm>
              <a:off x="1843" y="3754"/>
              <a:ext cx="116" cy="115"/>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72743" name="Rectangle 18"/>
            <p:cNvSpPr>
              <a:spLocks noChangeArrowheads="1"/>
            </p:cNvSpPr>
            <p:nvPr/>
          </p:nvSpPr>
          <p:spPr bwMode="auto">
            <a:xfrm>
              <a:off x="2189" y="3408"/>
              <a:ext cx="115" cy="116"/>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72744" name="Rectangle 19"/>
            <p:cNvSpPr>
              <a:spLocks noChangeArrowheads="1"/>
            </p:cNvSpPr>
            <p:nvPr/>
          </p:nvSpPr>
          <p:spPr bwMode="auto">
            <a:xfrm>
              <a:off x="3398" y="3408"/>
              <a:ext cx="173" cy="116"/>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72745" name="Rectangle 20"/>
            <p:cNvSpPr>
              <a:spLocks noChangeArrowheads="1"/>
            </p:cNvSpPr>
            <p:nvPr/>
          </p:nvSpPr>
          <p:spPr bwMode="auto">
            <a:xfrm>
              <a:off x="2534" y="2947"/>
              <a:ext cx="116" cy="116"/>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72746" name="Rectangle 21"/>
            <p:cNvSpPr>
              <a:spLocks noChangeArrowheads="1"/>
            </p:cNvSpPr>
            <p:nvPr/>
          </p:nvSpPr>
          <p:spPr bwMode="auto">
            <a:xfrm>
              <a:off x="3053" y="2947"/>
              <a:ext cx="115" cy="116"/>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72747" name="Line 22"/>
            <p:cNvSpPr>
              <a:spLocks noChangeShapeType="1"/>
            </p:cNvSpPr>
            <p:nvPr/>
          </p:nvSpPr>
          <p:spPr bwMode="auto">
            <a:xfrm flipV="1">
              <a:off x="2822" y="2736"/>
              <a:ext cx="10" cy="1133"/>
            </a:xfrm>
            <a:prstGeom prst="line">
              <a:avLst/>
            </a:prstGeom>
            <a:noFill/>
            <a:ln w="25400">
              <a:solidFill>
                <a:srgbClr val="000000"/>
              </a:solidFill>
              <a:round/>
              <a:headEnd type="none" w="sm" len="sm"/>
              <a:tailEnd type="none" w="sm" len="sm"/>
            </a:ln>
            <a:effectLst/>
          </p:spPr>
          <p:txBody>
            <a:bodyPr/>
            <a:lstStyle/>
            <a:p>
              <a:endParaRPr lang="en-US" dirty="0"/>
            </a:p>
          </p:txBody>
        </p:sp>
      </p:grpSp>
      <p:grpSp>
        <p:nvGrpSpPr>
          <p:cNvPr id="305201" name="Group 49"/>
          <p:cNvGrpSpPr>
            <a:grpSpLocks/>
          </p:cNvGrpSpPr>
          <p:nvPr/>
        </p:nvGrpSpPr>
        <p:grpSpPr bwMode="auto">
          <a:xfrm>
            <a:off x="1828800" y="3124200"/>
            <a:ext cx="5394325" cy="3292475"/>
            <a:chOff x="1152" y="1968"/>
            <a:chExt cx="3398" cy="2074"/>
          </a:xfrm>
        </p:grpSpPr>
        <p:sp>
          <p:nvSpPr>
            <p:cNvPr id="72710" name="Line 24"/>
            <p:cNvSpPr>
              <a:spLocks noChangeShapeType="1"/>
            </p:cNvSpPr>
            <p:nvPr/>
          </p:nvSpPr>
          <p:spPr bwMode="auto">
            <a:xfrm flipH="1">
              <a:off x="1210" y="3178"/>
              <a:ext cx="518" cy="0"/>
            </a:xfrm>
            <a:prstGeom prst="line">
              <a:avLst/>
            </a:prstGeom>
            <a:noFill/>
            <a:ln w="6350">
              <a:solidFill>
                <a:srgbClr val="000000"/>
              </a:solidFill>
              <a:prstDash val="sysDot"/>
              <a:round/>
              <a:headEnd type="none" w="sm" len="sm"/>
              <a:tailEnd type="none" w="sm" len="sm"/>
            </a:ln>
            <a:effectLst/>
          </p:spPr>
          <p:txBody>
            <a:bodyPr/>
            <a:lstStyle/>
            <a:p>
              <a:endParaRPr lang="en-US" dirty="0"/>
            </a:p>
          </p:txBody>
        </p:sp>
        <p:grpSp>
          <p:nvGrpSpPr>
            <p:cNvPr id="72711" name="Group 48"/>
            <p:cNvGrpSpPr>
              <a:grpSpLocks/>
            </p:cNvGrpSpPr>
            <p:nvPr/>
          </p:nvGrpSpPr>
          <p:grpSpPr bwMode="auto">
            <a:xfrm>
              <a:off x="1152" y="1968"/>
              <a:ext cx="3398" cy="2074"/>
              <a:chOff x="1152" y="1968"/>
              <a:chExt cx="3398" cy="2074"/>
            </a:xfrm>
          </p:grpSpPr>
          <p:grpSp>
            <p:nvGrpSpPr>
              <p:cNvPr id="72712" name="Group 46"/>
              <p:cNvGrpSpPr>
                <a:grpSpLocks/>
              </p:cNvGrpSpPr>
              <p:nvPr/>
            </p:nvGrpSpPr>
            <p:grpSpPr bwMode="auto">
              <a:xfrm>
                <a:off x="1210" y="1968"/>
                <a:ext cx="3340" cy="2074"/>
                <a:chOff x="1210" y="1968"/>
                <a:chExt cx="3340" cy="2074"/>
              </a:xfrm>
            </p:grpSpPr>
            <p:grpSp>
              <p:nvGrpSpPr>
                <p:cNvPr id="72714" name="Group 44"/>
                <p:cNvGrpSpPr>
                  <a:grpSpLocks/>
                </p:cNvGrpSpPr>
                <p:nvPr/>
              </p:nvGrpSpPr>
              <p:grpSpPr bwMode="auto">
                <a:xfrm>
                  <a:off x="1210" y="1968"/>
                  <a:ext cx="3340" cy="2016"/>
                  <a:chOff x="1210" y="1968"/>
                  <a:chExt cx="3340" cy="2016"/>
                </a:xfrm>
              </p:grpSpPr>
              <p:grpSp>
                <p:nvGrpSpPr>
                  <p:cNvPr id="72716" name="Group 41"/>
                  <p:cNvGrpSpPr>
                    <a:grpSpLocks/>
                  </p:cNvGrpSpPr>
                  <p:nvPr/>
                </p:nvGrpSpPr>
                <p:grpSpPr bwMode="auto">
                  <a:xfrm>
                    <a:off x="1210" y="2486"/>
                    <a:ext cx="3340" cy="1498"/>
                    <a:chOff x="1210" y="2486"/>
                    <a:chExt cx="3340" cy="1498"/>
                  </a:xfrm>
                </p:grpSpPr>
                <p:sp>
                  <p:nvSpPr>
                    <p:cNvPr id="72718" name="Line 23"/>
                    <p:cNvSpPr>
                      <a:spLocks noChangeShapeType="1"/>
                    </p:cNvSpPr>
                    <p:nvPr/>
                  </p:nvSpPr>
                  <p:spPr bwMode="auto">
                    <a:xfrm flipH="1">
                      <a:off x="1210" y="2486"/>
                      <a:ext cx="1613" cy="692"/>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72719" name="Line 25"/>
                    <p:cNvSpPr>
                      <a:spLocks noChangeShapeType="1"/>
                    </p:cNvSpPr>
                    <p:nvPr/>
                  </p:nvSpPr>
                  <p:spPr bwMode="auto">
                    <a:xfrm>
                      <a:off x="1210" y="3178"/>
                      <a:ext cx="0" cy="576"/>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72720" name="Line 26"/>
                    <p:cNvSpPr>
                      <a:spLocks noChangeShapeType="1"/>
                    </p:cNvSpPr>
                    <p:nvPr/>
                  </p:nvSpPr>
                  <p:spPr bwMode="auto">
                    <a:xfrm>
                      <a:off x="3974" y="3178"/>
                      <a:ext cx="576" cy="0"/>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72721" name="Line 27"/>
                    <p:cNvSpPr>
                      <a:spLocks noChangeShapeType="1"/>
                    </p:cNvSpPr>
                    <p:nvPr/>
                  </p:nvSpPr>
                  <p:spPr bwMode="auto">
                    <a:xfrm>
                      <a:off x="2822" y="2486"/>
                      <a:ext cx="1671" cy="692"/>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72722" name="Line 28"/>
                    <p:cNvSpPr>
                      <a:spLocks noChangeShapeType="1"/>
                    </p:cNvSpPr>
                    <p:nvPr/>
                  </p:nvSpPr>
                  <p:spPr bwMode="auto">
                    <a:xfrm>
                      <a:off x="4492" y="3178"/>
                      <a:ext cx="1" cy="576"/>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72723" name="Line 29"/>
                    <p:cNvSpPr>
                      <a:spLocks noChangeShapeType="1"/>
                    </p:cNvSpPr>
                    <p:nvPr/>
                  </p:nvSpPr>
                  <p:spPr bwMode="auto">
                    <a:xfrm>
                      <a:off x="3974" y="3984"/>
                      <a:ext cx="404" cy="0"/>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72724" name="Line 30"/>
                    <p:cNvSpPr>
                      <a:spLocks noChangeShapeType="1"/>
                    </p:cNvSpPr>
                    <p:nvPr/>
                  </p:nvSpPr>
                  <p:spPr bwMode="auto">
                    <a:xfrm flipH="1">
                      <a:off x="1267" y="3984"/>
                      <a:ext cx="461" cy="0"/>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72725" name="Line 31"/>
                    <p:cNvSpPr>
                      <a:spLocks noChangeShapeType="1"/>
                    </p:cNvSpPr>
                    <p:nvPr/>
                  </p:nvSpPr>
                  <p:spPr bwMode="auto">
                    <a:xfrm>
                      <a:off x="4032" y="3466"/>
                      <a:ext cx="403" cy="0"/>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72726" name="Line 32"/>
                    <p:cNvSpPr>
                      <a:spLocks noChangeShapeType="1"/>
                    </p:cNvSpPr>
                    <p:nvPr/>
                  </p:nvSpPr>
                  <p:spPr bwMode="auto">
                    <a:xfrm flipH="1">
                      <a:off x="1267" y="3466"/>
                      <a:ext cx="404" cy="0"/>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72727" name="Line 33"/>
                    <p:cNvSpPr>
                      <a:spLocks noChangeShapeType="1"/>
                    </p:cNvSpPr>
                    <p:nvPr/>
                  </p:nvSpPr>
                  <p:spPr bwMode="auto">
                    <a:xfrm flipV="1">
                      <a:off x="3859" y="2947"/>
                      <a:ext cx="0" cy="173"/>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72728" name="Line 34"/>
                    <p:cNvSpPr>
                      <a:spLocks noChangeShapeType="1"/>
                    </p:cNvSpPr>
                    <p:nvPr/>
                  </p:nvSpPr>
                  <p:spPr bwMode="auto">
                    <a:xfrm flipV="1">
                      <a:off x="2995" y="2602"/>
                      <a:ext cx="0" cy="173"/>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72729" name="Line 35"/>
                    <p:cNvSpPr>
                      <a:spLocks noChangeShapeType="1"/>
                    </p:cNvSpPr>
                    <p:nvPr/>
                  </p:nvSpPr>
                  <p:spPr bwMode="auto">
                    <a:xfrm flipV="1">
                      <a:off x="2649" y="2602"/>
                      <a:ext cx="1" cy="173"/>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72730" name="Line 36"/>
                    <p:cNvSpPr>
                      <a:spLocks noChangeShapeType="1"/>
                    </p:cNvSpPr>
                    <p:nvPr/>
                  </p:nvSpPr>
                  <p:spPr bwMode="auto">
                    <a:xfrm flipV="1">
                      <a:off x="1843" y="2947"/>
                      <a:ext cx="1" cy="173"/>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72731" name="Line 40"/>
                    <p:cNvSpPr>
                      <a:spLocks noChangeShapeType="1"/>
                    </p:cNvSpPr>
                    <p:nvPr/>
                  </p:nvSpPr>
                  <p:spPr bwMode="auto">
                    <a:xfrm flipV="1">
                      <a:off x="2832" y="2496"/>
                      <a:ext cx="0" cy="240"/>
                    </a:xfrm>
                    <a:prstGeom prst="line">
                      <a:avLst/>
                    </a:prstGeom>
                    <a:noFill/>
                    <a:ln w="28575">
                      <a:solidFill>
                        <a:schemeClr val="tx1"/>
                      </a:solidFill>
                      <a:round/>
                      <a:headEnd/>
                      <a:tailEnd/>
                    </a:ln>
                    <a:effectLst/>
                  </p:spPr>
                  <p:txBody>
                    <a:bodyPr wrap="none"/>
                    <a:lstStyle/>
                    <a:p>
                      <a:endParaRPr lang="en-US" dirty="0"/>
                    </a:p>
                  </p:txBody>
                </p:sp>
              </p:grpSp>
              <p:sp>
                <p:nvSpPr>
                  <p:cNvPr id="72717" name="Rectangle 43"/>
                  <p:cNvSpPr>
                    <a:spLocks noChangeArrowheads="1"/>
                  </p:cNvSpPr>
                  <p:nvPr/>
                </p:nvSpPr>
                <p:spPr bwMode="auto">
                  <a:xfrm>
                    <a:off x="1382" y="1968"/>
                    <a:ext cx="2708" cy="288"/>
                  </a:xfrm>
                  <a:prstGeom prst="rect">
                    <a:avLst/>
                  </a:prstGeom>
                  <a:noFill/>
                  <a:ln w="12700">
                    <a:noFill/>
                    <a:miter lim="800000"/>
                    <a:headEnd/>
                    <a:tailEnd/>
                  </a:ln>
                  <a:effectLst/>
                </p:spPr>
                <p:txBody>
                  <a:bodyPr lIns="12700" tIns="12700" rIns="12700" bIns="12700"/>
                  <a:lstStyle/>
                  <a:p>
                    <a:r>
                      <a:rPr lang="en-US" sz="1200" b="1" dirty="0"/>
                      <a:t>Exhibit 4-4: Effect of Population Growth with Density and Transport Cost Constant . . .</a:t>
                    </a:r>
                  </a:p>
                </p:txBody>
              </p:sp>
            </p:grpSp>
            <p:sp>
              <p:nvSpPr>
                <p:cNvPr id="72715" name="Rectangle 45"/>
                <p:cNvSpPr>
                  <a:spLocks noChangeArrowheads="1"/>
                </p:cNvSpPr>
                <p:nvPr/>
              </p:nvSpPr>
              <p:spPr bwMode="auto">
                <a:xfrm>
                  <a:off x="4435" y="3926"/>
                  <a:ext cx="115" cy="116"/>
                </a:xfrm>
                <a:prstGeom prst="rect">
                  <a:avLst/>
                </a:prstGeom>
                <a:noFill/>
                <a:ln w="12700">
                  <a:noFill/>
                  <a:miter lim="800000"/>
                  <a:headEnd/>
                  <a:tailEnd/>
                </a:ln>
                <a:effectLst/>
              </p:spPr>
              <p:txBody>
                <a:bodyPr lIns="12700" tIns="12700" rIns="12700" bIns="12700"/>
                <a:lstStyle/>
                <a:p>
                  <a:r>
                    <a:rPr lang="en-US" sz="1200" b="1" dirty="0"/>
                    <a:t>B</a:t>
                  </a:r>
                  <a:endParaRPr lang="en-US" sz="1200" dirty="0"/>
                </a:p>
              </p:txBody>
            </p:sp>
          </p:grpSp>
          <p:sp>
            <p:nvSpPr>
              <p:cNvPr id="72713" name="Rectangle 47"/>
              <p:cNvSpPr>
                <a:spLocks noChangeArrowheads="1"/>
              </p:cNvSpPr>
              <p:nvPr/>
            </p:nvSpPr>
            <p:spPr bwMode="auto">
              <a:xfrm>
                <a:off x="1152" y="3926"/>
                <a:ext cx="116" cy="116"/>
              </a:xfrm>
              <a:prstGeom prst="rect">
                <a:avLst/>
              </a:prstGeom>
              <a:noFill/>
              <a:ln w="12700">
                <a:noFill/>
                <a:miter lim="800000"/>
                <a:headEnd/>
                <a:tailEnd/>
              </a:ln>
              <a:effectLst/>
            </p:spPr>
            <p:txBody>
              <a:bodyPr lIns="12700" tIns="12700" rIns="12700" bIns="12700"/>
              <a:lstStyle/>
              <a:p>
                <a:r>
                  <a:rPr lang="en-US" sz="1200" b="1" dirty="0"/>
                  <a:t>B</a:t>
                </a:r>
                <a:endParaRPr lang="en-US" sz="1200" dirty="0"/>
              </a:p>
            </p:txBody>
          </p:sp>
        </p:grpSp>
      </p:grpSp>
      <p:sp>
        <p:nvSpPr>
          <p:cNvPr id="44" name="Slide Number Placeholder 43"/>
          <p:cNvSpPr>
            <a:spLocks noGrp="1"/>
          </p:cNvSpPr>
          <p:nvPr>
            <p:ph type="sldNum" sz="quarter" idx="12"/>
          </p:nvPr>
        </p:nvSpPr>
        <p:spPr/>
        <p:txBody>
          <a:bodyPr/>
          <a:lstStyle/>
          <a:p>
            <a:fld id="{69860557-0C15-4F8F-AB79-8857A8125E7E}" type="slidenum">
              <a:rPr lang="en-US" smtClean="0"/>
              <a:pPr/>
              <a:t>59</a:t>
            </a:fld>
            <a:endParaRPr lang="en-US" dirty="0"/>
          </a:p>
        </p:txBody>
      </p:sp>
      <p:sp>
        <p:nvSpPr>
          <p:cNvPr id="45" name="Footer Placeholder 4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305201"/>
                                        </p:tgtEl>
                                        <p:attrNameLst>
                                          <p:attrName>style.visibility</p:attrName>
                                        </p:attrNameLst>
                                      </p:cBhvr>
                                      <p:to>
                                        <p:strVal val="visible"/>
                                      </p:to>
                                    </p:set>
                                    <p:anim calcmode="lin" valueType="num">
                                      <p:cBhvr>
                                        <p:cTn id="7" dur="500" fill="hold"/>
                                        <p:tgtEl>
                                          <p:spTgt spid="305201"/>
                                        </p:tgtEl>
                                        <p:attrNameLst>
                                          <p:attrName>ppt_w</p:attrName>
                                        </p:attrNameLst>
                                      </p:cBhvr>
                                      <p:tavLst>
                                        <p:tav tm="0">
                                          <p:val>
                                            <p:fltVal val="0"/>
                                          </p:val>
                                        </p:tav>
                                        <p:tav tm="100000">
                                          <p:val>
                                            <p:strVal val="#ppt_w"/>
                                          </p:val>
                                        </p:tav>
                                      </p:tavLst>
                                    </p:anim>
                                    <p:anim calcmode="lin" valueType="num">
                                      <p:cBhvr>
                                        <p:cTn id="8" dur="500" fill="hold"/>
                                        <p:tgtEl>
                                          <p:spTgt spid="30520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dirty="0" smtClean="0">
                <a:effectLst/>
              </a:rPr>
              <a:t>Residual Theory of Land Value:</a:t>
            </a:r>
          </a:p>
        </p:txBody>
      </p:sp>
      <p:sp>
        <p:nvSpPr>
          <p:cNvPr id="18435" name="Rectangle 3"/>
          <p:cNvSpPr>
            <a:spLocks noGrp="1" noChangeArrowheads="1"/>
          </p:cNvSpPr>
          <p:nvPr>
            <p:ph type="body" idx="1"/>
          </p:nvPr>
        </p:nvSpPr>
        <p:spPr/>
        <p:txBody>
          <a:bodyPr/>
          <a:lstStyle/>
          <a:p>
            <a:pPr lvl="1" eaLnBrk="1" hangingPunct="1"/>
            <a:r>
              <a:rPr lang="en-US" b="1" i="1" dirty="0" smtClean="0">
                <a:effectLst/>
              </a:rPr>
              <a:t>Land value is the difference between the value of what is produced on the site and the cost of producing it there.</a:t>
            </a:r>
            <a:endParaRPr lang="en-US" dirty="0" smtClean="0">
              <a:effectLst/>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6</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381000" y="304800"/>
            <a:ext cx="7772400" cy="5334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2000" b="1" i="1" dirty="0" smtClean="0">
                <a:solidFill>
                  <a:schemeClr val="tx1"/>
                </a:solidFill>
                <a:effectLst/>
                <a:cs typeface="Times New Roman" panose="02020603050405020304" pitchFamily="18" charset="0"/>
              </a:rPr>
              <a:t>The pure effect of Population Growth with Constant Density…</a:t>
            </a:r>
            <a:endParaRPr lang="en-US" sz="2000" dirty="0" smtClean="0">
              <a:solidFill>
                <a:schemeClr val="tx1"/>
              </a:solidFill>
              <a:effectLst/>
            </a:endParaRPr>
          </a:p>
        </p:txBody>
      </p:sp>
      <p:sp>
        <p:nvSpPr>
          <p:cNvPr id="73731" name="Rectangle 3"/>
          <p:cNvSpPr>
            <a:spLocks noGrp="1" noChangeArrowheads="1"/>
          </p:cNvSpPr>
          <p:nvPr>
            <p:ph type="body" idx="1"/>
          </p:nvPr>
        </p:nvSpPr>
        <p:spPr>
          <a:xfrm>
            <a:off x="762000" y="1143000"/>
            <a:ext cx="8077200" cy="5181600"/>
          </a:xfrm>
        </p:spPr>
        <p:txBody>
          <a:bodyPr/>
          <a:lstStyle/>
          <a:p>
            <a:pPr eaLnBrk="1" hangingPunct="1">
              <a:lnSpc>
                <a:spcPct val="90000"/>
              </a:lnSpc>
            </a:pPr>
            <a:r>
              <a:rPr lang="en-US" sz="2800" b="1" i="1" dirty="0" smtClean="0">
                <a:effectLst/>
                <a:cs typeface="Times New Roman" pitchFamily="18" charset="0"/>
              </a:rPr>
              <a:t>Rent at periphery ($10,500/Yr/Acre) must be same as before (for same reasons)</a:t>
            </a:r>
          </a:p>
          <a:p>
            <a:pPr eaLnBrk="1" hangingPunct="1">
              <a:lnSpc>
                <a:spcPct val="90000"/>
              </a:lnSpc>
            </a:pPr>
            <a:r>
              <a:rPr lang="en-US" sz="2800" b="1" i="1" dirty="0" smtClean="0">
                <a:effectLst/>
                <a:cs typeface="Times New Roman" pitchFamily="18" charset="0"/>
              </a:rPr>
              <a:t>Gradient ($500/Acre/Mi) must be same as before  (for same reasons).</a:t>
            </a:r>
          </a:p>
          <a:p>
            <a:pPr eaLnBrk="1" hangingPunct="1">
              <a:lnSpc>
                <a:spcPct val="90000"/>
              </a:lnSpc>
            </a:pPr>
            <a:r>
              <a:rPr lang="en-US" sz="2800" b="1" i="1" dirty="0" smtClean="0">
                <a:effectLst/>
                <a:cs typeface="Times New Roman" pitchFamily="18" charset="0"/>
              </a:rPr>
              <a:t>Hence…</a:t>
            </a:r>
          </a:p>
          <a:p>
            <a:pPr marL="0" indent="0" eaLnBrk="1" hangingPunct="1">
              <a:lnSpc>
                <a:spcPct val="90000"/>
              </a:lnSpc>
              <a:buFont typeface="Wingdings" pitchFamily="2" charset="2"/>
              <a:buNone/>
            </a:pPr>
            <a:r>
              <a:rPr lang="en-US" sz="2800" b="1" i="1" dirty="0" smtClean="0">
                <a:solidFill>
                  <a:srgbClr val="FF0000"/>
                </a:solidFill>
                <a:effectLst/>
                <a:cs typeface="Times New Roman" pitchFamily="18" charset="0"/>
              </a:rPr>
              <a:t>Principle 1:</a:t>
            </a:r>
            <a:br>
              <a:rPr lang="en-US" sz="2800" b="1" i="1" dirty="0" smtClean="0">
                <a:solidFill>
                  <a:srgbClr val="FF0000"/>
                </a:solidFill>
                <a:effectLst/>
                <a:cs typeface="Times New Roman" pitchFamily="18" charset="0"/>
              </a:rPr>
            </a:br>
            <a:r>
              <a:rPr lang="en-US" sz="2800" b="1" i="1" dirty="0" smtClean="0">
                <a:solidFill>
                  <a:srgbClr val="FF0000"/>
                </a:solidFill>
                <a:effectLst/>
                <a:cs typeface="Times New Roman" pitchFamily="18" charset="0"/>
              </a:rPr>
              <a:t>“Other things equal, larger cities will have higher average rents.”</a:t>
            </a:r>
            <a:br>
              <a:rPr lang="en-US" sz="2800" b="1" i="1" dirty="0" smtClean="0">
                <a:solidFill>
                  <a:srgbClr val="FF0000"/>
                </a:solidFill>
                <a:effectLst/>
                <a:cs typeface="Times New Roman" pitchFamily="18" charset="0"/>
              </a:rPr>
            </a:br>
            <a:r>
              <a:rPr lang="en-US" sz="2800" b="1" i="1" dirty="0" smtClean="0">
                <a:effectLst/>
                <a:cs typeface="Times New Roman" pitchFamily="18" charset="0"/>
              </a:rPr>
              <a:t>e.g., housing costs in NYC, LA, Chi, SF,…</a:t>
            </a:r>
            <a:br>
              <a:rPr lang="en-US" sz="2800" b="1" i="1" dirty="0" smtClean="0">
                <a:effectLst/>
                <a:cs typeface="Times New Roman" pitchFamily="18" charset="0"/>
              </a:rPr>
            </a:br>
            <a:r>
              <a:rPr lang="en-US" sz="2800" b="1" i="1" dirty="0" smtClean="0">
                <a:effectLst/>
                <a:cs typeface="Times New Roman" pitchFamily="18" charset="0"/>
              </a:rPr>
              <a:t> </a:t>
            </a:r>
            <a:br>
              <a:rPr lang="en-US" sz="2800" b="1" i="1" dirty="0" smtClean="0">
                <a:effectLst/>
                <a:cs typeface="Times New Roman" pitchFamily="18" charset="0"/>
              </a:rPr>
            </a:br>
            <a:r>
              <a:rPr lang="en-US" sz="2800" b="1" i="1" dirty="0" smtClean="0">
                <a:effectLst/>
                <a:cs typeface="Times New Roman" pitchFamily="18" charset="0"/>
              </a:rPr>
              <a:t>Note: We have assumed constant income per capita.</a:t>
            </a:r>
          </a:p>
        </p:txBody>
      </p:sp>
      <p:sp>
        <p:nvSpPr>
          <p:cNvPr id="4" name="Slide Number Placeholder 3"/>
          <p:cNvSpPr>
            <a:spLocks noGrp="1"/>
          </p:cNvSpPr>
          <p:nvPr>
            <p:ph type="sldNum" sz="quarter" idx="12"/>
          </p:nvPr>
        </p:nvSpPr>
        <p:spPr/>
        <p:txBody>
          <a:bodyPr/>
          <a:lstStyle/>
          <a:p>
            <a:fld id="{69860557-0C15-4F8F-AB79-8857A8125E7E}" type="slidenum">
              <a:rPr lang="en-US" smtClean="0"/>
              <a:pPr/>
              <a:t>60</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685800" y="1371600"/>
            <a:ext cx="7772400" cy="4038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cs typeface="Times New Roman" panose="02020603050405020304" pitchFamily="18" charset="0"/>
              </a:rPr>
              <a:t>Is difference in per capita income the only (or the necessary) reason for housing prices to be higher in NYC, LA, Chi, SF than in Cincinnati?…</a:t>
            </a:r>
          </a:p>
        </p:txBody>
      </p:sp>
      <p:sp>
        <p:nvSpPr>
          <p:cNvPr id="3" name="Slide Number Placeholder 2"/>
          <p:cNvSpPr>
            <a:spLocks noGrp="1"/>
          </p:cNvSpPr>
          <p:nvPr>
            <p:ph type="sldNum" sz="quarter" idx="12"/>
          </p:nvPr>
        </p:nvSpPr>
        <p:spPr/>
        <p:txBody>
          <a:bodyPr/>
          <a:lstStyle/>
          <a:p>
            <a:fld id="{69860557-0C15-4F8F-AB79-8857A8125E7E}" type="slidenum">
              <a:rPr lang="en-US" smtClean="0"/>
              <a:pPr/>
              <a:t>61</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533400" y="381000"/>
            <a:ext cx="8610600" cy="396875"/>
          </a:xfrm>
          <a:prstGeom prst="rect">
            <a:avLst/>
          </a:prstGeom>
          <a:noFill/>
          <a:ln w="9525">
            <a:noFill/>
            <a:miter lim="800000"/>
            <a:headEnd/>
            <a:tailEnd/>
          </a:ln>
          <a:effectLst/>
        </p:spPr>
        <p:txBody>
          <a:bodyPr>
            <a:spAutoFit/>
          </a:bodyPr>
          <a:lstStyle/>
          <a:p>
            <a:pPr eaLnBrk="1" hangingPunct="1"/>
            <a:r>
              <a:rPr lang="en-US" sz="2000" dirty="0">
                <a:latin typeface="Arial" charset="0"/>
                <a:cs typeface="Times New Roman" pitchFamily="18" charset="0"/>
              </a:rPr>
              <a:t>1999 prices for a typical (same) house: 2200 SF, 4BR/2B, 2-car Garage…</a:t>
            </a:r>
            <a:endParaRPr lang="en-US" dirty="0"/>
          </a:p>
        </p:txBody>
      </p:sp>
      <p:sp>
        <p:nvSpPr>
          <p:cNvPr id="75779" name="Rectangle 3"/>
          <p:cNvSpPr>
            <a:spLocks noChangeArrowheads="1"/>
          </p:cNvSpPr>
          <p:nvPr/>
        </p:nvSpPr>
        <p:spPr bwMode="auto">
          <a:xfrm>
            <a:off x="1676400" y="5410200"/>
            <a:ext cx="5943600" cy="701675"/>
          </a:xfrm>
          <a:prstGeom prst="rect">
            <a:avLst/>
          </a:prstGeom>
          <a:noFill/>
          <a:ln w="9525">
            <a:noFill/>
            <a:miter lim="800000"/>
            <a:headEnd/>
            <a:tailEnd/>
          </a:ln>
          <a:effectLst/>
        </p:spPr>
        <p:txBody>
          <a:bodyPr>
            <a:spAutoFit/>
          </a:bodyPr>
          <a:lstStyle/>
          <a:p>
            <a:pPr algn="ctr" eaLnBrk="1" hangingPunct="1"/>
            <a:r>
              <a:rPr lang="en-US" sz="2000" dirty="0">
                <a:latin typeface="Arial" charset="0"/>
                <a:cs typeface="Times New Roman" pitchFamily="18" charset="0"/>
              </a:rPr>
              <a:t> </a:t>
            </a:r>
            <a:r>
              <a:rPr lang="en-US" sz="2000" i="1" dirty="0">
                <a:latin typeface="Arial" charset="0"/>
                <a:cs typeface="Times New Roman" pitchFamily="18" charset="0"/>
              </a:rPr>
              <a:t>New York is </a:t>
            </a:r>
            <a:r>
              <a:rPr lang="en-US" sz="2000" i="1" u="sng" dirty="0">
                <a:latin typeface="Arial" charset="0"/>
                <a:cs typeface="Times New Roman" pitchFamily="18" charset="0"/>
              </a:rPr>
              <a:t>10-times</a:t>
            </a:r>
            <a:r>
              <a:rPr lang="en-US" sz="2000" i="1" dirty="0">
                <a:latin typeface="Arial" charset="0"/>
                <a:cs typeface="Times New Roman" pitchFamily="18" charset="0"/>
              </a:rPr>
              <a:t> Houston…</a:t>
            </a:r>
            <a:endParaRPr lang="en-US" sz="1000" dirty="0">
              <a:cs typeface="Times New Roman" pitchFamily="18" charset="0"/>
            </a:endParaRPr>
          </a:p>
          <a:p>
            <a:pPr algn="ctr"/>
            <a:r>
              <a:rPr lang="en-US" sz="2000" i="1" dirty="0">
                <a:latin typeface="Arial" charset="0"/>
                <a:cs typeface="Times New Roman" pitchFamily="18" charset="0"/>
              </a:rPr>
              <a:t>Boston is almost </a:t>
            </a:r>
            <a:r>
              <a:rPr lang="en-US" sz="2000" i="1" u="sng" dirty="0">
                <a:latin typeface="Arial" charset="0"/>
                <a:cs typeface="Times New Roman" pitchFamily="18" charset="0"/>
              </a:rPr>
              <a:t>3-times</a:t>
            </a:r>
            <a:r>
              <a:rPr lang="en-US" sz="2000" i="1" dirty="0">
                <a:latin typeface="Arial" charset="0"/>
                <a:cs typeface="Times New Roman" pitchFamily="18" charset="0"/>
              </a:rPr>
              <a:t> Pittsburgh:</a:t>
            </a:r>
            <a:endParaRPr lang="en-US" dirty="0"/>
          </a:p>
        </p:txBody>
      </p:sp>
      <p:sp>
        <p:nvSpPr>
          <p:cNvPr id="75780" name="Rectangle 4"/>
          <p:cNvSpPr>
            <a:spLocks noChangeArrowheads="1"/>
          </p:cNvSpPr>
          <p:nvPr/>
        </p:nvSpPr>
        <p:spPr bwMode="auto">
          <a:xfrm>
            <a:off x="1143000" y="6172200"/>
            <a:ext cx="7086600" cy="365125"/>
          </a:xfrm>
          <a:prstGeom prst="rect">
            <a:avLst/>
          </a:prstGeom>
          <a:noFill/>
          <a:ln w="9525">
            <a:noFill/>
            <a:miter lim="800000"/>
            <a:headEnd/>
            <a:tailEnd/>
          </a:ln>
          <a:effectLst/>
        </p:spPr>
        <p:txBody>
          <a:bodyPr lIns="0" tIns="0" rIns="0" bIns="0">
            <a:spAutoFit/>
          </a:bodyPr>
          <a:lstStyle/>
          <a:p>
            <a:pPr algn="ctr" eaLnBrk="1" hangingPunct="1"/>
            <a:r>
              <a:rPr lang="en-US" b="1" i="1" dirty="0">
                <a:latin typeface="Arial" charset="0"/>
                <a:cs typeface="Times New Roman" pitchFamily="18" charset="0"/>
              </a:rPr>
              <a:t>“Location, location, location…”</a:t>
            </a:r>
            <a:endParaRPr lang="en-US" dirty="0"/>
          </a:p>
        </p:txBody>
      </p:sp>
      <p:graphicFrame>
        <p:nvGraphicFramePr>
          <p:cNvPr id="376837" name="Group 5"/>
          <p:cNvGraphicFramePr>
            <a:graphicFrameLocks noGrp="1"/>
          </p:cNvGraphicFramePr>
          <p:nvPr/>
        </p:nvGraphicFramePr>
        <p:xfrm>
          <a:off x="1066800" y="838200"/>
          <a:ext cx="7086600" cy="4602390"/>
        </p:xfrm>
        <a:graphic>
          <a:graphicData uri="http://schemas.openxmlformats.org/drawingml/2006/table">
            <a:tbl>
              <a:tblPr/>
              <a:tblGrid>
                <a:gridCol w="3429000"/>
                <a:gridCol w="2133600"/>
                <a:gridCol w="1524000"/>
              </a:tblGrid>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1"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City</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1"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Price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1"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Index</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Houston, TX</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$115,000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50</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Pittsburgh, PA</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$163,000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70</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Dallas, TX</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$180,000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78</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Atlanta, GA</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$200,000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87</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Cleveland, OH</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$201,000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87</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Cincinnati</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$231,000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100</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Chicago, IL (Schaumburg)</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$300,000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130</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New York, NY (Westchester)</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$353,000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153</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Chicago, IL (Lincoln Pk)</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$409,000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177</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1" i="0" u="none" strike="noStrike" cap="none" normalizeH="0" baseline="0" dirty="0" smtClean="0">
                          <a:ln>
                            <a:noFill/>
                          </a:ln>
                          <a:solidFill>
                            <a:srgbClr val="000099"/>
                          </a:solidFill>
                          <a:effectLst/>
                          <a:latin typeface="Arial" panose="020B0604020202090204" pitchFamily="34" charset="0"/>
                          <a:cs typeface="Arial" panose="020B0604020202090204" pitchFamily="34" charset="0"/>
                        </a:rPr>
                        <a:t>Boston, MA</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1" i="0" u="none" strike="noStrike" cap="none" normalizeH="0" baseline="0" dirty="0" smtClean="0">
                          <a:ln>
                            <a:noFill/>
                          </a:ln>
                          <a:solidFill>
                            <a:srgbClr val="000099"/>
                          </a:solidFill>
                          <a:effectLst/>
                          <a:latin typeface="Arial" panose="020B0604020202090204" pitchFamily="34" charset="0"/>
                          <a:cs typeface="Arial" panose="020B0604020202090204" pitchFamily="34" charset="0"/>
                        </a:rPr>
                        <a:t>$421,000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1" i="0" u="none" strike="noStrike" cap="none" normalizeH="0" baseline="0" dirty="0" smtClean="0">
                          <a:ln>
                            <a:noFill/>
                          </a:ln>
                          <a:solidFill>
                            <a:srgbClr val="000099"/>
                          </a:solidFill>
                          <a:effectLst/>
                          <a:latin typeface="Arial" panose="020B0604020202090204" pitchFamily="34" charset="0"/>
                          <a:cs typeface="Arial" panose="020B0604020202090204" pitchFamily="34" charset="0"/>
                        </a:rPr>
                        <a:t>182</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Los Angeles, CA (Hollywd)</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$530,000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229</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San Francisco, CA (city)</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$720,000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311</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9">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New York, NY (Manhattan)</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$1,144,000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400" b="0" i="0" u="none" strike="noStrike" cap="none" normalizeH="0" baseline="0" dirty="0" smtClean="0">
                          <a:ln>
                            <a:noFill/>
                          </a:ln>
                          <a:solidFill>
                            <a:schemeClr val="tx1"/>
                          </a:solidFill>
                          <a:effectLst/>
                          <a:latin typeface="Arial" panose="020B0604020202090204" pitchFamily="34" charset="0"/>
                          <a:cs typeface="Arial" panose="020B0604020202090204" pitchFamily="34" charset="0"/>
                        </a:rPr>
                        <a:t>495</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57">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r>
                        <a:rPr kumimoji="0" lang="en-US" sz="1600" b="0" i="0" u="none" strike="noStrike" cap="none" normalizeH="0" baseline="0" dirty="0" smtClean="0">
                          <a:ln>
                            <a:noFill/>
                          </a:ln>
                          <a:solidFill>
                            <a:schemeClr val="tx1"/>
                          </a:solidFill>
                          <a:effectLst/>
                          <a:latin typeface="Times New Roman" panose="02020603050405020304" pitchFamily="18" charset="0"/>
                        </a:rPr>
                        <a:t>Source: Caldwell-Banker</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1600" b="0" i="0" u="none" strike="noStrike" cap="none" normalizeH="0" baseline="0" dirty="0" smtClean="0">
                        <a:ln>
                          <a:noFill/>
                        </a:ln>
                        <a:solidFill>
                          <a:schemeClr val="tx1"/>
                        </a:solidFill>
                        <a:effectLst/>
                        <a:latin typeface="Times New Roman" panose="02020603050405020304" pitchFamily="18"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buClr>
                          <a:schemeClr val="tx1"/>
                        </a:buClr>
                        <a:buSzPct val="90000"/>
                        <a:defRPr sz="2400">
                          <a:solidFill>
                            <a:schemeClr val="tx1"/>
                          </a:solidFill>
                          <a:latin typeface="Times New Roman" panose="02020603050405020304" pitchFamily="18" charset="0"/>
                        </a:defRPr>
                      </a:lvl2pPr>
                      <a:lvl3pPr>
                        <a:spcBef>
                          <a:spcPct val="20000"/>
                        </a:spcBef>
                        <a:buClr>
                          <a:schemeClr val="accent1"/>
                        </a:buClr>
                        <a:buSzPct val="60000"/>
                        <a:buFont typeface="Wingdings" panose="05000000000000000000" pitchFamily="2" charset="2"/>
                        <a:defRPr sz="2000">
                          <a:solidFill>
                            <a:schemeClr val="tx1"/>
                          </a:solidFill>
                          <a:latin typeface="Times New Roman" panose="02020603050405020304" pitchFamily="18" charset="0"/>
                        </a:defRPr>
                      </a:lvl3pPr>
                      <a:lvl4pPr>
                        <a:spcBef>
                          <a:spcPct val="20000"/>
                        </a:spcBef>
                        <a:buClr>
                          <a:schemeClr val="tx1"/>
                        </a:buClr>
                        <a:defRPr>
                          <a:solidFill>
                            <a:schemeClr val="tx1"/>
                          </a:solidFill>
                          <a:latin typeface="Times New Roman" panose="02020603050405020304" pitchFamily="18" charset="0"/>
                        </a:defRPr>
                      </a:lvl4pPr>
                      <a:lvl5pPr>
                        <a:spcBef>
                          <a:spcPct val="20000"/>
                        </a:spcBef>
                        <a:buClr>
                          <a:schemeClr val="accent1"/>
                        </a:buClr>
                        <a:defRPr>
                          <a:solidFill>
                            <a:schemeClr val="tx1"/>
                          </a:solidFill>
                          <a:latin typeface="Times New Roman" panose="02020603050405020304" pitchFamily="18" charset="0"/>
                        </a:defRPr>
                      </a:lvl5pPr>
                      <a:lvl6pPr fontAlgn="base">
                        <a:spcBef>
                          <a:spcPct val="20000"/>
                        </a:spcBef>
                        <a:spcAft>
                          <a:spcPct val="0"/>
                        </a:spcAft>
                        <a:buClr>
                          <a:schemeClr val="accent1"/>
                        </a:buClr>
                        <a:defRPr>
                          <a:solidFill>
                            <a:schemeClr val="tx1"/>
                          </a:solidFill>
                          <a:latin typeface="Times New Roman" panose="02020603050405020304" pitchFamily="18" charset="0"/>
                        </a:defRPr>
                      </a:lvl6pPr>
                      <a:lvl7pPr fontAlgn="base">
                        <a:spcBef>
                          <a:spcPct val="20000"/>
                        </a:spcBef>
                        <a:spcAft>
                          <a:spcPct val="0"/>
                        </a:spcAft>
                        <a:buClr>
                          <a:schemeClr val="accent1"/>
                        </a:buClr>
                        <a:defRPr>
                          <a:solidFill>
                            <a:schemeClr val="tx1"/>
                          </a:solidFill>
                          <a:latin typeface="Times New Roman" panose="02020603050405020304" pitchFamily="18" charset="0"/>
                        </a:defRPr>
                      </a:lvl7pPr>
                      <a:lvl8pPr fontAlgn="base">
                        <a:spcBef>
                          <a:spcPct val="20000"/>
                        </a:spcBef>
                        <a:spcAft>
                          <a:spcPct val="0"/>
                        </a:spcAft>
                        <a:buClr>
                          <a:schemeClr val="accent1"/>
                        </a:buClr>
                        <a:defRPr>
                          <a:solidFill>
                            <a:schemeClr val="tx1"/>
                          </a:solidFill>
                          <a:latin typeface="Times New Roman" panose="02020603050405020304" pitchFamily="18" charset="0"/>
                        </a:defRPr>
                      </a:lvl8pPr>
                      <a:lvl9pPr fontAlgn="base">
                        <a:spcBef>
                          <a:spcPct val="20000"/>
                        </a:spcBef>
                        <a:spcAft>
                          <a:spcPct val="0"/>
                        </a:spcAft>
                        <a:buClr>
                          <a:schemeClr val="accent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tabLst/>
                      </a:pPr>
                      <a:endParaRPr kumimoji="0" lang="en-US" sz="1600" b="0" i="0" u="none" strike="noStrike" cap="none" normalizeH="0" baseline="0" dirty="0" smtClean="0">
                        <a:ln>
                          <a:noFill/>
                        </a:ln>
                        <a:solidFill>
                          <a:schemeClr val="tx1"/>
                        </a:solidFill>
                        <a:effectLst/>
                        <a:latin typeface="Times New Roman" panose="02020603050405020304" pitchFamily="18"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Slide Number Placeholder 5"/>
          <p:cNvSpPr>
            <a:spLocks noGrp="1"/>
          </p:cNvSpPr>
          <p:nvPr>
            <p:ph type="sldNum" sz="quarter" idx="12"/>
          </p:nvPr>
        </p:nvSpPr>
        <p:spPr/>
        <p:txBody>
          <a:bodyPr/>
          <a:lstStyle/>
          <a:p>
            <a:fld id="{B3F1269B-5974-4756-88FB-78A4FC297057}" type="slidenum">
              <a:rPr lang="en-US" smtClean="0"/>
              <a:pPr/>
              <a:t>62</a:t>
            </a:fld>
            <a:endParaRPr lang="en-US" dirty="0"/>
          </a:p>
        </p:txBody>
      </p:sp>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cs typeface="Times New Roman" panose="02020603050405020304" pitchFamily="18" charset="0"/>
              </a:rPr>
              <a:t>1999 prices for a typical (same) house:</a:t>
            </a:r>
            <a:endParaRPr lang="en-US" dirty="0" smtClean="0">
              <a:solidFill>
                <a:schemeClr val="tx1"/>
              </a:solidFill>
              <a:effectLst/>
            </a:endParaRPr>
          </a:p>
        </p:txBody>
      </p:sp>
      <p:sp>
        <p:nvSpPr>
          <p:cNvPr id="76803" name="Rectangle 3"/>
          <p:cNvSpPr>
            <a:spLocks noGrp="1" noChangeArrowheads="1"/>
          </p:cNvSpPr>
          <p:nvPr>
            <p:ph type="body" idx="1"/>
          </p:nvPr>
        </p:nvSpPr>
        <p:spPr/>
        <p:txBody>
          <a:bodyPr/>
          <a:lstStyle/>
          <a:p>
            <a:pPr marL="0" indent="0" eaLnBrk="1" hangingPunct="1">
              <a:buFont typeface="Wingdings" pitchFamily="2" charset="2"/>
              <a:buNone/>
            </a:pPr>
            <a:r>
              <a:rPr lang="en-US" b="1" i="1" dirty="0" smtClean="0">
                <a:effectLst/>
                <a:cs typeface="Times New Roman" pitchFamily="18" charset="0"/>
              </a:rPr>
              <a:t>New York is </a:t>
            </a:r>
            <a:r>
              <a:rPr lang="en-US" b="1" i="1" u="sng" dirty="0" smtClean="0">
                <a:effectLst/>
                <a:cs typeface="Times New Roman" pitchFamily="18" charset="0"/>
              </a:rPr>
              <a:t>10-times</a:t>
            </a:r>
            <a:r>
              <a:rPr lang="en-US" b="1" i="1" dirty="0" smtClean="0">
                <a:effectLst/>
                <a:cs typeface="Times New Roman" pitchFamily="18" charset="0"/>
              </a:rPr>
              <a:t> Houston…</a:t>
            </a:r>
            <a:br>
              <a:rPr lang="en-US" b="1" i="1" dirty="0" smtClean="0">
                <a:effectLst/>
                <a:cs typeface="Times New Roman" pitchFamily="18" charset="0"/>
              </a:rPr>
            </a:br>
            <a:r>
              <a:rPr lang="en-US" b="1" i="1" dirty="0" smtClean="0">
                <a:effectLst/>
                <a:cs typeface="Times New Roman" pitchFamily="18" charset="0"/>
              </a:rPr>
              <a:t>Boston is almost </a:t>
            </a:r>
            <a:r>
              <a:rPr lang="en-US" b="1" i="1" u="sng" dirty="0" smtClean="0">
                <a:effectLst/>
                <a:cs typeface="Times New Roman" pitchFamily="18" charset="0"/>
              </a:rPr>
              <a:t>3-times</a:t>
            </a:r>
            <a:r>
              <a:rPr lang="en-US" b="1" i="1" dirty="0" smtClean="0">
                <a:effectLst/>
                <a:cs typeface="Times New Roman" pitchFamily="18" charset="0"/>
              </a:rPr>
              <a:t> Pittsburgh:</a:t>
            </a:r>
          </a:p>
          <a:p>
            <a:pPr eaLnBrk="1" hangingPunct="1">
              <a:buFont typeface="Wingdings" pitchFamily="2" charset="2"/>
              <a:buNone/>
            </a:pPr>
            <a:r>
              <a:rPr lang="en-US" i="1" dirty="0" smtClean="0">
                <a:effectLst/>
                <a:cs typeface="Times New Roman" pitchFamily="18" charset="0"/>
              </a:rPr>
              <a:t>“Location, location, location…”</a:t>
            </a:r>
            <a:endParaRPr lang="en-US" b="1" i="1" dirty="0" smtClean="0">
              <a:effectLst/>
              <a:cs typeface="Times New Roman" pitchFamily="18" charset="0"/>
            </a:endParaRPr>
          </a:p>
        </p:txBody>
      </p:sp>
      <p:sp>
        <p:nvSpPr>
          <p:cNvPr id="4" name="Slide Number Placeholder 3"/>
          <p:cNvSpPr>
            <a:spLocks noGrp="1"/>
          </p:cNvSpPr>
          <p:nvPr>
            <p:ph type="sldNum" sz="quarter" idx="12"/>
          </p:nvPr>
        </p:nvSpPr>
        <p:spPr/>
        <p:txBody>
          <a:bodyPr/>
          <a:lstStyle/>
          <a:p>
            <a:fld id="{69860557-0C15-4F8F-AB79-8857A8125E7E}" type="slidenum">
              <a:rPr lang="en-US" smtClean="0"/>
              <a:pPr/>
              <a:t>63</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685800" y="16002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cs typeface="Times New Roman" panose="02020603050405020304" pitchFamily="18" charset="0"/>
              </a:rPr>
              <a:t>So, what is the </a:t>
            </a:r>
            <a:r>
              <a:rPr lang="en-US" b="1" i="1" u="sng" dirty="0" smtClean="0">
                <a:solidFill>
                  <a:schemeClr val="tx1"/>
                </a:solidFill>
                <a:effectLst/>
                <a:cs typeface="Times New Roman" panose="02020603050405020304" pitchFamily="18" charset="0"/>
              </a:rPr>
              <a:t>direct or fundamental</a:t>
            </a:r>
            <a:r>
              <a:rPr lang="en-US" b="1" i="1" dirty="0" smtClean="0">
                <a:solidFill>
                  <a:schemeClr val="tx1"/>
                </a:solidFill>
                <a:effectLst/>
                <a:cs typeface="Times New Roman" panose="02020603050405020304" pitchFamily="18" charset="0"/>
              </a:rPr>
              <a:t> </a:t>
            </a:r>
            <a:r>
              <a:rPr lang="en-US" b="1" i="1" dirty="0" smtClean="0">
                <a:solidFill>
                  <a:srgbClr val="FF0000"/>
                </a:solidFill>
                <a:effectLst/>
                <a:cs typeface="Times New Roman" panose="02020603050405020304" pitchFamily="18" charset="0"/>
              </a:rPr>
              <a:t>cause</a:t>
            </a:r>
            <a:r>
              <a:rPr lang="en-US" b="1" i="1" dirty="0" smtClean="0">
                <a:solidFill>
                  <a:schemeClr val="tx1"/>
                </a:solidFill>
                <a:effectLst/>
                <a:cs typeface="Times New Roman" panose="02020603050405020304" pitchFamily="18" charset="0"/>
              </a:rPr>
              <a:t> of the higher land rents (&amp; higher housing costs) due to population increase in Circlopolis?…</a:t>
            </a:r>
          </a:p>
        </p:txBody>
      </p:sp>
      <p:sp>
        <p:nvSpPr>
          <p:cNvPr id="3" name="Slide Number Placeholder 2"/>
          <p:cNvSpPr>
            <a:spLocks noGrp="1"/>
          </p:cNvSpPr>
          <p:nvPr>
            <p:ph type="sldNum" sz="quarter" idx="12"/>
          </p:nvPr>
        </p:nvSpPr>
        <p:spPr/>
        <p:txBody>
          <a:bodyPr/>
          <a:lstStyle/>
          <a:p>
            <a:fld id="{69860557-0C15-4F8F-AB79-8857A8125E7E}" type="slidenum">
              <a:rPr lang="en-US" smtClean="0"/>
              <a:pPr/>
              <a:t>64</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latin typeface="Symbol" panose="05050102010706020507" pitchFamily="18" charset="2"/>
                <a:cs typeface="Times New Roman" panose="02020603050405020304" pitchFamily="18" charset="0"/>
              </a:rPr>
              <a:t>·</a:t>
            </a:r>
            <a:r>
              <a:rPr lang="en-US" b="1" i="1" dirty="0" smtClean="0">
                <a:solidFill>
                  <a:schemeClr val="tx1"/>
                </a:solidFill>
                <a:effectLst/>
                <a:latin typeface="Times New Roman" panose="02020603050405020304" pitchFamily="18" charset="0"/>
                <a:cs typeface="Times New Roman" panose="02020603050405020304" pitchFamily="18" charset="0"/>
              </a:rPr>
              <a:t>       </a:t>
            </a:r>
            <a:r>
              <a:rPr lang="en-US" b="1" i="1" dirty="0" smtClean="0">
                <a:solidFill>
                  <a:schemeClr val="tx1"/>
                </a:solidFill>
                <a:effectLst/>
                <a:cs typeface="Times New Roman" panose="02020603050405020304" pitchFamily="18" charset="0"/>
              </a:rPr>
              <a:t>Is it an increase in per capita income?…</a:t>
            </a:r>
          </a:p>
        </p:txBody>
      </p:sp>
      <p:sp>
        <p:nvSpPr>
          <p:cNvPr id="3" name="Slide Number Placeholder 2"/>
          <p:cNvSpPr>
            <a:spLocks noGrp="1"/>
          </p:cNvSpPr>
          <p:nvPr>
            <p:ph type="sldNum" sz="quarter" idx="12"/>
          </p:nvPr>
        </p:nvSpPr>
        <p:spPr/>
        <p:txBody>
          <a:bodyPr/>
          <a:lstStyle/>
          <a:p>
            <a:fld id="{69860557-0C15-4F8F-AB79-8857A8125E7E}" type="slidenum">
              <a:rPr lang="en-US" smtClean="0"/>
              <a:pPr/>
              <a:t>65</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latin typeface="Symbol" panose="05050102010706020507" pitchFamily="18" charset="2"/>
                <a:cs typeface="Times New Roman" panose="02020603050405020304" pitchFamily="18" charset="0"/>
              </a:rPr>
              <a:t>·</a:t>
            </a:r>
            <a:r>
              <a:rPr lang="en-US" b="1" i="1" dirty="0" smtClean="0">
                <a:solidFill>
                  <a:schemeClr val="tx1"/>
                </a:solidFill>
                <a:effectLst/>
                <a:latin typeface="Times New Roman" panose="02020603050405020304" pitchFamily="18" charset="0"/>
                <a:cs typeface="Times New Roman" panose="02020603050405020304" pitchFamily="18" charset="0"/>
              </a:rPr>
              <a:t>       </a:t>
            </a:r>
            <a:r>
              <a:rPr lang="en-US" b="1" i="1" dirty="0" smtClean="0">
                <a:solidFill>
                  <a:schemeClr val="tx1"/>
                </a:solidFill>
                <a:effectLst/>
                <a:cs typeface="Times New Roman" panose="02020603050405020304" pitchFamily="18" charset="0"/>
              </a:rPr>
              <a:t>Is it the increase in population per se?…</a:t>
            </a:r>
          </a:p>
        </p:txBody>
      </p:sp>
      <p:sp>
        <p:nvSpPr>
          <p:cNvPr id="3" name="Slide Number Placeholder 2"/>
          <p:cNvSpPr>
            <a:spLocks noGrp="1"/>
          </p:cNvSpPr>
          <p:nvPr>
            <p:ph type="sldNum" sz="quarter" idx="12"/>
          </p:nvPr>
        </p:nvSpPr>
        <p:spPr/>
        <p:txBody>
          <a:bodyPr/>
          <a:lstStyle/>
          <a:p>
            <a:fld id="{69860557-0C15-4F8F-AB79-8857A8125E7E}" type="slidenum">
              <a:rPr lang="en-US" smtClean="0"/>
              <a:pPr/>
              <a:t>66</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b="1" i="1" dirty="0" smtClean="0">
                <a:solidFill>
                  <a:schemeClr val="tx1"/>
                </a:solidFill>
                <a:effectLst/>
                <a:cs typeface="Times New Roman" panose="02020603050405020304" pitchFamily="18" charset="0"/>
              </a:rPr>
              <a:t>The </a:t>
            </a:r>
            <a:r>
              <a:rPr lang="en-US" b="1" i="1" u="sng" dirty="0" smtClean="0">
                <a:solidFill>
                  <a:schemeClr val="tx1"/>
                </a:solidFill>
                <a:effectLst/>
                <a:cs typeface="Times New Roman" panose="02020603050405020304" pitchFamily="18" charset="0"/>
              </a:rPr>
              <a:t>direct or fundamental</a:t>
            </a:r>
            <a:r>
              <a:rPr lang="en-US" b="1" i="1" dirty="0" smtClean="0">
                <a:solidFill>
                  <a:schemeClr val="tx1"/>
                </a:solidFill>
                <a:effectLst/>
                <a:cs typeface="Times New Roman" panose="02020603050405020304" pitchFamily="18" charset="0"/>
              </a:rPr>
              <a:t> cause of the higher land rents</a:t>
            </a:r>
          </a:p>
        </p:txBody>
      </p:sp>
      <p:sp>
        <p:nvSpPr>
          <p:cNvPr id="80899"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800" b="1" i="1" dirty="0" smtClean="0">
                <a:effectLst/>
                <a:cs typeface="Times New Roman" pitchFamily="18" charset="0"/>
              </a:rPr>
              <a:t>It’s actually the </a:t>
            </a:r>
            <a:r>
              <a:rPr lang="en-US" sz="2800" b="1" i="1" dirty="0" smtClean="0">
                <a:solidFill>
                  <a:srgbClr val="FF0000"/>
                </a:solidFill>
                <a:effectLst/>
                <a:cs typeface="Times New Roman" pitchFamily="18" charset="0"/>
              </a:rPr>
              <a:t>increase in the radius</a:t>
            </a:r>
            <a:r>
              <a:rPr lang="en-US" sz="2800" b="1" i="1" dirty="0" smtClean="0">
                <a:effectLst/>
                <a:cs typeface="Times New Roman" pitchFamily="18" charset="0"/>
              </a:rPr>
              <a:t>. (The rent at the edge is fixed by the agricultural opportunity cost of the land and the construction cost of the houses. The gradient is fixed by the density and the per capita transport costs per mile. </a:t>
            </a:r>
            <a:r>
              <a:rPr lang="en-US" sz="2800" b="1" i="1" dirty="0" smtClean="0">
                <a:solidFill>
                  <a:srgbClr val="0000FF"/>
                </a:solidFill>
                <a:effectLst/>
                <a:cs typeface="Times New Roman" pitchFamily="18" charset="0"/>
              </a:rPr>
              <a:t>The location rent equals the gradient times the distance from the edge of the city</a:t>
            </a:r>
            <a:r>
              <a:rPr lang="en-US" sz="2800" b="1" i="1" dirty="0" smtClean="0">
                <a:effectLst/>
                <a:cs typeface="Times New Roman" pitchFamily="18" charset="0"/>
              </a:rPr>
              <a:t>.)</a:t>
            </a:r>
            <a:br>
              <a:rPr lang="en-US" sz="2800" b="1" i="1" dirty="0" smtClean="0">
                <a:effectLst/>
                <a:cs typeface="Times New Roman" pitchFamily="18" charset="0"/>
              </a:rPr>
            </a:br>
            <a:r>
              <a:rPr lang="en-US" sz="2800" b="1" i="1" dirty="0" smtClean="0">
                <a:effectLst/>
                <a:cs typeface="Times New Roman" pitchFamily="18" charset="0"/>
              </a:rPr>
              <a:t> </a:t>
            </a:r>
            <a:br>
              <a:rPr lang="en-US" sz="2800" b="1" i="1" dirty="0" smtClean="0">
                <a:effectLst/>
                <a:cs typeface="Times New Roman" pitchFamily="18" charset="0"/>
              </a:rPr>
            </a:br>
            <a:r>
              <a:rPr lang="en-US" sz="2800" b="1" i="1" dirty="0" smtClean="0">
                <a:effectLst/>
                <a:cs typeface="Times New Roman" pitchFamily="18" charset="0"/>
              </a:rPr>
              <a:t>Holding population &amp; density constant, </a:t>
            </a:r>
            <a:r>
              <a:rPr lang="en-US" sz="2800" b="1" i="1" dirty="0" smtClean="0">
                <a:solidFill>
                  <a:srgbClr val="FF00FF"/>
                </a:solidFill>
                <a:effectLst/>
                <a:cs typeface="Times New Roman" pitchFamily="18" charset="0"/>
              </a:rPr>
              <a:t>the radius is inversely related to the fraction of the 360</a:t>
            </a:r>
            <a:r>
              <a:rPr lang="en-US" sz="2800" b="1" i="1" baseline="30000" dirty="0" smtClean="0">
                <a:solidFill>
                  <a:srgbClr val="FF00FF"/>
                </a:solidFill>
                <a:effectLst/>
                <a:cs typeface="Times New Roman" pitchFamily="18" charset="0"/>
              </a:rPr>
              <a:t>O</a:t>
            </a:r>
            <a:r>
              <a:rPr lang="en-US" sz="2800" b="1" i="1" dirty="0" smtClean="0">
                <a:solidFill>
                  <a:srgbClr val="FF00FF"/>
                </a:solidFill>
                <a:effectLst/>
                <a:cs typeface="Times New Roman" pitchFamily="18" charset="0"/>
              </a:rPr>
              <a:t> arc the city can use for residential development.)</a:t>
            </a:r>
          </a:p>
        </p:txBody>
      </p:sp>
      <p:sp>
        <p:nvSpPr>
          <p:cNvPr id="4" name="Slide Number Placeholder 3"/>
          <p:cNvSpPr>
            <a:spLocks noGrp="1"/>
          </p:cNvSpPr>
          <p:nvPr>
            <p:ph type="sldNum" sz="quarter" idx="12"/>
          </p:nvPr>
        </p:nvSpPr>
        <p:spPr/>
        <p:txBody>
          <a:bodyPr/>
          <a:lstStyle/>
          <a:p>
            <a:fld id="{69860557-0C15-4F8F-AB79-8857A8125E7E}" type="slidenum">
              <a:rPr lang="en-US" smtClean="0"/>
              <a:pPr/>
              <a:t>67</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cs typeface="Times New Roman" panose="02020603050405020304" pitchFamily="18" charset="0"/>
              </a:rPr>
              <a:t>What causes cities to not be able to use an entire 360</a:t>
            </a:r>
            <a:r>
              <a:rPr lang="en-US" b="1" i="1" baseline="30000" dirty="0" smtClean="0">
                <a:solidFill>
                  <a:schemeClr val="tx1"/>
                </a:solidFill>
                <a:effectLst/>
                <a:cs typeface="Times New Roman" panose="02020603050405020304" pitchFamily="18" charset="0"/>
              </a:rPr>
              <a:t>O</a:t>
            </a:r>
            <a:r>
              <a:rPr lang="en-US" b="1" i="1" dirty="0" smtClean="0">
                <a:solidFill>
                  <a:schemeClr val="tx1"/>
                </a:solidFill>
                <a:effectLst/>
                <a:cs typeface="Times New Roman" panose="02020603050405020304" pitchFamily="18" charset="0"/>
              </a:rPr>
              <a:t> arc for growth?…</a:t>
            </a:r>
          </a:p>
        </p:txBody>
      </p:sp>
      <p:sp>
        <p:nvSpPr>
          <p:cNvPr id="81923" name="Rectangle 3"/>
          <p:cNvSpPr>
            <a:spLocks noGrp="1" noChangeArrowheads="1"/>
          </p:cNvSpPr>
          <p:nvPr>
            <p:ph type="body" idx="1"/>
          </p:nvPr>
        </p:nvSpPr>
        <p:spPr>
          <a:xfrm>
            <a:off x="685800" y="2514600"/>
            <a:ext cx="7772400" cy="3276600"/>
          </a:xfrm>
        </p:spPr>
        <p:txBody>
          <a:bodyPr/>
          <a:lstStyle/>
          <a:p>
            <a:pPr marL="0" indent="0" eaLnBrk="1" hangingPunct="1">
              <a:buFont typeface="Wingdings" pitchFamily="2" charset="2"/>
              <a:buNone/>
            </a:pPr>
            <a:r>
              <a:rPr lang="en-US" b="1" i="1" dirty="0" smtClean="0">
                <a:effectLst/>
                <a:cs typeface="Times New Roman" pitchFamily="18" charset="0"/>
              </a:rPr>
              <a:t>Coastlines, Water bodies, Mountains, Political constraints,…</a:t>
            </a:r>
            <a:br>
              <a:rPr lang="en-US" b="1" i="1" dirty="0" smtClean="0">
                <a:effectLst/>
                <a:cs typeface="Times New Roman" pitchFamily="18" charset="0"/>
              </a:rPr>
            </a:br>
            <a:r>
              <a:rPr lang="en-US" b="1" i="1" dirty="0" smtClean="0">
                <a:effectLst/>
                <a:cs typeface="Times New Roman" pitchFamily="18" charset="0"/>
              </a:rPr>
              <a:t> </a:t>
            </a:r>
            <a:br>
              <a:rPr lang="en-US" b="1" i="1" dirty="0" smtClean="0">
                <a:effectLst/>
                <a:cs typeface="Times New Roman" pitchFamily="18" charset="0"/>
              </a:rPr>
            </a:br>
            <a:r>
              <a:rPr lang="en-US" b="1" i="1" dirty="0" smtClean="0">
                <a:effectLst/>
                <a:cs typeface="Times New Roman" pitchFamily="18" charset="0"/>
              </a:rPr>
              <a:t>(e.g., NYC, LA, Chi, SF, …, Cinci/Nky?…)</a:t>
            </a:r>
          </a:p>
        </p:txBody>
      </p:sp>
      <p:sp>
        <p:nvSpPr>
          <p:cNvPr id="4" name="Slide Number Placeholder 3"/>
          <p:cNvSpPr>
            <a:spLocks noGrp="1"/>
          </p:cNvSpPr>
          <p:nvPr>
            <p:ph type="sldNum" sz="quarter" idx="12"/>
          </p:nvPr>
        </p:nvSpPr>
        <p:spPr/>
        <p:txBody>
          <a:bodyPr/>
          <a:lstStyle/>
          <a:p>
            <a:fld id="{69860557-0C15-4F8F-AB79-8857A8125E7E}" type="slidenum">
              <a:rPr lang="en-US" smtClean="0"/>
              <a:pPr/>
              <a:t>68</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b="1" i="1" dirty="0" smtClean="0">
                <a:solidFill>
                  <a:schemeClr val="tx1"/>
                </a:solidFill>
                <a:effectLst/>
                <a:cs typeface="Times New Roman" panose="02020603050405020304" pitchFamily="18" charset="0"/>
              </a:rPr>
              <a:t>An important implication of Principle 1. . .</a:t>
            </a:r>
          </a:p>
        </p:txBody>
      </p:sp>
      <p:sp>
        <p:nvSpPr>
          <p:cNvPr id="82947" name="Rectangle 3"/>
          <p:cNvSpPr>
            <a:spLocks noGrp="1" noChangeArrowheads="1"/>
          </p:cNvSpPr>
          <p:nvPr>
            <p:ph type="body" idx="1"/>
          </p:nvPr>
        </p:nvSpPr>
        <p:spPr/>
        <p:txBody>
          <a:bodyPr/>
          <a:lstStyle/>
          <a:p>
            <a:pPr marL="0" indent="0" eaLnBrk="1" hangingPunct="1">
              <a:spcBef>
                <a:spcPts val="1800"/>
              </a:spcBef>
              <a:buFont typeface="Wingdings" pitchFamily="2" charset="2"/>
              <a:buNone/>
            </a:pPr>
            <a:r>
              <a:rPr lang="en-US" sz="2400" b="1" i="1" dirty="0" smtClean="0">
                <a:effectLst/>
                <a:cs typeface="Times New Roman" pitchFamily="18" charset="0"/>
              </a:rPr>
              <a:t>Suppose per capita incomes were the same in large &amp; small cities.</a:t>
            </a:r>
          </a:p>
          <a:p>
            <a:pPr marL="0" indent="0" eaLnBrk="1" hangingPunct="1">
              <a:spcBef>
                <a:spcPts val="1800"/>
              </a:spcBef>
              <a:buFont typeface="Wingdings" pitchFamily="2" charset="2"/>
              <a:buNone/>
            </a:pPr>
            <a:r>
              <a:rPr lang="en-US" sz="2400" b="1" i="1" dirty="0" smtClean="0">
                <a:effectLst/>
                <a:cs typeface="Times New Roman" pitchFamily="18" charset="0"/>
              </a:rPr>
              <a:t>Then inhabitants of large cities would be worse off than inhabitants of small cities (same income, but less $ left over after paying housing &amp; commuting costs).</a:t>
            </a:r>
          </a:p>
          <a:p>
            <a:pPr marL="0" indent="0" eaLnBrk="1" hangingPunct="1">
              <a:spcBef>
                <a:spcPts val="1800"/>
              </a:spcBef>
              <a:buFont typeface="Wingdings" pitchFamily="2" charset="2"/>
              <a:buNone/>
            </a:pPr>
            <a:r>
              <a:rPr lang="en-US" sz="2400" b="1" i="1" dirty="0" smtClean="0">
                <a:effectLst/>
                <a:cs typeface="Times New Roman" pitchFamily="18" charset="0"/>
              </a:rPr>
              <a:t>Over time (in an </a:t>
            </a:r>
            <a:r>
              <a:rPr lang="en-US" sz="2400" b="1" i="1" u="sng" dirty="0" smtClean="0">
                <a:effectLst/>
                <a:cs typeface="Times New Roman" pitchFamily="18" charset="0"/>
              </a:rPr>
              <a:t>integrated system</a:t>
            </a:r>
            <a:r>
              <a:rPr lang="en-US" sz="2400" b="1" i="1" dirty="0" smtClean="0">
                <a:effectLst/>
                <a:cs typeface="Times New Roman" pitchFamily="18" charset="0"/>
              </a:rPr>
              <a:t> of cities), people would migrate from larger to smaller cities.</a:t>
            </a:r>
          </a:p>
          <a:p>
            <a:pPr marL="0" indent="0" eaLnBrk="1" hangingPunct="1">
              <a:spcBef>
                <a:spcPts val="1800"/>
              </a:spcBef>
              <a:buFont typeface="Wingdings" pitchFamily="2" charset="2"/>
              <a:buNone/>
            </a:pPr>
            <a:r>
              <a:rPr lang="en-US" sz="2400" b="1" i="1" dirty="0" smtClean="0">
                <a:effectLst/>
                <a:cs typeface="Times New Roman" pitchFamily="18" charset="0"/>
              </a:rPr>
              <a:t>Therefore, in long-run equilibrium across cities (i.e., in the system of cities), average per capita incomes must by higher in larger cities.</a:t>
            </a:r>
          </a:p>
        </p:txBody>
      </p:sp>
      <p:sp>
        <p:nvSpPr>
          <p:cNvPr id="4" name="Slide Number Placeholder 3"/>
          <p:cNvSpPr>
            <a:spLocks noGrp="1"/>
          </p:cNvSpPr>
          <p:nvPr>
            <p:ph type="sldNum" sz="quarter" idx="12"/>
          </p:nvPr>
        </p:nvSpPr>
        <p:spPr/>
        <p:txBody>
          <a:bodyPr/>
          <a:lstStyle/>
          <a:p>
            <a:fld id="{69860557-0C15-4F8F-AB79-8857A8125E7E}" type="slidenum">
              <a:rPr lang="en-US" smtClean="0"/>
              <a:pPr/>
              <a:t>69</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Consider a clothing factory:</a:t>
            </a:r>
          </a:p>
        </p:txBody>
      </p:sp>
      <p:grpSp>
        <p:nvGrpSpPr>
          <p:cNvPr id="19459" name="Group 4"/>
          <p:cNvGrpSpPr>
            <a:grpSpLocks/>
          </p:cNvGrpSpPr>
          <p:nvPr/>
        </p:nvGrpSpPr>
        <p:grpSpPr bwMode="auto">
          <a:xfrm>
            <a:off x="1447800" y="2286000"/>
            <a:ext cx="6286500" cy="3543300"/>
            <a:chOff x="1152" y="2412"/>
            <a:chExt cx="9900" cy="5580"/>
          </a:xfrm>
        </p:grpSpPr>
        <p:sp>
          <p:nvSpPr>
            <p:cNvPr id="19460" name="Text Box 5"/>
            <p:cNvSpPr txBox="1">
              <a:spLocks noChangeArrowheads="1"/>
            </p:cNvSpPr>
            <p:nvPr/>
          </p:nvSpPr>
          <p:spPr bwMode="auto">
            <a:xfrm>
              <a:off x="1152" y="3312"/>
              <a:ext cx="1980" cy="1080"/>
            </a:xfrm>
            <a:prstGeom prst="rect">
              <a:avLst/>
            </a:prstGeom>
            <a:solidFill>
              <a:srgbClr val="FFFFFF"/>
            </a:solidFill>
            <a:ln w="9525">
              <a:solidFill>
                <a:srgbClr val="000000"/>
              </a:solidFill>
              <a:miter lim="800000"/>
              <a:headEnd/>
              <a:tailEnd/>
            </a:ln>
          </p:spPr>
          <p:txBody>
            <a:bodyPr/>
            <a:lstStyle/>
            <a:p>
              <a:pPr algn="ctr"/>
              <a:r>
                <a:rPr lang="en-US" sz="1400" b="1" dirty="0"/>
                <a:t>Raw</a:t>
              </a:r>
            </a:p>
            <a:p>
              <a:pPr algn="ctr"/>
              <a:r>
                <a:rPr lang="en-US" sz="1400" b="1" dirty="0"/>
                <a:t>Material (cloth)</a:t>
              </a:r>
            </a:p>
          </p:txBody>
        </p:sp>
        <p:sp>
          <p:nvSpPr>
            <p:cNvPr id="19461" name="Text Box 6"/>
            <p:cNvSpPr txBox="1">
              <a:spLocks noChangeArrowheads="1"/>
            </p:cNvSpPr>
            <p:nvPr/>
          </p:nvSpPr>
          <p:spPr bwMode="auto">
            <a:xfrm>
              <a:off x="9072" y="3312"/>
              <a:ext cx="1980" cy="1080"/>
            </a:xfrm>
            <a:prstGeom prst="rect">
              <a:avLst/>
            </a:prstGeom>
            <a:solidFill>
              <a:srgbClr val="FFFFFF"/>
            </a:solidFill>
            <a:ln w="9525">
              <a:solidFill>
                <a:srgbClr val="000000"/>
              </a:solidFill>
              <a:miter lim="800000"/>
              <a:headEnd/>
              <a:tailEnd/>
            </a:ln>
          </p:spPr>
          <p:txBody>
            <a:bodyPr/>
            <a:lstStyle/>
            <a:p>
              <a:pPr algn="ctr"/>
              <a:r>
                <a:rPr lang="en-US" sz="1400" b="1" dirty="0"/>
                <a:t>Finished Goods (clothing)</a:t>
              </a:r>
            </a:p>
          </p:txBody>
        </p:sp>
        <p:sp>
          <p:nvSpPr>
            <p:cNvPr id="19462" name="Text Box 7"/>
            <p:cNvSpPr txBox="1">
              <a:spLocks noChangeArrowheads="1"/>
            </p:cNvSpPr>
            <p:nvPr/>
          </p:nvSpPr>
          <p:spPr bwMode="auto">
            <a:xfrm>
              <a:off x="3672" y="5652"/>
              <a:ext cx="1620" cy="900"/>
            </a:xfrm>
            <a:prstGeom prst="rect">
              <a:avLst/>
            </a:prstGeom>
            <a:solidFill>
              <a:srgbClr val="FFFFFF"/>
            </a:solidFill>
            <a:ln w="9525">
              <a:solidFill>
                <a:srgbClr val="000000"/>
              </a:solidFill>
              <a:miter lim="800000"/>
              <a:headEnd/>
              <a:tailEnd/>
            </a:ln>
          </p:spPr>
          <p:txBody>
            <a:bodyPr/>
            <a:lstStyle/>
            <a:p>
              <a:pPr algn="ctr"/>
              <a:r>
                <a:rPr lang="en-US" sz="1400" b="1" dirty="0"/>
                <a:t>Energy</a:t>
              </a:r>
            </a:p>
          </p:txBody>
        </p:sp>
        <p:sp>
          <p:nvSpPr>
            <p:cNvPr id="19463" name="Text Box 8"/>
            <p:cNvSpPr txBox="1">
              <a:spLocks noChangeArrowheads="1"/>
            </p:cNvSpPr>
            <p:nvPr/>
          </p:nvSpPr>
          <p:spPr bwMode="auto">
            <a:xfrm>
              <a:off x="6732" y="5652"/>
              <a:ext cx="1620" cy="900"/>
            </a:xfrm>
            <a:prstGeom prst="rect">
              <a:avLst/>
            </a:prstGeom>
            <a:solidFill>
              <a:srgbClr val="FFFFFF"/>
            </a:solidFill>
            <a:ln w="9525">
              <a:solidFill>
                <a:srgbClr val="000000"/>
              </a:solidFill>
              <a:miter lim="800000"/>
              <a:headEnd/>
              <a:tailEnd/>
            </a:ln>
          </p:spPr>
          <p:txBody>
            <a:bodyPr/>
            <a:lstStyle/>
            <a:p>
              <a:pPr algn="ctr"/>
              <a:r>
                <a:rPr lang="en-US" sz="1400" b="1" dirty="0"/>
                <a:t>Labor</a:t>
              </a:r>
            </a:p>
          </p:txBody>
        </p:sp>
        <p:grpSp>
          <p:nvGrpSpPr>
            <p:cNvPr id="19464" name="Group 9"/>
            <p:cNvGrpSpPr>
              <a:grpSpLocks/>
            </p:cNvGrpSpPr>
            <p:nvPr/>
          </p:nvGrpSpPr>
          <p:grpSpPr bwMode="auto">
            <a:xfrm>
              <a:off x="4212" y="2412"/>
              <a:ext cx="3600" cy="2520"/>
              <a:chOff x="4392" y="2232"/>
              <a:chExt cx="3600" cy="2520"/>
            </a:xfrm>
          </p:grpSpPr>
          <p:sp>
            <p:nvSpPr>
              <p:cNvPr id="19471" name="Text Box 10"/>
              <p:cNvSpPr txBox="1">
                <a:spLocks noChangeArrowheads="1"/>
              </p:cNvSpPr>
              <p:nvPr/>
            </p:nvSpPr>
            <p:spPr bwMode="auto">
              <a:xfrm>
                <a:off x="5112" y="2952"/>
                <a:ext cx="2340" cy="1800"/>
              </a:xfrm>
              <a:prstGeom prst="rect">
                <a:avLst/>
              </a:prstGeom>
              <a:solidFill>
                <a:srgbClr val="FFFFFF"/>
              </a:solidFill>
              <a:ln w="9525">
                <a:solidFill>
                  <a:srgbClr val="000000"/>
                </a:solidFill>
                <a:miter lim="800000"/>
                <a:headEnd/>
                <a:tailEnd/>
              </a:ln>
            </p:spPr>
            <p:txBody>
              <a:bodyPr/>
              <a:lstStyle/>
              <a:p>
                <a:pPr algn="ctr"/>
                <a:r>
                  <a:rPr lang="en-US" sz="1400" b="1" dirty="0"/>
                  <a:t>Factory</a:t>
                </a:r>
              </a:p>
              <a:p>
                <a:pPr algn="ctr"/>
                <a:r>
                  <a:rPr lang="en-US" sz="1400" b="1" dirty="0"/>
                  <a:t>(Machines, Buildings):</a:t>
                </a:r>
              </a:p>
              <a:p>
                <a:pPr algn="ctr"/>
                <a:r>
                  <a:rPr lang="en-US" sz="1400" b="1" dirty="0"/>
                  <a:t>Physical Capital</a:t>
                </a:r>
              </a:p>
            </p:txBody>
          </p:sp>
          <p:sp>
            <p:nvSpPr>
              <p:cNvPr id="19472" name="AutoShape 11"/>
              <p:cNvSpPr>
                <a:spLocks noChangeArrowheads="1"/>
              </p:cNvSpPr>
              <p:nvPr/>
            </p:nvSpPr>
            <p:spPr bwMode="auto">
              <a:xfrm>
                <a:off x="4392" y="2232"/>
                <a:ext cx="3600" cy="720"/>
              </a:xfrm>
              <a:prstGeom prst="triangle">
                <a:avLst>
                  <a:gd name="adj" fmla="val 50000"/>
                </a:avLst>
              </a:prstGeom>
              <a:solidFill>
                <a:srgbClr val="FFFFFF"/>
              </a:solidFill>
              <a:ln w="9525">
                <a:solidFill>
                  <a:srgbClr val="000000"/>
                </a:solidFill>
                <a:miter lim="800000"/>
                <a:headEnd/>
                <a:tailEnd/>
              </a:ln>
            </p:spPr>
            <p:txBody>
              <a:bodyPr/>
              <a:lstStyle/>
              <a:p>
                <a:pPr eaLnBrk="1" hangingPunct="1"/>
                <a:endParaRPr lang="en-US" dirty="0"/>
              </a:p>
            </p:txBody>
          </p:sp>
        </p:grpSp>
        <p:sp>
          <p:nvSpPr>
            <p:cNvPr id="19465" name="Text Box 12"/>
            <p:cNvSpPr txBox="1">
              <a:spLocks noChangeArrowheads="1"/>
            </p:cNvSpPr>
            <p:nvPr/>
          </p:nvSpPr>
          <p:spPr bwMode="auto">
            <a:xfrm>
              <a:off x="5112" y="7092"/>
              <a:ext cx="1800" cy="900"/>
            </a:xfrm>
            <a:prstGeom prst="rect">
              <a:avLst/>
            </a:prstGeom>
            <a:solidFill>
              <a:srgbClr val="FFFFFF"/>
            </a:solidFill>
            <a:ln w="9525">
              <a:solidFill>
                <a:srgbClr val="000000"/>
              </a:solidFill>
              <a:miter lim="800000"/>
              <a:headEnd/>
              <a:tailEnd/>
            </a:ln>
          </p:spPr>
          <p:txBody>
            <a:bodyPr/>
            <a:lstStyle/>
            <a:p>
              <a:pPr algn="ctr"/>
              <a:r>
                <a:rPr lang="en-US" sz="1400" b="1" dirty="0"/>
                <a:t>Land</a:t>
              </a:r>
            </a:p>
          </p:txBody>
        </p:sp>
        <p:sp>
          <p:nvSpPr>
            <p:cNvPr id="19466" name="AutoShape 13"/>
            <p:cNvSpPr>
              <a:spLocks noChangeArrowheads="1"/>
            </p:cNvSpPr>
            <p:nvPr/>
          </p:nvSpPr>
          <p:spPr bwMode="auto">
            <a:xfrm>
              <a:off x="3312" y="3672"/>
              <a:ext cx="1440" cy="540"/>
            </a:xfrm>
            <a:custGeom>
              <a:avLst/>
              <a:gdLst>
                <a:gd name="T0" fmla="*/ 72 w 21600"/>
                <a:gd name="T1" fmla="*/ 0 h 21600"/>
                <a:gd name="T2" fmla="*/ 0 w 21600"/>
                <a:gd name="T3" fmla="*/ 7 h 21600"/>
                <a:gd name="T4" fmla="*/ 72 w 21600"/>
                <a:gd name="T5" fmla="*/ 14 h 21600"/>
                <a:gd name="T6" fmla="*/ 96 w 21600"/>
                <a:gd name="T7" fmla="*/ 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FF"/>
            </a:solidFill>
            <a:ln w="9525">
              <a:solidFill>
                <a:srgbClr val="000000"/>
              </a:solidFill>
              <a:miter lim="800000"/>
              <a:headEnd/>
              <a:tailEnd/>
            </a:ln>
          </p:spPr>
          <p:txBody>
            <a:bodyPr/>
            <a:lstStyle/>
            <a:p>
              <a:endParaRPr lang="en-US" dirty="0"/>
            </a:p>
          </p:txBody>
        </p:sp>
        <p:sp>
          <p:nvSpPr>
            <p:cNvPr id="19467" name="AutoShape 14"/>
            <p:cNvSpPr>
              <a:spLocks noChangeArrowheads="1"/>
            </p:cNvSpPr>
            <p:nvPr/>
          </p:nvSpPr>
          <p:spPr bwMode="auto">
            <a:xfrm>
              <a:off x="7452" y="3672"/>
              <a:ext cx="1440" cy="540"/>
            </a:xfrm>
            <a:custGeom>
              <a:avLst/>
              <a:gdLst>
                <a:gd name="T0" fmla="*/ 72 w 21600"/>
                <a:gd name="T1" fmla="*/ 0 h 21600"/>
                <a:gd name="T2" fmla="*/ 0 w 21600"/>
                <a:gd name="T3" fmla="*/ 7 h 21600"/>
                <a:gd name="T4" fmla="*/ 72 w 21600"/>
                <a:gd name="T5" fmla="*/ 14 h 21600"/>
                <a:gd name="T6" fmla="*/ 96 w 21600"/>
                <a:gd name="T7" fmla="*/ 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FF"/>
            </a:solidFill>
            <a:ln w="9525">
              <a:solidFill>
                <a:srgbClr val="000000"/>
              </a:solidFill>
              <a:miter lim="800000"/>
              <a:headEnd/>
              <a:tailEnd/>
            </a:ln>
          </p:spPr>
          <p:txBody>
            <a:bodyPr/>
            <a:lstStyle/>
            <a:p>
              <a:endParaRPr lang="en-US" dirty="0"/>
            </a:p>
          </p:txBody>
        </p:sp>
        <p:sp>
          <p:nvSpPr>
            <p:cNvPr id="19468" name="AutoShape 15"/>
            <p:cNvSpPr>
              <a:spLocks noChangeArrowheads="1"/>
            </p:cNvSpPr>
            <p:nvPr/>
          </p:nvSpPr>
          <p:spPr bwMode="auto">
            <a:xfrm>
              <a:off x="4032" y="4392"/>
              <a:ext cx="900" cy="1260"/>
            </a:xfrm>
            <a:custGeom>
              <a:avLst/>
              <a:gdLst>
                <a:gd name="T0" fmla="*/ 26 w 21600"/>
                <a:gd name="T1" fmla="*/ 0 h 21600"/>
                <a:gd name="T2" fmla="*/ 26 w 21600"/>
                <a:gd name="T3" fmla="*/ 41 h 21600"/>
                <a:gd name="T4" fmla="*/ 6 w 21600"/>
                <a:gd name="T5" fmla="*/ 74 h 21600"/>
                <a:gd name="T6" fmla="*/ 38 w 21600"/>
                <a:gd name="T7" fmla="*/ 21 h 21600"/>
                <a:gd name="T8" fmla="*/ 17694720 60000 65536"/>
                <a:gd name="T9" fmla="*/ 5898240 60000 65536"/>
                <a:gd name="T10" fmla="*/ 5898240 60000 65536"/>
                <a:gd name="T11" fmla="*/ 0 60000 65536"/>
                <a:gd name="T12" fmla="*/ 12432 w 21600"/>
                <a:gd name="T13" fmla="*/ 2914 h 21600"/>
                <a:gd name="T14" fmla="*/ 18216 w 21600"/>
                <a:gd name="T15" fmla="*/ 924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FF"/>
            </a:solidFill>
            <a:ln w="9525">
              <a:solidFill>
                <a:srgbClr val="000000"/>
              </a:solidFill>
              <a:miter lim="800000"/>
              <a:headEnd/>
              <a:tailEnd/>
            </a:ln>
          </p:spPr>
          <p:txBody>
            <a:bodyPr/>
            <a:lstStyle/>
            <a:p>
              <a:endParaRPr lang="en-US" dirty="0"/>
            </a:p>
          </p:txBody>
        </p:sp>
        <p:sp>
          <p:nvSpPr>
            <p:cNvPr id="19469" name="AutoShape 16"/>
            <p:cNvSpPr>
              <a:spLocks noChangeArrowheads="1"/>
            </p:cNvSpPr>
            <p:nvPr/>
          </p:nvSpPr>
          <p:spPr bwMode="auto">
            <a:xfrm flipH="1">
              <a:off x="7272" y="4392"/>
              <a:ext cx="900" cy="1260"/>
            </a:xfrm>
            <a:custGeom>
              <a:avLst/>
              <a:gdLst>
                <a:gd name="T0" fmla="*/ 22 w 21600"/>
                <a:gd name="T1" fmla="*/ 0 h 21600"/>
                <a:gd name="T2" fmla="*/ 22 w 21600"/>
                <a:gd name="T3" fmla="*/ 41 h 21600"/>
                <a:gd name="T4" fmla="*/ 5 w 21600"/>
                <a:gd name="T5" fmla="*/ 74 h 21600"/>
                <a:gd name="T6" fmla="*/ 38 w 21600"/>
                <a:gd name="T7" fmla="*/ 21 h 21600"/>
                <a:gd name="T8" fmla="*/ 17694720 60000 65536"/>
                <a:gd name="T9" fmla="*/ 5898240 60000 65536"/>
                <a:gd name="T10" fmla="*/ 5898240 60000 65536"/>
                <a:gd name="T11" fmla="*/ 0 60000 65536"/>
                <a:gd name="T12" fmla="*/ 12432 w 21600"/>
                <a:gd name="T13" fmla="*/ 3154 h 21600"/>
                <a:gd name="T14" fmla="*/ 17184 w 21600"/>
                <a:gd name="T15" fmla="*/ 9000 h 21600"/>
              </a:gdLst>
              <a:ahLst/>
              <a:cxnLst>
                <a:cxn ang="T8">
                  <a:pos x="T0" y="T1"/>
                </a:cxn>
                <a:cxn ang="T9">
                  <a:pos x="T2" y="T3"/>
                </a:cxn>
                <a:cxn ang="T10">
                  <a:pos x="T4" y="T5"/>
                </a:cxn>
                <a:cxn ang="T11">
                  <a:pos x="T6" y="T7"/>
                </a:cxn>
              </a:cxnLst>
              <a:rect l="T12" t="T13" r="T14" b="T15"/>
              <a:pathLst>
                <a:path w="21600" h="21600">
                  <a:moveTo>
                    <a:pt x="21600" y="6079"/>
                  </a:moveTo>
                  <a:lnTo>
                    <a:pt x="12427" y="0"/>
                  </a:lnTo>
                  <a:lnTo>
                    <a:pt x="12427" y="3154"/>
                  </a:lnTo>
                  <a:cubicBezTo>
                    <a:pt x="5564" y="3154"/>
                    <a:pt x="0" y="7185"/>
                    <a:pt x="0" y="12158"/>
                  </a:cubicBezTo>
                  <a:lnTo>
                    <a:pt x="0" y="21600"/>
                  </a:lnTo>
                  <a:lnTo>
                    <a:pt x="5979" y="21600"/>
                  </a:lnTo>
                  <a:lnTo>
                    <a:pt x="5979" y="12158"/>
                  </a:lnTo>
                  <a:cubicBezTo>
                    <a:pt x="5979" y="10416"/>
                    <a:pt x="8866" y="9004"/>
                    <a:pt x="12427" y="9004"/>
                  </a:cubicBezTo>
                  <a:lnTo>
                    <a:pt x="12427" y="12158"/>
                  </a:lnTo>
                  <a:lnTo>
                    <a:pt x="21600" y="6079"/>
                  </a:lnTo>
                  <a:close/>
                </a:path>
              </a:pathLst>
            </a:custGeom>
            <a:solidFill>
              <a:srgbClr val="FFFFFF"/>
            </a:solidFill>
            <a:ln w="9525">
              <a:solidFill>
                <a:srgbClr val="000000"/>
              </a:solidFill>
              <a:miter lim="800000"/>
              <a:headEnd/>
              <a:tailEnd/>
            </a:ln>
          </p:spPr>
          <p:txBody>
            <a:bodyPr/>
            <a:lstStyle/>
            <a:p>
              <a:endParaRPr lang="en-US" dirty="0"/>
            </a:p>
          </p:txBody>
        </p:sp>
        <p:sp>
          <p:nvSpPr>
            <p:cNvPr id="19470" name="AutoShape 17"/>
            <p:cNvSpPr>
              <a:spLocks noChangeArrowheads="1"/>
            </p:cNvSpPr>
            <p:nvPr/>
          </p:nvSpPr>
          <p:spPr bwMode="auto">
            <a:xfrm>
              <a:off x="5832" y="4932"/>
              <a:ext cx="540" cy="2160"/>
            </a:xfrm>
            <a:prstGeom prst="upArrow">
              <a:avLst>
                <a:gd name="adj1" fmla="val 50000"/>
                <a:gd name="adj2" fmla="val 100000"/>
              </a:avLst>
            </a:prstGeom>
            <a:solidFill>
              <a:srgbClr val="FFFFFF"/>
            </a:solidFill>
            <a:ln w="9525">
              <a:solidFill>
                <a:srgbClr val="000000"/>
              </a:solidFill>
              <a:miter lim="800000"/>
              <a:headEnd/>
              <a:tailEnd/>
            </a:ln>
          </p:spPr>
          <p:txBody>
            <a:bodyPr/>
            <a:lstStyle/>
            <a:p>
              <a:pPr eaLnBrk="1" hangingPunct="1"/>
              <a:endParaRPr lang="en-US" dirty="0"/>
            </a:p>
          </p:txBody>
        </p:sp>
      </p:grpSp>
      <p:sp>
        <p:nvSpPr>
          <p:cNvPr id="17" name="Slide Number Placeholder 16"/>
          <p:cNvSpPr>
            <a:spLocks noGrp="1"/>
          </p:cNvSpPr>
          <p:nvPr>
            <p:ph type="sldNum" sz="quarter" idx="12"/>
          </p:nvPr>
        </p:nvSpPr>
        <p:spPr/>
        <p:txBody>
          <a:bodyPr/>
          <a:lstStyle/>
          <a:p>
            <a:fld id="{69860557-0C15-4F8F-AB79-8857A8125E7E}" type="slidenum">
              <a:rPr lang="en-US" smtClean="0"/>
              <a:pPr/>
              <a:t>7</a:t>
            </a:fld>
            <a:endParaRPr lang="en-US" dirty="0"/>
          </a:p>
        </p:txBody>
      </p:sp>
      <p:sp>
        <p:nvSpPr>
          <p:cNvPr id="18" name="Footer Placeholder 17"/>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latin typeface="Times New Roman" panose="02020603050405020304" pitchFamily="18" charset="0"/>
                <a:cs typeface="Times New Roman" panose="02020603050405020304" pitchFamily="18" charset="0"/>
                <a:sym typeface="Wingdings" panose="05000000000000000000" pitchFamily="2" charset="2"/>
              </a:rPr>
              <a:t> Continued</a:t>
            </a:r>
            <a:endParaRPr lang="en-US" b="1" i="1" dirty="0" smtClean="0">
              <a:solidFill>
                <a:schemeClr val="tx1"/>
              </a:solidFill>
              <a:effectLst/>
              <a:cs typeface="Times New Roman" panose="02020603050405020304" pitchFamily="18" charset="0"/>
            </a:endParaRPr>
          </a:p>
        </p:txBody>
      </p:sp>
      <p:sp>
        <p:nvSpPr>
          <p:cNvPr id="83971" name="Rectangle 3"/>
          <p:cNvSpPr>
            <a:spLocks noGrp="1" noChangeArrowheads="1"/>
          </p:cNvSpPr>
          <p:nvPr>
            <p:ph type="body" idx="1"/>
          </p:nvPr>
        </p:nvSpPr>
        <p:spPr/>
        <p:txBody>
          <a:bodyPr/>
          <a:lstStyle/>
          <a:p>
            <a:pPr marL="0" indent="0" eaLnBrk="1" hangingPunct="1">
              <a:spcBef>
                <a:spcPts val="1800"/>
              </a:spcBef>
              <a:buFont typeface="Wingdings" pitchFamily="2" charset="2"/>
              <a:buNone/>
            </a:pPr>
            <a:r>
              <a:rPr lang="en-US" sz="2400" b="1" i="1" dirty="0" smtClean="0">
                <a:effectLst/>
                <a:cs typeface="Times New Roman" pitchFamily="18" charset="0"/>
              </a:rPr>
              <a:t>Inhabitants of larger cities must be more productive (on average) than those of smaller cities. (Larger cities must attract and retain the most productive people.)</a:t>
            </a:r>
          </a:p>
          <a:p>
            <a:pPr marL="0" indent="0" eaLnBrk="1" hangingPunct="1">
              <a:spcBef>
                <a:spcPts val="1800"/>
              </a:spcBef>
              <a:buFont typeface="Wingdings" pitchFamily="2" charset="2"/>
              <a:buNone/>
            </a:pPr>
            <a:r>
              <a:rPr lang="en-US" sz="2400" b="1" i="1" dirty="0" smtClean="0">
                <a:effectLst/>
                <a:cs typeface="Times New Roman" pitchFamily="18" charset="0"/>
              </a:rPr>
              <a:t>In fact, in the US, the largest cities do have higher per capita incomes.</a:t>
            </a:r>
          </a:p>
          <a:p>
            <a:pPr marL="0" indent="0" eaLnBrk="1" hangingPunct="1">
              <a:spcBef>
                <a:spcPts val="1800"/>
              </a:spcBef>
              <a:buFont typeface="Wingdings" pitchFamily="2" charset="2"/>
              <a:buNone/>
            </a:pPr>
            <a:r>
              <a:rPr lang="en-US" sz="2400" b="1" i="1" dirty="0" smtClean="0">
                <a:effectLst/>
                <a:cs typeface="Times New Roman" pitchFamily="18" charset="0"/>
              </a:rPr>
              <a:t>Thus, although higher per capita income is not the only or proximate cause of higher housing costs in larger cities, higher incomes are a long-run result of higher housing costs in larger cities. (And they may also be part of the cause.)</a:t>
            </a:r>
          </a:p>
        </p:txBody>
      </p:sp>
      <p:sp>
        <p:nvSpPr>
          <p:cNvPr id="4" name="Slide Number Placeholder 3"/>
          <p:cNvSpPr>
            <a:spLocks noGrp="1"/>
          </p:cNvSpPr>
          <p:nvPr>
            <p:ph type="sldNum" sz="quarter" idx="12"/>
          </p:nvPr>
        </p:nvSpPr>
        <p:spPr/>
        <p:txBody>
          <a:bodyPr/>
          <a:lstStyle/>
          <a:p>
            <a:fld id="{69860557-0C15-4F8F-AB79-8857A8125E7E}" type="slidenum">
              <a:rPr lang="en-US" smtClean="0"/>
              <a:pPr/>
              <a:t>70</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chemeClr val="tx1"/>
                </a:solidFill>
                <a:effectLst/>
                <a:cs typeface="Times New Roman" panose="02020603050405020304" pitchFamily="18" charset="0"/>
              </a:rPr>
              <a:t>Suppose Circlopolis’ population increases by 10%, holding density constant.</a:t>
            </a:r>
          </a:p>
        </p:txBody>
      </p:sp>
      <p:sp>
        <p:nvSpPr>
          <p:cNvPr id="84995" name="Rectangle 3"/>
          <p:cNvSpPr>
            <a:spLocks noGrp="1" noChangeArrowheads="1"/>
          </p:cNvSpPr>
          <p:nvPr>
            <p:ph type="body" idx="1"/>
          </p:nvPr>
        </p:nvSpPr>
        <p:spPr>
          <a:xfrm>
            <a:off x="762000" y="2133600"/>
            <a:ext cx="7772400" cy="3048000"/>
          </a:xfrm>
        </p:spPr>
        <p:txBody>
          <a:bodyPr/>
          <a:lstStyle/>
          <a:p>
            <a:pPr eaLnBrk="1" hangingPunct="1">
              <a:buFont typeface="Wingdings" pitchFamily="2" charset="2"/>
              <a:buNone/>
            </a:pPr>
            <a:r>
              <a:rPr lang="en-US" b="1" i="1" dirty="0" smtClean="0">
                <a:effectLst/>
                <a:cs typeface="Times New Roman" pitchFamily="18" charset="0"/>
              </a:rPr>
              <a:t>Then Area must increase by 10%.</a:t>
            </a:r>
          </a:p>
          <a:p>
            <a:pPr marL="0" indent="0" eaLnBrk="1" hangingPunct="1">
              <a:buFont typeface="Wingdings" pitchFamily="2" charset="2"/>
              <a:buNone/>
            </a:pPr>
            <a:r>
              <a:rPr lang="en-US" b="1" i="1" dirty="0" smtClean="0">
                <a:effectLst/>
                <a:cs typeface="Times New Roman" pitchFamily="18" charset="0"/>
              </a:rPr>
              <a:t>Thus, the radius must increase by approximately 5%:</a:t>
            </a:r>
          </a:p>
        </p:txBody>
      </p:sp>
      <p:graphicFrame>
        <p:nvGraphicFramePr>
          <p:cNvPr id="84996" name="Object 4"/>
          <p:cNvGraphicFramePr>
            <a:graphicFrameLocks noChangeAspect="1"/>
          </p:cNvGraphicFramePr>
          <p:nvPr/>
        </p:nvGraphicFramePr>
        <p:xfrm>
          <a:off x="838200" y="4038600"/>
          <a:ext cx="7162800" cy="609600"/>
        </p:xfrm>
        <a:graphic>
          <a:graphicData uri="http://schemas.openxmlformats.org/presentationml/2006/ole">
            <mc:AlternateContent xmlns:mc="http://schemas.openxmlformats.org/markup-compatibility/2006">
              <mc:Choice xmlns:v="urn:schemas-microsoft-com:vml" Requires="v">
                <p:oleObj spid="_x0000_s84997" name="Equation" r:id="rId3" imgW="2832100" imgH="241300" progId="Equation.3">
                  <p:embed/>
                </p:oleObj>
              </mc:Choice>
              <mc:Fallback>
                <p:oleObj name="Equation" r:id="rId3" imgW="2832100" imgH="2413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038600"/>
                        <a:ext cx="7162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69860557-0C15-4F8F-AB79-8857A8125E7E}" type="slidenum">
              <a:rPr lang="en-US" smtClean="0"/>
              <a:pPr/>
              <a:t>71</a:t>
            </a:fld>
            <a:endParaRPr lang="en-US" dirty="0"/>
          </a:p>
        </p:txBody>
      </p:sp>
      <p:sp>
        <p:nvSpPr>
          <p:cNvPr id="6" name="Footer Placeholder 5"/>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3"/>
          <p:cNvSpPr>
            <a:spLocks noGrp="1" noChangeArrowheads="1"/>
          </p:cNvSpPr>
          <p:nvPr>
            <p:ph type="body" idx="1"/>
          </p:nvPr>
        </p:nvSpPr>
        <p:spPr>
          <a:xfrm>
            <a:off x="685800" y="381000"/>
            <a:ext cx="7772400" cy="5791200"/>
          </a:xfrm>
        </p:spPr>
        <p:txBody>
          <a:bodyPr/>
          <a:lstStyle/>
          <a:p>
            <a:pPr marL="0" indent="0" eaLnBrk="1" hangingPunct="1">
              <a:spcBef>
                <a:spcPts val="1800"/>
              </a:spcBef>
              <a:buFont typeface="Wingdings" pitchFamily="2" charset="2"/>
              <a:buNone/>
            </a:pPr>
            <a:r>
              <a:rPr lang="en-US" sz="2800" b="1" i="1" dirty="0" smtClean="0">
                <a:cs typeface="Times New Roman" pitchFamily="18" charset="0"/>
              </a:rPr>
              <a:t>New urban boundary is at </a:t>
            </a:r>
            <a:r>
              <a:rPr lang="en-US" sz="2800" b="1" i="1" dirty="0" smtClean="0">
                <a:solidFill>
                  <a:srgbClr val="0000FF"/>
                </a:solidFill>
                <a:cs typeface="Times New Roman" pitchFamily="18" charset="0"/>
              </a:rPr>
              <a:t>16.8</a:t>
            </a:r>
            <a:r>
              <a:rPr lang="en-US" sz="2800" b="1" i="1" dirty="0" smtClean="0">
                <a:cs typeface="Times New Roman" pitchFamily="18" charset="0"/>
              </a:rPr>
              <a:t> Mi instead of </a:t>
            </a:r>
            <a:r>
              <a:rPr lang="en-US" sz="2800" b="1" i="1" dirty="0" smtClean="0">
                <a:solidFill>
                  <a:srgbClr val="0000FF"/>
                </a:solidFill>
                <a:cs typeface="Times New Roman" pitchFamily="18" charset="0"/>
              </a:rPr>
              <a:t>16</a:t>
            </a:r>
            <a:r>
              <a:rPr lang="en-US" sz="2800" b="1" i="1" dirty="0" smtClean="0">
                <a:cs typeface="Times New Roman" pitchFamily="18" charset="0"/>
              </a:rPr>
              <a:t> Mi.</a:t>
            </a:r>
          </a:p>
          <a:p>
            <a:pPr marL="0" indent="0" eaLnBrk="1" hangingPunct="1">
              <a:spcBef>
                <a:spcPts val="1800"/>
              </a:spcBef>
              <a:buFont typeface="Wingdings" pitchFamily="2" charset="2"/>
              <a:buNone/>
            </a:pPr>
            <a:r>
              <a:rPr lang="en-US" sz="2800" b="1" i="1" dirty="0" smtClean="0">
                <a:cs typeface="Times New Roman" pitchFamily="18" charset="0"/>
              </a:rPr>
              <a:t>Location rent increases by $400/Yr/Acre at all points on and inside the previous 16-mile radius. ($400 = ($500/Mi)(0.8 Mi).)</a:t>
            </a:r>
          </a:p>
          <a:p>
            <a:pPr marL="0" indent="0" eaLnBrk="1" hangingPunct="1">
              <a:spcBef>
                <a:spcPts val="1800"/>
              </a:spcBef>
              <a:buFont typeface="Wingdings" pitchFamily="2" charset="2"/>
              <a:buNone/>
            </a:pPr>
            <a:r>
              <a:rPr lang="en-US" sz="2800" b="1" i="1" dirty="0" smtClean="0">
                <a:cs typeface="Times New Roman" pitchFamily="18" charset="0"/>
              </a:rPr>
              <a:t>This is a 3.8% increase at the old periphery:</a:t>
            </a:r>
          </a:p>
          <a:p>
            <a:pPr marL="0" indent="0" eaLnBrk="1" hangingPunct="1">
              <a:spcBef>
                <a:spcPts val="1800"/>
              </a:spcBef>
              <a:buFont typeface="Wingdings" pitchFamily="2" charset="2"/>
              <a:buNone/>
            </a:pPr>
            <a:r>
              <a:rPr lang="en-US" sz="2800" b="1" i="1" dirty="0" smtClean="0">
                <a:solidFill>
                  <a:srgbClr val="0000FF"/>
                </a:solidFill>
                <a:cs typeface="Times New Roman" pitchFamily="18" charset="0"/>
              </a:rPr>
              <a:t>$10,900 / $10,500 - 1 = 3.8%.</a:t>
            </a:r>
          </a:p>
          <a:p>
            <a:pPr marL="0" indent="0" eaLnBrk="1" hangingPunct="1">
              <a:spcBef>
                <a:spcPts val="1800"/>
              </a:spcBef>
              <a:buFont typeface="Wingdings" pitchFamily="2" charset="2"/>
              <a:buNone/>
            </a:pPr>
            <a:r>
              <a:rPr lang="en-US" sz="2800" b="1" i="1" dirty="0" smtClean="0">
                <a:cs typeface="Times New Roman" pitchFamily="18" charset="0"/>
              </a:rPr>
              <a:t>But only a 2.2% increase in the center of the city:</a:t>
            </a:r>
          </a:p>
          <a:p>
            <a:pPr marL="0" indent="0" eaLnBrk="1" hangingPunct="1">
              <a:spcBef>
                <a:spcPts val="1800"/>
              </a:spcBef>
              <a:buFont typeface="Wingdings" pitchFamily="2" charset="2"/>
              <a:buNone/>
            </a:pPr>
            <a:r>
              <a:rPr lang="en-US" sz="2800" b="1" i="1" dirty="0" smtClean="0">
                <a:solidFill>
                  <a:srgbClr val="0000FF"/>
                </a:solidFill>
                <a:cs typeface="Times New Roman" pitchFamily="18" charset="0"/>
              </a:rPr>
              <a:t>$18,900 / $18,500 - 1 = 2.2%.</a:t>
            </a:r>
          </a:p>
          <a:p>
            <a:pPr marL="0" indent="0" eaLnBrk="1" hangingPunct="1">
              <a:spcBef>
                <a:spcPts val="1800"/>
              </a:spcBef>
              <a:buFont typeface="Wingdings" pitchFamily="2" charset="2"/>
              <a:buNone/>
            </a:pPr>
            <a:r>
              <a:rPr lang="en-US" sz="2800" b="1" i="1" dirty="0" smtClean="0">
                <a:cs typeface="Times New Roman" pitchFamily="18" charset="0"/>
              </a:rPr>
              <a:t>Land rents grow faster in peripheral locations, near expanding boundary.</a:t>
            </a:r>
          </a:p>
        </p:txBody>
      </p:sp>
      <p:sp>
        <p:nvSpPr>
          <p:cNvPr id="3" name="Slide Number Placeholder 2"/>
          <p:cNvSpPr>
            <a:spLocks noGrp="1"/>
          </p:cNvSpPr>
          <p:nvPr>
            <p:ph type="sldNum" sz="quarter" idx="12"/>
          </p:nvPr>
        </p:nvSpPr>
        <p:spPr/>
        <p:txBody>
          <a:bodyPr/>
          <a:lstStyle/>
          <a:p>
            <a:fld id="{69860557-0C15-4F8F-AB79-8857A8125E7E}" type="slidenum">
              <a:rPr lang="en-US" smtClean="0"/>
              <a:pPr/>
              <a:t>72</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Rectangle 32"/>
          <p:cNvSpPr>
            <a:spLocks noChangeArrowheads="1"/>
          </p:cNvSpPr>
          <p:nvPr/>
        </p:nvSpPr>
        <p:spPr bwMode="auto">
          <a:xfrm>
            <a:off x="1828800" y="2743200"/>
            <a:ext cx="5638800" cy="3886200"/>
          </a:xfrm>
          <a:prstGeom prst="rect">
            <a:avLst/>
          </a:prstGeom>
          <a:solidFill>
            <a:schemeClr val="bg1"/>
          </a:solidFill>
          <a:ln w="9525">
            <a:solidFill>
              <a:schemeClr val="tx1"/>
            </a:solidFill>
            <a:miter lim="800000"/>
            <a:headEnd/>
            <a:tailEnd/>
          </a:ln>
          <a:effectLst/>
        </p:spPr>
        <p:txBody>
          <a:bodyPr wrap="none" anchor="ctr"/>
          <a:lstStyle/>
          <a:p>
            <a:pPr eaLnBrk="1" hangingPunct="1"/>
            <a:endParaRPr lang="en-US" dirty="0"/>
          </a:p>
        </p:txBody>
      </p:sp>
      <p:sp>
        <p:nvSpPr>
          <p:cNvPr id="332802" name="Rectangle 2"/>
          <p:cNvSpPr>
            <a:spLocks noGrp="1" noChangeArrowheads="1"/>
          </p:cNvSpPr>
          <p:nvPr>
            <p:ph type="title"/>
          </p:nvPr>
        </p:nvSpPr>
        <p:spPr>
          <a:xfrm>
            <a:off x="685800" y="3810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sz="3200" b="1" i="1" dirty="0" smtClean="0">
                <a:solidFill>
                  <a:schemeClr val="tx1"/>
                </a:solidFill>
                <a:effectLst/>
                <a:cs typeface="Times New Roman" panose="02020603050405020304" pitchFamily="18" charset="0"/>
              </a:rPr>
              <a:t>2. The Pure Effect of </a:t>
            </a:r>
            <a:r>
              <a:rPr lang="en-US" sz="3200" b="1" i="1" dirty="0" smtClean="0">
                <a:solidFill>
                  <a:srgbClr val="0000FF"/>
                </a:solidFill>
                <a:effectLst/>
                <a:cs typeface="Times New Roman" panose="02020603050405020304" pitchFamily="18" charset="0"/>
              </a:rPr>
              <a:t>Population Growth with Constant Area…</a:t>
            </a:r>
          </a:p>
        </p:txBody>
      </p:sp>
      <p:grpSp>
        <p:nvGrpSpPr>
          <p:cNvPr id="87044" name="Group 4"/>
          <p:cNvGrpSpPr>
            <a:grpSpLocks/>
          </p:cNvGrpSpPr>
          <p:nvPr/>
        </p:nvGrpSpPr>
        <p:grpSpPr bwMode="auto">
          <a:xfrm>
            <a:off x="1981200" y="3048000"/>
            <a:ext cx="5486400" cy="3292475"/>
            <a:chOff x="2421" y="544"/>
            <a:chExt cx="8641" cy="5185"/>
          </a:xfrm>
        </p:grpSpPr>
        <p:sp>
          <p:nvSpPr>
            <p:cNvPr id="87046" name="Line 5"/>
            <p:cNvSpPr>
              <a:spLocks noChangeShapeType="1"/>
            </p:cNvSpPr>
            <p:nvPr/>
          </p:nvSpPr>
          <p:spPr bwMode="auto">
            <a:xfrm>
              <a:off x="6624" y="1440"/>
              <a:ext cx="2881" cy="216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grpSp>
          <p:nvGrpSpPr>
            <p:cNvPr id="87047" name="Group 6"/>
            <p:cNvGrpSpPr>
              <a:grpSpLocks/>
            </p:cNvGrpSpPr>
            <p:nvPr/>
          </p:nvGrpSpPr>
          <p:grpSpPr bwMode="auto">
            <a:xfrm>
              <a:off x="2421" y="544"/>
              <a:ext cx="8641" cy="5185"/>
              <a:chOff x="2448" y="576"/>
              <a:chExt cx="8641" cy="5185"/>
            </a:xfrm>
          </p:grpSpPr>
          <p:sp>
            <p:nvSpPr>
              <p:cNvPr id="87048" name="Rectangle 7"/>
              <p:cNvSpPr>
                <a:spLocks noChangeArrowheads="1"/>
              </p:cNvSpPr>
              <p:nvPr/>
            </p:nvSpPr>
            <p:spPr bwMode="auto">
              <a:xfrm>
                <a:off x="3024" y="576"/>
                <a:ext cx="6769" cy="721"/>
              </a:xfrm>
              <a:prstGeom prst="rect">
                <a:avLst/>
              </a:prstGeom>
              <a:noFill/>
              <a:ln w="12700">
                <a:noFill/>
                <a:miter lim="800000"/>
                <a:headEnd/>
                <a:tailEnd/>
              </a:ln>
              <a:effectLst/>
            </p:spPr>
            <p:txBody>
              <a:bodyPr lIns="12700" tIns="12700" rIns="12700" bIns="12700"/>
              <a:lstStyle/>
              <a:p>
                <a:r>
                  <a:rPr lang="en-US" sz="1200" b="1" dirty="0"/>
                  <a:t>Exhibit 4-5: Effect of Population Growth with Area Constant . . .</a:t>
                </a:r>
              </a:p>
            </p:txBody>
          </p:sp>
          <p:sp>
            <p:nvSpPr>
              <p:cNvPr id="87049" name="Line 8"/>
              <p:cNvSpPr>
                <a:spLocks noChangeShapeType="1"/>
              </p:cNvSpPr>
              <p:nvPr/>
            </p:nvSpPr>
            <p:spPr bwMode="auto">
              <a:xfrm>
                <a:off x="2448" y="5328"/>
                <a:ext cx="8641" cy="1"/>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87050" name="Line 9"/>
              <p:cNvSpPr>
                <a:spLocks noChangeShapeType="1"/>
              </p:cNvSpPr>
              <p:nvPr/>
            </p:nvSpPr>
            <p:spPr bwMode="auto">
              <a:xfrm>
                <a:off x="2448" y="5040"/>
                <a:ext cx="8641" cy="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87051" name="Line 10"/>
              <p:cNvSpPr>
                <a:spLocks noChangeShapeType="1"/>
              </p:cNvSpPr>
              <p:nvPr/>
            </p:nvSpPr>
            <p:spPr bwMode="auto">
              <a:xfrm>
                <a:off x="3888" y="3600"/>
                <a:ext cx="5617" cy="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87052" name="Line 11"/>
              <p:cNvSpPr>
                <a:spLocks noChangeShapeType="1"/>
              </p:cNvSpPr>
              <p:nvPr/>
            </p:nvSpPr>
            <p:spPr bwMode="auto">
              <a:xfrm flipH="1">
                <a:off x="3888" y="2448"/>
                <a:ext cx="2737" cy="1153"/>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87053" name="Line 12"/>
              <p:cNvSpPr>
                <a:spLocks noChangeShapeType="1"/>
              </p:cNvSpPr>
              <p:nvPr/>
            </p:nvSpPr>
            <p:spPr bwMode="auto">
              <a:xfrm>
                <a:off x="6624" y="2448"/>
                <a:ext cx="2881" cy="1153"/>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87054" name="Line 13"/>
              <p:cNvSpPr>
                <a:spLocks noChangeShapeType="1"/>
              </p:cNvSpPr>
              <p:nvPr/>
            </p:nvSpPr>
            <p:spPr bwMode="auto">
              <a:xfrm>
                <a:off x="3888" y="3600"/>
                <a:ext cx="1" cy="144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87055" name="Line 14"/>
              <p:cNvSpPr>
                <a:spLocks noChangeShapeType="1"/>
              </p:cNvSpPr>
              <p:nvPr/>
            </p:nvSpPr>
            <p:spPr bwMode="auto">
              <a:xfrm>
                <a:off x="9504" y="3600"/>
                <a:ext cx="1" cy="144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87056" name="Rectangle 15"/>
              <p:cNvSpPr>
                <a:spLocks noChangeArrowheads="1"/>
              </p:cNvSpPr>
              <p:nvPr/>
            </p:nvSpPr>
            <p:spPr bwMode="auto">
              <a:xfrm>
                <a:off x="6336" y="5472"/>
                <a:ext cx="577" cy="289"/>
              </a:xfrm>
              <a:prstGeom prst="rect">
                <a:avLst/>
              </a:prstGeom>
              <a:noFill/>
              <a:ln w="12700">
                <a:noFill/>
                <a:miter lim="800000"/>
                <a:headEnd/>
                <a:tailEnd/>
              </a:ln>
              <a:effectLst/>
            </p:spPr>
            <p:txBody>
              <a:bodyPr lIns="12700" tIns="12700" rIns="12700" bIns="12700"/>
              <a:lstStyle/>
              <a:p>
                <a:r>
                  <a:rPr lang="en-US" sz="1200" b="1" dirty="0"/>
                  <a:t>CBD</a:t>
                </a:r>
                <a:endParaRPr lang="en-US" sz="1200" dirty="0"/>
              </a:p>
            </p:txBody>
          </p:sp>
          <p:sp>
            <p:nvSpPr>
              <p:cNvPr id="87057" name="Rectangle 16"/>
              <p:cNvSpPr>
                <a:spLocks noChangeArrowheads="1"/>
              </p:cNvSpPr>
              <p:nvPr/>
            </p:nvSpPr>
            <p:spPr bwMode="auto">
              <a:xfrm>
                <a:off x="9936" y="5040"/>
                <a:ext cx="289" cy="289"/>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87058" name="Rectangle 17"/>
              <p:cNvSpPr>
                <a:spLocks noChangeArrowheads="1"/>
              </p:cNvSpPr>
              <p:nvPr/>
            </p:nvSpPr>
            <p:spPr bwMode="auto">
              <a:xfrm>
                <a:off x="3024" y="5040"/>
                <a:ext cx="289" cy="289"/>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87059" name="Rectangle 18"/>
              <p:cNvSpPr>
                <a:spLocks noChangeArrowheads="1"/>
              </p:cNvSpPr>
              <p:nvPr/>
            </p:nvSpPr>
            <p:spPr bwMode="auto">
              <a:xfrm>
                <a:off x="9360" y="5472"/>
                <a:ext cx="289" cy="289"/>
              </a:xfrm>
              <a:prstGeom prst="rect">
                <a:avLst/>
              </a:prstGeom>
              <a:noFill/>
              <a:ln w="12700">
                <a:noFill/>
                <a:miter lim="800000"/>
                <a:headEnd/>
                <a:tailEnd/>
              </a:ln>
              <a:effectLst/>
            </p:spPr>
            <p:txBody>
              <a:bodyPr lIns="12700" tIns="12700" rIns="12700" bIns="12700"/>
              <a:lstStyle/>
              <a:p>
                <a:r>
                  <a:rPr lang="en-US" sz="1200" b="1" dirty="0"/>
                  <a:t>B</a:t>
                </a:r>
                <a:endParaRPr lang="en-US" sz="1200" dirty="0"/>
              </a:p>
            </p:txBody>
          </p:sp>
          <p:sp>
            <p:nvSpPr>
              <p:cNvPr id="87060" name="Rectangle 19"/>
              <p:cNvSpPr>
                <a:spLocks noChangeArrowheads="1"/>
              </p:cNvSpPr>
              <p:nvPr/>
            </p:nvSpPr>
            <p:spPr bwMode="auto">
              <a:xfrm>
                <a:off x="3744" y="5472"/>
                <a:ext cx="289" cy="289"/>
              </a:xfrm>
              <a:prstGeom prst="rect">
                <a:avLst/>
              </a:prstGeom>
              <a:noFill/>
              <a:ln w="12700">
                <a:noFill/>
                <a:miter lim="800000"/>
                <a:headEnd/>
                <a:tailEnd/>
              </a:ln>
              <a:effectLst/>
            </p:spPr>
            <p:txBody>
              <a:bodyPr lIns="12700" tIns="12700" rIns="12700" bIns="12700"/>
              <a:lstStyle/>
              <a:p>
                <a:r>
                  <a:rPr lang="en-US" sz="1200" b="1" dirty="0"/>
                  <a:t>B</a:t>
                </a:r>
                <a:endParaRPr lang="en-US" sz="1200" dirty="0"/>
              </a:p>
            </p:txBody>
          </p:sp>
          <p:sp>
            <p:nvSpPr>
              <p:cNvPr id="87061" name="Rectangle 20"/>
              <p:cNvSpPr>
                <a:spLocks noChangeArrowheads="1"/>
              </p:cNvSpPr>
              <p:nvPr/>
            </p:nvSpPr>
            <p:spPr bwMode="auto">
              <a:xfrm>
                <a:off x="5040" y="4176"/>
                <a:ext cx="289" cy="289"/>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87062" name="Rectangle 21"/>
              <p:cNvSpPr>
                <a:spLocks noChangeArrowheads="1"/>
              </p:cNvSpPr>
              <p:nvPr/>
            </p:nvSpPr>
            <p:spPr bwMode="auto">
              <a:xfrm>
                <a:off x="8064" y="4176"/>
                <a:ext cx="577" cy="433"/>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87063" name="Rectangle 22"/>
              <p:cNvSpPr>
                <a:spLocks noChangeArrowheads="1"/>
              </p:cNvSpPr>
              <p:nvPr/>
            </p:nvSpPr>
            <p:spPr bwMode="auto">
              <a:xfrm>
                <a:off x="5904" y="3024"/>
                <a:ext cx="289" cy="289"/>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87064" name="Rectangle 23"/>
              <p:cNvSpPr>
                <a:spLocks noChangeArrowheads="1"/>
              </p:cNvSpPr>
              <p:nvPr/>
            </p:nvSpPr>
            <p:spPr bwMode="auto">
              <a:xfrm>
                <a:off x="7200" y="3024"/>
                <a:ext cx="289" cy="289"/>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87065" name="Line 24"/>
              <p:cNvSpPr>
                <a:spLocks noChangeShapeType="1"/>
              </p:cNvSpPr>
              <p:nvPr/>
            </p:nvSpPr>
            <p:spPr bwMode="auto">
              <a:xfrm flipV="1">
                <a:off x="6624" y="1440"/>
                <a:ext cx="1" cy="3889"/>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87066" name="Line 25"/>
              <p:cNvSpPr>
                <a:spLocks noChangeShapeType="1"/>
              </p:cNvSpPr>
              <p:nvPr/>
            </p:nvSpPr>
            <p:spPr bwMode="auto">
              <a:xfrm flipH="1">
                <a:off x="3888" y="1440"/>
                <a:ext cx="2737" cy="216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87067" name="Line 26"/>
              <p:cNvSpPr>
                <a:spLocks noChangeShapeType="1"/>
              </p:cNvSpPr>
              <p:nvPr/>
            </p:nvSpPr>
            <p:spPr bwMode="auto">
              <a:xfrm flipV="1">
                <a:off x="7056" y="1872"/>
                <a:ext cx="1" cy="721"/>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87068" name="Line 27"/>
              <p:cNvSpPr>
                <a:spLocks noChangeShapeType="1"/>
              </p:cNvSpPr>
              <p:nvPr/>
            </p:nvSpPr>
            <p:spPr bwMode="auto">
              <a:xfrm flipV="1">
                <a:off x="6192" y="1872"/>
                <a:ext cx="1" cy="721"/>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87069" name="Line 28"/>
              <p:cNvSpPr>
                <a:spLocks noChangeShapeType="1"/>
              </p:cNvSpPr>
              <p:nvPr/>
            </p:nvSpPr>
            <p:spPr bwMode="auto">
              <a:xfrm flipV="1">
                <a:off x="8640" y="3024"/>
                <a:ext cx="1" cy="145"/>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87070" name="Line 29"/>
              <p:cNvSpPr>
                <a:spLocks noChangeShapeType="1"/>
              </p:cNvSpPr>
              <p:nvPr/>
            </p:nvSpPr>
            <p:spPr bwMode="auto">
              <a:xfrm flipV="1">
                <a:off x="4752" y="3024"/>
                <a:ext cx="1" cy="145"/>
              </a:xfrm>
              <a:prstGeom prst="line">
                <a:avLst/>
              </a:prstGeom>
              <a:noFill/>
              <a:ln w="9525">
                <a:solidFill>
                  <a:srgbClr val="000000"/>
                </a:solidFill>
                <a:round/>
                <a:headEnd type="none" w="sm" len="sm"/>
                <a:tailEnd type="triangle" w="sm" len="sm"/>
              </a:ln>
              <a:effectLst/>
            </p:spPr>
            <p:txBody>
              <a:bodyPr/>
              <a:lstStyle/>
              <a:p>
                <a:endParaRPr lang="en-US" dirty="0"/>
              </a:p>
            </p:txBody>
          </p:sp>
        </p:grpSp>
      </p:grpSp>
      <p:sp>
        <p:nvSpPr>
          <p:cNvPr id="87045" name="Rectangle 30"/>
          <p:cNvSpPr>
            <a:spLocks noGrp="1" noChangeArrowheads="1"/>
          </p:cNvSpPr>
          <p:nvPr>
            <p:ph type="body" idx="1"/>
          </p:nvPr>
        </p:nvSpPr>
        <p:spPr>
          <a:xfrm>
            <a:off x="685800" y="1752600"/>
            <a:ext cx="7772400" cy="4114800"/>
          </a:xfrm>
        </p:spPr>
        <p:txBody>
          <a:bodyPr/>
          <a:lstStyle/>
          <a:p>
            <a:pPr marL="0" indent="0" eaLnBrk="1" hangingPunct="1">
              <a:buFont typeface="Wingdings" pitchFamily="2" charset="2"/>
              <a:buNone/>
            </a:pPr>
            <a:r>
              <a:rPr lang="en-US" sz="2400" b="1" i="1" dirty="0" smtClean="0">
                <a:effectLst/>
                <a:cs typeface="Times New Roman" pitchFamily="18" charset="0"/>
              </a:rPr>
              <a:t>(holding all else constant, including per capita income, &amp; transport costs per mile.)</a:t>
            </a:r>
          </a:p>
        </p:txBody>
      </p:sp>
      <p:sp>
        <p:nvSpPr>
          <p:cNvPr id="31" name="Slide Number Placeholder 30"/>
          <p:cNvSpPr>
            <a:spLocks noGrp="1"/>
          </p:cNvSpPr>
          <p:nvPr>
            <p:ph type="sldNum" sz="quarter" idx="12"/>
          </p:nvPr>
        </p:nvSpPr>
        <p:spPr/>
        <p:txBody>
          <a:bodyPr/>
          <a:lstStyle/>
          <a:p>
            <a:fld id="{69860557-0C15-4F8F-AB79-8857A8125E7E}" type="slidenum">
              <a:rPr lang="en-US" smtClean="0"/>
              <a:pPr/>
              <a:t>73</a:t>
            </a:fld>
            <a:endParaRPr lang="en-US" dirty="0"/>
          </a:p>
        </p:txBody>
      </p:sp>
      <p:sp>
        <p:nvSpPr>
          <p:cNvPr id="32" name="Footer Placeholder 31"/>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cs typeface="Times New Roman" panose="02020603050405020304" pitchFamily="18" charset="0"/>
              </a:rPr>
              <a:t>Density must increase.</a:t>
            </a:r>
          </a:p>
        </p:txBody>
      </p:sp>
      <p:sp>
        <p:nvSpPr>
          <p:cNvPr id="88067" name="Rectangle 3"/>
          <p:cNvSpPr>
            <a:spLocks noGrp="1" noChangeArrowheads="1"/>
          </p:cNvSpPr>
          <p:nvPr>
            <p:ph type="body" idx="1"/>
          </p:nvPr>
        </p:nvSpPr>
        <p:spPr/>
        <p:txBody>
          <a:bodyPr/>
          <a:lstStyle/>
          <a:p>
            <a:pPr eaLnBrk="1" hangingPunct="1">
              <a:buFont typeface="Wingdings" pitchFamily="2" charset="2"/>
              <a:buNone/>
            </a:pPr>
            <a:r>
              <a:rPr lang="en-US" b="1" i="1" dirty="0" smtClean="0">
                <a:effectLst/>
                <a:cs typeface="Times New Roman" pitchFamily="18" charset="0"/>
                <a:sym typeface="Wingdings" pitchFamily="2" charset="2"/>
              </a:rPr>
              <a:t></a:t>
            </a:r>
            <a:r>
              <a:rPr lang="en-US" b="1" i="1" dirty="0" smtClean="0">
                <a:effectLst/>
                <a:cs typeface="Times New Roman" pitchFamily="18" charset="0"/>
              </a:rPr>
              <a:t> Transport cost per acre increases.</a:t>
            </a:r>
          </a:p>
          <a:p>
            <a:pPr eaLnBrk="1" hangingPunct="1">
              <a:buFont typeface="Wingdings" pitchFamily="2" charset="2"/>
              <a:buNone/>
            </a:pPr>
            <a:r>
              <a:rPr lang="en-US" b="1" i="1" dirty="0" smtClean="0">
                <a:effectLst/>
                <a:cs typeface="Times New Roman" pitchFamily="18" charset="0"/>
                <a:sym typeface="Wingdings" pitchFamily="2" charset="2"/>
              </a:rPr>
              <a:t></a:t>
            </a:r>
            <a:r>
              <a:rPr lang="en-US" b="1" i="1" dirty="0" smtClean="0">
                <a:effectLst/>
                <a:cs typeface="Times New Roman" pitchFamily="18" charset="0"/>
              </a:rPr>
              <a:t> Land Rent Gradient increases.</a:t>
            </a:r>
          </a:p>
          <a:p>
            <a:pPr marL="0" indent="0" eaLnBrk="1" hangingPunct="1">
              <a:buFont typeface="Wingdings" pitchFamily="2" charset="2"/>
              <a:buNone/>
            </a:pPr>
            <a:r>
              <a:rPr lang="en-US" b="1" i="1" dirty="0" smtClean="0">
                <a:effectLst/>
                <a:cs typeface="Times New Roman" pitchFamily="18" charset="0"/>
              </a:rPr>
              <a:t>Land rent at boundary remains the same (for same reasons).</a:t>
            </a:r>
          </a:p>
          <a:p>
            <a:pPr marL="457200" indent="-457200" eaLnBrk="1" hangingPunct="1">
              <a:buFont typeface="Wingdings" pitchFamily="2" charset="2"/>
              <a:buNone/>
            </a:pPr>
            <a:r>
              <a:rPr lang="en-US" b="1" i="1" dirty="0" smtClean="0">
                <a:effectLst/>
                <a:cs typeface="Times New Roman" pitchFamily="18" charset="0"/>
                <a:sym typeface="Wingdings" pitchFamily="2" charset="2"/>
              </a:rPr>
              <a:t></a:t>
            </a:r>
            <a:r>
              <a:rPr lang="en-US" b="1" i="1" dirty="0" smtClean="0">
                <a:effectLst/>
                <a:cs typeface="Times New Roman" pitchFamily="18" charset="0"/>
              </a:rPr>
              <a:t> Land rent increases everywhere, but proportionately more in center.</a:t>
            </a:r>
          </a:p>
        </p:txBody>
      </p:sp>
      <p:sp>
        <p:nvSpPr>
          <p:cNvPr id="4" name="Slide Number Placeholder 3"/>
          <p:cNvSpPr>
            <a:spLocks noGrp="1"/>
          </p:cNvSpPr>
          <p:nvPr>
            <p:ph type="sldNum" sz="quarter" idx="12"/>
          </p:nvPr>
        </p:nvSpPr>
        <p:spPr/>
        <p:txBody>
          <a:bodyPr/>
          <a:lstStyle/>
          <a:p>
            <a:fld id="{69860557-0C15-4F8F-AB79-8857A8125E7E}" type="slidenum">
              <a:rPr lang="en-US" smtClean="0"/>
              <a:pPr/>
              <a:t>74</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rgbClr val="FF0000"/>
                </a:solidFill>
                <a:effectLst/>
                <a:cs typeface="Times New Roman" panose="02020603050405020304" pitchFamily="18" charset="0"/>
              </a:rPr>
              <a:t>Principle 2:</a:t>
            </a:r>
          </a:p>
        </p:txBody>
      </p:sp>
      <p:sp>
        <p:nvSpPr>
          <p:cNvPr id="89091" name="Rectangle 3"/>
          <p:cNvSpPr>
            <a:spLocks noGrp="1" noChangeArrowheads="1"/>
          </p:cNvSpPr>
          <p:nvPr>
            <p:ph type="body" idx="1"/>
          </p:nvPr>
        </p:nvSpPr>
        <p:spPr/>
        <p:txBody>
          <a:bodyPr/>
          <a:lstStyle/>
          <a:p>
            <a:pPr marL="0" indent="0" eaLnBrk="1" hangingPunct="1">
              <a:buFont typeface="Wingdings" pitchFamily="2" charset="2"/>
              <a:buNone/>
            </a:pPr>
            <a:r>
              <a:rPr lang="en-US" b="1" i="1" dirty="0" smtClean="0">
                <a:solidFill>
                  <a:srgbClr val="FF0000"/>
                </a:solidFill>
                <a:effectLst/>
                <a:cs typeface="Times New Roman" pitchFamily="18" charset="0"/>
              </a:rPr>
              <a:t>“If a city grows by increasing area rather than density, property rent growth will be relatively greater closer to the periphery, but if a city grows by increasing density instead of area, property rent growth will be relatively greater the closer to the center of the city.”</a:t>
            </a:r>
          </a:p>
        </p:txBody>
      </p:sp>
      <p:sp>
        <p:nvSpPr>
          <p:cNvPr id="4" name="Slide Number Placeholder 3"/>
          <p:cNvSpPr>
            <a:spLocks noGrp="1"/>
          </p:cNvSpPr>
          <p:nvPr>
            <p:ph type="sldNum" sz="quarter" idx="12"/>
          </p:nvPr>
        </p:nvSpPr>
        <p:spPr/>
        <p:txBody>
          <a:bodyPr/>
          <a:lstStyle/>
          <a:p>
            <a:fld id="{69860557-0C15-4F8F-AB79-8857A8125E7E}" type="slidenum">
              <a:rPr lang="en-US" smtClean="0"/>
              <a:pPr/>
              <a:t>75</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a:xfrm>
            <a:off x="685800" y="10668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cs typeface="Times New Roman" panose="02020603050405020304" pitchFamily="18" charset="0"/>
              </a:rPr>
              <a:t>What would cause pop growth without commensurate area growth?…</a:t>
            </a:r>
          </a:p>
        </p:txBody>
      </p:sp>
      <p:sp>
        <p:nvSpPr>
          <p:cNvPr id="3" name="Slide Number Placeholder 2"/>
          <p:cNvSpPr>
            <a:spLocks noGrp="1"/>
          </p:cNvSpPr>
          <p:nvPr>
            <p:ph type="sldNum" sz="quarter" idx="12"/>
          </p:nvPr>
        </p:nvSpPr>
        <p:spPr/>
        <p:txBody>
          <a:bodyPr/>
          <a:lstStyle/>
          <a:p>
            <a:fld id="{69860557-0C15-4F8F-AB79-8857A8125E7E}" type="slidenum">
              <a:rPr lang="en-US" smtClean="0"/>
              <a:pPr/>
              <a:t>76</a:t>
            </a:fld>
            <a:endParaRPr lang="en-US" dirty="0"/>
          </a:p>
        </p:txBody>
      </p:sp>
      <p:sp>
        <p:nvSpPr>
          <p:cNvPr id="4" name="Footer Placeholder 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2022" name="Rectangle 6"/>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3. The Pure Effect of </a:t>
            </a:r>
            <a:r>
              <a:rPr lang="en-US" dirty="0" smtClean="0">
                <a:solidFill>
                  <a:srgbClr val="0000FF"/>
                </a:solidFill>
                <a:effectLst/>
              </a:rPr>
              <a:t>Transport Cost Reduction</a:t>
            </a:r>
            <a:r>
              <a:rPr lang="en-US" dirty="0" smtClean="0">
                <a:effectLst/>
              </a:rPr>
              <a:t>…</a:t>
            </a:r>
          </a:p>
        </p:txBody>
      </p:sp>
      <p:sp>
        <p:nvSpPr>
          <p:cNvPr id="91139" name="Rectangle 7"/>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800" dirty="0" smtClean="0">
                <a:effectLst/>
              </a:rPr>
              <a:t>(Per person-mile, holding all else constant, including population, &amp; income per capita.)</a:t>
            </a:r>
            <a:br>
              <a:rPr lang="en-US" sz="2800" dirty="0" smtClean="0">
                <a:effectLst/>
              </a:rPr>
            </a:br>
            <a:r>
              <a:rPr lang="en-US" sz="2800" dirty="0" smtClean="0">
                <a:effectLst/>
              </a:rPr>
              <a:t> </a:t>
            </a:r>
            <a:br>
              <a:rPr lang="en-US" sz="2800" dirty="0" smtClean="0">
                <a:effectLst/>
              </a:rPr>
            </a:br>
            <a:r>
              <a:rPr lang="en-US" sz="2800" dirty="0" smtClean="0">
                <a:effectLst/>
              </a:rPr>
              <a:t>e.g., From improvements in transport infrastructure &amp; technology. This includes:</a:t>
            </a:r>
          </a:p>
          <a:p>
            <a:pPr lvl="1" eaLnBrk="1" hangingPunct="1">
              <a:lnSpc>
                <a:spcPct val="90000"/>
              </a:lnSpc>
            </a:pPr>
            <a:r>
              <a:rPr lang="en-US" sz="2400" dirty="0" smtClean="0">
                <a:effectLst/>
              </a:rPr>
              <a:t>Increased comfort while traveling (e.g., air conditioning, sound-systems)</a:t>
            </a:r>
          </a:p>
          <a:p>
            <a:pPr lvl="1" eaLnBrk="1" hangingPunct="1">
              <a:lnSpc>
                <a:spcPct val="90000"/>
              </a:lnSpc>
            </a:pPr>
            <a:r>
              <a:rPr lang="en-US" sz="2400" dirty="0" smtClean="0">
                <a:effectLst/>
              </a:rPr>
              <a:t>Increased productivity while traveling (e.g., cell-phones, computers in cars)</a:t>
            </a:r>
          </a:p>
          <a:p>
            <a:pPr lvl="1" eaLnBrk="1" hangingPunct="1">
              <a:lnSpc>
                <a:spcPct val="90000"/>
              </a:lnSpc>
            </a:pPr>
            <a:r>
              <a:rPr lang="en-US" sz="2400" dirty="0" smtClean="0">
                <a:effectLst/>
              </a:rPr>
              <a:t>Increased ability to transmit information electronically (e.g., the internet)</a:t>
            </a:r>
          </a:p>
        </p:txBody>
      </p:sp>
      <p:sp>
        <p:nvSpPr>
          <p:cNvPr id="4" name="Slide Number Placeholder 3"/>
          <p:cNvSpPr>
            <a:spLocks noGrp="1"/>
          </p:cNvSpPr>
          <p:nvPr>
            <p:ph type="sldNum" sz="quarter" idx="12"/>
          </p:nvPr>
        </p:nvSpPr>
        <p:spPr/>
        <p:txBody>
          <a:bodyPr/>
          <a:lstStyle/>
          <a:p>
            <a:fld id="{69860557-0C15-4F8F-AB79-8857A8125E7E}" type="slidenum">
              <a:rPr lang="en-US" smtClean="0"/>
              <a:pPr/>
              <a:t>77</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Rectangle 36"/>
          <p:cNvSpPr>
            <a:spLocks noChangeArrowheads="1"/>
          </p:cNvSpPr>
          <p:nvPr/>
        </p:nvSpPr>
        <p:spPr bwMode="auto">
          <a:xfrm>
            <a:off x="1752600" y="3429000"/>
            <a:ext cx="5791200" cy="2438400"/>
          </a:xfrm>
          <a:prstGeom prst="rect">
            <a:avLst/>
          </a:prstGeom>
          <a:solidFill>
            <a:schemeClr val="bg1"/>
          </a:solidFill>
          <a:ln w="9525">
            <a:solidFill>
              <a:schemeClr val="tx1"/>
            </a:solidFill>
            <a:miter lim="800000"/>
            <a:headEnd/>
            <a:tailEnd/>
          </a:ln>
          <a:effectLst/>
        </p:spPr>
        <p:txBody>
          <a:bodyPr wrap="none" anchor="ctr"/>
          <a:lstStyle/>
          <a:p>
            <a:pPr eaLnBrk="1" hangingPunct="1"/>
            <a:endParaRPr lang="en-US" dirty="0"/>
          </a:p>
        </p:txBody>
      </p:sp>
      <p:sp>
        <p:nvSpPr>
          <p:cNvPr id="345092" name="Rectangle 4"/>
          <p:cNvSpPr>
            <a:spLocks noGrp="1" noChangeArrowheads="1"/>
          </p:cNvSpPr>
          <p:nvPr>
            <p:ph type="title"/>
          </p:nvPr>
        </p:nvSpPr>
        <p:spPr>
          <a:xfrm>
            <a:off x="685800" y="10668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Exhibit 4-6: Effect of Transport Cost Reduction Savings Applied to Greater Purchase of Land . . </a:t>
            </a:r>
          </a:p>
        </p:txBody>
      </p:sp>
      <p:grpSp>
        <p:nvGrpSpPr>
          <p:cNvPr id="92164" name="Group 6"/>
          <p:cNvGrpSpPr>
            <a:grpSpLocks/>
          </p:cNvGrpSpPr>
          <p:nvPr/>
        </p:nvGrpSpPr>
        <p:grpSpPr bwMode="auto">
          <a:xfrm>
            <a:off x="1905000" y="2667000"/>
            <a:ext cx="5486400" cy="3109913"/>
            <a:chOff x="2421" y="544"/>
            <a:chExt cx="8641" cy="4897"/>
          </a:xfrm>
        </p:grpSpPr>
        <p:sp>
          <p:nvSpPr>
            <p:cNvPr id="92165" name="Line 7"/>
            <p:cNvSpPr>
              <a:spLocks noChangeShapeType="1"/>
            </p:cNvSpPr>
            <p:nvPr/>
          </p:nvSpPr>
          <p:spPr bwMode="auto">
            <a:xfrm>
              <a:off x="3888" y="3312"/>
              <a:ext cx="1" cy="1441"/>
            </a:xfrm>
            <a:prstGeom prst="line">
              <a:avLst/>
            </a:prstGeom>
            <a:noFill/>
            <a:ln w="12700">
              <a:solidFill>
                <a:srgbClr val="000000"/>
              </a:solidFill>
              <a:round/>
              <a:headEnd type="none" w="sm" len="sm"/>
              <a:tailEnd type="none" w="sm" len="sm"/>
            </a:ln>
            <a:effectLst/>
          </p:spPr>
          <p:txBody>
            <a:bodyPr/>
            <a:lstStyle/>
            <a:p>
              <a:endParaRPr lang="en-US" dirty="0"/>
            </a:p>
          </p:txBody>
        </p:sp>
        <p:grpSp>
          <p:nvGrpSpPr>
            <p:cNvPr id="92166" name="Group 8"/>
            <p:cNvGrpSpPr>
              <a:grpSpLocks/>
            </p:cNvGrpSpPr>
            <p:nvPr/>
          </p:nvGrpSpPr>
          <p:grpSpPr bwMode="auto">
            <a:xfrm>
              <a:off x="2421" y="544"/>
              <a:ext cx="8641" cy="4897"/>
              <a:chOff x="2448" y="576"/>
              <a:chExt cx="8641" cy="4897"/>
            </a:xfrm>
          </p:grpSpPr>
          <p:sp>
            <p:nvSpPr>
              <p:cNvPr id="92167" name="Rectangle 9"/>
              <p:cNvSpPr>
                <a:spLocks noChangeArrowheads="1"/>
              </p:cNvSpPr>
              <p:nvPr/>
            </p:nvSpPr>
            <p:spPr bwMode="auto">
              <a:xfrm>
                <a:off x="3024" y="576"/>
                <a:ext cx="6769" cy="721"/>
              </a:xfrm>
              <a:prstGeom prst="rect">
                <a:avLst/>
              </a:prstGeom>
              <a:noFill/>
              <a:ln w="12700">
                <a:noFill/>
                <a:miter lim="800000"/>
                <a:headEnd/>
                <a:tailEnd/>
              </a:ln>
              <a:effectLst/>
            </p:spPr>
            <p:txBody>
              <a:bodyPr lIns="12700" tIns="12700" rIns="12700" bIns="12700"/>
              <a:lstStyle/>
              <a:p>
                <a:endParaRPr lang="en-US" sz="1200" b="1" dirty="0"/>
              </a:p>
            </p:txBody>
          </p:sp>
          <p:sp>
            <p:nvSpPr>
              <p:cNvPr id="92168" name="Line 10"/>
              <p:cNvSpPr>
                <a:spLocks noChangeShapeType="1"/>
              </p:cNvSpPr>
              <p:nvPr/>
            </p:nvSpPr>
            <p:spPr bwMode="auto">
              <a:xfrm>
                <a:off x="2448" y="5040"/>
                <a:ext cx="8641" cy="1"/>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92169" name="Line 11"/>
              <p:cNvSpPr>
                <a:spLocks noChangeShapeType="1"/>
              </p:cNvSpPr>
              <p:nvPr/>
            </p:nvSpPr>
            <p:spPr bwMode="auto">
              <a:xfrm flipV="1">
                <a:off x="6624" y="2160"/>
                <a:ext cx="1" cy="2881"/>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92170" name="Line 12"/>
              <p:cNvSpPr>
                <a:spLocks noChangeShapeType="1"/>
              </p:cNvSpPr>
              <p:nvPr/>
            </p:nvSpPr>
            <p:spPr bwMode="auto">
              <a:xfrm>
                <a:off x="2448" y="4752"/>
                <a:ext cx="8641" cy="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2171" name="Line 13"/>
              <p:cNvSpPr>
                <a:spLocks noChangeShapeType="1"/>
              </p:cNvSpPr>
              <p:nvPr/>
            </p:nvSpPr>
            <p:spPr bwMode="auto">
              <a:xfrm>
                <a:off x="3888" y="3312"/>
                <a:ext cx="5617" cy="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2172" name="Line 14"/>
              <p:cNvSpPr>
                <a:spLocks noChangeShapeType="1"/>
              </p:cNvSpPr>
              <p:nvPr/>
            </p:nvSpPr>
            <p:spPr bwMode="auto">
              <a:xfrm flipH="1">
                <a:off x="3888" y="2160"/>
                <a:ext cx="2737" cy="1153"/>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2173" name="Line 15"/>
              <p:cNvSpPr>
                <a:spLocks noChangeShapeType="1"/>
              </p:cNvSpPr>
              <p:nvPr/>
            </p:nvSpPr>
            <p:spPr bwMode="auto">
              <a:xfrm>
                <a:off x="6624" y="2160"/>
                <a:ext cx="2881" cy="1153"/>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2174" name="Line 16"/>
              <p:cNvSpPr>
                <a:spLocks noChangeShapeType="1"/>
              </p:cNvSpPr>
              <p:nvPr/>
            </p:nvSpPr>
            <p:spPr bwMode="auto">
              <a:xfrm>
                <a:off x="9504" y="3312"/>
                <a:ext cx="1" cy="144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2175" name="Rectangle 17"/>
              <p:cNvSpPr>
                <a:spLocks noChangeArrowheads="1"/>
              </p:cNvSpPr>
              <p:nvPr/>
            </p:nvSpPr>
            <p:spPr bwMode="auto">
              <a:xfrm>
                <a:off x="6336" y="5184"/>
                <a:ext cx="577" cy="289"/>
              </a:xfrm>
              <a:prstGeom prst="rect">
                <a:avLst/>
              </a:prstGeom>
              <a:noFill/>
              <a:ln w="12700">
                <a:noFill/>
                <a:miter lim="800000"/>
                <a:headEnd/>
                <a:tailEnd/>
              </a:ln>
              <a:effectLst/>
            </p:spPr>
            <p:txBody>
              <a:bodyPr lIns="12700" tIns="12700" rIns="12700" bIns="12700"/>
              <a:lstStyle/>
              <a:p>
                <a:r>
                  <a:rPr lang="en-US" sz="1200" b="1" dirty="0"/>
                  <a:t>CBD</a:t>
                </a:r>
                <a:endParaRPr lang="en-US" sz="1200" dirty="0"/>
              </a:p>
            </p:txBody>
          </p:sp>
          <p:sp>
            <p:nvSpPr>
              <p:cNvPr id="92176" name="Rectangle 18"/>
              <p:cNvSpPr>
                <a:spLocks noChangeArrowheads="1"/>
              </p:cNvSpPr>
              <p:nvPr/>
            </p:nvSpPr>
            <p:spPr bwMode="auto">
              <a:xfrm>
                <a:off x="9936" y="4752"/>
                <a:ext cx="289" cy="289"/>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92177" name="Rectangle 19"/>
              <p:cNvSpPr>
                <a:spLocks noChangeArrowheads="1"/>
              </p:cNvSpPr>
              <p:nvPr/>
            </p:nvSpPr>
            <p:spPr bwMode="auto">
              <a:xfrm>
                <a:off x="3024" y="4752"/>
                <a:ext cx="289" cy="289"/>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92178" name="Rectangle 20"/>
              <p:cNvSpPr>
                <a:spLocks noChangeArrowheads="1"/>
              </p:cNvSpPr>
              <p:nvPr/>
            </p:nvSpPr>
            <p:spPr bwMode="auto">
              <a:xfrm>
                <a:off x="9360" y="5184"/>
                <a:ext cx="289" cy="289"/>
              </a:xfrm>
              <a:prstGeom prst="rect">
                <a:avLst/>
              </a:prstGeom>
              <a:noFill/>
              <a:ln w="12700">
                <a:noFill/>
                <a:miter lim="800000"/>
                <a:headEnd/>
                <a:tailEnd/>
              </a:ln>
              <a:effectLst/>
            </p:spPr>
            <p:txBody>
              <a:bodyPr lIns="12700" tIns="12700" rIns="12700" bIns="12700"/>
              <a:lstStyle/>
              <a:p>
                <a:r>
                  <a:rPr lang="en-US" sz="1200" b="1" dirty="0"/>
                  <a:t>B</a:t>
                </a:r>
                <a:endParaRPr lang="en-US" sz="1200" dirty="0"/>
              </a:p>
            </p:txBody>
          </p:sp>
          <p:sp>
            <p:nvSpPr>
              <p:cNvPr id="92179" name="Rectangle 21"/>
              <p:cNvSpPr>
                <a:spLocks noChangeArrowheads="1"/>
              </p:cNvSpPr>
              <p:nvPr/>
            </p:nvSpPr>
            <p:spPr bwMode="auto">
              <a:xfrm>
                <a:off x="3744" y="5184"/>
                <a:ext cx="289" cy="289"/>
              </a:xfrm>
              <a:prstGeom prst="rect">
                <a:avLst/>
              </a:prstGeom>
              <a:noFill/>
              <a:ln w="12700">
                <a:noFill/>
                <a:miter lim="800000"/>
                <a:headEnd/>
                <a:tailEnd/>
              </a:ln>
              <a:effectLst/>
            </p:spPr>
            <p:txBody>
              <a:bodyPr lIns="12700" tIns="12700" rIns="12700" bIns="12700"/>
              <a:lstStyle/>
              <a:p>
                <a:r>
                  <a:rPr lang="en-US" sz="1200" b="1" dirty="0"/>
                  <a:t>B</a:t>
                </a:r>
                <a:endParaRPr lang="en-US" sz="1200" dirty="0"/>
              </a:p>
            </p:txBody>
          </p:sp>
          <p:sp>
            <p:nvSpPr>
              <p:cNvPr id="92180" name="Rectangle 22"/>
              <p:cNvSpPr>
                <a:spLocks noChangeArrowheads="1"/>
              </p:cNvSpPr>
              <p:nvPr/>
            </p:nvSpPr>
            <p:spPr bwMode="auto">
              <a:xfrm>
                <a:off x="5040" y="3888"/>
                <a:ext cx="289" cy="289"/>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92181" name="Rectangle 23"/>
              <p:cNvSpPr>
                <a:spLocks noChangeArrowheads="1"/>
              </p:cNvSpPr>
              <p:nvPr/>
            </p:nvSpPr>
            <p:spPr bwMode="auto">
              <a:xfrm>
                <a:off x="8064" y="3888"/>
                <a:ext cx="577" cy="433"/>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92182" name="Rectangle 24"/>
              <p:cNvSpPr>
                <a:spLocks noChangeArrowheads="1"/>
              </p:cNvSpPr>
              <p:nvPr/>
            </p:nvSpPr>
            <p:spPr bwMode="auto">
              <a:xfrm>
                <a:off x="5904" y="2736"/>
                <a:ext cx="289" cy="289"/>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92183" name="Rectangle 25"/>
              <p:cNvSpPr>
                <a:spLocks noChangeArrowheads="1"/>
              </p:cNvSpPr>
              <p:nvPr/>
            </p:nvSpPr>
            <p:spPr bwMode="auto">
              <a:xfrm>
                <a:off x="7200" y="2736"/>
                <a:ext cx="289" cy="289"/>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92184" name="Line 26"/>
              <p:cNvSpPr>
                <a:spLocks noChangeShapeType="1"/>
              </p:cNvSpPr>
              <p:nvPr/>
            </p:nvSpPr>
            <p:spPr bwMode="auto">
              <a:xfrm>
                <a:off x="9504" y="3312"/>
                <a:ext cx="1153" cy="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2185" name="Line 27"/>
              <p:cNvSpPr>
                <a:spLocks noChangeShapeType="1"/>
              </p:cNvSpPr>
              <p:nvPr/>
            </p:nvSpPr>
            <p:spPr bwMode="auto">
              <a:xfrm flipH="1">
                <a:off x="2736" y="3312"/>
                <a:ext cx="1153" cy="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2186" name="Line 28"/>
              <p:cNvSpPr>
                <a:spLocks noChangeShapeType="1"/>
              </p:cNvSpPr>
              <p:nvPr/>
            </p:nvSpPr>
            <p:spPr bwMode="auto">
              <a:xfrm>
                <a:off x="6624" y="2304"/>
                <a:ext cx="4033" cy="1009"/>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2187" name="Line 29"/>
              <p:cNvSpPr>
                <a:spLocks noChangeShapeType="1"/>
              </p:cNvSpPr>
              <p:nvPr/>
            </p:nvSpPr>
            <p:spPr bwMode="auto">
              <a:xfrm flipH="1">
                <a:off x="2736" y="2304"/>
                <a:ext cx="3889" cy="1009"/>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2188" name="Line 30"/>
              <p:cNvSpPr>
                <a:spLocks noChangeShapeType="1"/>
              </p:cNvSpPr>
              <p:nvPr/>
            </p:nvSpPr>
            <p:spPr bwMode="auto">
              <a:xfrm>
                <a:off x="2736" y="3312"/>
                <a:ext cx="1" cy="144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2189" name="Line 31"/>
              <p:cNvSpPr>
                <a:spLocks noChangeShapeType="1"/>
              </p:cNvSpPr>
              <p:nvPr/>
            </p:nvSpPr>
            <p:spPr bwMode="auto">
              <a:xfrm>
                <a:off x="10656" y="3312"/>
                <a:ext cx="1" cy="144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2190" name="Line 32"/>
              <p:cNvSpPr>
                <a:spLocks noChangeShapeType="1"/>
              </p:cNvSpPr>
              <p:nvPr/>
            </p:nvSpPr>
            <p:spPr bwMode="auto">
              <a:xfrm flipV="1">
                <a:off x="4032" y="3024"/>
                <a:ext cx="1" cy="145"/>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92191" name="Line 33"/>
              <p:cNvSpPr>
                <a:spLocks noChangeShapeType="1"/>
              </p:cNvSpPr>
              <p:nvPr/>
            </p:nvSpPr>
            <p:spPr bwMode="auto">
              <a:xfrm flipV="1">
                <a:off x="9360" y="3024"/>
                <a:ext cx="1" cy="145"/>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92192" name="Line 34"/>
              <p:cNvSpPr>
                <a:spLocks noChangeShapeType="1"/>
              </p:cNvSpPr>
              <p:nvPr/>
            </p:nvSpPr>
            <p:spPr bwMode="auto">
              <a:xfrm>
                <a:off x="9504" y="3888"/>
                <a:ext cx="1153" cy="1"/>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92193" name="Line 35"/>
              <p:cNvSpPr>
                <a:spLocks noChangeShapeType="1"/>
              </p:cNvSpPr>
              <p:nvPr/>
            </p:nvSpPr>
            <p:spPr bwMode="auto">
              <a:xfrm flipH="1">
                <a:off x="2736" y="3888"/>
                <a:ext cx="1153" cy="1"/>
              </a:xfrm>
              <a:prstGeom prst="line">
                <a:avLst/>
              </a:prstGeom>
              <a:noFill/>
              <a:ln w="9525">
                <a:solidFill>
                  <a:srgbClr val="000000"/>
                </a:solidFill>
                <a:round/>
                <a:headEnd type="none" w="sm" len="sm"/>
                <a:tailEnd type="triangle" w="sm" len="sm"/>
              </a:ln>
              <a:effectLst/>
            </p:spPr>
            <p:txBody>
              <a:bodyPr/>
              <a:lstStyle/>
              <a:p>
                <a:endParaRPr lang="en-US" dirty="0"/>
              </a:p>
            </p:txBody>
          </p:sp>
        </p:grpSp>
      </p:grpSp>
      <p:sp>
        <p:nvSpPr>
          <p:cNvPr id="34" name="Slide Number Placeholder 33"/>
          <p:cNvSpPr>
            <a:spLocks noGrp="1"/>
          </p:cNvSpPr>
          <p:nvPr>
            <p:ph type="sldNum" sz="quarter" idx="12"/>
          </p:nvPr>
        </p:nvSpPr>
        <p:spPr/>
        <p:txBody>
          <a:bodyPr/>
          <a:lstStyle/>
          <a:p>
            <a:fld id="{69860557-0C15-4F8F-AB79-8857A8125E7E}" type="slidenum">
              <a:rPr lang="en-US" smtClean="0"/>
              <a:pPr/>
              <a:t>78</a:t>
            </a:fld>
            <a:endParaRPr lang="en-US" dirty="0"/>
          </a:p>
        </p:txBody>
      </p:sp>
      <p:sp>
        <p:nvSpPr>
          <p:cNvPr id="35" name="Footer Placeholder 3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a:xfrm>
            <a:off x="685800" y="152400"/>
            <a:ext cx="7772400" cy="1600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dirty="0" smtClean="0">
                <a:effectLst/>
              </a:rPr>
              <a:t>Effect of Transport Cost Reduction Savings Applied to Greater Purchase of Land</a:t>
            </a:r>
          </a:p>
        </p:txBody>
      </p:sp>
      <p:sp>
        <p:nvSpPr>
          <p:cNvPr id="93187" name="Rectangle 3"/>
          <p:cNvSpPr>
            <a:spLocks noGrp="1" noChangeArrowheads="1"/>
          </p:cNvSpPr>
          <p:nvPr>
            <p:ph type="body" idx="1"/>
          </p:nvPr>
        </p:nvSpPr>
        <p:spPr>
          <a:xfrm>
            <a:off x="685800" y="1981200"/>
            <a:ext cx="7772400" cy="4419600"/>
          </a:xfrm>
        </p:spPr>
        <p:txBody>
          <a:bodyPr/>
          <a:lstStyle/>
          <a:p>
            <a:pPr marL="0" indent="0" eaLnBrk="1" hangingPunct="1">
              <a:spcBef>
                <a:spcPts val="2400"/>
              </a:spcBef>
              <a:buFont typeface="Wingdings" pitchFamily="2" charset="2"/>
              <a:buNone/>
            </a:pPr>
            <a:r>
              <a:rPr lang="en-US" b="1" i="1" dirty="0" smtClean="0">
                <a:effectLst/>
                <a:cs typeface="Times New Roman" pitchFamily="18" charset="0"/>
              </a:rPr>
              <a:t>Usually (at least in the U.S.), people use some of their increased consumption purchasing power (which results from transport cost reduction) to consume more urban land (reduce density).</a:t>
            </a:r>
          </a:p>
          <a:p>
            <a:pPr marL="0" indent="0" eaLnBrk="1" hangingPunct="1">
              <a:spcBef>
                <a:spcPts val="2400"/>
              </a:spcBef>
              <a:buFont typeface="Wingdings" pitchFamily="2" charset="2"/>
              <a:buNone/>
            </a:pPr>
            <a:r>
              <a:rPr lang="en-US" b="1" i="1" dirty="0" smtClean="0">
                <a:effectLst/>
                <a:cs typeface="Times New Roman" pitchFamily="18" charset="0"/>
              </a:rPr>
              <a:t>This results in an </a:t>
            </a:r>
            <a:r>
              <a:rPr lang="en-US" b="1" i="1" dirty="0" smtClean="0">
                <a:solidFill>
                  <a:srgbClr val="0000FF"/>
                </a:solidFill>
                <a:effectLst/>
                <a:cs typeface="Times New Roman" pitchFamily="18" charset="0"/>
              </a:rPr>
              <a:t>increase</a:t>
            </a:r>
            <a:r>
              <a:rPr lang="en-US" b="1" i="1" dirty="0" smtClean="0">
                <a:effectLst/>
                <a:cs typeface="Times New Roman" pitchFamily="18" charset="0"/>
              </a:rPr>
              <a:t> in land rents near the </a:t>
            </a:r>
            <a:r>
              <a:rPr lang="en-US" b="1" i="1" dirty="0" smtClean="0">
                <a:solidFill>
                  <a:srgbClr val="0000FF"/>
                </a:solidFill>
                <a:effectLst/>
                <a:cs typeface="Times New Roman" pitchFamily="18" charset="0"/>
              </a:rPr>
              <a:t>periphery</a:t>
            </a:r>
            <a:r>
              <a:rPr lang="en-US" b="1" i="1" dirty="0" smtClean="0">
                <a:effectLst/>
                <a:cs typeface="Times New Roman" pitchFamily="18" charset="0"/>
              </a:rPr>
              <a:t>, and a </a:t>
            </a:r>
            <a:r>
              <a:rPr lang="en-US" b="1" i="1" dirty="0" smtClean="0">
                <a:solidFill>
                  <a:srgbClr val="FF0000"/>
                </a:solidFill>
                <a:effectLst/>
                <a:cs typeface="Times New Roman" pitchFamily="18" charset="0"/>
              </a:rPr>
              <a:t>decrease</a:t>
            </a:r>
            <a:r>
              <a:rPr lang="en-US" b="1" i="1" dirty="0" smtClean="0">
                <a:effectLst/>
                <a:cs typeface="Times New Roman" pitchFamily="18" charset="0"/>
              </a:rPr>
              <a:t> in land rents near the </a:t>
            </a:r>
            <a:r>
              <a:rPr lang="en-US" b="1" i="1" dirty="0" smtClean="0">
                <a:solidFill>
                  <a:srgbClr val="FF0000"/>
                </a:solidFill>
                <a:effectLst/>
                <a:cs typeface="Times New Roman" pitchFamily="18" charset="0"/>
              </a:rPr>
              <a:t>center</a:t>
            </a:r>
            <a:r>
              <a:rPr lang="en-US" b="1" i="1" dirty="0" smtClean="0">
                <a:effectLst/>
                <a:cs typeface="Times New Roman" pitchFamily="18" charset="0"/>
              </a:rPr>
              <a:t> of the city.</a:t>
            </a:r>
          </a:p>
        </p:txBody>
      </p:sp>
      <p:sp>
        <p:nvSpPr>
          <p:cNvPr id="4" name="Slide Number Placeholder 3"/>
          <p:cNvSpPr>
            <a:spLocks noGrp="1"/>
          </p:cNvSpPr>
          <p:nvPr>
            <p:ph type="sldNum" sz="quarter" idx="12"/>
          </p:nvPr>
        </p:nvSpPr>
        <p:spPr/>
        <p:txBody>
          <a:bodyPr/>
          <a:lstStyle/>
          <a:p>
            <a:fld id="{69860557-0C15-4F8F-AB79-8857A8125E7E}" type="slidenum">
              <a:rPr lang="en-US" smtClean="0"/>
              <a:pPr/>
              <a:t>79</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9554" name="Rectangle 1026"/>
          <p:cNvSpPr>
            <a:spLocks noGrp="1" noChangeArrowheads="1"/>
          </p:cNvSpPr>
          <p:nvPr>
            <p:ph type="title"/>
          </p:nvPr>
        </p:nvSpPr>
        <p:spPr>
          <a:xfrm>
            <a:off x="685800" y="2286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Clothing Factory (cont’d):</a:t>
            </a:r>
          </a:p>
        </p:txBody>
      </p:sp>
      <p:sp>
        <p:nvSpPr>
          <p:cNvPr id="20483" name="Rectangle 1027"/>
          <p:cNvSpPr>
            <a:spLocks noGrp="1" noChangeArrowheads="1"/>
          </p:cNvSpPr>
          <p:nvPr>
            <p:ph type="body" idx="1"/>
          </p:nvPr>
        </p:nvSpPr>
        <p:spPr>
          <a:xfrm>
            <a:off x="685800" y="1600200"/>
            <a:ext cx="7772400" cy="4114800"/>
          </a:xfrm>
        </p:spPr>
        <p:txBody>
          <a:bodyPr/>
          <a:lstStyle/>
          <a:p>
            <a:pPr eaLnBrk="1" hangingPunct="1">
              <a:lnSpc>
                <a:spcPct val="90000"/>
              </a:lnSpc>
            </a:pPr>
            <a:r>
              <a:rPr lang="en-US" sz="2800" b="1" dirty="0" smtClean="0">
                <a:effectLst/>
              </a:rPr>
              <a:t>Value of Finished Output:</a:t>
            </a:r>
          </a:p>
          <a:p>
            <a:pPr lvl="2" eaLnBrk="1" hangingPunct="1">
              <a:lnSpc>
                <a:spcPct val="90000"/>
              </a:lnSpc>
            </a:pPr>
            <a:r>
              <a:rPr lang="en-US" sz="2000" b="1" i="1" dirty="0" smtClean="0">
                <a:effectLst/>
              </a:rPr>
              <a:t>Clothing products                                                 $10,000,000</a:t>
            </a:r>
          </a:p>
          <a:p>
            <a:pPr eaLnBrk="1" hangingPunct="1">
              <a:lnSpc>
                <a:spcPct val="90000"/>
              </a:lnSpc>
            </a:pPr>
            <a:r>
              <a:rPr lang="en-US" sz="2800" b="1" dirty="0" smtClean="0">
                <a:effectLst/>
              </a:rPr>
              <a:t>Cost of Production:</a:t>
            </a:r>
            <a:endParaRPr lang="en-US" sz="2800" dirty="0" smtClean="0">
              <a:effectLst/>
            </a:endParaRPr>
          </a:p>
          <a:p>
            <a:pPr lvl="1" eaLnBrk="1" hangingPunct="1">
              <a:lnSpc>
                <a:spcPct val="90000"/>
              </a:lnSpc>
            </a:pPr>
            <a:r>
              <a:rPr lang="en-US" sz="2400" dirty="0" smtClean="0">
                <a:effectLst/>
              </a:rPr>
              <a:t>Cost of Goods Sold:</a:t>
            </a:r>
          </a:p>
          <a:p>
            <a:pPr lvl="2" eaLnBrk="1" hangingPunct="1">
              <a:lnSpc>
                <a:spcPct val="90000"/>
              </a:lnSpc>
            </a:pPr>
            <a:r>
              <a:rPr lang="en-US" sz="2000" dirty="0" smtClean="0">
                <a:effectLst/>
              </a:rPr>
              <a:t>Raw material &amp; Energy                                        $  4,000,000</a:t>
            </a:r>
          </a:p>
          <a:p>
            <a:pPr lvl="2" eaLnBrk="1" hangingPunct="1">
              <a:lnSpc>
                <a:spcPct val="90000"/>
              </a:lnSpc>
            </a:pPr>
            <a:r>
              <a:rPr lang="en-US" sz="2000" dirty="0" smtClean="0">
                <a:effectLst/>
              </a:rPr>
              <a:t>Labor (including mgt)                                            $ </a:t>
            </a:r>
            <a:r>
              <a:rPr lang="en-US" sz="2000" u="sng" dirty="0" smtClean="0">
                <a:effectLst/>
              </a:rPr>
              <a:t>5,000,000</a:t>
            </a:r>
          </a:p>
          <a:p>
            <a:pPr lvl="1" eaLnBrk="1" hangingPunct="1">
              <a:lnSpc>
                <a:spcPct val="90000"/>
              </a:lnSpc>
            </a:pPr>
            <a:r>
              <a:rPr lang="en-US" sz="2400" dirty="0" smtClean="0">
                <a:effectLst/>
              </a:rPr>
              <a:t>Total COGS                                                $  </a:t>
            </a:r>
            <a:r>
              <a:rPr lang="en-US" sz="2400" u="sng" dirty="0" smtClean="0">
                <a:effectLst/>
              </a:rPr>
              <a:t>9,000,000</a:t>
            </a:r>
          </a:p>
          <a:p>
            <a:pPr eaLnBrk="1" hangingPunct="1">
              <a:lnSpc>
                <a:spcPct val="90000"/>
              </a:lnSpc>
            </a:pPr>
            <a:r>
              <a:rPr lang="en-US" sz="2800" b="1" dirty="0" smtClean="0">
                <a:effectLst/>
              </a:rPr>
              <a:t>Gross Margin:</a:t>
            </a:r>
            <a:r>
              <a:rPr lang="en-US" sz="2800" dirty="0" smtClean="0">
                <a:effectLst/>
              </a:rPr>
              <a:t>                                   $  1,000,000</a:t>
            </a:r>
          </a:p>
          <a:p>
            <a:pPr eaLnBrk="1" hangingPunct="1">
              <a:lnSpc>
                <a:spcPct val="90000"/>
              </a:lnSpc>
            </a:pPr>
            <a:r>
              <a:rPr lang="en-US" sz="2800" b="1" dirty="0" smtClean="0">
                <a:effectLst/>
              </a:rPr>
              <a:t>Cost of Capital:</a:t>
            </a:r>
            <a:endParaRPr lang="en-US" sz="2800" dirty="0" smtClean="0">
              <a:effectLst/>
            </a:endParaRPr>
          </a:p>
          <a:p>
            <a:pPr lvl="1" eaLnBrk="1" hangingPunct="1">
              <a:lnSpc>
                <a:spcPct val="90000"/>
              </a:lnSpc>
            </a:pPr>
            <a:r>
              <a:rPr lang="en-US" sz="2400" dirty="0" smtClean="0">
                <a:effectLst/>
              </a:rPr>
              <a:t>Machine &amp; Building Rent	                  $     </a:t>
            </a:r>
            <a:r>
              <a:rPr lang="en-US" sz="2400" u="sng" dirty="0" smtClean="0">
                <a:effectLst/>
              </a:rPr>
              <a:t>900,000</a:t>
            </a:r>
          </a:p>
          <a:p>
            <a:pPr eaLnBrk="1" hangingPunct="1">
              <a:lnSpc>
                <a:spcPct val="90000"/>
              </a:lnSpc>
            </a:pPr>
            <a:r>
              <a:rPr lang="en-US" sz="2800" b="1" dirty="0" smtClean="0">
                <a:effectLst/>
              </a:rPr>
              <a:t>Residual </a:t>
            </a:r>
            <a:r>
              <a:rPr lang="en-US" sz="2800" dirty="0" smtClean="0">
                <a:effectLst/>
              </a:rPr>
              <a:t>(available to pay land rent)</a:t>
            </a:r>
            <a:r>
              <a:rPr lang="en-US" sz="2800" b="1" dirty="0" smtClean="0">
                <a:effectLst/>
              </a:rPr>
              <a:t>:</a:t>
            </a:r>
            <a:r>
              <a:rPr lang="en-US" sz="2800" dirty="0" smtClean="0">
                <a:effectLst/>
              </a:rPr>
              <a:t> $     100,000</a:t>
            </a:r>
          </a:p>
        </p:txBody>
      </p:sp>
      <p:sp>
        <p:nvSpPr>
          <p:cNvPr id="4" name="Slide Number Placeholder 3"/>
          <p:cNvSpPr>
            <a:spLocks noGrp="1"/>
          </p:cNvSpPr>
          <p:nvPr>
            <p:ph type="sldNum" sz="quarter" idx="12"/>
          </p:nvPr>
        </p:nvSpPr>
        <p:spPr/>
        <p:txBody>
          <a:bodyPr/>
          <a:lstStyle/>
          <a:p>
            <a:fld id="{69860557-0C15-4F8F-AB79-8857A8125E7E}" type="slidenum">
              <a:rPr lang="en-US" smtClean="0"/>
              <a:pPr/>
              <a:t>8</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b="1" i="1" dirty="0" smtClean="0">
                <a:solidFill>
                  <a:schemeClr val="tx1"/>
                </a:solidFill>
                <a:effectLst/>
                <a:cs typeface="Times New Roman" panose="02020603050405020304" pitchFamily="18" charset="0"/>
              </a:rPr>
              <a:t>Relation of Central Land Rent to Density &amp; Transport Cost…</a:t>
            </a:r>
          </a:p>
        </p:txBody>
      </p:sp>
      <p:sp>
        <p:nvSpPr>
          <p:cNvPr id="9421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800" b="1" i="1" dirty="0" smtClean="0">
                <a:effectLst/>
                <a:cs typeface="Times New Roman" pitchFamily="18" charset="0"/>
              </a:rPr>
              <a:t>Location Rent @ Center = (Rent Gradient)(Radius)</a:t>
            </a:r>
          </a:p>
          <a:p>
            <a:pPr marL="0" indent="0" eaLnBrk="1" hangingPunct="1">
              <a:lnSpc>
                <a:spcPct val="90000"/>
              </a:lnSpc>
              <a:buFont typeface="Wingdings" pitchFamily="2" charset="2"/>
              <a:buNone/>
            </a:pPr>
            <a:r>
              <a:rPr lang="en-US" sz="2800" b="1" i="1" dirty="0" smtClean="0">
                <a:effectLst/>
                <a:cs typeface="Times New Roman" pitchFamily="18" charset="0"/>
              </a:rPr>
              <a:t>Rent Gradient = (Transport Cost Per Capita)(Density)</a:t>
            </a:r>
          </a:p>
          <a:p>
            <a:pPr eaLnBrk="1" hangingPunct="1">
              <a:lnSpc>
                <a:spcPct val="90000"/>
              </a:lnSpc>
              <a:buFont typeface="Wingdings" pitchFamily="2" charset="2"/>
              <a:buNone/>
            </a:pPr>
            <a:r>
              <a:rPr lang="en-US" sz="2800" b="1" i="1" dirty="0" smtClean="0">
                <a:effectLst/>
                <a:cs typeface="Times New Roman" pitchFamily="18" charset="0"/>
              </a:rPr>
              <a:t>Radius = </a:t>
            </a:r>
          </a:p>
          <a:p>
            <a:pPr eaLnBrk="1" hangingPunct="1">
              <a:lnSpc>
                <a:spcPct val="90000"/>
              </a:lnSpc>
              <a:buFont typeface="Wingdings" pitchFamily="2" charset="2"/>
              <a:buNone/>
            </a:pPr>
            <a:r>
              <a:rPr lang="en-US" sz="2800" b="1" i="1" dirty="0" smtClean="0">
                <a:effectLst/>
                <a:cs typeface="Times New Roman" pitchFamily="18" charset="0"/>
              </a:rPr>
              <a:t>Therefore:</a:t>
            </a:r>
          </a:p>
          <a:p>
            <a:pPr eaLnBrk="1" hangingPunct="1">
              <a:lnSpc>
                <a:spcPct val="90000"/>
              </a:lnSpc>
              <a:buFont typeface="Wingdings" pitchFamily="2" charset="2"/>
              <a:buNone/>
            </a:pPr>
            <a:r>
              <a:rPr lang="en-US" sz="2800" b="1" i="1" dirty="0" smtClean="0">
                <a:effectLst/>
                <a:cs typeface="Times New Roman" pitchFamily="18" charset="0"/>
              </a:rPr>
              <a:t>Location Rent @ Center = TD           =        T </a:t>
            </a:r>
          </a:p>
          <a:p>
            <a:pPr marL="0" indent="0" eaLnBrk="1" hangingPunct="1">
              <a:lnSpc>
                <a:spcPct val="90000"/>
              </a:lnSpc>
              <a:buFont typeface="Wingdings" pitchFamily="2" charset="2"/>
              <a:buNone/>
              <a:tabLst>
                <a:tab pos="1371600" algn="l"/>
              </a:tabLst>
            </a:pPr>
            <a:r>
              <a:rPr lang="en-US" sz="2800" b="1" i="1" dirty="0" smtClean="0">
                <a:effectLst/>
                <a:cs typeface="Times New Roman" pitchFamily="18" charset="0"/>
              </a:rPr>
              <a:t>Where:	T = Transport Cost Per Capita Per Year</a:t>
            </a:r>
            <a:br>
              <a:rPr lang="en-US" sz="2800" b="1" i="1" dirty="0" smtClean="0">
                <a:effectLst/>
                <a:cs typeface="Times New Roman" pitchFamily="18" charset="0"/>
              </a:rPr>
            </a:br>
            <a:r>
              <a:rPr lang="en-US" sz="2800" b="1" i="1" dirty="0" smtClean="0">
                <a:effectLst/>
                <a:cs typeface="Times New Roman" pitchFamily="18" charset="0"/>
              </a:rPr>
              <a:t>	D = Density (Pop/Mi</a:t>
            </a:r>
            <a:r>
              <a:rPr lang="en-US" sz="2800" b="1" i="1" baseline="30000" dirty="0" smtClean="0">
                <a:effectLst/>
                <a:cs typeface="Times New Roman" pitchFamily="18" charset="0"/>
              </a:rPr>
              <a:t>2</a:t>
            </a:r>
            <a:r>
              <a:rPr lang="en-US" sz="2800" b="1" i="1" dirty="0" smtClean="0">
                <a:effectLst/>
                <a:cs typeface="Times New Roman" pitchFamily="18" charset="0"/>
              </a:rPr>
              <a:t>)</a:t>
            </a:r>
            <a:br>
              <a:rPr lang="en-US" sz="2800" b="1" i="1" dirty="0" smtClean="0">
                <a:effectLst/>
                <a:cs typeface="Times New Roman" pitchFamily="18" charset="0"/>
              </a:rPr>
            </a:br>
            <a:r>
              <a:rPr lang="en-US" sz="2800" b="1" i="1" dirty="0" smtClean="0">
                <a:effectLst/>
                <a:cs typeface="Times New Roman" pitchFamily="18" charset="0"/>
              </a:rPr>
              <a:t>	P = Population of the city</a:t>
            </a:r>
          </a:p>
        </p:txBody>
      </p:sp>
      <p:graphicFrame>
        <p:nvGraphicFramePr>
          <p:cNvPr id="94212" name="Object 4"/>
          <p:cNvGraphicFramePr>
            <a:graphicFrameLocks noChangeAspect="1"/>
          </p:cNvGraphicFramePr>
          <p:nvPr/>
        </p:nvGraphicFramePr>
        <p:xfrm>
          <a:off x="2286000" y="3352800"/>
          <a:ext cx="4495800" cy="461963"/>
        </p:xfrm>
        <a:graphic>
          <a:graphicData uri="http://schemas.openxmlformats.org/presentationml/2006/ole">
            <mc:AlternateContent xmlns:mc="http://schemas.openxmlformats.org/markup-compatibility/2006">
              <mc:Choice xmlns:v="urn:schemas-microsoft-com:vml" Requires="v">
                <p:oleObj spid="_x0000_s94216" r:id="rId3" imgW="2400300" imgH="254000" progId="Equation.3">
                  <p:embed/>
                </p:oleObj>
              </mc:Choice>
              <mc:Fallback>
                <p:oleObj r:id="rId3" imgW="2400300" imgH="2540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352800"/>
                        <a:ext cx="4495800"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4213" name="Object 6"/>
          <p:cNvGraphicFramePr>
            <a:graphicFrameLocks noChangeAspect="1"/>
          </p:cNvGraphicFramePr>
          <p:nvPr/>
        </p:nvGraphicFramePr>
        <p:xfrm>
          <a:off x="5181600" y="4314825"/>
          <a:ext cx="1066800" cy="409575"/>
        </p:xfrm>
        <a:graphic>
          <a:graphicData uri="http://schemas.openxmlformats.org/presentationml/2006/ole">
            <mc:AlternateContent xmlns:mc="http://schemas.openxmlformats.org/markup-compatibility/2006">
              <mc:Choice xmlns:v="urn:schemas-microsoft-com:vml" Requires="v">
                <p:oleObj spid="_x0000_s94217" name="Equation" r:id="rId5" imgW="660113" imgH="253890" progId="Equation.3">
                  <p:embed/>
                </p:oleObj>
              </mc:Choice>
              <mc:Fallback>
                <p:oleObj name="Equation" r:id="rId5" imgW="660113" imgH="25389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4314825"/>
                        <a:ext cx="1066800"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4214" name="Object 7"/>
          <p:cNvGraphicFramePr>
            <a:graphicFrameLocks noChangeAspect="1"/>
          </p:cNvGraphicFramePr>
          <p:nvPr/>
        </p:nvGraphicFramePr>
        <p:xfrm>
          <a:off x="6248400" y="4267200"/>
          <a:ext cx="914400" cy="457200"/>
        </p:xfrm>
        <a:graphic>
          <a:graphicData uri="http://schemas.openxmlformats.org/presentationml/2006/ole">
            <mc:AlternateContent xmlns:mc="http://schemas.openxmlformats.org/markup-compatibility/2006">
              <mc:Choice xmlns:v="urn:schemas-microsoft-com:vml" Requires="v">
                <p:oleObj spid="_x0000_s94218" name="Equation" r:id="rId7" imgW="457200" imgH="228600" progId="Equation.3">
                  <p:embed/>
                </p:oleObj>
              </mc:Choice>
              <mc:Fallback>
                <p:oleObj name="Equation" r:id="rId7" imgW="457200" imgH="2286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48400" y="42672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4215" name="Object 8"/>
          <p:cNvGraphicFramePr>
            <a:graphicFrameLocks noChangeAspect="1"/>
          </p:cNvGraphicFramePr>
          <p:nvPr/>
        </p:nvGraphicFramePr>
        <p:xfrm>
          <a:off x="7315200" y="4265613"/>
          <a:ext cx="533400" cy="411162"/>
        </p:xfrm>
        <a:graphic>
          <a:graphicData uri="http://schemas.openxmlformats.org/presentationml/2006/ole">
            <mc:AlternateContent xmlns:mc="http://schemas.openxmlformats.org/markup-compatibility/2006">
              <mc:Choice xmlns:v="urn:schemas-microsoft-com:vml" Requires="v">
                <p:oleObj spid="_x0000_s94219" name="Equation" r:id="rId9" imgW="279279" imgH="215806" progId="Equation.3">
                  <p:embed/>
                </p:oleObj>
              </mc:Choice>
              <mc:Fallback>
                <p:oleObj name="Equation" r:id="rId9" imgW="279279" imgH="215806"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15200" y="4265613"/>
                        <a:ext cx="53340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69860557-0C15-4F8F-AB79-8857A8125E7E}" type="slidenum">
              <a:rPr lang="en-US" smtClean="0"/>
              <a:pPr/>
              <a:t>80</a:t>
            </a:fld>
            <a:endParaRPr lang="en-US" dirty="0"/>
          </a:p>
        </p:txBody>
      </p:sp>
      <p:sp>
        <p:nvSpPr>
          <p:cNvPr id="9" name="Footer Placeholder 8"/>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defRPr/>
            </a:pPr>
            <a:r>
              <a:rPr lang="en-US" b="1" i="1" dirty="0" smtClean="0">
                <a:solidFill>
                  <a:schemeClr val="tx1"/>
                </a:solidFill>
                <a:effectLst/>
                <a:cs typeface="Times New Roman" panose="02020603050405020304" pitchFamily="18" charset="0"/>
              </a:rPr>
              <a:t>Relation of Central Land Rent to Density &amp; Transport Cost…</a:t>
            </a:r>
            <a:endParaRPr lang="en-US" dirty="0" smtClean="0">
              <a:effectLst/>
            </a:endParaRPr>
          </a:p>
        </p:txBody>
      </p:sp>
      <p:sp>
        <p:nvSpPr>
          <p:cNvPr id="95235" name="Rectangle 3"/>
          <p:cNvSpPr>
            <a:spLocks noGrp="1" noChangeArrowheads="1"/>
          </p:cNvSpPr>
          <p:nvPr>
            <p:ph type="body" idx="1"/>
          </p:nvPr>
        </p:nvSpPr>
        <p:spPr/>
        <p:txBody>
          <a:bodyPr/>
          <a:lstStyle/>
          <a:p>
            <a:pPr marL="0" eaLnBrk="1" hangingPunct="1">
              <a:spcBef>
                <a:spcPts val="2400"/>
              </a:spcBef>
              <a:buFont typeface="Wingdings" pitchFamily="2" charset="2"/>
              <a:buNone/>
            </a:pPr>
            <a:r>
              <a:rPr lang="en-US" sz="2800" b="1" i="1" dirty="0" smtClean="0">
                <a:effectLst/>
                <a:cs typeface="Times New Roman" pitchFamily="18" charset="0"/>
              </a:rPr>
              <a:t>Thus, in the absence of a population increase, a reduction in density leads to a reduction in the central location rent, as does a reduction in transport costs. Both of these two effects together magnify the reduction in central location rent.</a:t>
            </a:r>
          </a:p>
          <a:p>
            <a:pPr marL="0" eaLnBrk="1" hangingPunct="1">
              <a:spcBef>
                <a:spcPts val="2400"/>
              </a:spcBef>
              <a:buFont typeface="Wingdings" pitchFamily="2" charset="2"/>
              <a:buNone/>
            </a:pPr>
            <a:r>
              <a:rPr lang="en-US" sz="2800" b="1" i="1" dirty="0" smtClean="0">
                <a:effectLst/>
                <a:cs typeface="Times New Roman" pitchFamily="18" charset="0"/>
              </a:rPr>
              <a:t>In general, </a:t>
            </a:r>
            <a:r>
              <a:rPr lang="en-US" sz="2800" b="1" i="1" dirty="0" smtClean="0">
                <a:solidFill>
                  <a:srgbClr val="0000FF"/>
                </a:solidFill>
                <a:effectLst/>
                <a:cs typeface="Times New Roman" pitchFamily="18" charset="0"/>
              </a:rPr>
              <a:t>transport cost reductions reduce the value of centrality of location</a:t>
            </a:r>
            <a:r>
              <a:rPr lang="en-US" sz="2800" b="1" i="1" dirty="0" smtClean="0">
                <a:effectLst/>
                <a:cs typeface="Times New Roman" pitchFamily="18" charset="0"/>
              </a:rPr>
              <a:t> within the city. </a:t>
            </a:r>
          </a:p>
        </p:txBody>
      </p:sp>
      <p:sp>
        <p:nvSpPr>
          <p:cNvPr id="4" name="Slide Number Placeholder 3"/>
          <p:cNvSpPr>
            <a:spLocks noGrp="1"/>
          </p:cNvSpPr>
          <p:nvPr>
            <p:ph type="sldNum" sz="quarter" idx="12"/>
          </p:nvPr>
        </p:nvSpPr>
        <p:spPr/>
        <p:txBody>
          <a:bodyPr/>
          <a:lstStyle/>
          <a:p>
            <a:fld id="{69860557-0C15-4F8F-AB79-8857A8125E7E}" type="slidenum">
              <a:rPr lang="en-US" smtClean="0"/>
              <a:pPr/>
              <a:t>81</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rgbClr val="FF0000"/>
                </a:solidFill>
                <a:effectLst/>
                <a:cs typeface="Times New Roman" panose="02020603050405020304" pitchFamily="18" charset="0"/>
              </a:rPr>
              <a:t>Principle 3:</a:t>
            </a:r>
          </a:p>
        </p:txBody>
      </p:sp>
      <p:sp>
        <p:nvSpPr>
          <p:cNvPr id="96259" name="Rectangle 3"/>
          <p:cNvSpPr>
            <a:spLocks noGrp="1" noChangeArrowheads="1"/>
          </p:cNvSpPr>
          <p:nvPr>
            <p:ph type="body" idx="1"/>
          </p:nvPr>
        </p:nvSpPr>
        <p:spPr/>
        <p:txBody>
          <a:bodyPr/>
          <a:lstStyle/>
          <a:p>
            <a:pPr marL="0" indent="0" eaLnBrk="1" hangingPunct="1">
              <a:buFont typeface="Wingdings" pitchFamily="2" charset="2"/>
              <a:buNone/>
            </a:pPr>
            <a:r>
              <a:rPr lang="en-US" b="1" i="1" dirty="0" smtClean="0">
                <a:solidFill>
                  <a:srgbClr val="FF0000"/>
                </a:solidFill>
                <a:effectLst/>
                <a:cs typeface="Times New Roman" pitchFamily="18" charset="0"/>
              </a:rPr>
              <a:t>“Declining transport costs (per person, per mile or per year) holding population &amp; income constant, will always reduce the value of land rent in the center of the city; the effect on the land rent near the periphery is generally ambiguous, depending on changes in density.”</a:t>
            </a:r>
          </a:p>
        </p:txBody>
      </p:sp>
      <p:sp>
        <p:nvSpPr>
          <p:cNvPr id="4" name="Slide Number Placeholder 3"/>
          <p:cNvSpPr>
            <a:spLocks noGrp="1"/>
          </p:cNvSpPr>
          <p:nvPr>
            <p:ph type="sldNum" sz="quarter" idx="12"/>
          </p:nvPr>
        </p:nvSpPr>
        <p:spPr/>
        <p:txBody>
          <a:bodyPr/>
          <a:lstStyle/>
          <a:p>
            <a:fld id="{69860557-0C15-4F8F-AB79-8857A8125E7E}" type="slidenum">
              <a:rPr lang="en-US" smtClean="0"/>
              <a:pPr/>
              <a:t>82</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cs typeface="Times New Roman" panose="02020603050405020304" pitchFamily="18" charset="0"/>
              </a:rPr>
              <a:t>4. The Effect of </a:t>
            </a:r>
            <a:r>
              <a:rPr lang="en-US" b="1" i="1" dirty="0" smtClean="0">
                <a:solidFill>
                  <a:srgbClr val="0000FF"/>
                </a:solidFill>
                <a:effectLst/>
                <a:cs typeface="Times New Roman" panose="02020603050405020304" pitchFamily="18" charset="0"/>
              </a:rPr>
              <a:t>Growth in Per Capita Income</a:t>
            </a:r>
            <a:r>
              <a:rPr lang="en-US" b="1" i="1" dirty="0" smtClean="0">
                <a:solidFill>
                  <a:schemeClr val="tx1"/>
                </a:solidFill>
                <a:effectLst/>
                <a:cs typeface="Times New Roman" panose="02020603050405020304" pitchFamily="18" charset="0"/>
              </a:rPr>
              <a:t>…</a:t>
            </a:r>
          </a:p>
        </p:txBody>
      </p:sp>
      <p:sp>
        <p:nvSpPr>
          <p:cNvPr id="97283" name="Rectangle 3"/>
          <p:cNvSpPr>
            <a:spLocks noGrp="1" noChangeArrowheads="1"/>
          </p:cNvSpPr>
          <p:nvPr>
            <p:ph type="body" idx="1"/>
          </p:nvPr>
        </p:nvSpPr>
        <p:spPr>
          <a:xfrm>
            <a:off x="685800" y="1981200"/>
            <a:ext cx="8153400" cy="4114800"/>
          </a:xfrm>
        </p:spPr>
        <p:txBody>
          <a:bodyPr/>
          <a:lstStyle/>
          <a:p>
            <a:pPr eaLnBrk="1" hangingPunct="1">
              <a:lnSpc>
                <a:spcPct val="90000"/>
              </a:lnSpc>
              <a:buFont typeface="Wingdings" pitchFamily="2" charset="2"/>
              <a:buNone/>
            </a:pPr>
            <a:r>
              <a:rPr lang="en-US" sz="2800" b="1" i="1" dirty="0" smtClean="0">
                <a:effectLst/>
                <a:cs typeface="Times New Roman" pitchFamily="18" charset="0"/>
              </a:rPr>
              <a:t>(Holding population constant.)</a:t>
            </a:r>
          </a:p>
          <a:p>
            <a:pPr marL="0" indent="0" eaLnBrk="1" hangingPunct="1">
              <a:lnSpc>
                <a:spcPct val="90000"/>
              </a:lnSpc>
              <a:buFont typeface="Wingdings" pitchFamily="2" charset="2"/>
              <a:buNone/>
            </a:pPr>
            <a:r>
              <a:rPr lang="en-US" sz="2800" b="1" i="1" dirty="0" smtClean="0">
                <a:effectLst/>
                <a:cs typeface="Times New Roman" pitchFamily="18" charset="0"/>
              </a:rPr>
              <a:t>Income growth typically has two effects on urban form:</a:t>
            </a:r>
          </a:p>
          <a:p>
            <a:pPr eaLnBrk="1" hangingPunct="1">
              <a:lnSpc>
                <a:spcPct val="90000"/>
              </a:lnSpc>
            </a:pPr>
            <a:r>
              <a:rPr lang="en-US" sz="2800" b="1" i="1" dirty="0" smtClean="0">
                <a:effectLst/>
                <a:cs typeface="Times New Roman" pitchFamily="18" charset="0"/>
              </a:rPr>
              <a:t>People choose to spend some of their extra income consuming more urban land (larger houses, larger yards, more houses per capita, more parks &amp; golf courses), thereby </a:t>
            </a:r>
            <a:r>
              <a:rPr lang="en-US" sz="2800" b="1" i="1" dirty="0" smtClean="0">
                <a:solidFill>
                  <a:srgbClr val="0000FF"/>
                </a:solidFill>
                <a:effectLst/>
                <a:cs typeface="Times New Roman" pitchFamily="18" charset="0"/>
              </a:rPr>
              <a:t>decreasing density</a:t>
            </a:r>
            <a:r>
              <a:rPr lang="en-US" sz="2800" b="1" i="1" dirty="0" smtClean="0">
                <a:effectLst/>
                <a:cs typeface="Times New Roman" pitchFamily="18" charset="0"/>
              </a:rPr>
              <a:t>: </a:t>
            </a:r>
            <a:r>
              <a:rPr lang="en-US" sz="2800" b="1" i="1" dirty="0" smtClean="0">
                <a:effectLst/>
                <a:cs typeface="Times New Roman" pitchFamily="18" charset="0"/>
                <a:sym typeface="Wingdings" pitchFamily="2" charset="2"/>
              </a:rPr>
              <a:t></a:t>
            </a:r>
            <a:r>
              <a:rPr lang="en-US" sz="2800" b="1" i="1" dirty="0" smtClean="0">
                <a:effectLst/>
                <a:cs typeface="Times New Roman" pitchFamily="18" charset="0"/>
              </a:rPr>
              <a:t> </a:t>
            </a:r>
            <a:r>
              <a:rPr lang="en-US" sz="2800" b="1" i="1" dirty="0" smtClean="0">
                <a:solidFill>
                  <a:srgbClr val="0000FF"/>
                </a:solidFill>
                <a:effectLst/>
                <a:cs typeface="Times New Roman" pitchFamily="18" charset="0"/>
              </a:rPr>
              <a:t>Reduction</a:t>
            </a:r>
            <a:r>
              <a:rPr lang="en-US" sz="2800" b="1" i="1" dirty="0" smtClean="0">
                <a:effectLst/>
                <a:cs typeface="Times New Roman" pitchFamily="18" charset="0"/>
              </a:rPr>
              <a:t> in rent gradient.</a:t>
            </a:r>
          </a:p>
          <a:p>
            <a:pPr eaLnBrk="1" hangingPunct="1">
              <a:lnSpc>
                <a:spcPct val="90000"/>
              </a:lnSpc>
            </a:pPr>
            <a:r>
              <a:rPr lang="en-US" sz="2800" b="1" i="1" dirty="0" smtClean="0">
                <a:effectLst/>
                <a:cs typeface="Times New Roman" pitchFamily="18" charset="0"/>
              </a:rPr>
              <a:t>People have higher value of time, thereby </a:t>
            </a:r>
            <a:r>
              <a:rPr lang="en-US" sz="2800" b="1" i="1" dirty="0" smtClean="0">
                <a:solidFill>
                  <a:srgbClr val="FF0000"/>
                </a:solidFill>
                <a:effectLst/>
                <a:cs typeface="Times New Roman" pitchFamily="18" charset="0"/>
              </a:rPr>
              <a:t>increasing transport cost</a:t>
            </a:r>
            <a:r>
              <a:rPr lang="en-US" sz="2800" b="1" i="1" dirty="0" smtClean="0">
                <a:effectLst/>
                <a:cs typeface="Times New Roman" pitchFamily="18" charset="0"/>
              </a:rPr>
              <a:t>: </a:t>
            </a:r>
            <a:r>
              <a:rPr lang="en-US" sz="2800" b="1" i="1" dirty="0" smtClean="0">
                <a:effectLst/>
                <a:cs typeface="Times New Roman" pitchFamily="18" charset="0"/>
                <a:sym typeface="Wingdings" pitchFamily="2" charset="2"/>
              </a:rPr>
              <a:t></a:t>
            </a:r>
            <a:r>
              <a:rPr lang="en-US" sz="2800" b="1" i="1" dirty="0" smtClean="0">
                <a:effectLst/>
                <a:cs typeface="Times New Roman" pitchFamily="18" charset="0"/>
              </a:rPr>
              <a:t> </a:t>
            </a:r>
            <a:r>
              <a:rPr lang="en-US" sz="2800" b="1" i="1" dirty="0" smtClean="0">
                <a:solidFill>
                  <a:srgbClr val="FF0000"/>
                </a:solidFill>
                <a:effectLst/>
                <a:cs typeface="Times New Roman" pitchFamily="18" charset="0"/>
              </a:rPr>
              <a:t>Increase</a:t>
            </a:r>
            <a:r>
              <a:rPr lang="en-US" sz="2800" b="1" i="1" dirty="0" smtClean="0">
                <a:effectLst/>
                <a:cs typeface="Times New Roman" pitchFamily="18" charset="0"/>
              </a:rPr>
              <a:t> in rent gradient.</a:t>
            </a:r>
          </a:p>
        </p:txBody>
      </p:sp>
      <p:sp>
        <p:nvSpPr>
          <p:cNvPr id="4" name="Slide Number Placeholder 3"/>
          <p:cNvSpPr>
            <a:spLocks noGrp="1"/>
          </p:cNvSpPr>
          <p:nvPr>
            <p:ph type="sldNum" sz="quarter" idx="12"/>
          </p:nvPr>
        </p:nvSpPr>
        <p:spPr/>
        <p:txBody>
          <a:bodyPr/>
          <a:lstStyle/>
          <a:p>
            <a:fld id="{69860557-0C15-4F8F-AB79-8857A8125E7E}" type="slidenum">
              <a:rPr lang="en-US" smtClean="0"/>
              <a:pPr/>
              <a:t>83</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33"/>
          <p:cNvSpPr>
            <a:spLocks noChangeArrowheads="1"/>
          </p:cNvSpPr>
          <p:nvPr/>
        </p:nvSpPr>
        <p:spPr bwMode="auto">
          <a:xfrm>
            <a:off x="1828800" y="3505200"/>
            <a:ext cx="5638800" cy="2286000"/>
          </a:xfrm>
          <a:prstGeom prst="rect">
            <a:avLst/>
          </a:prstGeom>
          <a:solidFill>
            <a:schemeClr val="bg1"/>
          </a:solidFill>
          <a:ln w="9525">
            <a:solidFill>
              <a:schemeClr val="tx1"/>
            </a:solidFill>
            <a:miter lim="800000"/>
            <a:headEnd/>
            <a:tailEnd/>
          </a:ln>
          <a:effectLst/>
        </p:spPr>
        <p:txBody>
          <a:bodyPr wrap="none" anchor="ctr"/>
          <a:lstStyle/>
          <a:p>
            <a:pPr eaLnBrk="1" hangingPunct="1"/>
            <a:endParaRPr lang="en-US" dirty="0"/>
          </a:p>
        </p:txBody>
      </p:sp>
      <p:sp>
        <p:nvSpPr>
          <p:cNvPr id="359426" name="Rectangle 2"/>
          <p:cNvSpPr>
            <a:spLocks noGrp="1" noChangeArrowheads="1"/>
          </p:cNvSpPr>
          <p:nvPr>
            <p:ph type="title"/>
          </p:nvPr>
        </p:nvSpPr>
        <p:spPr>
          <a:xfrm>
            <a:off x="685800" y="11430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cs typeface="Times New Roman" panose="02020603050405020304" pitchFamily="18" charset="0"/>
              </a:rPr>
              <a:t>Effect on land rent in the city is ambiguous, but in most U.S. cities tends to be like the effect of transport cost reduction:</a:t>
            </a:r>
          </a:p>
        </p:txBody>
      </p:sp>
      <p:grpSp>
        <p:nvGrpSpPr>
          <p:cNvPr id="98308" name="Group 4"/>
          <p:cNvGrpSpPr>
            <a:grpSpLocks/>
          </p:cNvGrpSpPr>
          <p:nvPr/>
        </p:nvGrpSpPr>
        <p:grpSpPr bwMode="auto">
          <a:xfrm>
            <a:off x="1905000" y="3581400"/>
            <a:ext cx="5486400" cy="2103438"/>
            <a:chOff x="2292" y="8412"/>
            <a:chExt cx="8641" cy="3313"/>
          </a:xfrm>
        </p:grpSpPr>
        <p:sp>
          <p:nvSpPr>
            <p:cNvPr id="98309" name="Line 5"/>
            <p:cNvSpPr>
              <a:spLocks noChangeShapeType="1"/>
            </p:cNvSpPr>
            <p:nvPr/>
          </p:nvSpPr>
          <p:spPr bwMode="auto">
            <a:xfrm>
              <a:off x="3759" y="9596"/>
              <a:ext cx="1" cy="1441"/>
            </a:xfrm>
            <a:prstGeom prst="line">
              <a:avLst/>
            </a:prstGeom>
            <a:noFill/>
            <a:ln w="12700">
              <a:solidFill>
                <a:srgbClr val="000000"/>
              </a:solidFill>
              <a:round/>
              <a:headEnd type="none" w="sm" len="sm"/>
              <a:tailEnd type="none" w="sm" len="sm"/>
            </a:ln>
            <a:effectLst/>
          </p:spPr>
          <p:txBody>
            <a:bodyPr/>
            <a:lstStyle/>
            <a:p>
              <a:endParaRPr lang="en-US" dirty="0"/>
            </a:p>
          </p:txBody>
        </p:sp>
        <p:grpSp>
          <p:nvGrpSpPr>
            <p:cNvPr id="98310" name="Group 6"/>
            <p:cNvGrpSpPr>
              <a:grpSpLocks/>
            </p:cNvGrpSpPr>
            <p:nvPr/>
          </p:nvGrpSpPr>
          <p:grpSpPr bwMode="auto">
            <a:xfrm>
              <a:off x="2292" y="8412"/>
              <a:ext cx="8641" cy="3313"/>
              <a:chOff x="2292" y="8412"/>
              <a:chExt cx="8641" cy="3313"/>
            </a:xfrm>
          </p:grpSpPr>
          <p:sp>
            <p:nvSpPr>
              <p:cNvPr id="98311" name="Line 7"/>
              <p:cNvSpPr>
                <a:spLocks noChangeShapeType="1"/>
              </p:cNvSpPr>
              <p:nvPr/>
            </p:nvSpPr>
            <p:spPr bwMode="auto">
              <a:xfrm>
                <a:off x="2292" y="11292"/>
                <a:ext cx="8641" cy="1"/>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98312" name="Line 8"/>
              <p:cNvSpPr>
                <a:spLocks noChangeShapeType="1"/>
              </p:cNvSpPr>
              <p:nvPr/>
            </p:nvSpPr>
            <p:spPr bwMode="auto">
              <a:xfrm flipV="1">
                <a:off x="6468" y="8412"/>
                <a:ext cx="1" cy="2881"/>
              </a:xfrm>
              <a:prstGeom prst="line">
                <a:avLst/>
              </a:prstGeom>
              <a:noFill/>
              <a:ln w="25400">
                <a:solidFill>
                  <a:srgbClr val="000000"/>
                </a:solidFill>
                <a:round/>
                <a:headEnd type="none" w="sm" len="sm"/>
                <a:tailEnd type="none" w="sm" len="sm"/>
              </a:ln>
              <a:effectLst/>
            </p:spPr>
            <p:txBody>
              <a:bodyPr/>
              <a:lstStyle/>
              <a:p>
                <a:endParaRPr lang="en-US" dirty="0"/>
              </a:p>
            </p:txBody>
          </p:sp>
          <p:sp>
            <p:nvSpPr>
              <p:cNvPr id="98313" name="Line 9"/>
              <p:cNvSpPr>
                <a:spLocks noChangeShapeType="1"/>
              </p:cNvSpPr>
              <p:nvPr/>
            </p:nvSpPr>
            <p:spPr bwMode="auto">
              <a:xfrm>
                <a:off x="2292" y="11004"/>
                <a:ext cx="8641" cy="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8314" name="Line 10"/>
              <p:cNvSpPr>
                <a:spLocks noChangeShapeType="1"/>
              </p:cNvSpPr>
              <p:nvPr/>
            </p:nvSpPr>
            <p:spPr bwMode="auto">
              <a:xfrm>
                <a:off x="3732" y="9564"/>
                <a:ext cx="5617" cy="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8315" name="Line 11"/>
              <p:cNvSpPr>
                <a:spLocks noChangeShapeType="1"/>
              </p:cNvSpPr>
              <p:nvPr/>
            </p:nvSpPr>
            <p:spPr bwMode="auto">
              <a:xfrm flipH="1">
                <a:off x="3732" y="8412"/>
                <a:ext cx="2737" cy="1153"/>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8316" name="Line 12"/>
              <p:cNvSpPr>
                <a:spLocks noChangeShapeType="1"/>
              </p:cNvSpPr>
              <p:nvPr/>
            </p:nvSpPr>
            <p:spPr bwMode="auto">
              <a:xfrm>
                <a:off x="6468" y="8412"/>
                <a:ext cx="2881" cy="1153"/>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8317" name="Line 13"/>
              <p:cNvSpPr>
                <a:spLocks noChangeShapeType="1"/>
              </p:cNvSpPr>
              <p:nvPr/>
            </p:nvSpPr>
            <p:spPr bwMode="auto">
              <a:xfrm>
                <a:off x="9348" y="9564"/>
                <a:ext cx="1" cy="1441"/>
              </a:xfrm>
              <a:prstGeom prst="line">
                <a:avLst/>
              </a:prstGeom>
              <a:noFill/>
              <a:ln w="12700">
                <a:solidFill>
                  <a:srgbClr val="000000"/>
                </a:solidFill>
                <a:round/>
                <a:headEnd type="none" w="sm" len="sm"/>
                <a:tailEnd type="none" w="sm" len="sm"/>
              </a:ln>
              <a:effectLst/>
            </p:spPr>
            <p:txBody>
              <a:bodyPr/>
              <a:lstStyle/>
              <a:p>
                <a:endParaRPr lang="en-US" dirty="0"/>
              </a:p>
            </p:txBody>
          </p:sp>
          <p:sp>
            <p:nvSpPr>
              <p:cNvPr id="98318" name="Rectangle 14"/>
              <p:cNvSpPr>
                <a:spLocks noChangeArrowheads="1"/>
              </p:cNvSpPr>
              <p:nvPr/>
            </p:nvSpPr>
            <p:spPr bwMode="auto">
              <a:xfrm>
                <a:off x="6180" y="11436"/>
                <a:ext cx="577" cy="289"/>
              </a:xfrm>
              <a:prstGeom prst="rect">
                <a:avLst/>
              </a:prstGeom>
              <a:noFill/>
              <a:ln w="12700">
                <a:noFill/>
                <a:miter lim="800000"/>
                <a:headEnd/>
                <a:tailEnd/>
              </a:ln>
              <a:effectLst/>
            </p:spPr>
            <p:txBody>
              <a:bodyPr lIns="12700" tIns="12700" rIns="12700" bIns="12700"/>
              <a:lstStyle/>
              <a:p>
                <a:r>
                  <a:rPr lang="en-US" sz="1200" b="1" dirty="0"/>
                  <a:t>CBD</a:t>
                </a:r>
                <a:endParaRPr lang="en-US" sz="1200" dirty="0"/>
              </a:p>
            </p:txBody>
          </p:sp>
          <p:sp>
            <p:nvSpPr>
              <p:cNvPr id="98319" name="Rectangle 15"/>
              <p:cNvSpPr>
                <a:spLocks noChangeArrowheads="1"/>
              </p:cNvSpPr>
              <p:nvPr/>
            </p:nvSpPr>
            <p:spPr bwMode="auto">
              <a:xfrm>
                <a:off x="9780" y="11004"/>
                <a:ext cx="289" cy="289"/>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98320" name="Rectangle 16"/>
              <p:cNvSpPr>
                <a:spLocks noChangeArrowheads="1"/>
              </p:cNvSpPr>
              <p:nvPr/>
            </p:nvSpPr>
            <p:spPr bwMode="auto">
              <a:xfrm>
                <a:off x="2868" y="11004"/>
                <a:ext cx="289" cy="289"/>
              </a:xfrm>
              <a:prstGeom prst="rect">
                <a:avLst/>
              </a:prstGeom>
              <a:noFill/>
              <a:ln w="12700">
                <a:noFill/>
                <a:miter lim="800000"/>
                <a:headEnd/>
                <a:tailEnd/>
              </a:ln>
              <a:effectLst/>
            </p:spPr>
            <p:txBody>
              <a:bodyPr lIns="12700" tIns="12700" rIns="12700" bIns="12700"/>
              <a:lstStyle/>
              <a:p>
                <a:r>
                  <a:rPr lang="en-US" sz="1100" dirty="0"/>
                  <a:t>A</a:t>
                </a:r>
                <a:endParaRPr lang="en-US" sz="1200" dirty="0"/>
              </a:p>
            </p:txBody>
          </p:sp>
          <p:sp>
            <p:nvSpPr>
              <p:cNvPr id="98321" name="Rectangle 17"/>
              <p:cNvSpPr>
                <a:spLocks noChangeArrowheads="1"/>
              </p:cNvSpPr>
              <p:nvPr/>
            </p:nvSpPr>
            <p:spPr bwMode="auto">
              <a:xfrm>
                <a:off x="9204" y="11436"/>
                <a:ext cx="289" cy="289"/>
              </a:xfrm>
              <a:prstGeom prst="rect">
                <a:avLst/>
              </a:prstGeom>
              <a:noFill/>
              <a:ln w="12700">
                <a:noFill/>
                <a:miter lim="800000"/>
                <a:headEnd/>
                <a:tailEnd/>
              </a:ln>
              <a:effectLst/>
            </p:spPr>
            <p:txBody>
              <a:bodyPr lIns="12700" tIns="12700" rIns="12700" bIns="12700"/>
              <a:lstStyle/>
              <a:p>
                <a:r>
                  <a:rPr lang="en-US" sz="1200" b="1" dirty="0"/>
                  <a:t>B</a:t>
                </a:r>
                <a:endParaRPr lang="en-US" sz="1200" dirty="0"/>
              </a:p>
            </p:txBody>
          </p:sp>
          <p:sp>
            <p:nvSpPr>
              <p:cNvPr id="98322" name="Rectangle 18"/>
              <p:cNvSpPr>
                <a:spLocks noChangeArrowheads="1"/>
              </p:cNvSpPr>
              <p:nvPr/>
            </p:nvSpPr>
            <p:spPr bwMode="auto">
              <a:xfrm>
                <a:off x="3588" y="11436"/>
                <a:ext cx="289" cy="289"/>
              </a:xfrm>
              <a:prstGeom prst="rect">
                <a:avLst/>
              </a:prstGeom>
              <a:noFill/>
              <a:ln w="12700">
                <a:noFill/>
                <a:miter lim="800000"/>
                <a:headEnd/>
                <a:tailEnd/>
              </a:ln>
              <a:effectLst/>
            </p:spPr>
            <p:txBody>
              <a:bodyPr lIns="12700" tIns="12700" rIns="12700" bIns="12700"/>
              <a:lstStyle/>
              <a:p>
                <a:r>
                  <a:rPr lang="en-US" sz="1200" b="1" dirty="0"/>
                  <a:t>B</a:t>
                </a:r>
                <a:endParaRPr lang="en-US" sz="1200" dirty="0"/>
              </a:p>
            </p:txBody>
          </p:sp>
          <p:sp>
            <p:nvSpPr>
              <p:cNvPr id="98323" name="Rectangle 19"/>
              <p:cNvSpPr>
                <a:spLocks noChangeArrowheads="1"/>
              </p:cNvSpPr>
              <p:nvPr/>
            </p:nvSpPr>
            <p:spPr bwMode="auto">
              <a:xfrm>
                <a:off x="4884" y="10140"/>
                <a:ext cx="289" cy="289"/>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98324" name="Rectangle 20"/>
              <p:cNvSpPr>
                <a:spLocks noChangeArrowheads="1"/>
              </p:cNvSpPr>
              <p:nvPr/>
            </p:nvSpPr>
            <p:spPr bwMode="auto">
              <a:xfrm>
                <a:off x="7908" y="10140"/>
                <a:ext cx="577" cy="433"/>
              </a:xfrm>
              <a:prstGeom prst="rect">
                <a:avLst/>
              </a:prstGeom>
              <a:noFill/>
              <a:ln w="12700">
                <a:noFill/>
                <a:miter lim="800000"/>
                <a:headEnd/>
                <a:tailEnd/>
              </a:ln>
              <a:effectLst/>
            </p:spPr>
            <p:txBody>
              <a:bodyPr lIns="12700" tIns="12700" rIns="12700" bIns="12700"/>
              <a:lstStyle/>
              <a:p>
                <a:r>
                  <a:rPr lang="en-US" sz="1100" dirty="0"/>
                  <a:t>C</a:t>
                </a:r>
                <a:endParaRPr lang="en-US" sz="1200" dirty="0"/>
              </a:p>
            </p:txBody>
          </p:sp>
          <p:sp>
            <p:nvSpPr>
              <p:cNvPr id="98325" name="Rectangle 21"/>
              <p:cNvSpPr>
                <a:spLocks noChangeArrowheads="1"/>
              </p:cNvSpPr>
              <p:nvPr/>
            </p:nvSpPr>
            <p:spPr bwMode="auto">
              <a:xfrm>
                <a:off x="5748" y="8988"/>
                <a:ext cx="289" cy="289"/>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98326" name="Rectangle 22"/>
              <p:cNvSpPr>
                <a:spLocks noChangeArrowheads="1"/>
              </p:cNvSpPr>
              <p:nvPr/>
            </p:nvSpPr>
            <p:spPr bwMode="auto">
              <a:xfrm>
                <a:off x="7044" y="8988"/>
                <a:ext cx="289" cy="289"/>
              </a:xfrm>
              <a:prstGeom prst="rect">
                <a:avLst/>
              </a:prstGeom>
              <a:noFill/>
              <a:ln w="12700">
                <a:noFill/>
                <a:miter lim="800000"/>
                <a:headEnd/>
                <a:tailEnd/>
              </a:ln>
              <a:effectLst/>
            </p:spPr>
            <p:txBody>
              <a:bodyPr lIns="12700" tIns="12700" rIns="12700" bIns="12700"/>
              <a:lstStyle/>
              <a:p>
                <a:r>
                  <a:rPr lang="en-US" sz="1100" dirty="0"/>
                  <a:t>L</a:t>
                </a:r>
                <a:endParaRPr lang="en-US" sz="1200" dirty="0"/>
              </a:p>
            </p:txBody>
          </p:sp>
          <p:sp>
            <p:nvSpPr>
              <p:cNvPr id="98327" name="Line 23"/>
              <p:cNvSpPr>
                <a:spLocks noChangeShapeType="1"/>
              </p:cNvSpPr>
              <p:nvPr/>
            </p:nvSpPr>
            <p:spPr bwMode="auto">
              <a:xfrm>
                <a:off x="9348" y="9564"/>
                <a:ext cx="1153" cy="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8328" name="Line 24"/>
              <p:cNvSpPr>
                <a:spLocks noChangeShapeType="1"/>
              </p:cNvSpPr>
              <p:nvPr/>
            </p:nvSpPr>
            <p:spPr bwMode="auto">
              <a:xfrm flipH="1">
                <a:off x="2580" y="9564"/>
                <a:ext cx="1153" cy="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8329" name="Line 25"/>
              <p:cNvSpPr>
                <a:spLocks noChangeShapeType="1"/>
              </p:cNvSpPr>
              <p:nvPr/>
            </p:nvSpPr>
            <p:spPr bwMode="auto">
              <a:xfrm>
                <a:off x="6468" y="8556"/>
                <a:ext cx="4033" cy="1009"/>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8330" name="Line 26"/>
              <p:cNvSpPr>
                <a:spLocks noChangeShapeType="1"/>
              </p:cNvSpPr>
              <p:nvPr/>
            </p:nvSpPr>
            <p:spPr bwMode="auto">
              <a:xfrm flipH="1">
                <a:off x="2580" y="8556"/>
                <a:ext cx="3889" cy="1009"/>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8331" name="Line 27"/>
              <p:cNvSpPr>
                <a:spLocks noChangeShapeType="1"/>
              </p:cNvSpPr>
              <p:nvPr/>
            </p:nvSpPr>
            <p:spPr bwMode="auto">
              <a:xfrm>
                <a:off x="2580" y="9564"/>
                <a:ext cx="1" cy="144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8332" name="Line 28"/>
              <p:cNvSpPr>
                <a:spLocks noChangeShapeType="1"/>
              </p:cNvSpPr>
              <p:nvPr/>
            </p:nvSpPr>
            <p:spPr bwMode="auto">
              <a:xfrm>
                <a:off x="10500" y="9564"/>
                <a:ext cx="1" cy="1441"/>
              </a:xfrm>
              <a:prstGeom prst="line">
                <a:avLst/>
              </a:prstGeom>
              <a:noFill/>
              <a:ln w="6350">
                <a:solidFill>
                  <a:srgbClr val="000000"/>
                </a:solidFill>
                <a:prstDash val="sysDot"/>
                <a:round/>
                <a:headEnd type="none" w="sm" len="sm"/>
                <a:tailEnd type="none" w="sm" len="sm"/>
              </a:ln>
              <a:effectLst/>
            </p:spPr>
            <p:txBody>
              <a:bodyPr/>
              <a:lstStyle/>
              <a:p>
                <a:endParaRPr lang="en-US" dirty="0"/>
              </a:p>
            </p:txBody>
          </p:sp>
          <p:sp>
            <p:nvSpPr>
              <p:cNvPr id="98333" name="Line 29"/>
              <p:cNvSpPr>
                <a:spLocks noChangeShapeType="1"/>
              </p:cNvSpPr>
              <p:nvPr/>
            </p:nvSpPr>
            <p:spPr bwMode="auto">
              <a:xfrm flipV="1">
                <a:off x="3876" y="9276"/>
                <a:ext cx="1" cy="145"/>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98334" name="Line 30"/>
              <p:cNvSpPr>
                <a:spLocks noChangeShapeType="1"/>
              </p:cNvSpPr>
              <p:nvPr/>
            </p:nvSpPr>
            <p:spPr bwMode="auto">
              <a:xfrm flipV="1">
                <a:off x="9204" y="9276"/>
                <a:ext cx="1" cy="145"/>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98335" name="Line 31"/>
              <p:cNvSpPr>
                <a:spLocks noChangeShapeType="1"/>
              </p:cNvSpPr>
              <p:nvPr/>
            </p:nvSpPr>
            <p:spPr bwMode="auto">
              <a:xfrm>
                <a:off x="9348" y="10140"/>
                <a:ext cx="1153" cy="1"/>
              </a:xfrm>
              <a:prstGeom prst="line">
                <a:avLst/>
              </a:prstGeom>
              <a:noFill/>
              <a:ln w="9525">
                <a:solidFill>
                  <a:srgbClr val="000000"/>
                </a:solidFill>
                <a:round/>
                <a:headEnd type="none" w="sm" len="sm"/>
                <a:tailEnd type="triangle" w="sm" len="sm"/>
              </a:ln>
              <a:effectLst/>
            </p:spPr>
            <p:txBody>
              <a:bodyPr/>
              <a:lstStyle/>
              <a:p>
                <a:endParaRPr lang="en-US" dirty="0"/>
              </a:p>
            </p:txBody>
          </p:sp>
          <p:sp>
            <p:nvSpPr>
              <p:cNvPr id="98336" name="Line 32"/>
              <p:cNvSpPr>
                <a:spLocks noChangeShapeType="1"/>
              </p:cNvSpPr>
              <p:nvPr/>
            </p:nvSpPr>
            <p:spPr bwMode="auto">
              <a:xfrm flipH="1">
                <a:off x="2580" y="10140"/>
                <a:ext cx="1153" cy="1"/>
              </a:xfrm>
              <a:prstGeom prst="line">
                <a:avLst/>
              </a:prstGeom>
              <a:noFill/>
              <a:ln w="9525">
                <a:solidFill>
                  <a:srgbClr val="000000"/>
                </a:solidFill>
                <a:round/>
                <a:headEnd type="none" w="sm" len="sm"/>
                <a:tailEnd type="triangle" w="sm" len="sm"/>
              </a:ln>
              <a:effectLst/>
            </p:spPr>
            <p:txBody>
              <a:bodyPr/>
              <a:lstStyle/>
              <a:p>
                <a:endParaRPr lang="en-US" dirty="0"/>
              </a:p>
            </p:txBody>
          </p:sp>
        </p:grpSp>
      </p:grpSp>
      <p:sp>
        <p:nvSpPr>
          <p:cNvPr id="33" name="Slide Number Placeholder 32"/>
          <p:cNvSpPr>
            <a:spLocks noGrp="1"/>
          </p:cNvSpPr>
          <p:nvPr>
            <p:ph type="sldNum" sz="quarter" idx="12"/>
          </p:nvPr>
        </p:nvSpPr>
        <p:spPr/>
        <p:txBody>
          <a:bodyPr/>
          <a:lstStyle/>
          <a:p>
            <a:fld id="{69860557-0C15-4F8F-AB79-8857A8125E7E}" type="slidenum">
              <a:rPr lang="en-US" smtClean="0"/>
              <a:pPr/>
              <a:t>84</a:t>
            </a:fld>
            <a:endParaRPr lang="en-US" dirty="0"/>
          </a:p>
        </p:txBody>
      </p:sp>
      <p:sp>
        <p:nvSpPr>
          <p:cNvPr id="34" name="Footer Placeholder 33"/>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rgbClr val="FF0000"/>
                </a:solidFill>
                <a:effectLst/>
                <a:cs typeface="Times New Roman" panose="02020603050405020304" pitchFamily="18" charset="0"/>
              </a:rPr>
              <a:t>Principle 4:</a:t>
            </a:r>
          </a:p>
        </p:txBody>
      </p:sp>
      <p:sp>
        <p:nvSpPr>
          <p:cNvPr id="99331" name="Rectangle 3"/>
          <p:cNvSpPr>
            <a:spLocks noGrp="1" noChangeArrowheads="1"/>
          </p:cNvSpPr>
          <p:nvPr>
            <p:ph type="body" idx="1"/>
          </p:nvPr>
        </p:nvSpPr>
        <p:spPr/>
        <p:txBody>
          <a:bodyPr/>
          <a:lstStyle/>
          <a:p>
            <a:pPr marL="0" indent="0" eaLnBrk="1" hangingPunct="1">
              <a:buFont typeface="Wingdings" pitchFamily="2" charset="2"/>
              <a:buNone/>
            </a:pPr>
            <a:r>
              <a:rPr lang="en-US" sz="2800" b="1" i="1" dirty="0" smtClean="0">
                <a:solidFill>
                  <a:srgbClr val="FF0000"/>
                </a:solidFill>
                <a:effectLst/>
                <a:cs typeface="Times New Roman" pitchFamily="18" charset="0"/>
              </a:rPr>
              <a:t>“Increasing real income per capita (holding population constant), will tend to decrease rent gradients, with a possible result of absolute reductions in land rent at the center of the city, though a secondary transport cost increase effect (and/or increasing open space reservation) due to higher incomes may mitigate this result or even reverse it, especially if the spatial expansion of the city is constrained.”</a:t>
            </a:r>
          </a:p>
        </p:txBody>
      </p:sp>
      <p:sp>
        <p:nvSpPr>
          <p:cNvPr id="4" name="Slide Number Placeholder 3"/>
          <p:cNvSpPr>
            <a:spLocks noGrp="1"/>
          </p:cNvSpPr>
          <p:nvPr>
            <p:ph type="sldNum" sz="quarter" idx="12"/>
          </p:nvPr>
        </p:nvSpPr>
        <p:spPr/>
        <p:txBody>
          <a:bodyPr/>
          <a:lstStyle/>
          <a:p>
            <a:fld id="{69860557-0C15-4F8F-AB79-8857A8125E7E}" type="slidenum">
              <a:rPr lang="en-US" smtClean="0"/>
              <a:pPr/>
              <a:t>85</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a:xfrm>
            <a:off x="685800" y="228600"/>
            <a:ext cx="77724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b="1" i="1" dirty="0" smtClean="0">
                <a:solidFill>
                  <a:schemeClr val="tx1"/>
                </a:solidFill>
                <a:effectLst/>
                <a:cs typeface="Times New Roman" panose="02020603050405020304" pitchFamily="18" charset="0"/>
              </a:rPr>
              <a:t>Chapter 4 Summary:</a:t>
            </a:r>
          </a:p>
        </p:txBody>
      </p:sp>
      <p:sp>
        <p:nvSpPr>
          <p:cNvPr id="100355" name="Rectangle 3"/>
          <p:cNvSpPr>
            <a:spLocks noGrp="1" noChangeArrowheads="1"/>
          </p:cNvSpPr>
          <p:nvPr>
            <p:ph type="body" idx="1"/>
          </p:nvPr>
        </p:nvSpPr>
        <p:spPr>
          <a:xfrm>
            <a:off x="685800" y="1600200"/>
            <a:ext cx="7772400" cy="4114800"/>
          </a:xfrm>
        </p:spPr>
        <p:txBody>
          <a:bodyPr/>
          <a:lstStyle/>
          <a:p>
            <a:pPr marL="0" indent="0" eaLnBrk="1" hangingPunct="1">
              <a:spcBef>
                <a:spcPts val="2400"/>
              </a:spcBef>
              <a:buFont typeface="Wingdings" pitchFamily="2" charset="2"/>
              <a:buNone/>
            </a:pPr>
            <a:r>
              <a:rPr lang="en-US" b="1" i="1" dirty="0" smtClean="0">
                <a:effectLst/>
                <a:cs typeface="Times New Roman" pitchFamily="18" charset="0"/>
              </a:rPr>
              <a:t>Will commercial property rents grow over time in a growing city?…</a:t>
            </a:r>
          </a:p>
          <a:p>
            <a:pPr marL="0" indent="0" eaLnBrk="1" hangingPunct="1">
              <a:spcBef>
                <a:spcPts val="2400"/>
              </a:spcBef>
              <a:buFont typeface="Wingdings" pitchFamily="2" charset="2"/>
              <a:buNone/>
            </a:pPr>
            <a:r>
              <a:rPr lang="en-US" b="1" i="1" dirty="0" smtClean="0">
                <a:effectLst/>
                <a:cs typeface="Times New Roman" pitchFamily="18" charset="0"/>
              </a:rPr>
              <a:t>Will single-family home land values grow over time in a city that is not growing in population?…</a:t>
            </a:r>
          </a:p>
          <a:p>
            <a:pPr marL="0" indent="0" eaLnBrk="1" hangingPunct="1">
              <a:spcBef>
                <a:spcPts val="2400"/>
              </a:spcBef>
              <a:buFont typeface="Wingdings" pitchFamily="2" charset="2"/>
              <a:buNone/>
            </a:pPr>
            <a:r>
              <a:rPr lang="en-US" b="1" i="1" dirty="0" smtClean="0">
                <a:effectLst/>
                <a:cs typeface="Times New Roman" pitchFamily="18" charset="0"/>
              </a:rPr>
              <a:t>Do you see how simplifying the world (e.g., through the “monocentric city model”) can bring practical insights?…</a:t>
            </a:r>
          </a:p>
        </p:txBody>
      </p:sp>
      <p:sp>
        <p:nvSpPr>
          <p:cNvPr id="4" name="Slide Number Placeholder 3"/>
          <p:cNvSpPr>
            <a:spLocks noGrp="1"/>
          </p:cNvSpPr>
          <p:nvPr>
            <p:ph type="sldNum" sz="quarter" idx="12"/>
          </p:nvPr>
        </p:nvSpPr>
        <p:spPr/>
        <p:txBody>
          <a:bodyPr/>
          <a:lstStyle/>
          <a:p>
            <a:fld id="{69860557-0C15-4F8F-AB79-8857A8125E7E}" type="slidenum">
              <a:rPr lang="en-US" smtClean="0"/>
              <a:pPr/>
              <a:t>86</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Chapter 4 </a:t>
            </a:r>
            <a:br>
              <a:rPr lang="en-US" dirty="0" smtClean="0"/>
            </a:br>
            <a:r>
              <a:rPr lang="en-US" dirty="0" smtClean="0"/>
              <a:t>Learning Objectives</a:t>
            </a:r>
          </a:p>
        </p:txBody>
      </p:sp>
      <p:sp>
        <p:nvSpPr>
          <p:cNvPr id="15363" name="Rectangle 3"/>
          <p:cNvSpPr>
            <a:spLocks noGrp="1" noChangeArrowheads="1"/>
          </p:cNvSpPr>
          <p:nvPr>
            <p:ph type="body" idx="1"/>
          </p:nvPr>
        </p:nvSpPr>
        <p:spPr/>
        <p:txBody>
          <a:bodyPr/>
          <a:lstStyle/>
          <a:p>
            <a:r>
              <a:rPr lang="en-US" sz="2400" dirty="0" smtClean="0"/>
              <a:t>What determines land rents in a city.</a:t>
            </a:r>
          </a:p>
          <a:p>
            <a:r>
              <a:rPr lang="en-US" sz="2400" dirty="0" smtClean="0"/>
              <a:t>Why and how a freely functioning, competitive land market will lead to land being used at its “highest and best use” (i.e., most productive use).</a:t>
            </a:r>
          </a:p>
          <a:p>
            <a:r>
              <a:rPr lang="en-US" sz="2400" dirty="0" smtClean="0"/>
              <a:t>What determines how big spatially or how dense a city is.</a:t>
            </a:r>
          </a:p>
          <a:p>
            <a:r>
              <a:rPr lang="en-US" sz="2400" dirty="0" smtClean="0"/>
              <a:t>What determines the relative land values at different locations within a city, and the relative growth rate of these values at different locations.</a:t>
            </a:r>
          </a:p>
          <a:p>
            <a:r>
              <a:rPr lang="en-US" sz="2400" dirty="0" smtClean="0"/>
              <a:t>Why different land uses and densities occur at different locations within a city.</a:t>
            </a:r>
          </a:p>
        </p:txBody>
      </p:sp>
      <p:sp>
        <p:nvSpPr>
          <p:cNvPr id="5" name="Footer Placeholder 4"/>
          <p:cNvSpPr>
            <a:spLocks noGrp="1"/>
          </p:cNvSpPr>
          <p:nvPr>
            <p:ph type="ftr" sz="quarter" idx="11"/>
          </p:nvPr>
        </p:nvSpPr>
        <p:spPr/>
        <p:txBody>
          <a:bodyPr/>
          <a:lstStyle/>
          <a:p>
            <a:r>
              <a:rPr lang="en-US" dirty="0" smtClean="0"/>
              <a:t>© 2014 OnCourse Learning. All Rights Reserved.</a:t>
            </a:r>
            <a:endParaRPr lang="en-US" dirty="0"/>
          </a:p>
        </p:txBody>
      </p:sp>
      <p:sp>
        <p:nvSpPr>
          <p:cNvPr id="4" name="Slide Number Placeholder 3"/>
          <p:cNvSpPr>
            <a:spLocks noGrp="1"/>
          </p:cNvSpPr>
          <p:nvPr>
            <p:ph type="sldNum" sz="quarter" idx="12"/>
          </p:nvPr>
        </p:nvSpPr>
        <p:spPr/>
        <p:txBody>
          <a:bodyPr/>
          <a:lstStyle/>
          <a:p>
            <a:fld id="{69860557-0C15-4F8F-AB79-8857A8125E7E}" type="slidenum">
              <a:rPr lang="en-US" smtClean="0"/>
              <a:pPr/>
              <a:t>87</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smtClean="0">
                <a:effectLst/>
              </a:rPr>
              <a:t>Clothing Factory (cont’d):</a:t>
            </a:r>
          </a:p>
        </p:txBody>
      </p:sp>
      <p:sp>
        <p:nvSpPr>
          <p:cNvPr id="21507" name="Rectangle 3"/>
          <p:cNvSpPr>
            <a:spLocks noGrp="1" noChangeArrowheads="1"/>
          </p:cNvSpPr>
          <p:nvPr>
            <p:ph type="body" idx="1"/>
          </p:nvPr>
        </p:nvSpPr>
        <p:spPr/>
        <p:txBody>
          <a:bodyPr/>
          <a:lstStyle/>
          <a:p>
            <a:pPr marL="0" indent="0" eaLnBrk="1" hangingPunct="1">
              <a:buFont typeface="Wingdings" pitchFamily="2" charset="2"/>
              <a:buNone/>
            </a:pPr>
            <a:r>
              <a:rPr lang="en-US" dirty="0" smtClean="0">
                <a:effectLst/>
              </a:rPr>
              <a:t>Of the 4 factors of production (Labor, Capital, Energy/Raw Materials, &amp; Land), Land is the </a:t>
            </a:r>
            <a:r>
              <a:rPr lang="en-US" b="1" i="1" dirty="0" smtClean="0">
                <a:effectLst/>
              </a:rPr>
              <a:t>least mobile</a:t>
            </a:r>
            <a:r>
              <a:rPr lang="en-US" dirty="0" smtClean="0">
                <a:effectLst/>
              </a:rPr>
              <a:t>, and so it gets only the </a:t>
            </a:r>
            <a:r>
              <a:rPr lang="en-US" b="1" i="1" dirty="0" smtClean="0">
                <a:effectLst/>
              </a:rPr>
              <a:t>residual</a:t>
            </a:r>
            <a:r>
              <a:rPr lang="en-US" dirty="0" smtClean="0">
                <a:effectLst/>
              </a:rPr>
              <a:t>, what is left over after the more mobile factors have been paid their market values.</a:t>
            </a:r>
          </a:p>
        </p:txBody>
      </p:sp>
      <p:sp>
        <p:nvSpPr>
          <p:cNvPr id="4" name="Slide Number Placeholder 3"/>
          <p:cNvSpPr>
            <a:spLocks noGrp="1"/>
          </p:cNvSpPr>
          <p:nvPr>
            <p:ph type="sldNum" sz="quarter" idx="12"/>
          </p:nvPr>
        </p:nvSpPr>
        <p:spPr/>
        <p:txBody>
          <a:bodyPr/>
          <a:lstStyle/>
          <a:p>
            <a:fld id="{69860557-0C15-4F8F-AB79-8857A8125E7E}" type="slidenum">
              <a:rPr lang="en-US" smtClean="0"/>
              <a:pPr/>
              <a:t>9</a:t>
            </a:fld>
            <a:endParaRPr lang="en-US" dirty="0"/>
          </a:p>
        </p:txBody>
      </p:sp>
      <p:sp>
        <p:nvSpPr>
          <p:cNvPr id="5" name="Footer Placeholder 4"/>
          <p:cNvSpPr>
            <a:spLocks noGrp="1"/>
          </p:cNvSpPr>
          <p:nvPr>
            <p:ph type="ftr" sz="quarter" idx="11"/>
          </p:nvPr>
        </p:nvSpPr>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oaring">
  <a:themeElements>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373</TotalTime>
  <Words>5368</Words>
  <Application>Microsoft Office PowerPoint</Application>
  <PresentationFormat>On-screen Show (4:3)</PresentationFormat>
  <Paragraphs>674</Paragraphs>
  <Slides>87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87</vt:i4>
      </vt:variant>
    </vt:vector>
  </HeadingPairs>
  <TitlesOfParts>
    <vt:vector size="96" baseType="lpstr">
      <vt:lpstr>Arial</vt:lpstr>
      <vt:lpstr>Calibri</vt:lpstr>
      <vt:lpstr>Courier New</vt:lpstr>
      <vt:lpstr>Symbol</vt:lpstr>
      <vt:lpstr>Times New Roman</vt:lpstr>
      <vt:lpstr>Wingdings</vt:lpstr>
      <vt:lpstr>Soaring</vt:lpstr>
      <vt:lpstr>Equation</vt:lpstr>
      <vt:lpstr>Microsoft Equation 3.0</vt:lpstr>
      <vt:lpstr>Chapter 4:</vt:lpstr>
      <vt:lpstr>“Location, location, location…”</vt:lpstr>
      <vt:lpstr>Chapter 4  Learning Objectives</vt:lpstr>
      <vt:lpstr>4.1.1 Location &amp; the Residual Nature of Land Value</vt:lpstr>
      <vt:lpstr>Demand for land </vt:lpstr>
      <vt:lpstr>Residual Theory of Land Value:</vt:lpstr>
      <vt:lpstr>Consider a clothing factory:</vt:lpstr>
      <vt:lpstr>Clothing Factory (cont’d):</vt:lpstr>
      <vt:lpstr>Clothing Factory (cont’d):</vt:lpstr>
      <vt:lpstr>4.1.2 Competition, Equilibrium, and Highest &amp; Best Use…</vt:lpstr>
      <vt:lpstr>Competition, Equilibrium, and Highest &amp; Best Use (cont’d)</vt:lpstr>
      <vt:lpstr>Example:</vt:lpstr>
      <vt:lpstr>Exhibit 4-1: Highest &amp; Best Use Example </vt:lpstr>
      <vt:lpstr>Example (cont’d)</vt:lpstr>
      <vt:lpstr>Example (cont’d)</vt:lpstr>
      <vt:lpstr>4.1.3 Role of Transport Costs:  The Bid-Rent Curve…</vt:lpstr>
      <vt:lpstr>Equilibrium in a well-functioning land market </vt:lpstr>
      <vt:lpstr>The “Bid-Rent Curve” (or Bid-Rent Function)</vt:lpstr>
      <vt:lpstr>e.g., clothing factory example:</vt:lpstr>
      <vt:lpstr>Clothing factory bid-rent function:</vt:lpstr>
      <vt:lpstr>Exhibit 4-2: Bid-Rent Functions of Three Land Uses With Differing Productivity &amp; Sensitivity to Transport Cost (and same central point). </vt:lpstr>
      <vt:lpstr>4.2 Classic Monocentric City Model</vt:lpstr>
      <vt:lpstr>A very simple city:</vt:lpstr>
      <vt:lpstr>Result: City is a perfect circle:</vt:lpstr>
      <vt:lpstr>Circlopolis…</vt:lpstr>
      <vt:lpstr>Circlopolis has:</vt:lpstr>
      <vt:lpstr>What is the annual property rent at the edge of the city (16 mi from the CBD)?…</vt:lpstr>
      <vt:lpstr>Circlopolis…</vt:lpstr>
      <vt:lpstr>Circlopolis…</vt:lpstr>
      <vt:lpstr>Circlopolis…</vt:lpstr>
      <vt:lpstr>Circlopolis…</vt:lpstr>
      <vt:lpstr>Circlopolis…</vt:lpstr>
      <vt:lpstr>Circlopolis…</vt:lpstr>
      <vt:lpstr>Why?…</vt:lpstr>
      <vt:lpstr>PowerPoint Presentation</vt:lpstr>
      <vt:lpstr>PowerPoint Presentation</vt:lpstr>
      <vt:lpstr>Basic Equilibrium Land Rent Condition:</vt:lpstr>
      <vt:lpstr>Therefore:</vt:lpstr>
      <vt:lpstr>In Circlopolis:</vt:lpstr>
      <vt:lpstr>What is Circlopolis’ land rent gradient (in $/acre)?…</vt:lpstr>
      <vt:lpstr>What will be the annual rent for a house located 1 Mi. in from the urban boundary?…</vt:lpstr>
      <vt:lpstr>What will be the property rent ($/acre) 1 mi in from the edge?…</vt:lpstr>
      <vt:lpstr>What will be the property rent in the center of the city?…</vt:lpstr>
      <vt:lpstr>The concept of Location Rent…</vt:lpstr>
      <vt:lpstr>Location rent is a function of where the land is located:</vt:lpstr>
      <vt:lpstr>Land Rents in Circlopolis</vt:lpstr>
      <vt:lpstr>What is the property rent (per acre) four miles from the urban boundary, 12 miles from the CBD?…</vt:lpstr>
      <vt:lpstr>What are the transportation commuting costs for residents at this distance from the center?…</vt:lpstr>
      <vt:lpstr>What is the sum of these two costs, per person?…</vt:lpstr>
      <vt:lpstr>What if the people had a “French culture” (“Circleville”): They don’t want to spend that much on housing and commuting?…</vt:lpstr>
      <vt:lpstr>What if the people had a “French culture” (“Circleville”): They don’t want to spend that much on housing and commuting?…</vt:lpstr>
      <vt:lpstr>What if the people had a “French culture” (“Circleville”): They don’t want to spend that much on housing and commuting?…</vt:lpstr>
      <vt:lpstr>What if the people had a “French culture” (“Circleville”): They don’t want to spend that much on housing and commuting?…</vt:lpstr>
      <vt:lpstr>What if the people had a “French culture” (“Circleville”): They don’t want to spend that much on housing and commuting?…</vt:lpstr>
      <vt:lpstr>What if the people had a “French culture” (“Circleville”): They don’t want to spend that much on housing and commuting?…</vt:lpstr>
      <vt:lpstr>PowerPoint Presentation</vt:lpstr>
      <vt:lpstr>4.2.2 Using the simple monocentric city model…</vt:lpstr>
      <vt:lpstr>Variables relevant to real estate opportunities:</vt:lpstr>
      <vt:lpstr>The pure effect of Population Growth with Constant Density…</vt:lpstr>
      <vt:lpstr>The pure effect of Population Growth with Constant Density…</vt:lpstr>
      <vt:lpstr>Is difference in per capita income the only (or the necessary) reason for housing prices to be higher in NYC, LA, Chi, SF than in Cincinnati?…</vt:lpstr>
      <vt:lpstr>PowerPoint Presentation</vt:lpstr>
      <vt:lpstr>1999 prices for a typical (same) house:</vt:lpstr>
      <vt:lpstr>So, what is the direct or fundamental cause of the higher land rents (&amp; higher housing costs) due to population increase in Circlopolis?…</vt:lpstr>
      <vt:lpstr>·       Is it an increase in per capita income?…</vt:lpstr>
      <vt:lpstr>·       Is it the increase in population per se?…</vt:lpstr>
      <vt:lpstr>The direct or fundamental cause of the higher land rents</vt:lpstr>
      <vt:lpstr>What causes cities to not be able to use an entire 360O arc for growth?…</vt:lpstr>
      <vt:lpstr>An important implication of Principle 1. . .</vt:lpstr>
      <vt:lpstr> Continued</vt:lpstr>
      <vt:lpstr>Suppose Circlopolis’ population increases by 10%, holding density constant.</vt:lpstr>
      <vt:lpstr>PowerPoint Presentation</vt:lpstr>
      <vt:lpstr>2. The Pure Effect of Population Growth with Constant Area…</vt:lpstr>
      <vt:lpstr>Density must increase.</vt:lpstr>
      <vt:lpstr>Principle 2:</vt:lpstr>
      <vt:lpstr>What would cause pop growth without commensurate area growth?…</vt:lpstr>
      <vt:lpstr>3. The Pure Effect of Transport Cost Reduction…</vt:lpstr>
      <vt:lpstr>Exhibit 4-6: Effect of Transport Cost Reduction Savings Applied to Greater Purchase of Land . . </vt:lpstr>
      <vt:lpstr>Effect of Transport Cost Reduction Savings Applied to Greater Purchase of Land</vt:lpstr>
      <vt:lpstr>Relation of Central Land Rent to Density &amp; Transport Cost…</vt:lpstr>
      <vt:lpstr>Relation of Central Land Rent to Density &amp; Transport Cost…</vt:lpstr>
      <vt:lpstr>Principle 3:</vt:lpstr>
      <vt:lpstr>4. The Effect of Growth in Per Capita Income…</vt:lpstr>
      <vt:lpstr>Effect on land rent in the city is ambiguous, but in most U.S. cities tends to be like the effect of transport cost reduction:</vt:lpstr>
      <vt:lpstr>Principle 4:</vt:lpstr>
      <vt:lpstr>Chapter 4 Summary:</vt:lpstr>
      <vt:lpstr>Chapter 4  Learning Objectives</vt:lpstr>
    </vt:vector>
  </TitlesOfParts>
  <Company>The Yates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Stephanie R. Yates</dc:creator>
  <cp:lastModifiedBy>Norman Miller</cp:lastModifiedBy>
  <cp:revision>23</cp:revision>
  <cp:lastPrinted>2001-11-19T14:02:37Z</cp:lastPrinted>
  <dcterms:created xsi:type="dcterms:W3CDTF">2000-11-20T04:12:41Z</dcterms:created>
  <dcterms:modified xsi:type="dcterms:W3CDTF">2014-08-10T03:49:57Z</dcterms:modified>
</cp:coreProperties>
</file>