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5"/>
  </p:notesMasterIdLst>
  <p:sldIdLst>
    <p:sldId id="389" r:id="rId2"/>
    <p:sldId id="390" r:id="rId3"/>
    <p:sldId id="391" r:id="rId4"/>
    <p:sldId id="256" r:id="rId5"/>
    <p:sldId id="274" r:id="rId6"/>
    <p:sldId id="319" r:id="rId7"/>
    <p:sldId id="293" r:id="rId8"/>
    <p:sldId id="304" r:id="rId9"/>
    <p:sldId id="309" r:id="rId10"/>
    <p:sldId id="321" r:id="rId11"/>
    <p:sldId id="393" r:id="rId12"/>
    <p:sldId id="322" r:id="rId13"/>
    <p:sldId id="323" r:id="rId14"/>
    <p:sldId id="324" r:id="rId15"/>
    <p:sldId id="325" r:id="rId16"/>
    <p:sldId id="326" r:id="rId17"/>
    <p:sldId id="327" r:id="rId18"/>
    <p:sldId id="388" r:id="rId19"/>
    <p:sldId id="328" r:id="rId20"/>
    <p:sldId id="330" r:id="rId21"/>
    <p:sldId id="331" r:id="rId22"/>
    <p:sldId id="332" r:id="rId23"/>
    <p:sldId id="333" r:id="rId24"/>
    <p:sldId id="334" r:id="rId25"/>
    <p:sldId id="335" r:id="rId26"/>
    <p:sldId id="337" r:id="rId27"/>
    <p:sldId id="338" r:id="rId28"/>
    <p:sldId id="340" r:id="rId29"/>
    <p:sldId id="341" r:id="rId30"/>
    <p:sldId id="342" r:id="rId31"/>
    <p:sldId id="344" r:id="rId32"/>
    <p:sldId id="345" r:id="rId33"/>
    <p:sldId id="346" r:id="rId34"/>
    <p:sldId id="347" r:id="rId35"/>
    <p:sldId id="349" r:id="rId36"/>
    <p:sldId id="351" r:id="rId37"/>
    <p:sldId id="353" r:id="rId38"/>
    <p:sldId id="354" r:id="rId39"/>
    <p:sldId id="355" r:id="rId40"/>
    <p:sldId id="356" r:id="rId41"/>
    <p:sldId id="357" r:id="rId42"/>
    <p:sldId id="358" r:id="rId43"/>
    <p:sldId id="359" r:id="rId44"/>
    <p:sldId id="360" r:id="rId45"/>
    <p:sldId id="362" r:id="rId46"/>
    <p:sldId id="363" r:id="rId47"/>
    <p:sldId id="365" r:id="rId48"/>
    <p:sldId id="366" r:id="rId49"/>
    <p:sldId id="367" r:id="rId50"/>
    <p:sldId id="392" r:id="rId51"/>
    <p:sldId id="368" r:id="rId52"/>
    <p:sldId id="370" r:id="rId53"/>
    <p:sldId id="372" r:id="rId54"/>
    <p:sldId id="373" r:id="rId55"/>
    <p:sldId id="376" r:id="rId56"/>
    <p:sldId id="378" r:id="rId57"/>
    <p:sldId id="374" r:id="rId58"/>
    <p:sldId id="381" r:id="rId59"/>
    <p:sldId id="379" r:id="rId60"/>
    <p:sldId id="382" r:id="rId61"/>
    <p:sldId id="383" r:id="rId62"/>
    <p:sldId id="386" r:id="rId63"/>
    <p:sldId id="387" r:id="rId6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FF33CC"/>
    <a:srgbClr val="00FF00"/>
    <a:srgbClr val="0000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horzBarState="maximized">
    <p:restoredLeft sz="32787"/>
    <p:restoredTop sz="90929"/>
  </p:normalViewPr>
  <p:slideViewPr>
    <p:cSldViewPr>
      <p:cViewPr varScale="1">
        <p:scale>
          <a:sx n="85" d="100"/>
          <a:sy n="85" d="100"/>
        </p:scale>
        <p:origin x="-2021" y="-77"/>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Lst>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_rels/viewProps.xml.rels><?xml version="1.0" encoding="UTF-8" standalone="yes"?>
<Relationships xmlns="http://schemas.openxmlformats.org/package/2006/relationships"><Relationship Id="rId8" Type="http://schemas.openxmlformats.org/officeDocument/2006/relationships/slide" Target="slides/slide58.xml"/><Relationship Id="rId3" Type="http://schemas.openxmlformats.org/officeDocument/2006/relationships/slide" Target="slides/slide43.xml"/><Relationship Id="rId7" Type="http://schemas.openxmlformats.org/officeDocument/2006/relationships/slide" Target="slides/slide57.xml"/><Relationship Id="rId2" Type="http://schemas.openxmlformats.org/officeDocument/2006/relationships/slide" Target="slides/slide18.xml"/><Relationship Id="rId1" Type="http://schemas.openxmlformats.org/officeDocument/2006/relationships/slide" Target="slides/slide1.xml"/><Relationship Id="rId6" Type="http://schemas.openxmlformats.org/officeDocument/2006/relationships/slide" Target="slides/slide53.xml"/><Relationship Id="rId5" Type="http://schemas.openxmlformats.org/officeDocument/2006/relationships/slide" Target="slides/slide51.xml"/><Relationship Id="rId4" Type="http://schemas.openxmlformats.org/officeDocument/2006/relationships/slide" Target="slides/slide44.xml"/><Relationship Id="rId9" Type="http://schemas.openxmlformats.org/officeDocument/2006/relationships/slide" Target="slides/slide6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498092E0-AC68-467A-9F8E-86ECC688C59B}" type="datetimeFigureOut">
              <a:rPr lang="en-US"/>
              <a:pPr>
                <a:defRPr/>
              </a:pPr>
              <a:t>2/14/2013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D6E34149-97CF-495A-BAB6-27CDEE32784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035050" y="1552575"/>
            <a:ext cx="10179050" cy="5305425"/>
            <a:chOff x="-652" y="978"/>
            <a:chExt cx="6412" cy="3342"/>
          </a:xfrm>
        </p:grpSpPr>
        <p:sp>
          <p:nvSpPr>
            <p:cNvPr id="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en-US"/>
            </a:p>
          </p:txBody>
        </p:sp>
        <p:sp>
          <p:nvSpPr>
            <p:cNvPr id="6" name="Arc 4"/>
            <p:cNvSpPr>
              <a:spLocks/>
            </p:cNvSpPr>
            <p:nvPr/>
          </p:nvSpPr>
          <p:spPr bwMode="auto">
            <a:xfrm>
              <a:off x="-652" y="978"/>
              <a:ext cx="4237" cy="3342"/>
            </a:xfrm>
            <a:custGeom>
              <a:avLst/>
              <a:gdLst>
                <a:gd name="G0" fmla="+- 0 0 0"/>
                <a:gd name="G1" fmla="+- 21231 0 0"/>
                <a:gd name="G2" fmla="+- 21600 0 0"/>
                <a:gd name="T0" fmla="*/ 3977 w 21600"/>
                <a:gd name="T1" fmla="*/ 0 h 21231"/>
                <a:gd name="T2" fmla="*/ 21600 w 21600"/>
                <a:gd name="T3" fmla="*/ 21231 h 21231"/>
                <a:gd name="T4" fmla="*/ 0 w 21600"/>
                <a:gd name="T5" fmla="*/ 21231 h 21231"/>
              </a:gdLst>
              <a:ahLst/>
              <a:cxnLst>
                <a:cxn ang="0">
                  <a:pos x="T0" y="T1"/>
                </a:cxn>
                <a:cxn ang="0">
                  <a:pos x="T2" y="T3"/>
                </a:cxn>
                <a:cxn ang="0">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close/>
                </a:path>
              </a:pathLst>
            </a:custGeom>
            <a:noFill/>
            <a:ln w="12700" cap="rnd">
              <a:solidFill>
                <a:schemeClr val="accent2"/>
              </a:solidFill>
              <a:round/>
              <a:headEnd type="none" w="sm" len="sm"/>
              <a:tailEnd type="none" w="sm" len="sm"/>
            </a:ln>
            <a:effectLst/>
          </p:spPr>
          <p:txBody>
            <a:bodyPr wrap="none" anchor="ctr"/>
            <a:lstStyle/>
            <a:p>
              <a:pPr>
                <a:defRPr/>
              </a:pPr>
              <a:endParaRPr lang="en-US"/>
            </a:p>
          </p:txBody>
        </p:sp>
      </p:grpSp>
      <p:sp>
        <p:nvSpPr>
          <p:cNvPr id="76805" name="Rectangle 5"/>
          <p:cNvSpPr>
            <a:spLocks noGrp="1" noChangeArrowheads="1"/>
          </p:cNvSpPr>
          <p:nvPr>
            <p:ph type="ctrTitle" sz="quarter"/>
          </p:nvPr>
        </p:nvSpPr>
        <p:spPr>
          <a:xfrm>
            <a:off x="914400" y="685800"/>
            <a:ext cx="7467599" cy="914400"/>
          </a:xfrm>
        </p:spPr>
        <p:txBody>
          <a:bodyPr anchor="b"/>
          <a:lstStyle>
            <a:lvl1pPr algn="r">
              <a:defRPr/>
            </a:lvl1pPr>
          </a:lstStyle>
          <a:p>
            <a:r>
              <a:rPr lang="en-US"/>
              <a:t>Click to edit Master title style</a:t>
            </a:r>
          </a:p>
        </p:txBody>
      </p:sp>
      <p:sp>
        <p:nvSpPr>
          <p:cNvPr id="76806" name="Rectangle 6"/>
          <p:cNvSpPr>
            <a:spLocks noGrp="1" noChangeArrowheads="1"/>
          </p:cNvSpPr>
          <p:nvPr>
            <p:ph type="subTitle" sz="quarter" idx="1"/>
          </p:nvPr>
        </p:nvSpPr>
        <p:spPr>
          <a:xfrm>
            <a:off x="2667000" y="1600200"/>
            <a:ext cx="5715000" cy="1828800"/>
          </a:xfrm>
        </p:spPr>
        <p:txBody>
          <a:bodyPr lIns="92075" tIns="46038" rIns="92075" bIns="46038" anchor="ctr"/>
          <a:lstStyle>
            <a:lvl1pPr marL="0" indent="0" algn="r">
              <a:buFont typeface="Wingdings" pitchFamily="2" charset="2"/>
              <a:buNone/>
              <a:defRPr/>
            </a:lvl1pPr>
          </a:lstStyle>
          <a:p>
            <a:r>
              <a:rPr lang="en-US" dirty="0"/>
              <a:t>Click to edit Master subtitle style</a:t>
            </a:r>
          </a:p>
        </p:txBody>
      </p:sp>
      <p:sp>
        <p:nvSpPr>
          <p:cNvPr id="7" name="Rectangle 7"/>
          <p:cNvSpPr>
            <a:spLocks noGrp="1" noChangeArrowheads="1"/>
          </p:cNvSpPr>
          <p:nvPr>
            <p:ph type="dt" sz="quarter" idx="10"/>
          </p:nvPr>
        </p:nvSpPr>
        <p:spPr/>
        <p:txBody>
          <a:bodyPr/>
          <a:lstStyle>
            <a:lvl1pPr>
              <a:defRPr smtClean="0"/>
            </a:lvl1pPr>
          </a:lstStyle>
          <a:p>
            <a:pPr>
              <a:defRPr/>
            </a:pPr>
            <a:endParaRPr lang="en-US"/>
          </a:p>
        </p:txBody>
      </p:sp>
      <p:sp>
        <p:nvSpPr>
          <p:cNvPr id="8" name="Rectangle 8"/>
          <p:cNvSpPr>
            <a:spLocks noGrp="1" noChangeArrowheads="1"/>
          </p:cNvSpPr>
          <p:nvPr>
            <p:ph type="ftr" sz="quarter" idx="11"/>
          </p:nvPr>
        </p:nvSpPr>
        <p:spPr/>
        <p:txBody>
          <a:bodyPr/>
          <a:lstStyle>
            <a:lvl1pPr>
              <a:defRPr smtClean="0"/>
            </a:lvl1pPr>
          </a:lstStyle>
          <a:p>
            <a:pPr>
              <a:defRPr/>
            </a:pPr>
            <a:r>
              <a:rPr lang="en-US"/>
              <a:t>© 2014 OnCourse Learning. All Rights Reserved.</a:t>
            </a:r>
          </a:p>
        </p:txBody>
      </p:sp>
      <p:sp>
        <p:nvSpPr>
          <p:cNvPr id="9" name="Rectangle 9"/>
          <p:cNvSpPr>
            <a:spLocks noGrp="1" noChangeArrowheads="1"/>
          </p:cNvSpPr>
          <p:nvPr>
            <p:ph type="sldNum" sz="quarter" idx="12"/>
          </p:nvPr>
        </p:nvSpPr>
        <p:spPr/>
        <p:txBody>
          <a:bodyPr/>
          <a:lstStyle>
            <a:lvl1pPr>
              <a:defRPr smtClean="0"/>
            </a:lvl1pPr>
          </a:lstStyle>
          <a:p>
            <a:pPr>
              <a:defRPr/>
            </a:pPr>
            <a:fld id="{7D8D917D-F2B9-4C9D-BF78-327BB840516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6" name="Rectangle 8"/>
          <p:cNvSpPr>
            <a:spLocks noGrp="1" noChangeArrowheads="1"/>
          </p:cNvSpPr>
          <p:nvPr>
            <p:ph type="sldNum" sz="quarter" idx="12"/>
          </p:nvPr>
        </p:nvSpPr>
        <p:spPr>
          <a:ln/>
        </p:spPr>
        <p:txBody>
          <a:bodyPr/>
          <a:lstStyle>
            <a:lvl1pPr>
              <a:defRPr/>
            </a:lvl1pPr>
          </a:lstStyle>
          <a:p>
            <a:pPr>
              <a:defRPr/>
            </a:pPr>
            <a:fld id="{72271835-4944-4DF7-B38E-829B0FF8BAF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6" name="Rectangle 8"/>
          <p:cNvSpPr>
            <a:spLocks noGrp="1" noChangeArrowheads="1"/>
          </p:cNvSpPr>
          <p:nvPr>
            <p:ph type="sldNum" sz="quarter" idx="12"/>
          </p:nvPr>
        </p:nvSpPr>
        <p:spPr>
          <a:ln/>
        </p:spPr>
        <p:txBody>
          <a:bodyPr/>
          <a:lstStyle>
            <a:lvl1pPr>
              <a:defRPr/>
            </a:lvl1pPr>
          </a:lstStyle>
          <a:p>
            <a:pPr>
              <a:defRPr/>
            </a:pPr>
            <a:fld id="{EB3D3502-F2C8-4DF9-87FE-B971290C92D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6" name="Rectangle 8"/>
          <p:cNvSpPr>
            <a:spLocks noGrp="1" noChangeArrowheads="1"/>
          </p:cNvSpPr>
          <p:nvPr>
            <p:ph type="sldNum" sz="quarter" idx="12"/>
          </p:nvPr>
        </p:nvSpPr>
        <p:spPr>
          <a:ln/>
        </p:spPr>
        <p:txBody>
          <a:bodyPr/>
          <a:lstStyle>
            <a:lvl1pPr>
              <a:defRPr/>
            </a:lvl1pPr>
          </a:lstStyle>
          <a:p>
            <a:pPr>
              <a:defRPr/>
            </a:pPr>
            <a:fld id="{D0D61DE3-300E-4133-A0F9-CF1A60BD0EB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6" name="Rectangle 8"/>
          <p:cNvSpPr>
            <a:spLocks noGrp="1" noChangeArrowheads="1"/>
          </p:cNvSpPr>
          <p:nvPr>
            <p:ph type="sldNum" sz="quarter" idx="12"/>
          </p:nvPr>
        </p:nvSpPr>
        <p:spPr>
          <a:ln/>
        </p:spPr>
        <p:txBody>
          <a:bodyPr/>
          <a:lstStyle>
            <a:lvl1pPr>
              <a:defRPr/>
            </a:lvl1pPr>
          </a:lstStyle>
          <a:p>
            <a:pPr>
              <a:defRPr/>
            </a:pPr>
            <a:fld id="{CFCF962D-6A1C-4624-8E0A-55AB74D8FC1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7" name="Rectangle 8"/>
          <p:cNvSpPr>
            <a:spLocks noGrp="1" noChangeArrowheads="1"/>
          </p:cNvSpPr>
          <p:nvPr>
            <p:ph type="sldNum" sz="quarter" idx="12"/>
          </p:nvPr>
        </p:nvSpPr>
        <p:spPr>
          <a:ln/>
        </p:spPr>
        <p:txBody>
          <a:bodyPr/>
          <a:lstStyle>
            <a:lvl1pPr>
              <a:defRPr/>
            </a:lvl1pPr>
          </a:lstStyle>
          <a:p>
            <a:pPr>
              <a:defRPr/>
            </a:pPr>
            <a:fld id="{FD5D0FB8-A962-457A-866B-9CD63769EFA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9" name="Rectangle 8"/>
          <p:cNvSpPr>
            <a:spLocks noGrp="1" noChangeArrowheads="1"/>
          </p:cNvSpPr>
          <p:nvPr>
            <p:ph type="sldNum" sz="quarter" idx="12"/>
          </p:nvPr>
        </p:nvSpPr>
        <p:spPr>
          <a:ln/>
        </p:spPr>
        <p:txBody>
          <a:bodyPr/>
          <a:lstStyle>
            <a:lvl1pPr>
              <a:defRPr/>
            </a:lvl1pPr>
          </a:lstStyle>
          <a:p>
            <a:pPr>
              <a:defRPr/>
            </a:pPr>
            <a:fld id="{0BE7BE72-2D6B-409F-AA36-E12A815E3A8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5" name="Rectangle 8"/>
          <p:cNvSpPr>
            <a:spLocks noGrp="1" noChangeArrowheads="1"/>
          </p:cNvSpPr>
          <p:nvPr>
            <p:ph type="sldNum" sz="quarter" idx="12"/>
          </p:nvPr>
        </p:nvSpPr>
        <p:spPr>
          <a:ln/>
        </p:spPr>
        <p:txBody>
          <a:bodyPr/>
          <a:lstStyle>
            <a:lvl1pPr>
              <a:defRPr/>
            </a:lvl1pPr>
          </a:lstStyle>
          <a:p>
            <a:pPr>
              <a:defRPr/>
            </a:pPr>
            <a:fld id="{276D53FC-27C3-4CBB-8F10-23228F0AA59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p>
        </p:txBody>
      </p:sp>
      <p:sp>
        <p:nvSpPr>
          <p:cNvPr id="3"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4" name="Rectangle 8"/>
          <p:cNvSpPr>
            <a:spLocks noGrp="1" noChangeArrowheads="1"/>
          </p:cNvSpPr>
          <p:nvPr>
            <p:ph type="sldNum" sz="quarter" idx="12"/>
          </p:nvPr>
        </p:nvSpPr>
        <p:spPr>
          <a:ln/>
        </p:spPr>
        <p:txBody>
          <a:bodyPr/>
          <a:lstStyle>
            <a:lvl1pPr>
              <a:defRPr/>
            </a:lvl1pPr>
          </a:lstStyle>
          <a:p>
            <a:pPr>
              <a:defRPr/>
            </a:pPr>
            <a:fld id="{9E402948-9E83-418B-872A-0ACEF3367D8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7" name="Rectangle 8"/>
          <p:cNvSpPr>
            <a:spLocks noGrp="1" noChangeArrowheads="1"/>
          </p:cNvSpPr>
          <p:nvPr>
            <p:ph type="sldNum" sz="quarter" idx="12"/>
          </p:nvPr>
        </p:nvSpPr>
        <p:spPr>
          <a:ln/>
        </p:spPr>
        <p:txBody>
          <a:bodyPr/>
          <a:lstStyle>
            <a:lvl1pPr>
              <a:defRPr/>
            </a:lvl1pPr>
          </a:lstStyle>
          <a:p>
            <a:pPr>
              <a:defRPr/>
            </a:pPr>
            <a:fld id="{FA9B28A5-C398-4F25-BCB4-4D2D115D9AA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7" name="Rectangle 8"/>
          <p:cNvSpPr>
            <a:spLocks noGrp="1" noChangeArrowheads="1"/>
          </p:cNvSpPr>
          <p:nvPr>
            <p:ph type="sldNum" sz="quarter" idx="12"/>
          </p:nvPr>
        </p:nvSpPr>
        <p:spPr>
          <a:ln/>
        </p:spPr>
        <p:txBody>
          <a:bodyPr/>
          <a:lstStyle>
            <a:lvl1pPr>
              <a:defRPr/>
            </a:lvl1pPr>
          </a:lstStyle>
          <a:p>
            <a:pPr>
              <a:defRPr/>
            </a:pPr>
            <a:fld id="{6CA23C6D-9913-4593-B930-7B02FB7A260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9218" name="Group 2"/>
          <p:cNvGrpSpPr>
            <a:grpSpLocks/>
          </p:cNvGrpSpPr>
          <p:nvPr/>
        </p:nvGrpSpPr>
        <p:grpSpPr bwMode="auto">
          <a:xfrm>
            <a:off x="0" y="1588"/>
            <a:ext cx="9132888" cy="6845300"/>
            <a:chOff x="0" y="1"/>
            <a:chExt cx="5753" cy="4312"/>
          </a:xfrm>
        </p:grpSpPr>
        <p:sp>
          <p:nvSpPr>
            <p:cNvPr id="75779"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en-US"/>
            </a:p>
          </p:txBody>
        </p:sp>
        <p:sp>
          <p:nvSpPr>
            <p:cNvPr id="75780" name="Arc 4"/>
            <p:cNvSpPr>
              <a:spLocks/>
            </p:cNvSpPr>
            <p:nvPr/>
          </p:nvSpPr>
          <p:spPr bwMode="auto">
            <a:xfrm>
              <a:off x="0" y="1"/>
              <a:ext cx="5298" cy="43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accent2"/>
              </a:solidFill>
              <a:round/>
              <a:headEnd type="none" w="sm" len="sm"/>
              <a:tailEnd type="none" w="sm" len="sm"/>
            </a:ln>
            <a:effectLst/>
          </p:spPr>
          <p:txBody>
            <a:bodyPr wrap="none" anchor="ctr"/>
            <a:lstStyle/>
            <a:p>
              <a:pPr>
                <a:defRPr/>
              </a:pPr>
              <a:endParaRPr lang="en-US"/>
            </a:p>
          </p:txBody>
        </p:sp>
      </p:grpSp>
      <p:sp>
        <p:nvSpPr>
          <p:cNvPr id="75781" name="Rectangle 5"/>
          <p:cNvSpPr>
            <a:spLocks noGrp="1" noChangeArrowheads="1"/>
          </p:cNvSpPr>
          <p:nvPr>
            <p:ph type="title"/>
          </p:nvPr>
        </p:nvSpPr>
        <p:spPr bwMode="auto">
          <a:xfrm>
            <a:off x="685800" y="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75782" name="Rectangle 6"/>
          <p:cNvSpPr>
            <a:spLocks noGrp="1" noChangeArrowheads="1"/>
          </p:cNvSpPr>
          <p:nvPr>
            <p:ph type="dt" sz="half" idx="2"/>
          </p:nvPr>
        </p:nvSpPr>
        <p:spPr bwMode="auto">
          <a:xfrm>
            <a:off x="685800" y="6400800"/>
            <a:ext cx="19050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defRPr sz="1200" dirty="0" smtClean="0">
                <a:latin typeface="Calibri" pitchFamily="34" charset="0"/>
              </a:defRPr>
            </a:lvl1pPr>
          </a:lstStyle>
          <a:p>
            <a:pPr>
              <a:defRPr/>
            </a:pPr>
            <a:endParaRPr lang="en-US"/>
          </a:p>
        </p:txBody>
      </p:sp>
      <p:sp>
        <p:nvSpPr>
          <p:cNvPr id="75783" name="Rectangle 7"/>
          <p:cNvSpPr>
            <a:spLocks noGrp="1" noChangeArrowheads="1"/>
          </p:cNvSpPr>
          <p:nvPr>
            <p:ph type="ftr" sz="quarter" idx="3"/>
          </p:nvPr>
        </p:nvSpPr>
        <p:spPr bwMode="auto">
          <a:xfrm>
            <a:off x="1828800" y="6400800"/>
            <a:ext cx="54864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ctr">
              <a:defRPr sz="1200" dirty="0" smtClean="0">
                <a:latin typeface="Calibri" pitchFamily="34" charset="0"/>
              </a:defRPr>
            </a:lvl1pPr>
          </a:lstStyle>
          <a:p>
            <a:pPr>
              <a:defRPr/>
            </a:pPr>
            <a:r>
              <a:rPr lang="en-US"/>
              <a:t>© 2014 OnCourse Learning. All Rights Reserved.</a:t>
            </a:r>
          </a:p>
        </p:txBody>
      </p:sp>
      <p:sp>
        <p:nvSpPr>
          <p:cNvPr id="75784" name="Rectangle 8"/>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a:defRPr sz="1200" smtClean="0">
                <a:latin typeface="Calibri" pitchFamily="34" charset="0"/>
              </a:defRPr>
            </a:lvl1pPr>
          </a:lstStyle>
          <a:p>
            <a:pPr>
              <a:defRPr/>
            </a:pPr>
            <a:fld id="{F967F12F-B2EA-4331-BCF6-3C3A193F06ED}" type="slidenum">
              <a:rPr lang="en-US"/>
              <a:pPr>
                <a:defRPr/>
              </a:pPr>
              <a:t>‹#›</a:t>
            </a:fld>
            <a:endParaRPr lang="en-US"/>
          </a:p>
        </p:txBody>
      </p:sp>
      <p:sp>
        <p:nvSpPr>
          <p:cNvPr id="9223" name="Rectangle 9"/>
          <p:cNvSpPr>
            <a:spLocks noGrp="1" noChangeArrowheads="1"/>
          </p:cNvSpPr>
          <p:nvPr>
            <p:ph type="body" idx="1"/>
          </p:nvPr>
        </p:nvSpPr>
        <p:spPr bwMode="auto">
          <a:xfrm>
            <a:off x="685800" y="1600200"/>
            <a:ext cx="77724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0" fontAlgn="base" hangingPunct="0">
        <a:spcBef>
          <a:spcPct val="0"/>
        </a:spcBef>
        <a:spcAft>
          <a:spcPct val="0"/>
        </a:spcAft>
        <a:defRPr sz="36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Arial"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Arial"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Arial"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Arial" pitchFamily="34" charset="0"/>
        </a:defRPr>
      </a:lvl5pPr>
      <a:lvl6pPr marL="457200" algn="ctr" rtl="0" fontAlgn="base">
        <a:spcBef>
          <a:spcPct val="0"/>
        </a:spcBef>
        <a:spcAft>
          <a:spcPct val="0"/>
        </a:spcAft>
        <a:defRPr sz="4400">
          <a:solidFill>
            <a:schemeClr val="tx2"/>
          </a:solidFill>
          <a:effectLst>
            <a:outerShdw blurRad="38100" dist="38100" dir="2700000" algn="tl">
              <a:srgbClr val="C0C0C0"/>
            </a:outerShdw>
          </a:effectLst>
          <a:latin typeface="Arial" pitchFamily="34" charset="0"/>
        </a:defRPr>
      </a:lvl6pPr>
      <a:lvl7pPr marL="914400" algn="ctr" rtl="0" fontAlgn="base">
        <a:spcBef>
          <a:spcPct val="0"/>
        </a:spcBef>
        <a:spcAft>
          <a:spcPct val="0"/>
        </a:spcAft>
        <a:defRPr sz="4400">
          <a:solidFill>
            <a:schemeClr val="tx2"/>
          </a:solidFill>
          <a:effectLst>
            <a:outerShdw blurRad="38100" dist="38100" dir="2700000" algn="tl">
              <a:srgbClr val="C0C0C0"/>
            </a:outerShdw>
          </a:effectLst>
          <a:latin typeface="Arial" pitchFamily="34" charset="0"/>
        </a:defRPr>
      </a:lvl7pPr>
      <a:lvl8pPr marL="1371600" algn="ctr" rtl="0" fontAlgn="base">
        <a:spcBef>
          <a:spcPct val="0"/>
        </a:spcBef>
        <a:spcAft>
          <a:spcPct val="0"/>
        </a:spcAft>
        <a:defRPr sz="4400">
          <a:solidFill>
            <a:schemeClr val="tx2"/>
          </a:solidFill>
          <a:effectLst>
            <a:outerShdw blurRad="38100" dist="38100" dir="2700000" algn="tl">
              <a:srgbClr val="C0C0C0"/>
            </a:outerShdw>
          </a:effectLst>
          <a:latin typeface="Arial" pitchFamily="34" charset="0"/>
        </a:defRPr>
      </a:lvl8pPr>
      <a:lvl9pPr marL="1828800" algn="ctr" rtl="0" fontAlgn="base">
        <a:spcBef>
          <a:spcPct val="0"/>
        </a:spcBef>
        <a:spcAft>
          <a:spcPct val="0"/>
        </a:spcAft>
        <a:defRPr sz="4400">
          <a:solidFill>
            <a:schemeClr val="tx2"/>
          </a:solidFill>
          <a:effectLst>
            <a:outerShdw blurRad="38100" dist="38100" dir="2700000" algn="tl">
              <a:srgbClr val="C0C0C0"/>
            </a:outerShdw>
          </a:effectLst>
          <a:latin typeface="Arial" pitchFamily="34"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47.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www.bls.gov/"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6.bin"/></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sz="quarter"/>
          </p:nvPr>
        </p:nvSpPr>
        <p:spPr/>
        <p:txBody>
          <a:bodyPr/>
          <a:lstStyle/>
          <a:p>
            <a:r>
              <a:rPr lang="en-US" dirty="0" smtClean="0"/>
              <a:t>Part II</a:t>
            </a:r>
            <a:endParaRPr lang="en-US" dirty="0"/>
          </a:p>
        </p:txBody>
      </p:sp>
      <p:sp>
        <p:nvSpPr>
          <p:cNvPr id="11" name="Subtitle 10"/>
          <p:cNvSpPr>
            <a:spLocks noGrp="1"/>
          </p:cNvSpPr>
          <p:nvPr>
            <p:ph type="subTitle" sz="quarter" idx="1"/>
          </p:nvPr>
        </p:nvSpPr>
        <p:spPr/>
        <p:txBody>
          <a:bodyPr/>
          <a:lstStyle/>
          <a:p>
            <a:r>
              <a:rPr lang="en-US" smtClean="0"/>
              <a:t>Urban Economics &amp; Real Estate Market Analysis</a:t>
            </a:r>
            <a:endParaRPr lang="en-US" dirty="0"/>
          </a:p>
        </p:txBody>
      </p:sp>
      <p:sp>
        <p:nvSpPr>
          <p:cNvPr id="11269" name="Footer Placeholder 6"/>
          <p:cNvSpPr>
            <a:spLocks noGrp="1"/>
          </p:cNvSpPr>
          <p:nvPr>
            <p:ph type="ftr" sz="quarter" idx="11"/>
          </p:nvPr>
        </p:nvSpPr>
        <p:spPr/>
        <p:txBody>
          <a:bodyPr/>
          <a:lstStyle/>
          <a:p>
            <a:r>
              <a:rPr lang="en-US" smtClean="0"/>
              <a:t>© 2014 OnCourse Learning. All Rights Reserved.</a:t>
            </a:r>
            <a:endParaRPr lang="en-US"/>
          </a:p>
        </p:txBody>
      </p:sp>
      <p:sp>
        <p:nvSpPr>
          <p:cNvPr id="11268" name="Slide Number Placeholder 5"/>
          <p:cNvSpPr>
            <a:spLocks noGrp="1"/>
          </p:cNvSpPr>
          <p:nvPr>
            <p:ph type="sldNum" sz="quarter" idx="12"/>
          </p:nvPr>
        </p:nvSpPr>
        <p:spPr/>
        <p:txBody>
          <a:bodyPr/>
          <a:lstStyle/>
          <a:p>
            <a:fld id="{EF4F6FB4-DF5C-4DE2-8523-FCCC9D1D6F9E}"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Footer Placeholder 7"/>
          <p:cNvSpPr>
            <a:spLocks noGrp="1"/>
          </p:cNvSpPr>
          <p:nvPr>
            <p:ph type="ftr" sz="quarter" idx="11"/>
          </p:nvPr>
        </p:nvSpPr>
        <p:spPr>
          <a:noFill/>
        </p:spPr>
        <p:txBody>
          <a:bodyPr/>
          <a:lstStyle/>
          <a:p>
            <a:r>
              <a:rPr lang="en-US"/>
              <a:t>© 2014 OnCourse Learning. All Rights Reserved.</a:t>
            </a:r>
          </a:p>
        </p:txBody>
      </p:sp>
      <p:sp>
        <p:nvSpPr>
          <p:cNvPr id="3077" name="Slide Number Placeholder 6"/>
          <p:cNvSpPr>
            <a:spLocks noGrp="1"/>
          </p:cNvSpPr>
          <p:nvPr>
            <p:ph type="sldNum" sz="quarter" idx="12"/>
          </p:nvPr>
        </p:nvSpPr>
        <p:spPr>
          <a:noFill/>
        </p:spPr>
        <p:txBody>
          <a:bodyPr/>
          <a:lstStyle/>
          <a:p>
            <a:fld id="{EA30CDD9-20AE-463E-ADE6-9696344D2D02}" type="slidenum">
              <a:rPr lang="en-US"/>
              <a:pPr/>
              <a:t>10</a:t>
            </a:fld>
            <a:endParaRPr lang="en-US"/>
          </a:p>
        </p:txBody>
      </p:sp>
      <p:sp>
        <p:nvSpPr>
          <p:cNvPr id="7" name="Rectangle 6"/>
          <p:cNvSpPr/>
          <p:nvPr/>
        </p:nvSpPr>
        <p:spPr>
          <a:xfrm>
            <a:off x="990600" y="6172200"/>
            <a:ext cx="3200400" cy="307777"/>
          </a:xfrm>
          <a:prstGeom prst="rect">
            <a:avLst/>
          </a:prstGeom>
        </p:spPr>
        <p:txBody>
          <a:bodyPr wrap="square">
            <a:spAutoFit/>
          </a:bodyPr>
          <a:lstStyle/>
          <a:p>
            <a:r>
              <a:rPr lang="en-US" sz="1400" dirty="0">
                <a:latin typeface="Calibri" pitchFamily="34" charset="0"/>
              </a:rPr>
              <a:t>EXHIBIT 3-1A </a:t>
            </a:r>
            <a:r>
              <a:rPr lang="en-US" sz="1400" dirty="0" smtClean="0">
                <a:latin typeface="Calibri" pitchFamily="34" charset="0"/>
              </a:rPr>
              <a:t>Theoretical Rank/Size </a:t>
            </a:r>
            <a:r>
              <a:rPr lang="en-US" sz="1400" dirty="0">
                <a:latin typeface="Calibri" pitchFamily="34" charset="0"/>
              </a:rPr>
              <a:t>Rule</a:t>
            </a:r>
          </a:p>
        </p:txBody>
      </p:sp>
      <p:pic>
        <p:nvPicPr>
          <p:cNvPr id="3081" name="Picture 9"/>
          <p:cNvPicPr>
            <a:picLocks noChangeAspect="1" noChangeArrowheads="1"/>
          </p:cNvPicPr>
          <p:nvPr/>
        </p:nvPicPr>
        <p:blipFill>
          <a:blip r:embed="rId2" cstate="print"/>
          <a:srcRect/>
          <a:stretch>
            <a:fillRect/>
          </a:stretch>
        </p:blipFill>
        <p:spPr bwMode="auto">
          <a:xfrm>
            <a:off x="914400" y="1125070"/>
            <a:ext cx="3110866" cy="5042797"/>
          </a:xfrm>
          <a:prstGeom prst="rect">
            <a:avLst/>
          </a:prstGeom>
          <a:noFill/>
          <a:ln w="9525">
            <a:solidFill>
              <a:schemeClr val="accent4"/>
            </a:solidFill>
            <a:miter lim="800000"/>
            <a:headEnd/>
            <a:tailEnd/>
          </a:ln>
        </p:spPr>
      </p:pic>
      <p:sp>
        <p:nvSpPr>
          <p:cNvPr id="14" name="Rectangle 13"/>
          <p:cNvSpPr/>
          <p:nvPr/>
        </p:nvSpPr>
        <p:spPr>
          <a:xfrm>
            <a:off x="1286435" y="693585"/>
            <a:ext cx="2364750" cy="400110"/>
          </a:xfrm>
          <a:prstGeom prst="rect">
            <a:avLst/>
          </a:prstGeom>
        </p:spPr>
        <p:txBody>
          <a:bodyPr wrap="none">
            <a:spAutoFit/>
          </a:bodyPr>
          <a:lstStyle/>
          <a:p>
            <a:pPr>
              <a:defRPr/>
            </a:pPr>
            <a:r>
              <a:rPr lang="en-US" sz="2000" dirty="0">
                <a:solidFill>
                  <a:schemeClr val="tx2"/>
                </a:solidFill>
                <a:effectLst>
                  <a:outerShdw blurRad="38100" dist="38100" dir="2700000" algn="tl">
                    <a:srgbClr val="C0C0C0"/>
                  </a:outerShdw>
                </a:effectLst>
                <a:latin typeface="+mj-lt"/>
                <a:ea typeface="+mj-ea"/>
                <a:cs typeface="Times New Roman" pitchFamily="18" charset="0"/>
              </a:rPr>
              <a:t>Theoretical picture: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3" name="Picture 11"/>
          <p:cNvPicPr>
            <a:picLocks noChangeAspect="1" noChangeArrowheads="1"/>
          </p:cNvPicPr>
          <p:nvPr/>
        </p:nvPicPr>
        <p:blipFill>
          <a:blip r:embed="rId2" cstate="print"/>
          <a:srcRect/>
          <a:stretch>
            <a:fillRect/>
          </a:stretch>
        </p:blipFill>
        <p:spPr bwMode="auto">
          <a:xfrm>
            <a:off x="5486400" y="381000"/>
            <a:ext cx="2762250" cy="5778500"/>
          </a:xfrm>
          <a:prstGeom prst="rect">
            <a:avLst/>
          </a:prstGeom>
          <a:noFill/>
          <a:ln w="9525">
            <a:solidFill>
              <a:schemeClr val="accent4"/>
            </a:solidFill>
            <a:miter lim="800000"/>
            <a:headEnd/>
            <a:tailEnd/>
          </a:ln>
        </p:spPr>
      </p:pic>
      <p:sp>
        <p:nvSpPr>
          <p:cNvPr id="3078" name="Footer Placeholder 7"/>
          <p:cNvSpPr>
            <a:spLocks noGrp="1"/>
          </p:cNvSpPr>
          <p:nvPr>
            <p:ph type="ftr" sz="quarter" idx="11"/>
          </p:nvPr>
        </p:nvSpPr>
        <p:spPr>
          <a:noFill/>
        </p:spPr>
        <p:txBody>
          <a:bodyPr/>
          <a:lstStyle/>
          <a:p>
            <a:r>
              <a:rPr lang="en-US"/>
              <a:t>© 2014 OnCourse Learning. All Rights Reserved.</a:t>
            </a:r>
          </a:p>
        </p:txBody>
      </p:sp>
      <p:sp>
        <p:nvSpPr>
          <p:cNvPr id="3077" name="Slide Number Placeholder 6"/>
          <p:cNvSpPr>
            <a:spLocks noGrp="1"/>
          </p:cNvSpPr>
          <p:nvPr>
            <p:ph type="sldNum" sz="quarter" idx="12"/>
          </p:nvPr>
        </p:nvSpPr>
        <p:spPr>
          <a:noFill/>
        </p:spPr>
        <p:txBody>
          <a:bodyPr/>
          <a:lstStyle/>
          <a:p>
            <a:fld id="{EA30CDD9-20AE-463E-ADE6-9696344D2D02}" type="slidenum">
              <a:rPr lang="en-US"/>
              <a:pPr/>
              <a:t>11</a:t>
            </a:fld>
            <a:endParaRPr lang="en-US"/>
          </a:p>
        </p:txBody>
      </p:sp>
      <p:sp>
        <p:nvSpPr>
          <p:cNvPr id="81922" name="Rectangle 2"/>
          <p:cNvSpPr>
            <a:spLocks noGrp="1" noChangeArrowheads="1"/>
          </p:cNvSpPr>
          <p:nvPr>
            <p:ph type="title" idx="4294967295"/>
          </p:nvPr>
        </p:nvSpPr>
        <p:spPr>
          <a:xfrm>
            <a:off x="0" y="381000"/>
            <a:ext cx="5486400" cy="457200"/>
          </a:xfrm>
        </p:spPr>
        <p:txBody>
          <a:bodyPr anchor="t"/>
          <a:lstStyle/>
          <a:p>
            <a:pPr algn="r" eaLnBrk="1" hangingPunct="1">
              <a:defRPr/>
            </a:pPr>
            <a:r>
              <a:rPr lang="en-US" sz="2000" dirty="0" smtClean="0">
                <a:cs typeface="Times New Roman" pitchFamily="18" charset="0"/>
              </a:rPr>
              <a:t>Actual Sizes and Ranks of U.S. Cities</a:t>
            </a:r>
            <a:r>
              <a:rPr lang="en-US" sz="2000" dirty="0" smtClean="0">
                <a:cs typeface="Times New Roman" pitchFamily="18" charset="0"/>
                <a:sym typeface="Wingdings" pitchFamily="2" charset="2"/>
              </a:rPr>
              <a:t></a:t>
            </a:r>
            <a:endParaRPr lang="en-US" sz="2000" dirty="0" smtClean="0"/>
          </a:p>
        </p:txBody>
      </p:sp>
      <p:sp>
        <p:nvSpPr>
          <p:cNvPr id="7" name="Rectangle 6"/>
          <p:cNvSpPr/>
          <p:nvPr/>
        </p:nvSpPr>
        <p:spPr>
          <a:xfrm>
            <a:off x="990600" y="6172200"/>
            <a:ext cx="3200400" cy="307777"/>
          </a:xfrm>
          <a:prstGeom prst="rect">
            <a:avLst/>
          </a:prstGeom>
        </p:spPr>
        <p:txBody>
          <a:bodyPr wrap="square">
            <a:spAutoFit/>
          </a:bodyPr>
          <a:lstStyle/>
          <a:p>
            <a:r>
              <a:rPr lang="en-US" sz="1400" dirty="0">
                <a:latin typeface="Calibri" pitchFamily="34" charset="0"/>
              </a:rPr>
              <a:t>EXHIBIT 3-1A </a:t>
            </a:r>
            <a:r>
              <a:rPr lang="en-US" sz="1400" dirty="0" smtClean="0">
                <a:latin typeface="Calibri" pitchFamily="34" charset="0"/>
              </a:rPr>
              <a:t>Theoretical Rank/Size </a:t>
            </a:r>
            <a:r>
              <a:rPr lang="en-US" sz="1400" dirty="0">
                <a:latin typeface="Calibri" pitchFamily="34" charset="0"/>
              </a:rPr>
              <a:t>Rule</a:t>
            </a:r>
          </a:p>
        </p:txBody>
      </p:sp>
      <p:sp>
        <p:nvSpPr>
          <p:cNvPr id="8" name="Rectangle 7"/>
          <p:cNvSpPr/>
          <p:nvPr/>
        </p:nvSpPr>
        <p:spPr>
          <a:xfrm>
            <a:off x="5486400" y="6172200"/>
            <a:ext cx="2021323" cy="307777"/>
          </a:xfrm>
          <a:prstGeom prst="rect">
            <a:avLst/>
          </a:prstGeom>
        </p:spPr>
        <p:txBody>
          <a:bodyPr wrap="none">
            <a:spAutoFit/>
          </a:bodyPr>
          <a:lstStyle/>
          <a:p>
            <a:r>
              <a:rPr lang="en-US" sz="1400" dirty="0" smtClean="0">
                <a:latin typeface="Calibri" pitchFamily="34" charset="0"/>
              </a:rPr>
              <a:t>Portion of  EXHIBIT 3-1B </a:t>
            </a:r>
            <a:r>
              <a:rPr lang="en-US" sz="1400" dirty="0" smtClean="0"/>
              <a:t> </a:t>
            </a:r>
            <a:endParaRPr lang="en-US" sz="1400" dirty="0">
              <a:latin typeface="Calibri" pitchFamily="34" charset="0"/>
            </a:endParaRPr>
          </a:p>
        </p:txBody>
      </p:sp>
      <p:pic>
        <p:nvPicPr>
          <p:cNvPr id="3081" name="Picture 9"/>
          <p:cNvPicPr>
            <a:picLocks noChangeAspect="1" noChangeArrowheads="1"/>
          </p:cNvPicPr>
          <p:nvPr/>
        </p:nvPicPr>
        <p:blipFill>
          <a:blip r:embed="rId3" cstate="print"/>
          <a:srcRect/>
          <a:stretch>
            <a:fillRect/>
          </a:stretch>
        </p:blipFill>
        <p:spPr bwMode="auto">
          <a:xfrm>
            <a:off x="914400" y="1125070"/>
            <a:ext cx="3110866" cy="5042797"/>
          </a:xfrm>
          <a:prstGeom prst="rect">
            <a:avLst/>
          </a:prstGeom>
          <a:noFill/>
          <a:ln w="9525">
            <a:solidFill>
              <a:schemeClr val="accent4"/>
            </a:solidFill>
            <a:miter lim="800000"/>
            <a:headEnd/>
            <a:tailEnd/>
          </a:ln>
        </p:spPr>
      </p:pic>
      <p:sp>
        <p:nvSpPr>
          <p:cNvPr id="10" name="Rectangle 9"/>
          <p:cNvSpPr/>
          <p:nvPr/>
        </p:nvSpPr>
        <p:spPr>
          <a:xfrm>
            <a:off x="1286435" y="693585"/>
            <a:ext cx="2364750" cy="400110"/>
          </a:xfrm>
          <a:prstGeom prst="rect">
            <a:avLst/>
          </a:prstGeom>
        </p:spPr>
        <p:txBody>
          <a:bodyPr wrap="none">
            <a:spAutoFit/>
          </a:bodyPr>
          <a:lstStyle/>
          <a:p>
            <a:pPr>
              <a:defRPr/>
            </a:pPr>
            <a:r>
              <a:rPr lang="en-US" sz="2000" dirty="0">
                <a:solidFill>
                  <a:schemeClr val="accent3">
                    <a:lumMod val="75000"/>
                  </a:schemeClr>
                </a:solidFill>
                <a:latin typeface="+mj-lt"/>
                <a:ea typeface="+mj-ea"/>
                <a:cs typeface="Times New Roman" pitchFamily="18" charset="0"/>
              </a:rPr>
              <a:t>Theoretical picture: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685800" y="304800"/>
            <a:ext cx="7772400" cy="1143000"/>
          </a:xfrm>
        </p:spPr>
        <p:txBody>
          <a:bodyPr/>
          <a:lstStyle/>
          <a:p>
            <a:pPr eaLnBrk="1" hangingPunct="1">
              <a:defRPr/>
            </a:pPr>
            <a:r>
              <a:rPr lang="en-US" sz="2400" smtClean="0">
                <a:cs typeface="Times New Roman" pitchFamily="18" charset="0"/>
              </a:rPr>
              <a:t>Actual sizes &amp; ranks of European cities…</a:t>
            </a:r>
            <a:endParaRPr lang="en-US" sz="2400" smtClean="0"/>
          </a:p>
        </p:txBody>
      </p:sp>
      <p:sp>
        <p:nvSpPr>
          <p:cNvPr id="4100" name="Slide Number Placeholder 5"/>
          <p:cNvSpPr>
            <a:spLocks noGrp="1"/>
          </p:cNvSpPr>
          <p:nvPr>
            <p:ph type="sldNum" sz="quarter" idx="12"/>
          </p:nvPr>
        </p:nvSpPr>
        <p:spPr>
          <a:noFill/>
        </p:spPr>
        <p:txBody>
          <a:bodyPr/>
          <a:lstStyle/>
          <a:p>
            <a:fld id="{21EF40CC-8F52-4339-A370-4145C4D036A1}" type="slidenum">
              <a:rPr lang="en-US"/>
              <a:pPr/>
              <a:t>12</a:t>
            </a:fld>
            <a:endParaRPr lang="en-US"/>
          </a:p>
        </p:txBody>
      </p:sp>
      <p:sp>
        <p:nvSpPr>
          <p:cNvPr id="4101" name="Footer Placeholder 6"/>
          <p:cNvSpPr>
            <a:spLocks noGrp="1"/>
          </p:cNvSpPr>
          <p:nvPr>
            <p:ph type="ftr" sz="quarter" idx="11"/>
          </p:nvPr>
        </p:nvSpPr>
        <p:spPr>
          <a:noFill/>
        </p:spPr>
        <p:txBody>
          <a:bodyPr/>
          <a:lstStyle/>
          <a:p>
            <a:r>
              <a:rPr lang="en-US"/>
              <a:t>© 2014 OnCourse Learning. All Rights Reserved.</a:t>
            </a:r>
          </a:p>
        </p:txBody>
      </p:sp>
      <p:pic>
        <p:nvPicPr>
          <p:cNvPr id="4102" name="Picture 6"/>
          <p:cNvPicPr>
            <a:picLocks noChangeAspect="1" noChangeArrowheads="1"/>
          </p:cNvPicPr>
          <p:nvPr/>
        </p:nvPicPr>
        <p:blipFill>
          <a:blip r:embed="rId2" cstate="print"/>
          <a:srcRect/>
          <a:stretch>
            <a:fillRect/>
          </a:stretch>
        </p:blipFill>
        <p:spPr bwMode="auto">
          <a:xfrm>
            <a:off x="176213" y="1276350"/>
            <a:ext cx="8791575" cy="4305300"/>
          </a:xfrm>
          <a:prstGeom prst="rect">
            <a:avLst/>
          </a:prstGeom>
          <a:noFill/>
          <a:ln w="9525">
            <a:noFill/>
            <a:miter lim="800000"/>
            <a:headEnd/>
            <a:tailEnd/>
          </a:ln>
        </p:spPr>
      </p:pic>
      <p:sp>
        <p:nvSpPr>
          <p:cNvPr id="7" name="Rectangle 6"/>
          <p:cNvSpPr/>
          <p:nvPr/>
        </p:nvSpPr>
        <p:spPr>
          <a:xfrm>
            <a:off x="228600" y="5608640"/>
            <a:ext cx="8610600" cy="523220"/>
          </a:xfrm>
          <a:prstGeom prst="rect">
            <a:avLst/>
          </a:prstGeom>
        </p:spPr>
        <p:txBody>
          <a:bodyPr wrap="square">
            <a:spAutoFit/>
          </a:bodyPr>
          <a:lstStyle/>
          <a:p>
            <a:r>
              <a:rPr lang="en-US" sz="1400" b="1" dirty="0">
                <a:latin typeface="Calibri" pitchFamily="34" charset="0"/>
              </a:rPr>
              <a:t>EXHIBIT 3-5 </a:t>
            </a:r>
            <a:r>
              <a:rPr lang="en-US" sz="1400" dirty="0">
                <a:latin typeface="Calibri" pitchFamily="34" charset="0"/>
              </a:rPr>
              <a:t>Population of Largest Urban Areas of the European Union</a:t>
            </a:r>
          </a:p>
          <a:p>
            <a:r>
              <a:rPr lang="en-US" sz="1400" i="1" dirty="0">
                <a:latin typeface="Calibri" pitchFamily="34" charset="0"/>
              </a:rPr>
              <a:t>Source</a:t>
            </a:r>
            <a:r>
              <a:rPr lang="en-US" sz="1400" dirty="0">
                <a:latin typeface="Calibri" pitchFamily="34" charset="0"/>
              </a:rPr>
              <a:t>: “</a:t>
            </a:r>
            <a:r>
              <a:rPr lang="en-US" sz="1400" dirty="0" err="1">
                <a:latin typeface="Calibri" pitchFamily="34" charset="0"/>
              </a:rPr>
              <a:t>Demographia</a:t>
            </a:r>
            <a:r>
              <a:rPr lang="en-US" sz="1400" dirty="0">
                <a:latin typeface="Calibri" pitchFamily="34" charset="0"/>
              </a:rPr>
              <a:t> World Urban Areas.” </a:t>
            </a:r>
            <a:r>
              <a:rPr lang="en-US" sz="1400" dirty="0" err="1">
                <a:latin typeface="Calibri" pitchFamily="34" charset="0"/>
              </a:rPr>
              <a:t>Demographia</a:t>
            </a:r>
            <a:r>
              <a:rPr lang="en-US" sz="1400" dirty="0">
                <a:latin typeface="Calibri" pitchFamily="34" charset="0"/>
              </a:rPr>
              <a:t>. July 2012. http://www.demographia.com/db-worldua.pdf</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762000" y="304800"/>
            <a:ext cx="7772400" cy="1143000"/>
          </a:xfrm>
        </p:spPr>
        <p:txBody>
          <a:bodyPr/>
          <a:lstStyle/>
          <a:p>
            <a:pPr eaLnBrk="1" hangingPunct="1">
              <a:defRPr/>
            </a:pPr>
            <a:r>
              <a:rPr lang="en-US" sz="3200" smtClean="0">
                <a:cs typeface="Times New Roman" pitchFamily="18" charset="0"/>
              </a:rPr>
              <a:t>What causes the rank/size rule?…</a:t>
            </a:r>
          </a:p>
        </p:txBody>
      </p:sp>
      <p:sp>
        <p:nvSpPr>
          <p:cNvPr id="19459" name="Rectangle 3"/>
          <p:cNvSpPr>
            <a:spLocks noGrp="1" noChangeArrowheads="1"/>
          </p:cNvSpPr>
          <p:nvPr>
            <p:ph type="body" idx="1"/>
          </p:nvPr>
        </p:nvSpPr>
        <p:spPr>
          <a:xfrm>
            <a:off x="685800" y="1371600"/>
            <a:ext cx="7772400" cy="5181600"/>
          </a:xfrm>
        </p:spPr>
        <p:txBody>
          <a:bodyPr/>
          <a:lstStyle/>
          <a:p>
            <a:pPr eaLnBrk="1" hangingPunct="1">
              <a:lnSpc>
                <a:spcPct val="90000"/>
              </a:lnSpc>
            </a:pPr>
            <a:r>
              <a:rPr lang="en-US" sz="2800" dirty="0" smtClean="0">
                <a:cs typeface="Times New Roman" pitchFamily="18" charset="0"/>
              </a:rPr>
              <a:t>In part, it’s pure Mathematics…</a:t>
            </a:r>
            <a:br>
              <a:rPr lang="en-US" sz="2800" dirty="0" smtClean="0">
                <a:cs typeface="Times New Roman" pitchFamily="18" charset="0"/>
              </a:rPr>
            </a:br>
            <a:r>
              <a:rPr lang="en-US" sz="2800" dirty="0" smtClean="0">
                <a:cs typeface="Times New Roman" pitchFamily="18" charset="0"/>
              </a:rPr>
              <a:t> </a:t>
            </a:r>
            <a:br>
              <a:rPr lang="en-US" sz="2800" dirty="0" smtClean="0">
                <a:cs typeface="Times New Roman" pitchFamily="18" charset="0"/>
              </a:rPr>
            </a:br>
            <a:r>
              <a:rPr lang="en-US" sz="2800" dirty="0" smtClean="0">
                <a:latin typeface="Symbol" pitchFamily="18" charset="2"/>
                <a:cs typeface="Times New Roman" pitchFamily="18" charset="0"/>
              </a:rPr>
              <a:t>·</a:t>
            </a:r>
            <a:r>
              <a:rPr lang="en-US" sz="2800" dirty="0" smtClean="0">
                <a:cs typeface="Times New Roman" pitchFamily="18" charset="0"/>
              </a:rPr>
              <a:t> </a:t>
            </a:r>
            <a:r>
              <a:rPr lang="en-US" sz="2800" dirty="0" smtClean="0">
                <a:cs typeface="Times New Roman" pitchFamily="18" charset="0"/>
              </a:rPr>
              <a:t> </a:t>
            </a:r>
            <a:r>
              <a:rPr lang="en-US" sz="2800" dirty="0" smtClean="0">
                <a:cs typeface="Times New Roman" pitchFamily="18" charset="0"/>
              </a:rPr>
              <a:t>Suppose all cities grow at random rates over time.</a:t>
            </a:r>
            <a:br>
              <a:rPr lang="en-US" sz="2800" dirty="0" smtClean="0">
                <a:cs typeface="Times New Roman" pitchFamily="18" charset="0"/>
              </a:rPr>
            </a:br>
            <a:r>
              <a:rPr lang="en-US" sz="2800" dirty="0" smtClean="0">
                <a:cs typeface="Times New Roman" pitchFamily="18" charset="0"/>
              </a:rPr>
              <a:t> </a:t>
            </a:r>
            <a:br>
              <a:rPr lang="en-US" sz="2800" dirty="0" smtClean="0">
                <a:cs typeface="Times New Roman" pitchFamily="18" charset="0"/>
              </a:rPr>
            </a:br>
            <a:r>
              <a:rPr lang="en-US" sz="2800" dirty="0" smtClean="0">
                <a:latin typeface="Symbol" pitchFamily="18" charset="2"/>
                <a:cs typeface="Times New Roman" pitchFamily="18" charset="0"/>
              </a:rPr>
              <a:t>·</a:t>
            </a:r>
            <a:r>
              <a:rPr lang="en-US" sz="2800" dirty="0" smtClean="0">
                <a:cs typeface="Times New Roman" pitchFamily="18" charset="0"/>
              </a:rPr>
              <a:t>  </a:t>
            </a:r>
            <a:r>
              <a:rPr lang="en-US" sz="2800" dirty="0" smtClean="0">
                <a:cs typeface="Times New Roman" pitchFamily="18" charset="0"/>
              </a:rPr>
              <a:t>Suppose </a:t>
            </a:r>
            <a:r>
              <a:rPr lang="en-US" sz="2800" dirty="0" smtClean="0">
                <a:cs typeface="Times New Roman" pitchFamily="18" charset="0"/>
              </a:rPr>
              <a:t>all cities tend to grow at the same average rate.</a:t>
            </a:r>
            <a:br>
              <a:rPr lang="en-US" sz="2800" dirty="0" smtClean="0">
                <a:cs typeface="Times New Roman" pitchFamily="18" charset="0"/>
              </a:rPr>
            </a:br>
            <a:r>
              <a:rPr lang="en-US" sz="2800" dirty="0" smtClean="0">
                <a:cs typeface="Times New Roman" pitchFamily="18" charset="0"/>
              </a:rPr>
              <a:t> </a:t>
            </a:r>
            <a:br>
              <a:rPr lang="en-US" sz="2800" dirty="0" smtClean="0">
                <a:cs typeface="Times New Roman" pitchFamily="18" charset="0"/>
              </a:rPr>
            </a:br>
            <a:r>
              <a:rPr lang="en-US" sz="2800" dirty="0" smtClean="0">
                <a:latin typeface="Symbol" pitchFamily="18" charset="2"/>
                <a:cs typeface="Times New Roman" pitchFamily="18" charset="0"/>
              </a:rPr>
              <a:t>·</a:t>
            </a:r>
            <a:r>
              <a:rPr lang="en-US" sz="2800" dirty="0" smtClean="0">
                <a:cs typeface="Times New Roman" pitchFamily="18" charset="0"/>
              </a:rPr>
              <a:t>  </a:t>
            </a:r>
            <a:r>
              <a:rPr lang="en-US" sz="2800" dirty="0" smtClean="0">
                <a:cs typeface="Times New Roman" pitchFamily="18" charset="0"/>
              </a:rPr>
              <a:t>Suppose </a:t>
            </a:r>
            <a:r>
              <a:rPr lang="en-US" sz="2800" dirty="0" smtClean="0">
                <a:cs typeface="Times New Roman" pitchFamily="18" charset="0"/>
              </a:rPr>
              <a:t>all cities have the same “volatility” in their growth rates.</a:t>
            </a:r>
            <a:br>
              <a:rPr lang="en-US" sz="2800" dirty="0" smtClean="0">
                <a:cs typeface="Times New Roman" pitchFamily="18" charset="0"/>
              </a:rPr>
            </a:br>
            <a:r>
              <a:rPr lang="en-US" sz="2800" dirty="0" smtClean="0">
                <a:cs typeface="Times New Roman" pitchFamily="18" charset="0"/>
              </a:rPr>
              <a:t> </a:t>
            </a:r>
            <a:br>
              <a:rPr lang="en-US" sz="2800" dirty="0" smtClean="0">
                <a:cs typeface="Times New Roman" pitchFamily="18" charset="0"/>
              </a:rPr>
            </a:br>
            <a:r>
              <a:rPr lang="en-US" sz="2800" dirty="0" smtClean="0">
                <a:cs typeface="Times New Roman" pitchFamily="18" charset="0"/>
                <a:sym typeface="Wingdings" pitchFamily="2" charset="2"/>
              </a:rPr>
              <a:t></a:t>
            </a:r>
            <a:r>
              <a:rPr lang="en-US" sz="2800" dirty="0" smtClean="0">
                <a:cs typeface="Times New Roman" pitchFamily="18" charset="0"/>
              </a:rPr>
              <a:t> Then the “</a:t>
            </a:r>
            <a:r>
              <a:rPr lang="en-US" sz="2800" dirty="0" err="1" smtClean="0">
                <a:cs typeface="Times New Roman" pitchFamily="18" charset="0"/>
              </a:rPr>
              <a:t>Zipf’s</a:t>
            </a:r>
            <a:r>
              <a:rPr lang="en-US" sz="2800" dirty="0" smtClean="0">
                <a:cs typeface="Times New Roman" pitchFamily="18" charset="0"/>
              </a:rPr>
              <a:t> Law” rank/size pattern will result.</a:t>
            </a:r>
          </a:p>
        </p:txBody>
      </p:sp>
      <p:sp>
        <p:nvSpPr>
          <p:cNvPr id="19460" name="Slide Number Placeholder 5"/>
          <p:cNvSpPr>
            <a:spLocks noGrp="1"/>
          </p:cNvSpPr>
          <p:nvPr>
            <p:ph type="sldNum" sz="quarter" idx="12"/>
          </p:nvPr>
        </p:nvSpPr>
        <p:spPr>
          <a:noFill/>
        </p:spPr>
        <p:txBody>
          <a:bodyPr/>
          <a:lstStyle/>
          <a:p>
            <a:fld id="{D16E64F3-4650-4A5E-A848-17F73C13AC66}" type="slidenum">
              <a:rPr lang="en-US"/>
              <a:pPr/>
              <a:t>13</a:t>
            </a:fld>
            <a:endParaRPr lang="en-US"/>
          </a:p>
        </p:txBody>
      </p:sp>
      <p:sp>
        <p:nvSpPr>
          <p:cNvPr id="19461"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defRPr/>
            </a:pPr>
            <a:r>
              <a:rPr lang="en-US" sz="3200" smtClean="0">
                <a:cs typeface="Times New Roman" pitchFamily="18" charset="0"/>
              </a:rPr>
              <a:t>But why would all cities tend to grow at the same average rate?…</a:t>
            </a:r>
          </a:p>
        </p:txBody>
      </p:sp>
      <p:sp>
        <p:nvSpPr>
          <p:cNvPr id="20483" name="Rectangle 3"/>
          <p:cNvSpPr>
            <a:spLocks noGrp="1" noChangeArrowheads="1"/>
          </p:cNvSpPr>
          <p:nvPr>
            <p:ph type="body" idx="1"/>
          </p:nvPr>
        </p:nvSpPr>
        <p:spPr/>
        <p:txBody>
          <a:bodyPr/>
          <a:lstStyle/>
          <a:p>
            <a:pPr eaLnBrk="1" hangingPunct="1"/>
            <a:r>
              <a:rPr lang="en-US" i="1" dirty="0" smtClean="0">
                <a:cs typeface="Times New Roman" pitchFamily="18" charset="0"/>
              </a:rPr>
              <a:t>The </a:t>
            </a:r>
            <a:r>
              <a:rPr lang="en-US" i="1" dirty="0" smtClean="0">
                <a:cs typeface="Times New Roman" pitchFamily="18" charset="0"/>
              </a:rPr>
              <a:t>number of new jobs is proportional to the number of existing jobs.</a:t>
            </a:r>
            <a:endParaRPr lang="en-US" dirty="0" smtClean="0">
              <a:cs typeface="Times New Roman" pitchFamily="18" charset="0"/>
            </a:endParaRPr>
          </a:p>
        </p:txBody>
      </p:sp>
      <p:sp>
        <p:nvSpPr>
          <p:cNvPr id="20484" name="Slide Number Placeholder 5"/>
          <p:cNvSpPr>
            <a:spLocks noGrp="1"/>
          </p:cNvSpPr>
          <p:nvPr>
            <p:ph type="sldNum" sz="quarter" idx="12"/>
          </p:nvPr>
        </p:nvSpPr>
        <p:spPr>
          <a:noFill/>
        </p:spPr>
        <p:txBody>
          <a:bodyPr/>
          <a:lstStyle/>
          <a:p>
            <a:fld id="{824EBC64-E281-4915-90B1-52DB908B48A6}" type="slidenum">
              <a:rPr lang="en-US"/>
              <a:pPr/>
              <a:t>14</a:t>
            </a:fld>
            <a:endParaRPr lang="en-US"/>
          </a:p>
        </p:txBody>
      </p:sp>
      <p:sp>
        <p:nvSpPr>
          <p:cNvPr id="20485"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defRPr/>
            </a:pPr>
            <a:r>
              <a:rPr lang="en-US" sz="3200" b="1" smtClean="0">
                <a:latin typeface="Times New Roman" pitchFamily="18" charset="0"/>
                <a:cs typeface="Times New Roman" pitchFamily="18" charset="0"/>
              </a:rPr>
              <a:t>Why would all cities have the same volatility of growth?</a:t>
            </a:r>
          </a:p>
        </p:txBody>
      </p:sp>
      <p:sp>
        <p:nvSpPr>
          <p:cNvPr id="21507" name="Rectangle 3"/>
          <p:cNvSpPr>
            <a:spLocks noGrp="1" noChangeArrowheads="1"/>
          </p:cNvSpPr>
          <p:nvPr>
            <p:ph type="body" idx="1"/>
          </p:nvPr>
        </p:nvSpPr>
        <p:spPr/>
        <p:txBody>
          <a:bodyPr/>
          <a:lstStyle/>
          <a:p>
            <a:pPr eaLnBrk="1" hangingPunct="1"/>
            <a:r>
              <a:rPr lang="en-US" i="1" dirty="0" smtClean="0">
                <a:cs typeface="Times New Roman" pitchFamily="18" charset="0"/>
              </a:rPr>
              <a:t>Once </a:t>
            </a:r>
            <a:r>
              <a:rPr lang="en-US" i="1" dirty="0" smtClean="0">
                <a:cs typeface="Times New Roman" pitchFamily="18" charset="0"/>
              </a:rPr>
              <a:t>a certain size, cities tend to have diversified economic bases.</a:t>
            </a:r>
            <a:endParaRPr lang="en-US" dirty="0" smtClean="0">
              <a:cs typeface="Times New Roman" pitchFamily="18" charset="0"/>
            </a:endParaRPr>
          </a:p>
          <a:p>
            <a:pPr eaLnBrk="1" hangingPunct="1"/>
            <a:r>
              <a:rPr lang="en-US" i="1" dirty="0" smtClean="0">
                <a:cs typeface="Times New Roman" pitchFamily="18" charset="0"/>
              </a:rPr>
              <a:t>Smaller </a:t>
            </a:r>
            <a:r>
              <a:rPr lang="en-US" i="1" dirty="0" smtClean="0">
                <a:cs typeface="Times New Roman" pitchFamily="18" charset="0"/>
              </a:rPr>
              <a:t>towns do not have diversified economies, so they experience more volatility, causing many to “die out”.</a:t>
            </a:r>
            <a:endParaRPr lang="en-US" dirty="0" smtClean="0">
              <a:cs typeface="Times New Roman" pitchFamily="18" charset="0"/>
            </a:endParaRPr>
          </a:p>
          <a:p>
            <a:pPr eaLnBrk="1" hangingPunct="1"/>
            <a:r>
              <a:rPr lang="en-US" i="1" dirty="0" smtClean="0">
                <a:cs typeface="Times New Roman" pitchFamily="18" charset="0"/>
              </a:rPr>
              <a:t>So </a:t>
            </a:r>
            <a:r>
              <a:rPr lang="en-US" i="1" dirty="0" smtClean="0">
                <a:cs typeface="Times New Roman" pitchFamily="18" charset="0"/>
              </a:rPr>
              <a:t>there are fewer small towns than </a:t>
            </a:r>
            <a:r>
              <a:rPr lang="en-US" i="1" dirty="0" err="1" smtClean="0">
                <a:cs typeface="Times New Roman" pitchFamily="18" charset="0"/>
              </a:rPr>
              <a:t>Zipf’s</a:t>
            </a:r>
            <a:r>
              <a:rPr lang="en-US" i="1" dirty="0" smtClean="0">
                <a:cs typeface="Times New Roman" pitchFamily="18" charset="0"/>
              </a:rPr>
              <a:t> Law would predict.</a:t>
            </a:r>
            <a:endParaRPr lang="en-US" dirty="0" smtClean="0">
              <a:cs typeface="Times New Roman" pitchFamily="18" charset="0"/>
            </a:endParaRPr>
          </a:p>
        </p:txBody>
      </p:sp>
      <p:sp>
        <p:nvSpPr>
          <p:cNvPr id="21508" name="Slide Number Placeholder 5"/>
          <p:cNvSpPr>
            <a:spLocks noGrp="1"/>
          </p:cNvSpPr>
          <p:nvPr>
            <p:ph type="sldNum" sz="quarter" idx="12"/>
          </p:nvPr>
        </p:nvSpPr>
        <p:spPr>
          <a:noFill/>
        </p:spPr>
        <p:txBody>
          <a:bodyPr/>
          <a:lstStyle/>
          <a:p>
            <a:fld id="{0C524E7D-D0CF-4AFD-9A8F-A23AD966210B}" type="slidenum">
              <a:rPr lang="en-US"/>
              <a:pPr/>
              <a:t>15</a:t>
            </a:fld>
            <a:endParaRPr lang="en-US"/>
          </a:p>
        </p:txBody>
      </p:sp>
      <p:sp>
        <p:nvSpPr>
          <p:cNvPr id="21509"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pPr eaLnBrk="1" hangingPunct="1">
              <a:defRPr/>
            </a:pPr>
            <a:r>
              <a:rPr lang="en-US" sz="3200" smtClean="0">
                <a:cs typeface="Times New Roman" pitchFamily="18" charset="0"/>
              </a:rPr>
              <a:t>What this math cannot explain:</a:t>
            </a:r>
          </a:p>
        </p:txBody>
      </p:sp>
      <p:sp>
        <p:nvSpPr>
          <p:cNvPr id="22531" name="Rectangle 3"/>
          <p:cNvSpPr>
            <a:spLocks noGrp="1" noChangeArrowheads="1"/>
          </p:cNvSpPr>
          <p:nvPr>
            <p:ph type="body" idx="1"/>
          </p:nvPr>
        </p:nvSpPr>
        <p:spPr/>
        <p:txBody>
          <a:bodyPr/>
          <a:lstStyle/>
          <a:p>
            <a:pPr eaLnBrk="1" hangingPunct="1"/>
            <a:r>
              <a:rPr lang="en-US" dirty="0" smtClean="0">
                <a:cs typeface="Times New Roman" pitchFamily="18" charset="0"/>
              </a:rPr>
              <a:t>Why </a:t>
            </a:r>
            <a:r>
              <a:rPr lang="en-US" dirty="0" smtClean="0">
                <a:cs typeface="Times New Roman" pitchFamily="18" charset="0"/>
              </a:rPr>
              <a:t>do cities change rank so rarely?…</a:t>
            </a:r>
          </a:p>
          <a:p>
            <a:pPr eaLnBrk="1" hangingPunct="1"/>
            <a:r>
              <a:rPr lang="en-US" dirty="0" smtClean="0">
                <a:cs typeface="Times New Roman" pitchFamily="18" charset="0"/>
              </a:rPr>
              <a:t>Rank </a:t>
            </a:r>
            <a:r>
              <a:rPr lang="en-US" dirty="0" smtClean="0">
                <a:cs typeface="Times New Roman" pitchFamily="18" charset="0"/>
              </a:rPr>
              <a:t>changes tend to be </a:t>
            </a:r>
            <a:r>
              <a:rPr lang="en-US" i="1" dirty="0" smtClean="0">
                <a:cs typeface="Times New Roman" pitchFamily="18" charset="0"/>
              </a:rPr>
              <a:t>systematic</a:t>
            </a:r>
            <a:r>
              <a:rPr lang="en-US" dirty="0" smtClean="0">
                <a:cs typeface="Times New Roman" pitchFamily="18" charset="0"/>
              </a:rPr>
              <a:t>, not random (e.g., southern &amp; western cities tend to move up in rank, eastern cities move down.</a:t>
            </a:r>
            <a:br>
              <a:rPr lang="en-US" dirty="0" smtClean="0">
                <a:cs typeface="Times New Roman" pitchFamily="18" charset="0"/>
              </a:rPr>
            </a:br>
            <a:r>
              <a:rPr lang="en-US" i="1" dirty="0" smtClean="0">
                <a:cs typeface="Times New Roman" pitchFamily="18" charset="0"/>
              </a:rPr>
              <a:t> </a:t>
            </a:r>
            <a:r>
              <a:rPr lang="en-US" dirty="0" smtClean="0">
                <a:cs typeface="Times New Roman" pitchFamily="18" charset="0"/>
              </a:rPr>
              <a:t/>
            </a:r>
            <a:br>
              <a:rPr lang="en-US" dirty="0" smtClean="0">
                <a:cs typeface="Times New Roman" pitchFamily="18" charset="0"/>
              </a:rPr>
            </a:br>
            <a:r>
              <a:rPr lang="en-US" i="1" dirty="0" smtClean="0">
                <a:cs typeface="Times New Roman" pitchFamily="18" charset="0"/>
              </a:rPr>
              <a:t>To understand the size pattern of cities, we must also consider </a:t>
            </a:r>
            <a:r>
              <a:rPr lang="en-US" b="1" i="1" u="sng" dirty="0" smtClean="0">
                <a:cs typeface="Times New Roman" pitchFamily="18" charset="0"/>
              </a:rPr>
              <a:t>location</a:t>
            </a:r>
            <a:r>
              <a:rPr lang="en-US" b="1" dirty="0" smtClean="0">
                <a:cs typeface="Times New Roman" pitchFamily="18" charset="0"/>
              </a:rPr>
              <a:t> . . .</a:t>
            </a:r>
          </a:p>
        </p:txBody>
      </p:sp>
      <p:sp>
        <p:nvSpPr>
          <p:cNvPr id="22532" name="Slide Number Placeholder 5"/>
          <p:cNvSpPr>
            <a:spLocks noGrp="1"/>
          </p:cNvSpPr>
          <p:nvPr>
            <p:ph type="sldNum" sz="quarter" idx="12"/>
          </p:nvPr>
        </p:nvSpPr>
        <p:spPr>
          <a:noFill/>
        </p:spPr>
        <p:txBody>
          <a:bodyPr/>
          <a:lstStyle/>
          <a:p>
            <a:fld id="{C12A8C33-8B22-48B6-A41D-5D686D823FFF}" type="slidenum">
              <a:rPr lang="en-US"/>
              <a:pPr/>
              <a:t>16</a:t>
            </a:fld>
            <a:endParaRPr lang="en-US"/>
          </a:p>
        </p:txBody>
      </p:sp>
      <p:sp>
        <p:nvSpPr>
          <p:cNvPr id="22533"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685800" y="228600"/>
            <a:ext cx="7772400" cy="609600"/>
          </a:xfrm>
        </p:spPr>
        <p:txBody>
          <a:bodyPr/>
          <a:lstStyle/>
          <a:p>
            <a:pPr eaLnBrk="1" hangingPunct="1">
              <a:defRPr/>
            </a:pPr>
            <a:r>
              <a:rPr lang="en-US" sz="2400" b="1" smtClean="0">
                <a:cs typeface="Times New Roman" pitchFamily="18" charset="0"/>
              </a:rPr>
              <a:t>3.2 The Pattern of City Location</a:t>
            </a:r>
            <a:endParaRPr lang="en-US" sz="2400" smtClean="0"/>
          </a:p>
        </p:txBody>
      </p:sp>
      <p:sp>
        <p:nvSpPr>
          <p:cNvPr id="23555" name="Rectangle 3"/>
          <p:cNvSpPr>
            <a:spLocks noGrp="1" noChangeArrowheads="1"/>
          </p:cNvSpPr>
          <p:nvPr>
            <p:ph type="body" idx="1"/>
          </p:nvPr>
        </p:nvSpPr>
        <p:spPr>
          <a:xfrm>
            <a:off x="838200" y="838200"/>
            <a:ext cx="7772400" cy="5715000"/>
          </a:xfrm>
        </p:spPr>
        <p:txBody>
          <a:bodyPr/>
          <a:lstStyle/>
          <a:p>
            <a:pPr eaLnBrk="1" hangingPunct="1"/>
            <a:r>
              <a:rPr lang="en-US" sz="2800" dirty="0" smtClean="0">
                <a:sym typeface="Wingdings" pitchFamily="2" charset="2"/>
              </a:rPr>
              <a:t>Look at a map of city size &amp; location in the U.S. </a:t>
            </a:r>
          </a:p>
          <a:p>
            <a:pPr eaLnBrk="1" hangingPunct="1"/>
            <a:endParaRPr lang="en-US" sz="2800" i="1" dirty="0" smtClean="0">
              <a:sym typeface="Wingdings" pitchFamily="2" charset="2"/>
            </a:endParaRPr>
          </a:p>
          <a:p>
            <a:pPr eaLnBrk="1" hangingPunct="1"/>
            <a:endParaRPr lang="en-US" sz="2800" i="1" dirty="0" smtClean="0">
              <a:sym typeface="Wingdings" pitchFamily="2" charset="2"/>
            </a:endParaRPr>
          </a:p>
          <a:p>
            <a:pPr eaLnBrk="1" hangingPunct="1"/>
            <a:endParaRPr lang="en-US" sz="2800" i="1" dirty="0" smtClean="0">
              <a:sym typeface="Wingdings" pitchFamily="2" charset="2"/>
            </a:endParaRPr>
          </a:p>
          <a:p>
            <a:pPr eaLnBrk="1" hangingPunct="1">
              <a:buFont typeface="Wingdings" pitchFamily="2" charset="2"/>
              <a:buNone/>
            </a:pPr>
            <a:endParaRPr lang="en-US" sz="2800" i="1" dirty="0" smtClean="0">
              <a:sym typeface="Wingdings" pitchFamily="2" charset="2"/>
            </a:endParaRPr>
          </a:p>
          <a:p>
            <a:pPr eaLnBrk="1" hangingPunct="1">
              <a:buFont typeface="Wingdings" pitchFamily="2" charset="2"/>
              <a:buNone/>
            </a:pPr>
            <a:endParaRPr lang="en-US" sz="2800" i="1" dirty="0" smtClean="0">
              <a:sym typeface="Wingdings" pitchFamily="2" charset="2"/>
            </a:endParaRPr>
          </a:p>
          <a:p>
            <a:pPr eaLnBrk="1" hangingPunct="1">
              <a:buFont typeface="Wingdings" pitchFamily="2" charset="2"/>
              <a:buNone/>
            </a:pPr>
            <a:endParaRPr lang="en-US" sz="2800" i="1" dirty="0" smtClean="0">
              <a:sym typeface="Wingdings" pitchFamily="2" charset="2"/>
            </a:endParaRPr>
          </a:p>
          <a:p>
            <a:pPr eaLnBrk="1" hangingPunct="1">
              <a:buFont typeface="Wingdings" pitchFamily="2" charset="2"/>
              <a:buNone/>
            </a:pPr>
            <a:endParaRPr lang="en-US" sz="2800" i="1" dirty="0" smtClean="0">
              <a:sym typeface="Wingdings" pitchFamily="2" charset="2"/>
            </a:endParaRPr>
          </a:p>
          <a:p>
            <a:pPr eaLnBrk="1" hangingPunct="1">
              <a:buFont typeface="Wingdings" pitchFamily="2" charset="2"/>
              <a:buNone/>
            </a:pPr>
            <a:endParaRPr lang="en-US" sz="2800" i="1" dirty="0" smtClean="0">
              <a:sym typeface="Wingdings" pitchFamily="2" charset="2"/>
            </a:endParaRPr>
          </a:p>
          <a:p>
            <a:pPr eaLnBrk="1" hangingPunct="1">
              <a:buFont typeface="Wingdings" pitchFamily="2" charset="2"/>
              <a:buNone/>
            </a:pPr>
            <a:endParaRPr lang="en-US" sz="2800" i="1" dirty="0" smtClean="0">
              <a:sym typeface="Wingdings" pitchFamily="2" charset="2"/>
            </a:endParaRPr>
          </a:p>
          <a:p>
            <a:pPr eaLnBrk="1" hangingPunct="1"/>
            <a:r>
              <a:rPr lang="en-US" sz="2800" i="1" dirty="0" smtClean="0">
                <a:sym typeface="Wingdings" pitchFamily="2" charset="2"/>
              </a:rPr>
              <a:t>Geographical “Zones of Influence”</a:t>
            </a:r>
          </a:p>
        </p:txBody>
      </p:sp>
      <p:sp>
        <p:nvSpPr>
          <p:cNvPr id="23557" name="Slide Number Placeholder 6"/>
          <p:cNvSpPr>
            <a:spLocks noGrp="1"/>
          </p:cNvSpPr>
          <p:nvPr>
            <p:ph type="sldNum" sz="quarter" idx="12"/>
          </p:nvPr>
        </p:nvSpPr>
        <p:spPr>
          <a:noFill/>
        </p:spPr>
        <p:txBody>
          <a:bodyPr/>
          <a:lstStyle/>
          <a:p>
            <a:fld id="{C9525D45-B528-4BBA-9A73-C4D50339B051}" type="slidenum">
              <a:rPr lang="en-US"/>
              <a:pPr/>
              <a:t>17</a:t>
            </a:fld>
            <a:endParaRPr lang="en-US"/>
          </a:p>
        </p:txBody>
      </p:sp>
      <p:sp>
        <p:nvSpPr>
          <p:cNvPr id="23558" name="Footer Placeholder 7"/>
          <p:cNvSpPr>
            <a:spLocks noGrp="1"/>
          </p:cNvSpPr>
          <p:nvPr>
            <p:ph type="ftr" sz="quarter" idx="11"/>
          </p:nvPr>
        </p:nvSpPr>
        <p:spPr>
          <a:noFill/>
        </p:spPr>
        <p:txBody>
          <a:bodyPr/>
          <a:lstStyle/>
          <a:p>
            <a:r>
              <a:rPr lang="en-US"/>
              <a:t>© 2014 OnCourse Learning. All Rights Reserved.</a:t>
            </a:r>
          </a:p>
        </p:txBody>
      </p:sp>
      <p:pic>
        <p:nvPicPr>
          <p:cNvPr id="23559" name="Picture 7"/>
          <p:cNvPicPr>
            <a:picLocks noChangeAspect="1" noChangeArrowheads="1"/>
          </p:cNvPicPr>
          <p:nvPr/>
        </p:nvPicPr>
        <p:blipFill>
          <a:blip r:embed="rId2" cstate="print"/>
          <a:srcRect/>
          <a:stretch>
            <a:fillRect/>
          </a:stretch>
        </p:blipFill>
        <p:spPr bwMode="auto">
          <a:xfrm>
            <a:off x="1392936" y="1377696"/>
            <a:ext cx="6358128" cy="4565904"/>
          </a:xfrm>
          <a:prstGeom prst="rect">
            <a:avLst/>
          </a:prstGeom>
          <a:noFill/>
          <a:ln w="9525">
            <a:noFill/>
            <a:miter lim="800000"/>
            <a:headEnd/>
            <a:tailEnd/>
          </a:ln>
        </p:spPr>
      </p:pic>
      <p:sp>
        <p:nvSpPr>
          <p:cNvPr id="8" name="Rectangle 7"/>
          <p:cNvSpPr/>
          <p:nvPr/>
        </p:nvSpPr>
        <p:spPr>
          <a:xfrm>
            <a:off x="1447800" y="1447800"/>
            <a:ext cx="4114800" cy="523220"/>
          </a:xfrm>
          <a:prstGeom prst="rect">
            <a:avLst/>
          </a:prstGeom>
        </p:spPr>
        <p:txBody>
          <a:bodyPr wrap="square">
            <a:spAutoFit/>
          </a:bodyPr>
          <a:lstStyle/>
          <a:p>
            <a:r>
              <a:rPr lang="en-US" sz="1400" b="1" dirty="0">
                <a:latin typeface="Calibri" pitchFamily="34" charset="0"/>
              </a:rPr>
              <a:t>EXHIBIT 3-2 </a:t>
            </a:r>
            <a:r>
              <a:rPr lang="en-US" sz="1400" dirty="0">
                <a:latin typeface="Calibri" pitchFamily="34" charset="0"/>
              </a:rPr>
              <a:t>The 20 Largest U.S. Metropolitan Areas</a:t>
            </a:r>
          </a:p>
          <a:p>
            <a:r>
              <a:rPr lang="en-US" sz="1400" i="1" dirty="0">
                <a:latin typeface="Calibri" pitchFamily="34" charset="0"/>
              </a:rPr>
              <a:t>Source: </a:t>
            </a:r>
            <a:r>
              <a:rPr lang="en-US" sz="1400" dirty="0">
                <a:latin typeface="Calibri" pitchFamily="34" charset="0"/>
              </a:rPr>
              <a:t>U.N. Urban Agglomeration Population, 2009.</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Group 2"/>
          <p:cNvGrpSpPr>
            <a:grpSpLocks/>
          </p:cNvGrpSpPr>
          <p:nvPr/>
        </p:nvGrpSpPr>
        <p:grpSpPr bwMode="auto">
          <a:xfrm>
            <a:off x="990600" y="533400"/>
            <a:ext cx="7391400" cy="5867400"/>
            <a:chOff x="12" y="0"/>
            <a:chExt cx="3000" cy="6447"/>
          </a:xfrm>
        </p:grpSpPr>
        <p:sp>
          <p:nvSpPr>
            <p:cNvPr id="24617" name="Rectangle 3"/>
            <p:cNvSpPr>
              <a:spLocks noChangeArrowheads="1"/>
            </p:cNvSpPr>
            <p:nvPr/>
          </p:nvSpPr>
          <p:spPr bwMode="auto">
            <a:xfrm>
              <a:off x="12" y="0"/>
              <a:ext cx="3000" cy="518"/>
            </a:xfrm>
            <a:prstGeom prst="rect">
              <a:avLst/>
            </a:prstGeom>
            <a:solidFill>
              <a:schemeClr val="bg1"/>
            </a:solidFill>
            <a:ln w="9525">
              <a:noFill/>
              <a:miter lim="800000"/>
              <a:headEnd/>
              <a:tailEnd/>
            </a:ln>
          </p:spPr>
          <p:txBody>
            <a:bodyPr/>
            <a:lstStyle/>
            <a:p>
              <a:pPr>
                <a:tabLst>
                  <a:tab pos="-457200" algn="l"/>
                </a:tabLst>
              </a:pPr>
              <a:r>
                <a:rPr lang="en-US" sz="1200" b="1">
                  <a:cs typeface="Times New Roman" pitchFamily="18" charset="0"/>
                </a:rPr>
                <a:t>Evolution of the top 10 ranking cities in the US: 1850 &amp; 1990.*</a:t>
              </a:r>
              <a:endParaRPr lang="en-US"/>
            </a:p>
          </p:txBody>
        </p:sp>
        <p:sp>
          <p:nvSpPr>
            <p:cNvPr id="24618" name="Rectangle 4"/>
            <p:cNvSpPr>
              <a:spLocks noChangeArrowheads="1"/>
            </p:cNvSpPr>
            <p:nvPr/>
          </p:nvSpPr>
          <p:spPr bwMode="auto">
            <a:xfrm>
              <a:off x="12" y="518"/>
              <a:ext cx="864" cy="748"/>
            </a:xfrm>
            <a:prstGeom prst="rect">
              <a:avLst/>
            </a:prstGeom>
            <a:solidFill>
              <a:schemeClr val="bg1"/>
            </a:solidFill>
            <a:ln w="9525">
              <a:noFill/>
              <a:miter lim="800000"/>
              <a:headEnd/>
              <a:tailEnd/>
            </a:ln>
          </p:spPr>
          <p:txBody>
            <a:bodyPr/>
            <a:lstStyle/>
            <a:p>
              <a:pPr algn="r">
                <a:tabLst>
                  <a:tab pos="-457200" algn="l"/>
                </a:tabLst>
              </a:pPr>
              <a:r>
                <a:rPr lang="en-US" sz="1200" b="1">
                  <a:cs typeface="Times New Roman" pitchFamily="18" charset="0"/>
                </a:rPr>
                <a:t>1850 Top 10 Cities:</a:t>
              </a:r>
              <a:endParaRPr lang="en-US" sz="1200">
                <a:cs typeface="Times New Roman" pitchFamily="18" charset="0"/>
              </a:endParaRPr>
            </a:p>
            <a:p>
              <a:pPr algn="r" eaLnBrk="0" hangingPunct="0">
                <a:tabLst>
                  <a:tab pos="-457200" algn="l"/>
                </a:tabLst>
              </a:pPr>
              <a:endParaRPr lang="en-US"/>
            </a:p>
          </p:txBody>
        </p:sp>
        <p:sp>
          <p:nvSpPr>
            <p:cNvPr id="24619" name="Rectangle 5"/>
            <p:cNvSpPr>
              <a:spLocks noChangeArrowheads="1"/>
            </p:cNvSpPr>
            <p:nvPr/>
          </p:nvSpPr>
          <p:spPr bwMode="auto">
            <a:xfrm>
              <a:off x="876" y="518"/>
              <a:ext cx="288" cy="748"/>
            </a:xfrm>
            <a:prstGeom prst="rect">
              <a:avLst/>
            </a:prstGeom>
            <a:solidFill>
              <a:schemeClr val="bg1"/>
            </a:solidFill>
            <a:ln w="9525">
              <a:noFill/>
              <a:miter lim="800000"/>
              <a:headEnd/>
              <a:tailEnd/>
            </a:ln>
          </p:spPr>
          <p:txBody>
            <a:bodyPr/>
            <a:lstStyle/>
            <a:p>
              <a:pPr algn="ctr">
                <a:tabLst>
                  <a:tab pos="-457200" algn="l"/>
                </a:tabLst>
              </a:pPr>
              <a:r>
                <a:rPr lang="en-US" sz="1200" b="1">
                  <a:cs typeface="Times New Roman" pitchFamily="18" charset="0"/>
                </a:rPr>
                <a:t>1850</a:t>
              </a:r>
              <a:endParaRPr lang="en-US" sz="1200">
                <a:cs typeface="Times New Roman" pitchFamily="18" charset="0"/>
              </a:endParaRPr>
            </a:p>
            <a:p>
              <a:pPr algn="ctr" eaLnBrk="0" hangingPunct="0">
                <a:tabLst>
                  <a:tab pos="-457200" algn="l"/>
                </a:tabLst>
              </a:pPr>
              <a:r>
                <a:rPr lang="en-US" sz="1200" b="1">
                  <a:cs typeface="Times New Roman" pitchFamily="18" charset="0"/>
                </a:rPr>
                <a:t>Rank</a:t>
              </a:r>
              <a:endParaRPr lang="en-US" sz="1200">
                <a:cs typeface="Times New Roman" pitchFamily="18" charset="0"/>
              </a:endParaRPr>
            </a:p>
            <a:p>
              <a:pPr algn="ctr" eaLnBrk="0" hangingPunct="0">
                <a:tabLst>
                  <a:tab pos="-457200" algn="l"/>
                </a:tabLst>
              </a:pPr>
              <a:endParaRPr lang="en-US"/>
            </a:p>
          </p:txBody>
        </p:sp>
        <p:sp>
          <p:nvSpPr>
            <p:cNvPr id="24620" name="Rectangle 6"/>
            <p:cNvSpPr>
              <a:spLocks noChangeArrowheads="1"/>
            </p:cNvSpPr>
            <p:nvPr/>
          </p:nvSpPr>
          <p:spPr bwMode="auto">
            <a:xfrm>
              <a:off x="1164" y="518"/>
              <a:ext cx="288" cy="748"/>
            </a:xfrm>
            <a:prstGeom prst="rect">
              <a:avLst/>
            </a:prstGeom>
            <a:solidFill>
              <a:schemeClr val="bg1"/>
            </a:solidFill>
            <a:ln w="9525">
              <a:noFill/>
              <a:miter lim="800000"/>
              <a:headEnd/>
              <a:tailEnd/>
            </a:ln>
          </p:spPr>
          <p:txBody>
            <a:bodyPr/>
            <a:lstStyle/>
            <a:p>
              <a:pPr algn="ctr">
                <a:tabLst>
                  <a:tab pos="-457200" algn="l"/>
                </a:tabLst>
              </a:pPr>
              <a:r>
                <a:rPr lang="en-US" sz="1200" b="1">
                  <a:cs typeface="Times New Roman" pitchFamily="18" charset="0"/>
                </a:rPr>
                <a:t>1900 Rank</a:t>
              </a:r>
              <a:endParaRPr lang="en-US" sz="1200">
                <a:cs typeface="Times New Roman" pitchFamily="18" charset="0"/>
              </a:endParaRPr>
            </a:p>
            <a:p>
              <a:pPr algn="ctr" eaLnBrk="0" hangingPunct="0">
                <a:tabLst>
                  <a:tab pos="-457200" algn="l"/>
                </a:tabLst>
              </a:pPr>
              <a:endParaRPr lang="en-US"/>
            </a:p>
          </p:txBody>
        </p:sp>
        <p:sp>
          <p:nvSpPr>
            <p:cNvPr id="24621" name="Rectangle 7"/>
            <p:cNvSpPr>
              <a:spLocks noChangeArrowheads="1"/>
            </p:cNvSpPr>
            <p:nvPr/>
          </p:nvSpPr>
          <p:spPr bwMode="auto">
            <a:xfrm>
              <a:off x="1452" y="518"/>
              <a:ext cx="288" cy="748"/>
            </a:xfrm>
            <a:prstGeom prst="rect">
              <a:avLst/>
            </a:prstGeom>
            <a:solidFill>
              <a:schemeClr val="bg1"/>
            </a:solidFill>
            <a:ln w="9525">
              <a:noFill/>
              <a:miter lim="800000"/>
              <a:headEnd/>
              <a:tailEnd/>
            </a:ln>
          </p:spPr>
          <p:txBody>
            <a:bodyPr/>
            <a:lstStyle/>
            <a:p>
              <a:pPr algn="ctr">
                <a:tabLst>
                  <a:tab pos="-457200" algn="l"/>
                </a:tabLst>
              </a:pPr>
              <a:r>
                <a:rPr lang="en-US" sz="1200" b="1">
                  <a:cs typeface="Times New Roman" pitchFamily="18" charset="0"/>
                </a:rPr>
                <a:t>1950 Rank</a:t>
              </a:r>
              <a:endParaRPr lang="en-US" sz="1200">
                <a:cs typeface="Times New Roman" pitchFamily="18" charset="0"/>
              </a:endParaRPr>
            </a:p>
            <a:p>
              <a:pPr algn="ctr" eaLnBrk="0" hangingPunct="0">
                <a:tabLst>
                  <a:tab pos="-457200" algn="l"/>
                </a:tabLst>
              </a:pPr>
              <a:endParaRPr lang="en-US"/>
            </a:p>
          </p:txBody>
        </p:sp>
        <p:sp>
          <p:nvSpPr>
            <p:cNvPr id="24622" name="Rectangle 8"/>
            <p:cNvSpPr>
              <a:spLocks noChangeArrowheads="1"/>
            </p:cNvSpPr>
            <p:nvPr/>
          </p:nvSpPr>
          <p:spPr bwMode="auto">
            <a:xfrm>
              <a:off x="1740" y="518"/>
              <a:ext cx="288" cy="748"/>
            </a:xfrm>
            <a:prstGeom prst="rect">
              <a:avLst/>
            </a:prstGeom>
            <a:solidFill>
              <a:schemeClr val="bg1"/>
            </a:solidFill>
            <a:ln w="9525">
              <a:noFill/>
              <a:miter lim="800000"/>
              <a:headEnd/>
              <a:tailEnd/>
            </a:ln>
          </p:spPr>
          <p:txBody>
            <a:bodyPr/>
            <a:lstStyle/>
            <a:p>
              <a:pPr algn="ctr">
                <a:tabLst>
                  <a:tab pos="-457200" algn="l"/>
                </a:tabLst>
              </a:pPr>
              <a:r>
                <a:rPr lang="en-US" sz="1200" b="1">
                  <a:cs typeface="Times New Roman" pitchFamily="18" charset="0"/>
                </a:rPr>
                <a:t>1990 Rank</a:t>
              </a:r>
              <a:endParaRPr lang="en-US" sz="1200">
                <a:cs typeface="Times New Roman" pitchFamily="18" charset="0"/>
              </a:endParaRPr>
            </a:p>
            <a:p>
              <a:pPr algn="ctr" eaLnBrk="0" hangingPunct="0">
                <a:tabLst>
                  <a:tab pos="-457200" algn="l"/>
                </a:tabLst>
              </a:pPr>
              <a:endParaRPr lang="en-US"/>
            </a:p>
          </p:txBody>
        </p:sp>
        <p:sp>
          <p:nvSpPr>
            <p:cNvPr id="24623" name="Rectangle 9"/>
            <p:cNvSpPr>
              <a:spLocks noChangeArrowheads="1"/>
            </p:cNvSpPr>
            <p:nvPr/>
          </p:nvSpPr>
          <p:spPr bwMode="auto">
            <a:xfrm>
              <a:off x="2028" y="518"/>
              <a:ext cx="864" cy="748"/>
            </a:xfrm>
            <a:prstGeom prst="rect">
              <a:avLst/>
            </a:prstGeom>
            <a:solidFill>
              <a:schemeClr val="bg1"/>
            </a:solidFill>
            <a:ln w="9525">
              <a:noFill/>
              <a:miter lim="800000"/>
              <a:headEnd/>
              <a:tailEnd/>
            </a:ln>
          </p:spPr>
          <p:txBody>
            <a:bodyPr/>
            <a:lstStyle/>
            <a:p>
              <a:pPr>
                <a:tabLst>
                  <a:tab pos="-457200" algn="l"/>
                </a:tabLst>
              </a:pPr>
              <a:r>
                <a:rPr lang="en-US" sz="1200" b="1">
                  <a:cs typeface="Times New Roman" pitchFamily="18" charset="0"/>
                </a:rPr>
                <a:t>1990 Top 10 Cities:</a:t>
              </a:r>
              <a:endParaRPr lang="en-US" sz="1200">
                <a:cs typeface="Times New Roman" pitchFamily="18" charset="0"/>
              </a:endParaRPr>
            </a:p>
            <a:p>
              <a:pPr eaLnBrk="0" hangingPunct="0">
                <a:tabLst>
                  <a:tab pos="-457200" algn="l"/>
                </a:tabLst>
              </a:pPr>
              <a:endParaRPr lang="en-US"/>
            </a:p>
          </p:txBody>
        </p:sp>
        <p:sp>
          <p:nvSpPr>
            <p:cNvPr id="24624" name="Rectangle 10"/>
            <p:cNvSpPr>
              <a:spLocks noChangeArrowheads="1"/>
            </p:cNvSpPr>
            <p:nvPr/>
          </p:nvSpPr>
          <p:spPr bwMode="auto">
            <a:xfrm>
              <a:off x="12" y="1266"/>
              <a:ext cx="864" cy="403"/>
            </a:xfrm>
            <a:prstGeom prst="rect">
              <a:avLst/>
            </a:prstGeom>
            <a:solidFill>
              <a:schemeClr val="bg1"/>
            </a:solidFill>
            <a:ln w="9525">
              <a:noFill/>
              <a:miter lim="800000"/>
              <a:headEnd/>
              <a:tailEnd/>
            </a:ln>
          </p:spPr>
          <p:txBody>
            <a:bodyPr/>
            <a:lstStyle/>
            <a:p>
              <a:pPr algn="r">
                <a:tabLst>
                  <a:tab pos="-457200" algn="l"/>
                </a:tabLst>
              </a:pPr>
              <a:r>
                <a:rPr lang="en-US" sz="1200" b="1">
                  <a:cs typeface="Times New Roman" pitchFamily="18" charset="0"/>
                </a:rPr>
                <a:t>New York</a:t>
              </a:r>
              <a:endParaRPr lang="en-US" sz="1200">
                <a:cs typeface="Times New Roman" pitchFamily="18" charset="0"/>
              </a:endParaRPr>
            </a:p>
            <a:p>
              <a:pPr algn="r" eaLnBrk="0" hangingPunct="0">
                <a:tabLst>
                  <a:tab pos="-457200" algn="l"/>
                </a:tabLst>
              </a:pPr>
              <a:endParaRPr lang="en-US"/>
            </a:p>
          </p:txBody>
        </p:sp>
        <p:sp>
          <p:nvSpPr>
            <p:cNvPr id="24625" name="Rectangle 11"/>
            <p:cNvSpPr>
              <a:spLocks noChangeArrowheads="1"/>
            </p:cNvSpPr>
            <p:nvPr/>
          </p:nvSpPr>
          <p:spPr bwMode="auto">
            <a:xfrm>
              <a:off x="876" y="1266"/>
              <a:ext cx="288" cy="403"/>
            </a:xfrm>
            <a:prstGeom prst="rect">
              <a:avLst/>
            </a:prstGeom>
            <a:solidFill>
              <a:schemeClr val="bg1"/>
            </a:solidFill>
            <a:ln w="9525">
              <a:noFill/>
              <a:miter lim="800000"/>
              <a:headEnd/>
              <a:tailEnd/>
            </a:ln>
          </p:spPr>
          <p:txBody>
            <a:bodyPr/>
            <a:lstStyle/>
            <a:p>
              <a:pPr>
                <a:tabLst>
                  <a:tab pos="-457200" algn="l"/>
                </a:tabLst>
              </a:pPr>
              <a:r>
                <a:rPr lang="en-US" sz="1200" b="1">
                  <a:cs typeface="Times New Roman" pitchFamily="18" charset="0"/>
                </a:rPr>
                <a:t>*</a:t>
              </a:r>
              <a:endParaRPr lang="en-US" sz="1200">
                <a:cs typeface="Times New Roman" pitchFamily="18" charset="0"/>
              </a:endParaRPr>
            </a:p>
            <a:p>
              <a:pPr eaLnBrk="0" hangingPunct="0">
                <a:tabLst>
                  <a:tab pos="-457200" algn="l"/>
                </a:tabLst>
              </a:pPr>
              <a:endParaRPr lang="en-US"/>
            </a:p>
          </p:txBody>
        </p:sp>
        <p:sp>
          <p:nvSpPr>
            <p:cNvPr id="24626" name="Rectangle 12"/>
            <p:cNvSpPr>
              <a:spLocks noChangeArrowheads="1"/>
            </p:cNvSpPr>
            <p:nvPr/>
          </p:nvSpPr>
          <p:spPr bwMode="auto">
            <a:xfrm>
              <a:off x="1164" y="1266"/>
              <a:ext cx="288" cy="403"/>
            </a:xfrm>
            <a:prstGeom prst="rect">
              <a:avLst/>
            </a:prstGeom>
            <a:solidFill>
              <a:schemeClr val="bg1"/>
            </a:solidFill>
            <a:ln w="9525">
              <a:noFill/>
              <a:miter lim="800000"/>
              <a:headEnd/>
              <a:tailEnd/>
            </a:ln>
          </p:spPr>
          <p:txBody>
            <a:bodyPr/>
            <a:lstStyle/>
            <a:p>
              <a:pPr algn="ctr">
                <a:tabLst>
                  <a:tab pos="-457200" algn="l"/>
                </a:tabLst>
              </a:pPr>
              <a:r>
                <a:rPr lang="en-US" sz="1200" b="1">
                  <a:cs typeface="Times New Roman" pitchFamily="18" charset="0"/>
                </a:rPr>
                <a:t>*</a:t>
              </a:r>
              <a:endParaRPr lang="en-US" sz="1200">
                <a:cs typeface="Times New Roman" pitchFamily="18" charset="0"/>
              </a:endParaRPr>
            </a:p>
            <a:p>
              <a:pPr algn="ctr" eaLnBrk="0" hangingPunct="0">
                <a:tabLst>
                  <a:tab pos="-457200" algn="l"/>
                </a:tabLst>
              </a:pPr>
              <a:endParaRPr lang="en-US"/>
            </a:p>
          </p:txBody>
        </p:sp>
        <p:sp>
          <p:nvSpPr>
            <p:cNvPr id="24627" name="Rectangle 13"/>
            <p:cNvSpPr>
              <a:spLocks noChangeArrowheads="1"/>
            </p:cNvSpPr>
            <p:nvPr/>
          </p:nvSpPr>
          <p:spPr bwMode="auto">
            <a:xfrm>
              <a:off x="1452" y="1266"/>
              <a:ext cx="288" cy="403"/>
            </a:xfrm>
            <a:prstGeom prst="rect">
              <a:avLst/>
            </a:prstGeom>
            <a:solidFill>
              <a:schemeClr val="bg1"/>
            </a:solidFill>
            <a:ln w="9525">
              <a:noFill/>
              <a:miter lim="800000"/>
              <a:headEnd/>
              <a:tailEnd/>
            </a:ln>
          </p:spPr>
          <p:txBody>
            <a:bodyPr/>
            <a:lstStyle/>
            <a:p>
              <a:pPr algn="ctr">
                <a:tabLst>
                  <a:tab pos="-457200" algn="l"/>
                </a:tabLst>
              </a:pPr>
              <a:r>
                <a:rPr lang="en-US" sz="1200" b="1">
                  <a:cs typeface="Times New Roman" pitchFamily="18" charset="0"/>
                </a:rPr>
                <a:t>*</a:t>
              </a:r>
              <a:endParaRPr lang="en-US" sz="1200">
                <a:cs typeface="Times New Roman" pitchFamily="18" charset="0"/>
              </a:endParaRPr>
            </a:p>
            <a:p>
              <a:pPr algn="ctr" eaLnBrk="0" hangingPunct="0">
                <a:tabLst>
                  <a:tab pos="-457200" algn="l"/>
                </a:tabLst>
              </a:pPr>
              <a:endParaRPr lang="en-US"/>
            </a:p>
          </p:txBody>
        </p:sp>
        <p:sp>
          <p:nvSpPr>
            <p:cNvPr id="24628" name="Rectangle 14"/>
            <p:cNvSpPr>
              <a:spLocks noChangeArrowheads="1"/>
            </p:cNvSpPr>
            <p:nvPr/>
          </p:nvSpPr>
          <p:spPr bwMode="auto">
            <a:xfrm>
              <a:off x="1740" y="1266"/>
              <a:ext cx="288" cy="403"/>
            </a:xfrm>
            <a:prstGeom prst="rect">
              <a:avLst/>
            </a:prstGeom>
            <a:solidFill>
              <a:schemeClr val="bg1"/>
            </a:solidFill>
            <a:ln w="9525">
              <a:noFill/>
              <a:miter lim="800000"/>
              <a:headEnd/>
              <a:tailEnd/>
            </a:ln>
          </p:spPr>
          <p:txBody>
            <a:bodyPr/>
            <a:lstStyle/>
            <a:p>
              <a:pPr algn="r">
                <a:tabLst>
                  <a:tab pos="-457200" algn="l"/>
                </a:tabLst>
              </a:pPr>
              <a:r>
                <a:rPr lang="en-US" sz="1200" b="1">
                  <a:cs typeface="Times New Roman" pitchFamily="18" charset="0"/>
                </a:rPr>
                <a:t>*</a:t>
              </a:r>
              <a:endParaRPr lang="en-US" sz="1200">
                <a:cs typeface="Times New Roman" pitchFamily="18" charset="0"/>
              </a:endParaRPr>
            </a:p>
            <a:p>
              <a:pPr algn="r" eaLnBrk="0" hangingPunct="0">
                <a:tabLst>
                  <a:tab pos="-457200" algn="l"/>
                </a:tabLst>
              </a:pPr>
              <a:endParaRPr lang="en-US"/>
            </a:p>
          </p:txBody>
        </p:sp>
        <p:sp>
          <p:nvSpPr>
            <p:cNvPr id="24629" name="Rectangle 15"/>
            <p:cNvSpPr>
              <a:spLocks noChangeArrowheads="1"/>
            </p:cNvSpPr>
            <p:nvPr/>
          </p:nvSpPr>
          <p:spPr bwMode="auto">
            <a:xfrm>
              <a:off x="2028" y="1266"/>
              <a:ext cx="864" cy="403"/>
            </a:xfrm>
            <a:prstGeom prst="rect">
              <a:avLst/>
            </a:prstGeom>
            <a:solidFill>
              <a:schemeClr val="bg1"/>
            </a:solidFill>
            <a:ln w="9525">
              <a:noFill/>
              <a:miter lim="800000"/>
              <a:headEnd/>
              <a:tailEnd/>
            </a:ln>
          </p:spPr>
          <p:txBody>
            <a:bodyPr/>
            <a:lstStyle/>
            <a:p>
              <a:pPr algn="just">
                <a:tabLst>
                  <a:tab pos="-457200" algn="l"/>
                </a:tabLst>
              </a:pPr>
              <a:r>
                <a:rPr lang="en-US" sz="1200" b="1">
                  <a:cs typeface="Times New Roman" pitchFamily="18" charset="0"/>
                </a:rPr>
                <a:t>New York</a:t>
              </a:r>
              <a:endParaRPr lang="en-US" sz="1200">
                <a:cs typeface="Times New Roman" pitchFamily="18" charset="0"/>
              </a:endParaRPr>
            </a:p>
            <a:p>
              <a:pPr algn="just" eaLnBrk="0" hangingPunct="0">
                <a:tabLst>
                  <a:tab pos="-457200" algn="l"/>
                </a:tabLst>
              </a:pPr>
              <a:endParaRPr lang="en-US"/>
            </a:p>
          </p:txBody>
        </p:sp>
        <p:sp>
          <p:nvSpPr>
            <p:cNvPr id="24630" name="Rectangle 16"/>
            <p:cNvSpPr>
              <a:spLocks noChangeArrowheads="1"/>
            </p:cNvSpPr>
            <p:nvPr/>
          </p:nvSpPr>
          <p:spPr bwMode="auto">
            <a:xfrm>
              <a:off x="12" y="1669"/>
              <a:ext cx="864" cy="403"/>
            </a:xfrm>
            <a:prstGeom prst="rect">
              <a:avLst/>
            </a:prstGeom>
            <a:solidFill>
              <a:schemeClr val="bg1"/>
            </a:solidFill>
            <a:ln w="9525">
              <a:noFill/>
              <a:miter lim="800000"/>
              <a:headEnd/>
              <a:tailEnd/>
            </a:ln>
          </p:spPr>
          <p:txBody>
            <a:bodyPr/>
            <a:lstStyle/>
            <a:p>
              <a:pPr algn="r">
                <a:tabLst>
                  <a:tab pos="-457200" algn="l"/>
                </a:tabLst>
              </a:pPr>
              <a:r>
                <a:rPr lang="en-US" sz="1200" b="1">
                  <a:cs typeface="Times New Roman" pitchFamily="18" charset="0"/>
                </a:rPr>
                <a:t>Baltimore</a:t>
              </a:r>
              <a:endParaRPr lang="en-US" sz="1200">
                <a:cs typeface="Times New Roman" pitchFamily="18" charset="0"/>
              </a:endParaRPr>
            </a:p>
            <a:p>
              <a:pPr algn="r" eaLnBrk="0" hangingPunct="0">
                <a:tabLst>
                  <a:tab pos="-457200" algn="l"/>
                </a:tabLst>
              </a:pPr>
              <a:endParaRPr lang="en-US"/>
            </a:p>
          </p:txBody>
        </p:sp>
        <p:sp>
          <p:nvSpPr>
            <p:cNvPr id="24631" name="Rectangle 17"/>
            <p:cNvSpPr>
              <a:spLocks noChangeArrowheads="1"/>
            </p:cNvSpPr>
            <p:nvPr/>
          </p:nvSpPr>
          <p:spPr bwMode="auto">
            <a:xfrm>
              <a:off x="876" y="1669"/>
              <a:ext cx="288" cy="403"/>
            </a:xfrm>
            <a:prstGeom prst="rect">
              <a:avLst/>
            </a:prstGeom>
            <a:solidFill>
              <a:schemeClr val="bg1"/>
            </a:solidFill>
            <a:ln w="9525">
              <a:noFill/>
              <a:miter lim="800000"/>
              <a:headEnd/>
              <a:tailEnd/>
            </a:ln>
          </p:spPr>
          <p:txBody>
            <a:bodyPr/>
            <a:lstStyle/>
            <a:p>
              <a:pPr>
                <a:tabLst>
                  <a:tab pos="-457200" algn="l"/>
                </a:tabLst>
              </a:pPr>
              <a:r>
                <a:rPr lang="en-US" sz="1200" b="1">
                  <a:cs typeface="Times New Roman" pitchFamily="18" charset="0"/>
                </a:rPr>
                <a:t>*</a:t>
              </a:r>
              <a:endParaRPr lang="en-US" sz="1200">
                <a:cs typeface="Times New Roman" pitchFamily="18" charset="0"/>
              </a:endParaRPr>
            </a:p>
            <a:p>
              <a:pPr eaLnBrk="0" hangingPunct="0">
                <a:tabLst>
                  <a:tab pos="-457200" algn="l"/>
                </a:tabLst>
              </a:pPr>
              <a:endParaRPr lang="en-US"/>
            </a:p>
          </p:txBody>
        </p:sp>
        <p:sp>
          <p:nvSpPr>
            <p:cNvPr id="24632" name="Rectangle 18"/>
            <p:cNvSpPr>
              <a:spLocks noChangeArrowheads="1"/>
            </p:cNvSpPr>
            <p:nvPr/>
          </p:nvSpPr>
          <p:spPr bwMode="auto">
            <a:xfrm>
              <a:off x="1164" y="1669"/>
              <a:ext cx="288" cy="403"/>
            </a:xfrm>
            <a:prstGeom prst="rect">
              <a:avLst/>
            </a:prstGeom>
            <a:solidFill>
              <a:schemeClr val="bg1"/>
            </a:solidFill>
            <a:ln w="9525">
              <a:noFill/>
              <a:miter lim="800000"/>
              <a:headEnd/>
              <a:tailEnd/>
            </a:ln>
          </p:spPr>
          <p:txBody>
            <a:bodyPr/>
            <a:lstStyle/>
            <a:p>
              <a:pPr algn="ctr">
                <a:tabLst>
                  <a:tab pos="-457200" algn="l"/>
                </a:tabLst>
              </a:pPr>
              <a:r>
                <a:rPr lang="en-US" sz="1200" b="1">
                  <a:cs typeface="Times New Roman" pitchFamily="18" charset="0"/>
                </a:rPr>
                <a:t>*</a:t>
              </a:r>
              <a:endParaRPr lang="en-US" sz="1200">
                <a:cs typeface="Times New Roman" pitchFamily="18" charset="0"/>
              </a:endParaRPr>
            </a:p>
            <a:p>
              <a:pPr algn="ctr" eaLnBrk="0" hangingPunct="0">
                <a:tabLst>
                  <a:tab pos="-457200" algn="l"/>
                </a:tabLst>
              </a:pPr>
              <a:endParaRPr lang="en-US"/>
            </a:p>
          </p:txBody>
        </p:sp>
        <p:sp>
          <p:nvSpPr>
            <p:cNvPr id="24633" name="Rectangle 19"/>
            <p:cNvSpPr>
              <a:spLocks noChangeArrowheads="1"/>
            </p:cNvSpPr>
            <p:nvPr/>
          </p:nvSpPr>
          <p:spPr bwMode="auto">
            <a:xfrm>
              <a:off x="1452" y="1669"/>
              <a:ext cx="288" cy="403"/>
            </a:xfrm>
            <a:prstGeom prst="rect">
              <a:avLst/>
            </a:prstGeom>
            <a:solidFill>
              <a:schemeClr val="bg1"/>
            </a:solidFill>
            <a:ln w="9525">
              <a:noFill/>
              <a:miter lim="800000"/>
              <a:headEnd/>
              <a:tailEnd/>
            </a:ln>
          </p:spPr>
          <p:txBody>
            <a:bodyPr/>
            <a:lstStyle/>
            <a:p>
              <a:pPr algn="ctr">
                <a:tabLst>
                  <a:tab pos="-457200" algn="l"/>
                </a:tabLst>
              </a:pPr>
              <a:r>
                <a:rPr lang="en-US" sz="1200" b="1">
                  <a:cs typeface="Times New Roman" pitchFamily="18" charset="0"/>
                </a:rPr>
                <a:t>*</a:t>
              </a:r>
              <a:endParaRPr lang="en-US" sz="1200">
                <a:cs typeface="Times New Roman" pitchFamily="18" charset="0"/>
              </a:endParaRPr>
            </a:p>
            <a:p>
              <a:pPr algn="ctr" eaLnBrk="0" hangingPunct="0">
                <a:tabLst>
                  <a:tab pos="-457200" algn="l"/>
                </a:tabLst>
              </a:pPr>
              <a:endParaRPr lang="en-US"/>
            </a:p>
          </p:txBody>
        </p:sp>
        <p:sp>
          <p:nvSpPr>
            <p:cNvPr id="24634" name="Rectangle 20"/>
            <p:cNvSpPr>
              <a:spLocks noChangeArrowheads="1"/>
            </p:cNvSpPr>
            <p:nvPr/>
          </p:nvSpPr>
          <p:spPr bwMode="auto">
            <a:xfrm>
              <a:off x="1740" y="1669"/>
              <a:ext cx="288" cy="403"/>
            </a:xfrm>
            <a:prstGeom prst="rect">
              <a:avLst/>
            </a:prstGeom>
            <a:solidFill>
              <a:schemeClr val="bg1"/>
            </a:solidFill>
            <a:ln w="9525">
              <a:noFill/>
              <a:miter lim="800000"/>
              <a:headEnd/>
              <a:tailEnd/>
            </a:ln>
          </p:spPr>
          <p:txBody>
            <a:bodyPr/>
            <a:lstStyle/>
            <a:p>
              <a:pPr algn="r">
                <a:tabLst>
                  <a:tab pos="-457200" algn="l"/>
                </a:tabLst>
              </a:pPr>
              <a:r>
                <a:rPr lang="en-US" sz="1200" b="1">
                  <a:cs typeface="Times New Roman" pitchFamily="18" charset="0"/>
                </a:rPr>
                <a:t>*</a:t>
              </a:r>
              <a:endParaRPr lang="en-US" sz="1200">
                <a:cs typeface="Times New Roman" pitchFamily="18" charset="0"/>
              </a:endParaRPr>
            </a:p>
            <a:p>
              <a:pPr algn="r" eaLnBrk="0" hangingPunct="0">
                <a:tabLst>
                  <a:tab pos="-457200" algn="l"/>
                </a:tabLst>
              </a:pPr>
              <a:endParaRPr lang="en-US"/>
            </a:p>
          </p:txBody>
        </p:sp>
        <p:sp>
          <p:nvSpPr>
            <p:cNvPr id="24635" name="Rectangle 21"/>
            <p:cNvSpPr>
              <a:spLocks noChangeArrowheads="1"/>
            </p:cNvSpPr>
            <p:nvPr/>
          </p:nvSpPr>
          <p:spPr bwMode="auto">
            <a:xfrm>
              <a:off x="2028" y="1669"/>
              <a:ext cx="864" cy="403"/>
            </a:xfrm>
            <a:prstGeom prst="rect">
              <a:avLst/>
            </a:prstGeom>
            <a:solidFill>
              <a:schemeClr val="bg1"/>
            </a:solidFill>
            <a:ln w="9525">
              <a:noFill/>
              <a:miter lim="800000"/>
              <a:headEnd/>
              <a:tailEnd/>
            </a:ln>
          </p:spPr>
          <p:txBody>
            <a:bodyPr/>
            <a:lstStyle/>
            <a:p>
              <a:pPr algn="just">
                <a:tabLst>
                  <a:tab pos="-457200" algn="l"/>
                </a:tabLst>
              </a:pPr>
              <a:r>
                <a:rPr lang="en-US" sz="1200" b="1">
                  <a:cs typeface="Times New Roman" pitchFamily="18" charset="0"/>
                </a:rPr>
                <a:t>Los Angeles</a:t>
              </a:r>
              <a:endParaRPr lang="en-US" sz="1200">
                <a:cs typeface="Times New Roman" pitchFamily="18" charset="0"/>
              </a:endParaRPr>
            </a:p>
            <a:p>
              <a:pPr algn="just" eaLnBrk="0" hangingPunct="0">
                <a:tabLst>
                  <a:tab pos="-457200" algn="l"/>
                </a:tabLst>
              </a:pPr>
              <a:endParaRPr lang="en-US"/>
            </a:p>
          </p:txBody>
        </p:sp>
        <p:sp>
          <p:nvSpPr>
            <p:cNvPr id="24636" name="Rectangle 22"/>
            <p:cNvSpPr>
              <a:spLocks noChangeArrowheads="1"/>
            </p:cNvSpPr>
            <p:nvPr/>
          </p:nvSpPr>
          <p:spPr bwMode="auto">
            <a:xfrm>
              <a:off x="12" y="2072"/>
              <a:ext cx="864" cy="403"/>
            </a:xfrm>
            <a:prstGeom prst="rect">
              <a:avLst/>
            </a:prstGeom>
            <a:solidFill>
              <a:schemeClr val="bg1"/>
            </a:solidFill>
            <a:ln w="9525">
              <a:noFill/>
              <a:miter lim="800000"/>
              <a:headEnd/>
              <a:tailEnd/>
            </a:ln>
          </p:spPr>
          <p:txBody>
            <a:bodyPr/>
            <a:lstStyle/>
            <a:p>
              <a:pPr algn="r">
                <a:tabLst>
                  <a:tab pos="-457200" algn="l"/>
                </a:tabLst>
              </a:pPr>
              <a:r>
                <a:rPr lang="en-US" sz="1200" b="1">
                  <a:cs typeface="Times New Roman" pitchFamily="18" charset="0"/>
                </a:rPr>
                <a:t>Boston</a:t>
              </a:r>
              <a:endParaRPr lang="en-US" sz="1200">
                <a:cs typeface="Times New Roman" pitchFamily="18" charset="0"/>
              </a:endParaRPr>
            </a:p>
            <a:p>
              <a:pPr algn="r" eaLnBrk="0" hangingPunct="0">
                <a:tabLst>
                  <a:tab pos="-457200" algn="l"/>
                </a:tabLst>
              </a:pPr>
              <a:endParaRPr lang="en-US"/>
            </a:p>
          </p:txBody>
        </p:sp>
        <p:sp>
          <p:nvSpPr>
            <p:cNvPr id="24637" name="Rectangle 23"/>
            <p:cNvSpPr>
              <a:spLocks noChangeArrowheads="1"/>
            </p:cNvSpPr>
            <p:nvPr/>
          </p:nvSpPr>
          <p:spPr bwMode="auto">
            <a:xfrm>
              <a:off x="876" y="2072"/>
              <a:ext cx="288" cy="403"/>
            </a:xfrm>
            <a:prstGeom prst="rect">
              <a:avLst/>
            </a:prstGeom>
            <a:solidFill>
              <a:schemeClr val="bg1"/>
            </a:solidFill>
            <a:ln w="9525">
              <a:noFill/>
              <a:miter lim="800000"/>
              <a:headEnd/>
              <a:tailEnd/>
            </a:ln>
          </p:spPr>
          <p:txBody>
            <a:bodyPr/>
            <a:lstStyle/>
            <a:p>
              <a:pPr>
                <a:tabLst>
                  <a:tab pos="-457200" algn="l"/>
                </a:tabLst>
              </a:pPr>
              <a:r>
                <a:rPr lang="en-US" sz="1200" b="1">
                  <a:cs typeface="Times New Roman" pitchFamily="18" charset="0"/>
                </a:rPr>
                <a:t>*</a:t>
              </a:r>
              <a:endParaRPr lang="en-US" sz="1200">
                <a:cs typeface="Times New Roman" pitchFamily="18" charset="0"/>
              </a:endParaRPr>
            </a:p>
            <a:p>
              <a:pPr eaLnBrk="0" hangingPunct="0">
                <a:tabLst>
                  <a:tab pos="-457200" algn="l"/>
                </a:tabLst>
              </a:pPr>
              <a:endParaRPr lang="en-US"/>
            </a:p>
          </p:txBody>
        </p:sp>
        <p:sp>
          <p:nvSpPr>
            <p:cNvPr id="24638" name="Rectangle 24"/>
            <p:cNvSpPr>
              <a:spLocks noChangeArrowheads="1"/>
            </p:cNvSpPr>
            <p:nvPr/>
          </p:nvSpPr>
          <p:spPr bwMode="auto">
            <a:xfrm>
              <a:off x="1164" y="2072"/>
              <a:ext cx="288" cy="403"/>
            </a:xfrm>
            <a:prstGeom prst="rect">
              <a:avLst/>
            </a:prstGeom>
            <a:solidFill>
              <a:schemeClr val="bg1"/>
            </a:solidFill>
            <a:ln w="9525">
              <a:noFill/>
              <a:miter lim="800000"/>
              <a:headEnd/>
              <a:tailEnd/>
            </a:ln>
          </p:spPr>
          <p:txBody>
            <a:bodyPr/>
            <a:lstStyle/>
            <a:p>
              <a:pPr algn="ctr">
                <a:tabLst>
                  <a:tab pos="-457200" algn="l"/>
                </a:tabLst>
              </a:pPr>
              <a:r>
                <a:rPr lang="en-US" sz="1200" b="1">
                  <a:cs typeface="Times New Roman" pitchFamily="18" charset="0"/>
                </a:rPr>
                <a:t>*</a:t>
              </a:r>
              <a:endParaRPr lang="en-US" sz="1200">
                <a:cs typeface="Times New Roman" pitchFamily="18" charset="0"/>
              </a:endParaRPr>
            </a:p>
            <a:p>
              <a:pPr algn="ctr" eaLnBrk="0" hangingPunct="0">
                <a:tabLst>
                  <a:tab pos="-457200" algn="l"/>
                </a:tabLst>
              </a:pPr>
              <a:endParaRPr lang="en-US"/>
            </a:p>
          </p:txBody>
        </p:sp>
        <p:sp>
          <p:nvSpPr>
            <p:cNvPr id="24639" name="Rectangle 25"/>
            <p:cNvSpPr>
              <a:spLocks noChangeArrowheads="1"/>
            </p:cNvSpPr>
            <p:nvPr/>
          </p:nvSpPr>
          <p:spPr bwMode="auto">
            <a:xfrm>
              <a:off x="1452" y="2072"/>
              <a:ext cx="288" cy="403"/>
            </a:xfrm>
            <a:prstGeom prst="rect">
              <a:avLst/>
            </a:prstGeom>
            <a:solidFill>
              <a:schemeClr val="bg1"/>
            </a:solidFill>
            <a:ln w="9525">
              <a:noFill/>
              <a:miter lim="800000"/>
              <a:headEnd/>
              <a:tailEnd/>
            </a:ln>
          </p:spPr>
          <p:txBody>
            <a:bodyPr/>
            <a:lstStyle/>
            <a:p>
              <a:pPr algn="ctr">
                <a:tabLst>
                  <a:tab pos="-457200" algn="l"/>
                </a:tabLst>
              </a:pPr>
              <a:r>
                <a:rPr lang="en-US" sz="1200" b="1">
                  <a:cs typeface="Times New Roman" pitchFamily="18" charset="0"/>
                </a:rPr>
                <a:t>*</a:t>
              </a:r>
              <a:endParaRPr lang="en-US" sz="1200">
                <a:cs typeface="Times New Roman" pitchFamily="18" charset="0"/>
              </a:endParaRPr>
            </a:p>
            <a:p>
              <a:pPr algn="ctr" eaLnBrk="0" hangingPunct="0">
                <a:tabLst>
                  <a:tab pos="-457200" algn="l"/>
                </a:tabLst>
              </a:pPr>
              <a:endParaRPr lang="en-US"/>
            </a:p>
          </p:txBody>
        </p:sp>
        <p:sp>
          <p:nvSpPr>
            <p:cNvPr id="24640" name="Rectangle 26"/>
            <p:cNvSpPr>
              <a:spLocks noChangeArrowheads="1"/>
            </p:cNvSpPr>
            <p:nvPr/>
          </p:nvSpPr>
          <p:spPr bwMode="auto">
            <a:xfrm>
              <a:off x="1740" y="2072"/>
              <a:ext cx="288" cy="403"/>
            </a:xfrm>
            <a:prstGeom prst="rect">
              <a:avLst/>
            </a:prstGeom>
            <a:solidFill>
              <a:schemeClr val="bg1"/>
            </a:solidFill>
            <a:ln w="9525">
              <a:noFill/>
              <a:miter lim="800000"/>
              <a:headEnd/>
              <a:tailEnd/>
            </a:ln>
          </p:spPr>
          <p:txBody>
            <a:bodyPr/>
            <a:lstStyle/>
            <a:p>
              <a:pPr algn="r">
                <a:tabLst>
                  <a:tab pos="-457200" algn="l"/>
                </a:tabLst>
              </a:pPr>
              <a:r>
                <a:rPr lang="en-US" sz="1200" b="1">
                  <a:cs typeface="Times New Roman" pitchFamily="18" charset="0"/>
                </a:rPr>
                <a:t>*</a:t>
              </a:r>
              <a:endParaRPr lang="en-US" sz="1200">
                <a:cs typeface="Times New Roman" pitchFamily="18" charset="0"/>
              </a:endParaRPr>
            </a:p>
            <a:p>
              <a:pPr algn="r" eaLnBrk="0" hangingPunct="0">
                <a:tabLst>
                  <a:tab pos="-457200" algn="l"/>
                </a:tabLst>
              </a:pPr>
              <a:endParaRPr lang="en-US"/>
            </a:p>
          </p:txBody>
        </p:sp>
        <p:sp>
          <p:nvSpPr>
            <p:cNvPr id="24641" name="Rectangle 27"/>
            <p:cNvSpPr>
              <a:spLocks noChangeArrowheads="1"/>
            </p:cNvSpPr>
            <p:nvPr/>
          </p:nvSpPr>
          <p:spPr bwMode="auto">
            <a:xfrm>
              <a:off x="2028" y="2072"/>
              <a:ext cx="864" cy="403"/>
            </a:xfrm>
            <a:prstGeom prst="rect">
              <a:avLst/>
            </a:prstGeom>
            <a:solidFill>
              <a:schemeClr val="bg1"/>
            </a:solidFill>
            <a:ln w="9525">
              <a:noFill/>
              <a:miter lim="800000"/>
              <a:headEnd/>
              <a:tailEnd/>
            </a:ln>
          </p:spPr>
          <p:txBody>
            <a:bodyPr/>
            <a:lstStyle/>
            <a:p>
              <a:pPr algn="just">
                <a:tabLst>
                  <a:tab pos="-457200" algn="l"/>
                </a:tabLst>
              </a:pPr>
              <a:r>
                <a:rPr lang="en-US" sz="1200" b="1">
                  <a:cs typeface="Times New Roman" pitchFamily="18" charset="0"/>
                </a:rPr>
                <a:t>Chicago</a:t>
              </a:r>
              <a:endParaRPr lang="en-US" sz="1200">
                <a:cs typeface="Times New Roman" pitchFamily="18" charset="0"/>
              </a:endParaRPr>
            </a:p>
            <a:p>
              <a:pPr algn="just" eaLnBrk="0" hangingPunct="0">
                <a:tabLst>
                  <a:tab pos="-457200" algn="l"/>
                </a:tabLst>
              </a:pPr>
              <a:endParaRPr lang="en-US"/>
            </a:p>
          </p:txBody>
        </p:sp>
        <p:sp>
          <p:nvSpPr>
            <p:cNvPr id="24642" name="Rectangle 28"/>
            <p:cNvSpPr>
              <a:spLocks noChangeArrowheads="1"/>
            </p:cNvSpPr>
            <p:nvPr/>
          </p:nvSpPr>
          <p:spPr bwMode="auto">
            <a:xfrm>
              <a:off x="12" y="2475"/>
              <a:ext cx="864" cy="403"/>
            </a:xfrm>
            <a:prstGeom prst="rect">
              <a:avLst/>
            </a:prstGeom>
            <a:solidFill>
              <a:schemeClr val="bg1"/>
            </a:solidFill>
            <a:ln w="9525">
              <a:noFill/>
              <a:miter lim="800000"/>
              <a:headEnd/>
              <a:tailEnd/>
            </a:ln>
          </p:spPr>
          <p:txBody>
            <a:bodyPr/>
            <a:lstStyle/>
            <a:p>
              <a:pPr algn="r">
                <a:tabLst>
                  <a:tab pos="-457200" algn="l"/>
                </a:tabLst>
              </a:pPr>
              <a:r>
                <a:rPr lang="en-US" sz="1200" b="1">
                  <a:cs typeface="Times New Roman" pitchFamily="18" charset="0"/>
                </a:rPr>
                <a:t>Philadelphia</a:t>
              </a:r>
              <a:endParaRPr lang="en-US" sz="1200">
                <a:cs typeface="Times New Roman" pitchFamily="18" charset="0"/>
              </a:endParaRPr>
            </a:p>
            <a:p>
              <a:pPr algn="r" eaLnBrk="0" hangingPunct="0">
                <a:tabLst>
                  <a:tab pos="-457200" algn="l"/>
                </a:tabLst>
              </a:pPr>
              <a:endParaRPr lang="en-US"/>
            </a:p>
          </p:txBody>
        </p:sp>
        <p:sp>
          <p:nvSpPr>
            <p:cNvPr id="24643" name="Rectangle 29"/>
            <p:cNvSpPr>
              <a:spLocks noChangeArrowheads="1"/>
            </p:cNvSpPr>
            <p:nvPr/>
          </p:nvSpPr>
          <p:spPr bwMode="auto">
            <a:xfrm>
              <a:off x="876" y="2475"/>
              <a:ext cx="288" cy="403"/>
            </a:xfrm>
            <a:prstGeom prst="rect">
              <a:avLst/>
            </a:prstGeom>
            <a:solidFill>
              <a:schemeClr val="bg1"/>
            </a:solidFill>
            <a:ln w="9525">
              <a:noFill/>
              <a:miter lim="800000"/>
              <a:headEnd/>
              <a:tailEnd/>
            </a:ln>
          </p:spPr>
          <p:txBody>
            <a:bodyPr/>
            <a:lstStyle/>
            <a:p>
              <a:pPr>
                <a:tabLst>
                  <a:tab pos="-457200" algn="l"/>
                </a:tabLst>
              </a:pPr>
              <a:r>
                <a:rPr lang="en-US" sz="1200" b="1">
                  <a:cs typeface="Times New Roman" pitchFamily="18" charset="0"/>
                </a:rPr>
                <a:t>*</a:t>
              </a:r>
              <a:endParaRPr lang="en-US" sz="1200">
                <a:cs typeface="Times New Roman" pitchFamily="18" charset="0"/>
              </a:endParaRPr>
            </a:p>
            <a:p>
              <a:pPr eaLnBrk="0" hangingPunct="0">
                <a:tabLst>
                  <a:tab pos="-457200" algn="l"/>
                </a:tabLst>
              </a:pPr>
              <a:endParaRPr lang="en-US"/>
            </a:p>
          </p:txBody>
        </p:sp>
        <p:sp>
          <p:nvSpPr>
            <p:cNvPr id="24644" name="Rectangle 30"/>
            <p:cNvSpPr>
              <a:spLocks noChangeArrowheads="1"/>
            </p:cNvSpPr>
            <p:nvPr/>
          </p:nvSpPr>
          <p:spPr bwMode="auto">
            <a:xfrm>
              <a:off x="1164" y="2475"/>
              <a:ext cx="288" cy="403"/>
            </a:xfrm>
            <a:prstGeom prst="rect">
              <a:avLst/>
            </a:prstGeom>
            <a:solidFill>
              <a:schemeClr val="bg1"/>
            </a:solidFill>
            <a:ln w="9525">
              <a:noFill/>
              <a:miter lim="800000"/>
              <a:headEnd/>
              <a:tailEnd/>
            </a:ln>
          </p:spPr>
          <p:txBody>
            <a:bodyPr/>
            <a:lstStyle/>
            <a:p>
              <a:pPr algn="ctr">
                <a:tabLst>
                  <a:tab pos="-457200" algn="l"/>
                </a:tabLst>
              </a:pPr>
              <a:r>
                <a:rPr lang="en-US" sz="1200" b="1">
                  <a:cs typeface="Times New Roman" pitchFamily="18" charset="0"/>
                </a:rPr>
                <a:t>*</a:t>
              </a:r>
              <a:endParaRPr lang="en-US" sz="1200">
                <a:cs typeface="Times New Roman" pitchFamily="18" charset="0"/>
              </a:endParaRPr>
            </a:p>
            <a:p>
              <a:pPr algn="ctr" eaLnBrk="0" hangingPunct="0">
                <a:tabLst>
                  <a:tab pos="-457200" algn="l"/>
                </a:tabLst>
              </a:pPr>
              <a:endParaRPr lang="en-US"/>
            </a:p>
          </p:txBody>
        </p:sp>
        <p:sp>
          <p:nvSpPr>
            <p:cNvPr id="24645" name="Rectangle 31"/>
            <p:cNvSpPr>
              <a:spLocks noChangeArrowheads="1"/>
            </p:cNvSpPr>
            <p:nvPr/>
          </p:nvSpPr>
          <p:spPr bwMode="auto">
            <a:xfrm>
              <a:off x="1452" y="2475"/>
              <a:ext cx="288" cy="403"/>
            </a:xfrm>
            <a:prstGeom prst="rect">
              <a:avLst/>
            </a:prstGeom>
            <a:solidFill>
              <a:schemeClr val="bg1"/>
            </a:solidFill>
            <a:ln w="9525">
              <a:noFill/>
              <a:miter lim="800000"/>
              <a:headEnd/>
              <a:tailEnd/>
            </a:ln>
          </p:spPr>
          <p:txBody>
            <a:bodyPr/>
            <a:lstStyle/>
            <a:p>
              <a:pPr algn="ctr">
                <a:tabLst>
                  <a:tab pos="-457200" algn="l"/>
                </a:tabLst>
              </a:pPr>
              <a:r>
                <a:rPr lang="en-US" sz="1200" b="1">
                  <a:cs typeface="Times New Roman" pitchFamily="18" charset="0"/>
                </a:rPr>
                <a:t>*</a:t>
              </a:r>
              <a:endParaRPr lang="en-US" sz="1200">
                <a:cs typeface="Times New Roman" pitchFamily="18" charset="0"/>
              </a:endParaRPr>
            </a:p>
            <a:p>
              <a:pPr algn="ctr" eaLnBrk="0" hangingPunct="0">
                <a:tabLst>
                  <a:tab pos="-457200" algn="l"/>
                </a:tabLst>
              </a:pPr>
              <a:endParaRPr lang="en-US"/>
            </a:p>
          </p:txBody>
        </p:sp>
        <p:sp>
          <p:nvSpPr>
            <p:cNvPr id="24646" name="Rectangle 32"/>
            <p:cNvSpPr>
              <a:spLocks noChangeArrowheads="1"/>
            </p:cNvSpPr>
            <p:nvPr/>
          </p:nvSpPr>
          <p:spPr bwMode="auto">
            <a:xfrm>
              <a:off x="1740" y="2475"/>
              <a:ext cx="288" cy="403"/>
            </a:xfrm>
            <a:prstGeom prst="rect">
              <a:avLst/>
            </a:prstGeom>
            <a:solidFill>
              <a:schemeClr val="bg1"/>
            </a:solidFill>
            <a:ln w="9525">
              <a:noFill/>
              <a:miter lim="800000"/>
              <a:headEnd/>
              <a:tailEnd/>
            </a:ln>
          </p:spPr>
          <p:txBody>
            <a:bodyPr/>
            <a:lstStyle/>
            <a:p>
              <a:pPr algn="r">
                <a:tabLst>
                  <a:tab pos="-457200" algn="l"/>
                </a:tabLst>
              </a:pPr>
              <a:r>
                <a:rPr lang="en-US" sz="1200" b="1">
                  <a:cs typeface="Times New Roman" pitchFamily="18" charset="0"/>
                </a:rPr>
                <a:t>*</a:t>
              </a:r>
              <a:endParaRPr lang="en-US" sz="1200">
                <a:cs typeface="Times New Roman" pitchFamily="18" charset="0"/>
              </a:endParaRPr>
            </a:p>
            <a:p>
              <a:pPr algn="r" eaLnBrk="0" hangingPunct="0">
                <a:tabLst>
                  <a:tab pos="-457200" algn="l"/>
                </a:tabLst>
              </a:pPr>
              <a:endParaRPr lang="en-US"/>
            </a:p>
          </p:txBody>
        </p:sp>
        <p:sp>
          <p:nvSpPr>
            <p:cNvPr id="24647" name="Rectangle 33"/>
            <p:cNvSpPr>
              <a:spLocks noChangeArrowheads="1"/>
            </p:cNvSpPr>
            <p:nvPr/>
          </p:nvSpPr>
          <p:spPr bwMode="auto">
            <a:xfrm>
              <a:off x="2028" y="2475"/>
              <a:ext cx="864" cy="403"/>
            </a:xfrm>
            <a:prstGeom prst="rect">
              <a:avLst/>
            </a:prstGeom>
            <a:solidFill>
              <a:schemeClr val="bg1"/>
            </a:solidFill>
            <a:ln w="9525">
              <a:noFill/>
              <a:miter lim="800000"/>
              <a:headEnd/>
              <a:tailEnd/>
            </a:ln>
          </p:spPr>
          <p:txBody>
            <a:bodyPr/>
            <a:lstStyle/>
            <a:p>
              <a:pPr algn="just">
                <a:tabLst>
                  <a:tab pos="-457200" algn="l"/>
                </a:tabLst>
              </a:pPr>
              <a:r>
                <a:rPr lang="en-US" sz="1200" b="1">
                  <a:cs typeface="Times New Roman" pitchFamily="18" charset="0"/>
                </a:rPr>
                <a:t>San Francisco</a:t>
              </a:r>
              <a:endParaRPr lang="en-US" sz="1200">
                <a:cs typeface="Times New Roman" pitchFamily="18" charset="0"/>
              </a:endParaRPr>
            </a:p>
            <a:p>
              <a:pPr algn="just" eaLnBrk="0" hangingPunct="0">
                <a:tabLst>
                  <a:tab pos="-457200" algn="l"/>
                </a:tabLst>
              </a:pPr>
              <a:endParaRPr lang="en-US"/>
            </a:p>
          </p:txBody>
        </p:sp>
        <p:sp>
          <p:nvSpPr>
            <p:cNvPr id="24648" name="Rectangle 34"/>
            <p:cNvSpPr>
              <a:spLocks noChangeArrowheads="1"/>
            </p:cNvSpPr>
            <p:nvPr/>
          </p:nvSpPr>
          <p:spPr bwMode="auto">
            <a:xfrm>
              <a:off x="12" y="2878"/>
              <a:ext cx="864" cy="403"/>
            </a:xfrm>
            <a:prstGeom prst="rect">
              <a:avLst/>
            </a:prstGeom>
            <a:solidFill>
              <a:schemeClr val="bg1"/>
            </a:solidFill>
            <a:ln w="9525">
              <a:noFill/>
              <a:miter lim="800000"/>
              <a:headEnd/>
              <a:tailEnd/>
            </a:ln>
          </p:spPr>
          <p:txBody>
            <a:bodyPr/>
            <a:lstStyle/>
            <a:p>
              <a:pPr algn="r">
                <a:tabLst>
                  <a:tab pos="-457200" algn="l"/>
                </a:tabLst>
              </a:pPr>
              <a:r>
                <a:rPr lang="en-US" sz="1200" b="1">
                  <a:cs typeface="Times New Roman" pitchFamily="18" charset="0"/>
                </a:rPr>
                <a:t>New Orleans</a:t>
              </a:r>
              <a:endParaRPr lang="en-US" sz="1200">
                <a:cs typeface="Times New Roman" pitchFamily="18" charset="0"/>
              </a:endParaRPr>
            </a:p>
            <a:p>
              <a:pPr algn="r" eaLnBrk="0" hangingPunct="0">
                <a:tabLst>
                  <a:tab pos="-457200" algn="l"/>
                </a:tabLst>
              </a:pPr>
              <a:endParaRPr lang="en-US"/>
            </a:p>
          </p:txBody>
        </p:sp>
        <p:sp>
          <p:nvSpPr>
            <p:cNvPr id="24649" name="Rectangle 35"/>
            <p:cNvSpPr>
              <a:spLocks noChangeArrowheads="1"/>
            </p:cNvSpPr>
            <p:nvPr/>
          </p:nvSpPr>
          <p:spPr bwMode="auto">
            <a:xfrm>
              <a:off x="876" y="2878"/>
              <a:ext cx="288" cy="403"/>
            </a:xfrm>
            <a:prstGeom prst="rect">
              <a:avLst/>
            </a:prstGeom>
            <a:solidFill>
              <a:schemeClr val="bg1"/>
            </a:solidFill>
            <a:ln w="9525">
              <a:noFill/>
              <a:miter lim="800000"/>
              <a:headEnd/>
              <a:tailEnd/>
            </a:ln>
          </p:spPr>
          <p:txBody>
            <a:bodyPr/>
            <a:lstStyle/>
            <a:p>
              <a:pPr>
                <a:tabLst>
                  <a:tab pos="-457200" algn="l"/>
                </a:tabLst>
              </a:pPr>
              <a:r>
                <a:rPr lang="en-US" sz="1200" b="1">
                  <a:cs typeface="Times New Roman" pitchFamily="18" charset="0"/>
                </a:rPr>
                <a:t>*</a:t>
              </a:r>
              <a:endParaRPr lang="en-US" sz="1200">
                <a:cs typeface="Times New Roman" pitchFamily="18" charset="0"/>
              </a:endParaRPr>
            </a:p>
            <a:p>
              <a:pPr eaLnBrk="0" hangingPunct="0">
                <a:tabLst>
                  <a:tab pos="-457200" algn="l"/>
                </a:tabLst>
              </a:pPr>
              <a:endParaRPr lang="en-US"/>
            </a:p>
          </p:txBody>
        </p:sp>
        <p:sp>
          <p:nvSpPr>
            <p:cNvPr id="24650" name="Rectangle 36"/>
            <p:cNvSpPr>
              <a:spLocks noChangeArrowheads="1"/>
            </p:cNvSpPr>
            <p:nvPr/>
          </p:nvSpPr>
          <p:spPr bwMode="auto">
            <a:xfrm>
              <a:off x="1164" y="2878"/>
              <a:ext cx="288" cy="403"/>
            </a:xfrm>
            <a:prstGeom prst="rect">
              <a:avLst/>
            </a:prstGeom>
            <a:solidFill>
              <a:schemeClr val="bg1"/>
            </a:solidFill>
            <a:ln w="9525">
              <a:noFill/>
              <a:miter lim="800000"/>
              <a:headEnd/>
              <a:tailEnd/>
            </a:ln>
          </p:spPr>
          <p:txBody>
            <a:bodyPr/>
            <a:lstStyle/>
            <a:p>
              <a:pPr algn="ctr">
                <a:tabLst>
                  <a:tab pos="-457200" algn="l"/>
                </a:tabLst>
              </a:pPr>
              <a:r>
                <a:rPr lang="en-US" sz="1200" b="1">
                  <a:cs typeface="Times New Roman" pitchFamily="18" charset="0"/>
                </a:rPr>
                <a:t>*</a:t>
              </a:r>
              <a:endParaRPr lang="en-US" sz="1200">
                <a:cs typeface="Times New Roman" pitchFamily="18" charset="0"/>
              </a:endParaRPr>
            </a:p>
            <a:p>
              <a:pPr algn="ctr" eaLnBrk="0" hangingPunct="0">
                <a:tabLst>
                  <a:tab pos="-457200" algn="l"/>
                </a:tabLst>
              </a:pPr>
              <a:endParaRPr lang="en-US"/>
            </a:p>
          </p:txBody>
        </p:sp>
        <p:sp>
          <p:nvSpPr>
            <p:cNvPr id="24651" name="Rectangle 37"/>
            <p:cNvSpPr>
              <a:spLocks noChangeArrowheads="1"/>
            </p:cNvSpPr>
            <p:nvPr/>
          </p:nvSpPr>
          <p:spPr bwMode="auto">
            <a:xfrm>
              <a:off x="1452" y="2878"/>
              <a:ext cx="288" cy="403"/>
            </a:xfrm>
            <a:prstGeom prst="rect">
              <a:avLst/>
            </a:prstGeom>
            <a:solidFill>
              <a:schemeClr val="bg1"/>
            </a:solidFill>
            <a:ln w="9525">
              <a:noFill/>
              <a:miter lim="800000"/>
              <a:headEnd/>
              <a:tailEnd/>
            </a:ln>
          </p:spPr>
          <p:txBody>
            <a:bodyPr/>
            <a:lstStyle/>
            <a:p>
              <a:pPr algn="ctr">
                <a:tabLst>
                  <a:tab pos="-457200" algn="l"/>
                </a:tabLst>
              </a:pPr>
              <a:r>
                <a:rPr lang="en-US" sz="1200" b="1">
                  <a:cs typeface="Times New Roman" pitchFamily="18" charset="0"/>
                </a:rPr>
                <a:t>*</a:t>
              </a:r>
              <a:endParaRPr lang="en-US" sz="1200">
                <a:cs typeface="Times New Roman" pitchFamily="18" charset="0"/>
              </a:endParaRPr>
            </a:p>
            <a:p>
              <a:pPr algn="ctr" eaLnBrk="0" hangingPunct="0">
                <a:tabLst>
                  <a:tab pos="-457200" algn="l"/>
                </a:tabLst>
              </a:pPr>
              <a:endParaRPr lang="en-US"/>
            </a:p>
          </p:txBody>
        </p:sp>
        <p:sp>
          <p:nvSpPr>
            <p:cNvPr id="24652" name="Rectangle 38"/>
            <p:cNvSpPr>
              <a:spLocks noChangeArrowheads="1"/>
            </p:cNvSpPr>
            <p:nvPr/>
          </p:nvSpPr>
          <p:spPr bwMode="auto">
            <a:xfrm>
              <a:off x="1740" y="2878"/>
              <a:ext cx="288" cy="403"/>
            </a:xfrm>
            <a:prstGeom prst="rect">
              <a:avLst/>
            </a:prstGeom>
            <a:solidFill>
              <a:schemeClr val="bg1"/>
            </a:solidFill>
            <a:ln w="9525">
              <a:noFill/>
              <a:miter lim="800000"/>
              <a:headEnd/>
              <a:tailEnd/>
            </a:ln>
          </p:spPr>
          <p:txBody>
            <a:bodyPr/>
            <a:lstStyle/>
            <a:p>
              <a:pPr algn="r">
                <a:tabLst>
                  <a:tab pos="-457200" algn="l"/>
                </a:tabLst>
              </a:pPr>
              <a:r>
                <a:rPr lang="en-US" sz="1200" b="1">
                  <a:cs typeface="Times New Roman" pitchFamily="18" charset="0"/>
                </a:rPr>
                <a:t>*</a:t>
              </a:r>
              <a:endParaRPr lang="en-US" sz="1200">
                <a:cs typeface="Times New Roman" pitchFamily="18" charset="0"/>
              </a:endParaRPr>
            </a:p>
            <a:p>
              <a:pPr algn="r" eaLnBrk="0" hangingPunct="0">
                <a:tabLst>
                  <a:tab pos="-457200" algn="l"/>
                </a:tabLst>
              </a:pPr>
              <a:endParaRPr lang="en-US"/>
            </a:p>
          </p:txBody>
        </p:sp>
        <p:sp>
          <p:nvSpPr>
            <p:cNvPr id="24653" name="Rectangle 39"/>
            <p:cNvSpPr>
              <a:spLocks noChangeArrowheads="1"/>
            </p:cNvSpPr>
            <p:nvPr/>
          </p:nvSpPr>
          <p:spPr bwMode="auto">
            <a:xfrm>
              <a:off x="2028" y="2878"/>
              <a:ext cx="864" cy="403"/>
            </a:xfrm>
            <a:prstGeom prst="rect">
              <a:avLst/>
            </a:prstGeom>
            <a:solidFill>
              <a:schemeClr val="bg1"/>
            </a:solidFill>
            <a:ln w="9525">
              <a:noFill/>
              <a:miter lim="800000"/>
              <a:headEnd/>
              <a:tailEnd/>
            </a:ln>
          </p:spPr>
          <p:txBody>
            <a:bodyPr/>
            <a:lstStyle/>
            <a:p>
              <a:pPr algn="just">
                <a:tabLst>
                  <a:tab pos="-457200" algn="l"/>
                </a:tabLst>
              </a:pPr>
              <a:r>
                <a:rPr lang="en-US" sz="1200" b="1">
                  <a:cs typeface="Times New Roman" pitchFamily="18" charset="0"/>
                </a:rPr>
                <a:t>Philadelphia</a:t>
              </a:r>
              <a:endParaRPr lang="en-US" sz="1200">
                <a:cs typeface="Times New Roman" pitchFamily="18" charset="0"/>
              </a:endParaRPr>
            </a:p>
            <a:p>
              <a:pPr algn="just" eaLnBrk="0" hangingPunct="0">
                <a:tabLst>
                  <a:tab pos="-457200" algn="l"/>
                </a:tabLst>
              </a:pPr>
              <a:endParaRPr lang="en-US"/>
            </a:p>
          </p:txBody>
        </p:sp>
        <p:sp>
          <p:nvSpPr>
            <p:cNvPr id="24654" name="Rectangle 40"/>
            <p:cNvSpPr>
              <a:spLocks noChangeArrowheads="1"/>
            </p:cNvSpPr>
            <p:nvPr/>
          </p:nvSpPr>
          <p:spPr bwMode="auto">
            <a:xfrm>
              <a:off x="12" y="3281"/>
              <a:ext cx="864" cy="403"/>
            </a:xfrm>
            <a:prstGeom prst="rect">
              <a:avLst/>
            </a:prstGeom>
            <a:solidFill>
              <a:schemeClr val="bg1"/>
            </a:solidFill>
            <a:ln w="9525">
              <a:noFill/>
              <a:miter lim="800000"/>
              <a:headEnd/>
              <a:tailEnd/>
            </a:ln>
          </p:spPr>
          <p:txBody>
            <a:bodyPr/>
            <a:lstStyle/>
            <a:p>
              <a:pPr algn="r">
                <a:tabLst>
                  <a:tab pos="-457200" algn="l"/>
                </a:tabLst>
              </a:pPr>
              <a:r>
                <a:rPr lang="en-US" sz="1200" b="1">
                  <a:cs typeface="Times New Roman" pitchFamily="18" charset="0"/>
                </a:rPr>
                <a:t>Cincinnati</a:t>
              </a:r>
              <a:endParaRPr lang="en-US" sz="1200">
                <a:cs typeface="Times New Roman" pitchFamily="18" charset="0"/>
              </a:endParaRPr>
            </a:p>
            <a:p>
              <a:pPr algn="r" eaLnBrk="0" hangingPunct="0">
                <a:tabLst>
                  <a:tab pos="-457200" algn="l"/>
                </a:tabLst>
              </a:pPr>
              <a:endParaRPr lang="en-US"/>
            </a:p>
          </p:txBody>
        </p:sp>
        <p:sp>
          <p:nvSpPr>
            <p:cNvPr id="24655" name="Rectangle 41"/>
            <p:cNvSpPr>
              <a:spLocks noChangeArrowheads="1"/>
            </p:cNvSpPr>
            <p:nvPr/>
          </p:nvSpPr>
          <p:spPr bwMode="auto">
            <a:xfrm>
              <a:off x="876" y="3281"/>
              <a:ext cx="288" cy="403"/>
            </a:xfrm>
            <a:prstGeom prst="rect">
              <a:avLst/>
            </a:prstGeom>
            <a:solidFill>
              <a:schemeClr val="bg1"/>
            </a:solidFill>
            <a:ln w="9525">
              <a:noFill/>
              <a:miter lim="800000"/>
              <a:headEnd/>
              <a:tailEnd/>
            </a:ln>
          </p:spPr>
          <p:txBody>
            <a:bodyPr/>
            <a:lstStyle/>
            <a:p>
              <a:pPr>
                <a:tabLst>
                  <a:tab pos="-457200" algn="l"/>
                </a:tabLst>
              </a:pPr>
              <a:r>
                <a:rPr lang="en-US" sz="1200" b="1">
                  <a:cs typeface="Times New Roman" pitchFamily="18" charset="0"/>
                </a:rPr>
                <a:t>*</a:t>
              </a:r>
              <a:endParaRPr lang="en-US" sz="1200">
                <a:cs typeface="Times New Roman" pitchFamily="18" charset="0"/>
              </a:endParaRPr>
            </a:p>
            <a:p>
              <a:pPr eaLnBrk="0" hangingPunct="0">
                <a:tabLst>
                  <a:tab pos="-457200" algn="l"/>
                </a:tabLst>
              </a:pPr>
              <a:endParaRPr lang="en-US"/>
            </a:p>
          </p:txBody>
        </p:sp>
        <p:sp>
          <p:nvSpPr>
            <p:cNvPr id="24656" name="Rectangle 42"/>
            <p:cNvSpPr>
              <a:spLocks noChangeArrowheads="1"/>
            </p:cNvSpPr>
            <p:nvPr/>
          </p:nvSpPr>
          <p:spPr bwMode="auto">
            <a:xfrm>
              <a:off x="1164" y="3281"/>
              <a:ext cx="288" cy="403"/>
            </a:xfrm>
            <a:prstGeom prst="rect">
              <a:avLst/>
            </a:prstGeom>
            <a:solidFill>
              <a:schemeClr val="bg1"/>
            </a:solidFill>
            <a:ln w="9525">
              <a:noFill/>
              <a:miter lim="800000"/>
              <a:headEnd/>
              <a:tailEnd/>
            </a:ln>
          </p:spPr>
          <p:txBody>
            <a:bodyPr/>
            <a:lstStyle/>
            <a:p>
              <a:pPr algn="ctr">
                <a:tabLst>
                  <a:tab pos="-457200" algn="l"/>
                </a:tabLst>
              </a:pPr>
              <a:r>
                <a:rPr lang="en-US" sz="1200" b="1">
                  <a:cs typeface="Times New Roman" pitchFamily="18" charset="0"/>
                </a:rPr>
                <a:t>*</a:t>
              </a:r>
              <a:endParaRPr lang="en-US" sz="1200">
                <a:cs typeface="Times New Roman" pitchFamily="18" charset="0"/>
              </a:endParaRPr>
            </a:p>
            <a:p>
              <a:pPr algn="ctr" eaLnBrk="0" hangingPunct="0">
                <a:tabLst>
                  <a:tab pos="-457200" algn="l"/>
                </a:tabLst>
              </a:pPr>
              <a:endParaRPr lang="en-US"/>
            </a:p>
          </p:txBody>
        </p:sp>
        <p:sp>
          <p:nvSpPr>
            <p:cNvPr id="24657" name="Rectangle 43"/>
            <p:cNvSpPr>
              <a:spLocks noChangeArrowheads="1"/>
            </p:cNvSpPr>
            <p:nvPr/>
          </p:nvSpPr>
          <p:spPr bwMode="auto">
            <a:xfrm>
              <a:off x="1452" y="3281"/>
              <a:ext cx="288" cy="403"/>
            </a:xfrm>
            <a:prstGeom prst="rect">
              <a:avLst/>
            </a:prstGeom>
            <a:solidFill>
              <a:schemeClr val="bg1"/>
            </a:solidFill>
            <a:ln w="9525">
              <a:noFill/>
              <a:miter lim="800000"/>
              <a:headEnd/>
              <a:tailEnd/>
            </a:ln>
          </p:spPr>
          <p:txBody>
            <a:bodyPr/>
            <a:lstStyle/>
            <a:p>
              <a:pPr algn="ctr">
                <a:tabLst>
                  <a:tab pos="-457200" algn="l"/>
                </a:tabLst>
              </a:pPr>
              <a:r>
                <a:rPr lang="en-US" sz="1200" b="1">
                  <a:cs typeface="Times New Roman" pitchFamily="18" charset="0"/>
                </a:rPr>
                <a:t>*</a:t>
              </a:r>
              <a:endParaRPr lang="en-US" sz="1200">
                <a:cs typeface="Times New Roman" pitchFamily="18" charset="0"/>
              </a:endParaRPr>
            </a:p>
            <a:p>
              <a:pPr algn="ctr" eaLnBrk="0" hangingPunct="0">
                <a:tabLst>
                  <a:tab pos="-457200" algn="l"/>
                </a:tabLst>
              </a:pPr>
              <a:endParaRPr lang="en-US"/>
            </a:p>
          </p:txBody>
        </p:sp>
        <p:sp>
          <p:nvSpPr>
            <p:cNvPr id="24658" name="Rectangle 44"/>
            <p:cNvSpPr>
              <a:spLocks noChangeArrowheads="1"/>
            </p:cNvSpPr>
            <p:nvPr/>
          </p:nvSpPr>
          <p:spPr bwMode="auto">
            <a:xfrm>
              <a:off x="1740" y="3281"/>
              <a:ext cx="288" cy="403"/>
            </a:xfrm>
            <a:prstGeom prst="rect">
              <a:avLst/>
            </a:prstGeom>
            <a:solidFill>
              <a:schemeClr val="bg1"/>
            </a:solidFill>
            <a:ln w="9525">
              <a:noFill/>
              <a:miter lim="800000"/>
              <a:headEnd/>
              <a:tailEnd/>
            </a:ln>
          </p:spPr>
          <p:txBody>
            <a:bodyPr/>
            <a:lstStyle/>
            <a:p>
              <a:pPr algn="r">
                <a:tabLst>
                  <a:tab pos="-457200" algn="l"/>
                </a:tabLst>
              </a:pPr>
              <a:r>
                <a:rPr lang="en-US" sz="1200" b="1">
                  <a:cs typeface="Times New Roman" pitchFamily="18" charset="0"/>
                </a:rPr>
                <a:t>*</a:t>
              </a:r>
              <a:endParaRPr lang="en-US" sz="1200">
                <a:cs typeface="Times New Roman" pitchFamily="18" charset="0"/>
              </a:endParaRPr>
            </a:p>
            <a:p>
              <a:pPr algn="r" eaLnBrk="0" hangingPunct="0">
                <a:tabLst>
                  <a:tab pos="-457200" algn="l"/>
                </a:tabLst>
              </a:pPr>
              <a:endParaRPr lang="en-US"/>
            </a:p>
          </p:txBody>
        </p:sp>
        <p:sp>
          <p:nvSpPr>
            <p:cNvPr id="24659" name="Rectangle 45"/>
            <p:cNvSpPr>
              <a:spLocks noChangeArrowheads="1"/>
            </p:cNvSpPr>
            <p:nvPr/>
          </p:nvSpPr>
          <p:spPr bwMode="auto">
            <a:xfrm>
              <a:off x="2028" y="3281"/>
              <a:ext cx="864" cy="403"/>
            </a:xfrm>
            <a:prstGeom prst="rect">
              <a:avLst/>
            </a:prstGeom>
            <a:solidFill>
              <a:schemeClr val="bg1"/>
            </a:solidFill>
            <a:ln w="9525">
              <a:noFill/>
              <a:miter lim="800000"/>
              <a:headEnd/>
              <a:tailEnd/>
            </a:ln>
          </p:spPr>
          <p:txBody>
            <a:bodyPr/>
            <a:lstStyle/>
            <a:p>
              <a:pPr algn="just">
                <a:tabLst>
                  <a:tab pos="-457200" algn="l"/>
                </a:tabLst>
              </a:pPr>
              <a:r>
                <a:rPr lang="en-US" sz="1200" b="1">
                  <a:cs typeface="Times New Roman" pitchFamily="18" charset="0"/>
                </a:rPr>
                <a:t>Boston</a:t>
              </a:r>
              <a:endParaRPr lang="en-US" sz="1200">
                <a:cs typeface="Times New Roman" pitchFamily="18" charset="0"/>
              </a:endParaRPr>
            </a:p>
            <a:p>
              <a:pPr algn="just" eaLnBrk="0" hangingPunct="0">
                <a:tabLst>
                  <a:tab pos="-457200" algn="l"/>
                </a:tabLst>
              </a:pPr>
              <a:endParaRPr lang="en-US"/>
            </a:p>
          </p:txBody>
        </p:sp>
        <p:sp>
          <p:nvSpPr>
            <p:cNvPr id="24660" name="Rectangle 46"/>
            <p:cNvSpPr>
              <a:spLocks noChangeArrowheads="1"/>
            </p:cNvSpPr>
            <p:nvPr/>
          </p:nvSpPr>
          <p:spPr bwMode="auto">
            <a:xfrm>
              <a:off x="12" y="3684"/>
              <a:ext cx="864" cy="403"/>
            </a:xfrm>
            <a:prstGeom prst="rect">
              <a:avLst/>
            </a:prstGeom>
            <a:solidFill>
              <a:schemeClr val="bg1"/>
            </a:solidFill>
            <a:ln w="9525">
              <a:noFill/>
              <a:miter lim="800000"/>
              <a:headEnd/>
              <a:tailEnd/>
            </a:ln>
          </p:spPr>
          <p:txBody>
            <a:bodyPr/>
            <a:lstStyle/>
            <a:p>
              <a:pPr algn="r">
                <a:tabLst>
                  <a:tab pos="-457200" algn="l"/>
                </a:tabLst>
              </a:pPr>
              <a:r>
                <a:rPr lang="en-US" sz="1200" b="1">
                  <a:cs typeface="Times New Roman" pitchFamily="18" charset="0"/>
                </a:rPr>
                <a:t>St.Louis</a:t>
              </a:r>
              <a:endParaRPr lang="en-US" sz="1200">
                <a:cs typeface="Times New Roman" pitchFamily="18" charset="0"/>
              </a:endParaRPr>
            </a:p>
            <a:p>
              <a:pPr algn="r" eaLnBrk="0" hangingPunct="0">
                <a:tabLst>
                  <a:tab pos="-457200" algn="l"/>
                </a:tabLst>
              </a:pPr>
              <a:endParaRPr lang="en-US"/>
            </a:p>
          </p:txBody>
        </p:sp>
        <p:sp>
          <p:nvSpPr>
            <p:cNvPr id="24661" name="Rectangle 47"/>
            <p:cNvSpPr>
              <a:spLocks noChangeArrowheads="1"/>
            </p:cNvSpPr>
            <p:nvPr/>
          </p:nvSpPr>
          <p:spPr bwMode="auto">
            <a:xfrm>
              <a:off x="876" y="3684"/>
              <a:ext cx="288" cy="403"/>
            </a:xfrm>
            <a:prstGeom prst="rect">
              <a:avLst/>
            </a:prstGeom>
            <a:solidFill>
              <a:schemeClr val="bg1"/>
            </a:solidFill>
            <a:ln w="9525">
              <a:noFill/>
              <a:miter lim="800000"/>
              <a:headEnd/>
              <a:tailEnd/>
            </a:ln>
          </p:spPr>
          <p:txBody>
            <a:bodyPr/>
            <a:lstStyle/>
            <a:p>
              <a:pPr>
                <a:tabLst>
                  <a:tab pos="-457200" algn="l"/>
                </a:tabLst>
              </a:pPr>
              <a:r>
                <a:rPr lang="en-US" sz="1200" b="1">
                  <a:cs typeface="Times New Roman" pitchFamily="18" charset="0"/>
                </a:rPr>
                <a:t>*</a:t>
              </a:r>
              <a:endParaRPr lang="en-US" sz="1200">
                <a:cs typeface="Times New Roman" pitchFamily="18" charset="0"/>
              </a:endParaRPr>
            </a:p>
            <a:p>
              <a:pPr eaLnBrk="0" hangingPunct="0">
                <a:tabLst>
                  <a:tab pos="-457200" algn="l"/>
                </a:tabLst>
              </a:pPr>
              <a:endParaRPr lang="en-US"/>
            </a:p>
          </p:txBody>
        </p:sp>
        <p:sp>
          <p:nvSpPr>
            <p:cNvPr id="24662" name="Rectangle 48"/>
            <p:cNvSpPr>
              <a:spLocks noChangeArrowheads="1"/>
            </p:cNvSpPr>
            <p:nvPr/>
          </p:nvSpPr>
          <p:spPr bwMode="auto">
            <a:xfrm>
              <a:off x="1164" y="3684"/>
              <a:ext cx="288" cy="403"/>
            </a:xfrm>
            <a:prstGeom prst="rect">
              <a:avLst/>
            </a:prstGeom>
            <a:solidFill>
              <a:schemeClr val="bg1"/>
            </a:solidFill>
            <a:ln w="9525">
              <a:noFill/>
              <a:miter lim="800000"/>
              <a:headEnd/>
              <a:tailEnd/>
            </a:ln>
          </p:spPr>
          <p:txBody>
            <a:bodyPr/>
            <a:lstStyle/>
            <a:p>
              <a:pPr algn="r">
                <a:tabLst>
                  <a:tab pos="-457200" algn="l"/>
                </a:tabLst>
              </a:pPr>
              <a:r>
                <a:rPr lang="en-US" sz="1200">
                  <a:cs typeface="Times New Roman" pitchFamily="18" charset="0"/>
                </a:rPr>
                <a:t> </a:t>
              </a:r>
            </a:p>
            <a:p>
              <a:pPr algn="r" eaLnBrk="0" hangingPunct="0">
                <a:tabLst>
                  <a:tab pos="-457200" algn="l"/>
                </a:tabLst>
              </a:pPr>
              <a:endParaRPr lang="en-US"/>
            </a:p>
          </p:txBody>
        </p:sp>
        <p:sp>
          <p:nvSpPr>
            <p:cNvPr id="24663" name="Rectangle 49"/>
            <p:cNvSpPr>
              <a:spLocks noChangeArrowheads="1"/>
            </p:cNvSpPr>
            <p:nvPr/>
          </p:nvSpPr>
          <p:spPr bwMode="auto">
            <a:xfrm>
              <a:off x="1452" y="3684"/>
              <a:ext cx="288" cy="403"/>
            </a:xfrm>
            <a:prstGeom prst="rect">
              <a:avLst/>
            </a:prstGeom>
            <a:solidFill>
              <a:schemeClr val="bg1"/>
            </a:solidFill>
            <a:ln w="9525">
              <a:noFill/>
              <a:miter lim="800000"/>
              <a:headEnd/>
              <a:tailEnd/>
            </a:ln>
          </p:spPr>
          <p:txBody>
            <a:bodyPr/>
            <a:lstStyle/>
            <a:p>
              <a:pPr algn="ctr">
                <a:tabLst>
                  <a:tab pos="-457200" algn="l"/>
                </a:tabLst>
              </a:pPr>
              <a:r>
                <a:rPr lang="en-US" sz="1200" b="1">
                  <a:cs typeface="Times New Roman" pitchFamily="18" charset="0"/>
                </a:rPr>
                <a:t>*</a:t>
              </a:r>
              <a:endParaRPr lang="en-US" sz="1200">
                <a:cs typeface="Times New Roman" pitchFamily="18" charset="0"/>
              </a:endParaRPr>
            </a:p>
            <a:p>
              <a:pPr algn="ctr" eaLnBrk="0" hangingPunct="0">
                <a:tabLst>
                  <a:tab pos="-457200" algn="l"/>
                </a:tabLst>
              </a:pPr>
              <a:endParaRPr lang="en-US"/>
            </a:p>
          </p:txBody>
        </p:sp>
        <p:sp>
          <p:nvSpPr>
            <p:cNvPr id="24664" name="Rectangle 50"/>
            <p:cNvSpPr>
              <a:spLocks noChangeArrowheads="1"/>
            </p:cNvSpPr>
            <p:nvPr/>
          </p:nvSpPr>
          <p:spPr bwMode="auto">
            <a:xfrm>
              <a:off x="1740" y="3684"/>
              <a:ext cx="288" cy="403"/>
            </a:xfrm>
            <a:prstGeom prst="rect">
              <a:avLst/>
            </a:prstGeom>
            <a:solidFill>
              <a:schemeClr val="bg1"/>
            </a:solidFill>
            <a:ln w="9525">
              <a:noFill/>
              <a:miter lim="800000"/>
              <a:headEnd/>
              <a:tailEnd/>
            </a:ln>
          </p:spPr>
          <p:txBody>
            <a:bodyPr/>
            <a:lstStyle/>
            <a:p>
              <a:pPr algn="r">
                <a:tabLst>
                  <a:tab pos="-457200" algn="l"/>
                </a:tabLst>
              </a:pPr>
              <a:r>
                <a:rPr lang="en-US" sz="1200" b="1">
                  <a:cs typeface="Times New Roman" pitchFamily="18" charset="0"/>
                </a:rPr>
                <a:t>*</a:t>
              </a:r>
              <a:endParaRPr lang="en-US" sz="1200">
                <a:cs typeface="Times New Roman" pitchFamily="18" charset="0"/>
              </a:endParaRPr>
            </a:p>
            <a:p>
              <a:pPr algn="r" eaLnBrk="0" hangingPunct="0">
                <a:tabLst>
                  <a:tab pos="-457200" algn="l"/>
                </a:tabLst>
              </a:pPr>
              <a:endParaRPr lang="en-US"/>
            </a:p>
          </p:txBody>
        </p:sp>
        <p:sp>
          <p:nvSpPr>
            <p:cNvPr id="24665" name="Rectangle 51"/>
            <p:cNvSpPr>
              <a:spLocks noChangeArrowheads="1"/>
            </p:cNvSpPr>
            <p:nvPr/>
          </p:nvSpPr>
          <p:spPr bwMode="auto">
            <a:xfrm>
              <a:off x="2028" y="3684"/>
              <a:ext cx="864" cy="403"/>
            </a:xfrm>
            <a:prstGeom prst="rect">
              <a:avLst/>
            </a:prstGeom>
            <a:solidFill>
              <a:schemeClr val="bg1"/>
            </a:solidFill>
            <a:ln w="9525">
              <a:noFill/>
              <a:miter lim="800000"/>
              <a:headEnd/>
              <a:tailEnd/>
            </a:ln>
          </p:spPr>
          <p:txBody>
            <a:bodyPr/>
            <a:lstStyle/>
            <a:p>
              <a:pPr algn="just">
                <a:tabLst>
                  <a:tab pos="-457200" algn="l"/>
                </a:tabLst>
              </a:pPr>
              <a:r>
                <a:rPr lang="en-US" sz="1200" b="1">
                  <a:cs typeface="Times New Roman" pitchFamily="18" charset="0"/>
                </a:rPr>
                <a:t>Detroit</a:t>
              </a:r>
              <a:endParaRPr lang="en-US" sz="1200">
                <a:cs typeface="Times New Roman" pitchFamily="18" charset="0"/>
              </a:endParaRPr>
            </a:p>
            <a:p>
              <a:pPr algn="just" eaLnBrk="0" hangingPunct="0">
                <a:tabLst>
                  <a:tab pos="-457200" algn="l"/>
                </a:tabLst>
              </a:pPr>
              <a:endParaRPr lang="en-US"/>
            </a:p>
          </p:txBody>
        </p:sp>
        <p:sp>
          <p:nvSpPr>
            <p:cNvPr id="24666" name="Rectangle 52"/>
            <p:cNvSpPr>
              <a:spLocks noChangeArrowheads="1"/>
            </p:cNvSpPr>
            <p:nvPr/>
          </p:nvSpPr>
          <p:spPr bwMode="auto">
            <a:xfrm>
              <a:off x="12" y="4087"/>
              <a:ext cx="864" cy="403"/>
            </a:xfrm>
            <a:prstGeom prst="rect">
              <a:avLst/>
            </a:prstGeom>
            <a:solidFill>
              <a:schemeClr val="bg1"/>
            </a:solidFill>
            <a:ln w="9525">
              <a:noFill/>
              <a:miter lim="800000"/>
              <a:headEnd/>
              <a:tailEnd/>
            </a:ln>
          </p:spPr>
          <p:txBody>
            <a:bodyPr/>
            <a:lstStyle/>
            <a:p>
              <a:pPr algn="r">
                <a:tabLst>
                  <a:tab pos="-457200" algn="l"/>
                </a:tabLst>
              </a:pPr>
              <a:r>
                <a:rPr lang="en-US" sz="1200" b="1">
                  <a:cs typeface="Times New Roman" pitchFamily="18" charset="0"/>
                </a:rPr>
                <a:t>Pittsburgh</a:t>
              </a:r>
              <a:endParaRPr lang="en-US" sz="1200">
                <a:cs typeface="Times New Roman" pitchFamily="18" charset="0"/>
              </a:endParaRPr>
            </a:p>
            <a:p>
              <a:pPr algn="r" eaLnBrk="0" hangingPunct="0">
                <a:tabLst>
                  <a:tab pos="-457200" algn="l"/>
                </a:tabLst>
              </a:pPr>
              <a:endParaRPr lang="en-US"/>
            </a:p>
          </p:txBody>
        </p:sp>
        <p:sp>
          <p:nvSpPr>
            <p:cNvPr id="24667" name="Rectangle 53"/>
            <p:cNvSpPr>
              <a:spLocks noChangeArrowheads="1"/>
            </p:cNvSpPr>
            <p:nvPr/>
          </p:nvSpPr>
          <p:spPr bwMode="auto">
            <a:xfrm>
              <a:off x="876" y="4087"/>
              <a:ext cx="288" cy="403"/>
            </a:xfrm>
            <a:prstGeom prst="rect">
              <a:avLst/>
            </a:prstGeom>
            <a:solidFill>
              <a:schemeClr val="bg1"/>
            </a:solidFill>
            <a:ln w="9525">
              <a:noFill/>
              <a:miter lim="800000"/>
              <a:headEnd/>
              <a:tailEnd/>
            </a:ln>
          </p:spPr>
          <p:txBody>
            <a:bodyPr/>
            <a:lstStyle/>
            <a:p>
              <a:pPr>
                <a:tabLst>
                  <a:tab pos="-457200" algn="l"/>
                </a:tabLst>
              </a:pPr>
              <a:r>
                <a:rPr lang="en-US" sz="1200" b="1">
                  <a:cs typeface="Times New Roman" pitchFamily="18" charset="0"/>
                </a:rPr>
                <a:t>*</a:t>
              </a:r>
              <a:endParaRPr lang="en-US" sz="1200">
                <a:cs typeface="Times New Roman" pitchFamily="18" charset="0"/>
              </a:endParaRPr>
            </a:p>
            <a:p>
              <a:pPr eaLnBrk="0" hangingPunct="0">
                <a:tabLst>
                  <a:tab pos="-457200" algn="l"/>
                </a:tabLst>
              </a:pPr>
              <a:endParaRPr lang="en-US"/>
            </a:p>
          </p:txBody>
        </p:sp>
        <p:sp>
          <p:nvSpPr>
            <p:cNvPr id="24668" name="Rectangle 54"/>
            <p:cNvSpPr>
              <a:spLocks noChangeArrowheads="1"/>
            </p:cNvSpPr>
            <p:nvPr/>
          </p:nvSpPr>
          <p:spPr bwMode="auto">
            <a:xfrm>
              <a:off x="1164" y="4087"/>
              <a:ext cx="288" cy="403"/>
            </a:xfrm>
            <a:prstGeom prst="rect">
              <a:avLst/>
            </a:prstGeom>
            <a:solidFill>
              <a:schemeClr val="bg1"/>
            </a:solidFill>
            <a:ln w="9525">
              <a:noFill/>
              <a:miter lim="800000"/>
              <a:headEnd/>
              <a:tailEnd/>
            </a:ln>
          </p:spPr>
          <p:txBody>
            <a:bodyPr/>
            <a:lstStyle/>
            <a:p>
              <a:pPr algn="ctr">
                <a:tabLst>
                  <a:tab pos="-457200" algn="l"/>
                </a:tabLst>
              </a:pPr>
              <a:r>
                <a:rPr lang="en-US" sz="1200" b="1">
                  <a:cs typeface="Times New Roman" pitchFamily="18" charset="0"/>
                </a:rPr>
                <a:t>*</a:t>
              </a:r>
              <a:endParaRPr lang="en-US" sz="1200">
                <a:cs typeface="Times New Roman" pitchFamily="18" charset="0"/>
              </a:endParaRPr>
            </a:p>
            <a:p>
              <a:pPr algn="ctr" eaLnBrk="0" hangingPunct="0">
                <a:tabLst>
                  <a:tab pos="-457200" algn="l"/>
                </a:tabLst>
              </a:pPr>
              <a:endParaRPr lang="en-US"/>
            </a:p>
          </p:txBody>
        </p:sp>
        <p:sp>
          <p:nvSpPr>
            <p:cNvPr id="24669" name="Rectangle 55"/>
            <p:cNvSpPr>
              <a:spLocks noChangeArrowheads="1"/>
            </p:cNvSpPr>
            <p:nvPr/>
          </p:nvSpPr>
          <p:spPr bwMode="auto">
            <a:xfrm>
              <a:off x="1452" y="4087"/>
              <a:ext cx="288" cy="403"/>
            </a:xfrm>
            <a:prstGeom prst="rect">
              <a:avLst/>
            </a:prstGeom>
            <a:solidFill>
              <a:schemeClr val="bg1"/>
            </a:solidFill>
            <a:ln w="9525">
              <a:noFill/>
              <a:miter lim="800000"/>
              <a:headEnd/>
              <a:tailEnd/>
            </a:ln>
          </p:spPr>
          <p:txBody>
            <a:bodyPr/>
            <a:lstStyle/>
            <a:p>
              <a:pPr algn="ctr">
                <a:tabLst>
                  <a:tab pos="-457200" algn="l"/>
                </a:tabLst>
              </a:pPr>
              <a:r>
                <a:rPr lang="en-US" sz="1200" b="1">
                  <a:cs typeface="Times New Roman" pitchFamily="18" charset="0"/>
                </a:rPr>
                <a:t>*</a:t>
              </a:r>
              <a:endParaRPr lang="en-US" sz="1200">
                <a:cs typeface="Times New Roman" pitchFamily="18" charset="0"/>
              </a:endParaRPr>
            </a:p>
            <a:p>
              <a:pPr algn="ctr" eaLnBrk="0" hangingPunct="0">
                <a:tabLst>
                  <a:tab pos="-457200" algn="l"/>
                </a:tabLst>
              </a:pPr>
              <a:endParaRPr lang="en-US"/>
            </a:p>
          </p:txBody>
        </p:sp>
        <p:sp>
          <p:nvSpPr>
            <p:cNvPr id="24670" name="Rectangle 56"/>
            <p:cNvSpPr>
              <a:spLocks noChangeArrowheads="1"/>
            </p:cNvSpPr>
            <p:nvPr/>
          </p:nvSpPr>
          <p:spPr bwMode="auto">
            <a:xfrm>
              <a:off x="1740" y="4087"/>
              <a:ext cx="288" cy="403"/>
            </a:xfrm>
            <a:prstGeom prst="rect">
              <a:avLst/>
            </a:prstGeom>
            <a:solidFill>
              <a:schemeClr val="bg1"/>
            </a:solidFill>
            <a:ln w="9525">
              <a:noFill/>
              <a:miter lim="800000"/>
              <a:headEnd/>
              <a:tailEnd/>
            </a:ln>
          </p:spPr>
          <p:txBody>
            <a:bodyPr/>
            <a:lstStyle/>
            <a:p>
              <a:pPr algn="r">
                <a:tabLst>
                  <a:tab pos="-457200" algn="l"/>
                </a:tabLst>
              </a:pPr>
              <a:r>
                <a:rPr lang="en-US" sz="1200" b="1">
                  <a:cs typeface="Times New Roman" pitchFamily="18" charset="0"/>
                </a:rPr>
                <a:t>*</a:t>
              </a:r>
              <a:endParaRPr lang="en-US" sz="1200">
                <a:cs typeface="Times New Roman" pitchFamily="18" charset="0"/>
              </a:endParaRPr>
            </a:p>
            <a:p>
              <a:pPr algn="r" eaLnBrk="0" hangingPunct="0">
                <a:tabLst>
                  <a:tab pos="-457200" algn="l"/>
                </a:tabLst>
              </a:pPr>
              <a:endParaRPr lang="en-US"/>
            </a:p>
          </p:txBody>
        </p:sp>
        <p:sp>
          <p:nvSpPr>
            <p:cNvPr id="24671" name="Rectangle 57"/>
            <p:cNvSpPr>
              <a:spLocks noChangeArrowheads="1"/>
            </p:cNvSpPr>
            <p:nvPr/>
          </p:nvSpPr>
          <p:spPr bwMode="auto">
            <a:xfrm>
              <a:off x="2028" y="4087"/>
              <a:ext cx="864" cy="403"/>
            </a:xfrm>
            <a:prstGeom prst="rect">
              <a:avLst/>
            </a:prstGeom>
            <a:solidFill>
              <a:schemeClr val="bg1"/>
            </a:solidFill>
            <a:ln w="9525">
              <a:noFill/>
              <a:miter lim="800000"/>
              <a:headEnd/>
              <a:tailEnd/>
            </a:ln>
          </p:spPr>
          <p:txBody>
            <a:bodyPr/>
            <a:lstStyle/>
            <a:p>
              <a:pPr algn="just">
                <a:tabLst>
                  <a:tab pos="-457200" algn="l"/>
                </a:tabLst>
              </a:pPr>
              <a:r>
                <a:rPr lang="en-US" sz="1200" b="1">
                  <a:cs typeface="Times New Roman" pitchFamily="18" charset="0"/>
                </a:rPr>
                <a:t>Washington</a:t>
              </a:r>
              <a:endParaRPr lang="en-US" sz="1200">
                <a:cs typeface="Times New Roman" pitchFamily="18" charset="0"/>
              </a:endParaRPr>
            </a:p>
            <a:p>
              <a:pPr algn="just" eaLnBrk="0" hangingPunct="0">
                <a:tabLst>
                  <a:tab pos="-457200" algn="l"/>
                </a:tabLst>
              </a:pPr>
              <a:endParaRPr lang="en-US"/>
            </a:p>
          </p:txBody>
        </p:sp>
        <p:sp>
          <p:nvSpPr>
            <p:cNvPr id="24672" name="Rectangle 58"/>
            <p:cNvSpPr>
              <a:spLocks noChangeArrowheads="1"/>
            </p:cNvSpPr>
            <p:nvPr/>
          </p:nvSpPr>
          <p:spPr bwMode="auto">
            <a:xfrm>
              <a:off x="12" y="4490"/>
              <a:ext cx="864" cy="403"/>
            </a:xfrm>
            <a:prstGeom prst="rect">
              <a:avLst/>
            </a:prstGeom>
            <a:solidFill>
              <a:schemeClr val="bg1"/>
            </a:solidFill>
            <a:ln w="9525">
              <a:noFill/>
              <a:miter lim="800000"/>
              <a:headEnd/>
              <a:tailEnd/>
            </a:ln>
          </p:spPr>
          <p:txBody>
            <a:bodyPr/>
            <a:lstStyle/>
            <a:p>
              <a:pPr algn="r">
                <a:tabLst>
                  <a:tab pos="-457200" algn="l"/>
                </a:tabLst>
              </a:pPr>
              <a:r>
                <a:rPr lang="en-US" sz="1200" b="1">
                  <a:cs typeface="Times New Roman" pitchFamily="18" charset="0"/>
                </a:rPr>
                <a:t>Louisville</a:t>
              </a:r>
              <a:endParaRPr lang="en-US" sz="1200">
                <a:cs typeface="Times New Roman" pitchFamily="18" charset="0"/>
              </a:endParaRPr>
            </a:p>
            <a:p>
              <a:pPr algn="r" eaLnBrk="0" hangingPunct="0">
                <a:tabLst>
                  <a:tab pos="-457200" algn="l"/>
                </a:tabLst>
              </a:pPr>
              <a:endParaRPr lang="en-US"/>
            </a:p>
          </p:txBody>
        </p:sp>
        <p:sp>
          <p:nvSpPr>
            <p:cNvPr id="24673" name="Rectangle 59"/>
            <p:cNvSpPr>
              <a:spLocks noChangeArrowheads="1"/>
            </p:cNvSpPr>
            <p:nvPr/>
          </p:nvSpPr>
          <p:spPr bwMode="auto">
            <a:xfrm>
              <a:off x="876" y="4490"/>
              <a:ext cx="288" cy="403"/>
            </a:xfrm>
            <a:prstGeom prst="rect">
              <a:avLst/>
            </a:prstGeom>
            <a:solidFill>
              <a:schemeClr val="bg1"/>
            </a:solidFill>
            <a:ln w="9525">
              <a:noFill/>
              <a:miter lim="800000"/>
              <a:headEnd/>
              <a:tailEnd/>
            </a:ln>
          </p:spPr>
          <p:txBody>
            <a:bodyPr/>
            <a:lstStyle/>
            <a:p>
              <a:pPr>
                <a:tabLst>
                  <a:tab pos="-457200" algn="l"/>
                </a:tabLst>
              </a:pPr>
              <a:r>
                <a:rPr lang="en-US" sz="1200" b="1">
                  <a:cs typeface="Times New Roman" pitchFamily="18" charset="0"/>
                </a:rPr>
                <a:t>*</a:t>
              </a:r>
              <a:endParaRPr lang="en-US" sz="1200">
                <a:cs typeface="Times New Roman" pitchFamily="18" charset="0"/>
              </a:endParaRPr>
            </a:p>
            <a:p>
              <a:pPr eaLnBrk="0" hangingPunct="0">
                <a:tabLst>
                  <a:tab pos="-457200" algn="l"/>
                </a:tabLst>
              </a:pPr>
              <a:endParaRPr lang="en-US"/>
            </a:p>
          </p:txBody>
        </p:sp>
        <p:sp>
          <p:nvSpPr>
            <p:cNvPr id="24674" name="Rectangle 60"/>
            <p:cNvSpPr>
              <a:spLocks noChangeArrowheads="1"/>
            </p:cNvSpPr>
            <p:nvPr/>
          </p:nvSpPr>
          <p:spPr bwMode="auto">
            <a:xfrm>
              <a:off x="1164" y="4490"/>
              <a:ext cx="288" cy="403"/>
            </a:xfrm>
            <a:prstGeom prst="rect">
              <a:avLst/>
            </a:prstGeom>
            <a:solidFill>
              <a:schemeClr val="bg1"/>
            </a:solidFill>
            <a:ln w="9525">
              <a:noFill/>
              <a:miter lim="800000"/>
              <a:headEnd/>
              <a:tailEnd/>
            </a:ln>
          </p:spPr>
          <p:txBody>
            <a:bodyPr/>
            <a:lstStyle/>
            <a:p>
              <a:pPr algn="ctr">
                <a:tabLst>
                  <a:tab pos="-457200" algn="l"/>
                </a:tabLst>
              </a:pPr>
              <a:r>
                <a:rPr lang="en-US" sz="1200" b="1">
                  <a:cs typeface="Times New Roman" pitchFamily="18" charset="0"/>
                </a:rPr>
                <a:t>*</a:t>
              </a:r>
              <a:endParaRPr lang="en-US" sz="1200">
                <a:cs typeface="Times New Roman" pitchFamily="18" charset="0"/>
              </a:endParaRPr>
            </a:p>
            <a:p>
              <a:pPr algn="ctr" eaLnBrk="0" hangingPunct="0">
                <a:tabLst>
                  <a:tab pos="-457200" algn="l"/>
                </a:tabLst>
              </a:pPr>
              <a:endParaRPr lang="en-US"/>
            </a:p>
          </p:txBody>
        </p:sp>
        <p:sp>
          <p:nvSpPr>
            <p:cNvPr id="24675" name="Rectangle 61"/>
            <p:cNvSpPr>
              <a:spLocks noChangeArrowheads="1"/>
            </p:cNvSpPr>
            <p:nvPr/>
          </p:nvSpPr>
          <p:spPr bwMode="auto">
            <a:xfrm>
              <a:off x="1452" y="4490"/>
              <a:ext cx="288" cy="403"/>
            </a:xfrm>
            <a:prstGeom prst="rect">
              <a:avLst/>
            </a:prstGeom>
            <a:solidFill>
              <a:schemeClr val="bg1"/>
            </a:solidFill>
            <a:ln w="9525">
              <a:noFill/>
              <a:miter lim="800000"/>
              <a:headEnd/>
              <a:tailEnd/>
            </a:ln>
          </p:spPr>
          <p:txBody>
            <a:bodyPr/>
            <a:lstStyle/>
            <a:p>
              <a:pPr algn="ctr">
                <a:tabLst>
                  <a:tab pos="-457200" algn="l"/>
                </a:tabLst>
              </a:pPr>
              <a:r>
                <a:rPr lang="en-US" sz="1200" b="1">
                  <a:cs typeface="Times New Roman" pitchFamily="18" charset="0"/>
                </a:rPr>
                <a:t>*</a:t>
              </a:r>
              <a:endParaRPr lang="en-US" sz="1200">
                <a:cs typeface="Times New Roman" pitchFamily="18" charset="0"/>
              </a:endParaRPr>
            </a:p>
            <a:p>
              <a:pPr algn="ctr" eaLnBrk="0" hangingPunct="0">
                <a:tabLst>
                  <a:tab pos="-457200" algn="l"/>
                </a:tabLst>
              </a:pPr>
              <a:endParaRPr lang="en-US"/>
            </a:p>
          </p:txBody>
        </p:sp>
        <p:sp>
          <p:nvSpPr>
            <p:cNvPr id="24676" name="Rectangle 62"/>
            <p:cNvSpPr>
              <a:spLocks noChangeArrowheads="1"/>
            </p:cNvSpPr>
            <p:nvPr/>
          </p:nvSpPr>
          <p:spPr bwMode="auto">
            <a:xfrm>
              <a:off x="1740" y="4490"/>
              <a:ext cx="288" cy="403"/>
            </a:xfrm>
            <a:prstGeom prst="rect">
              <a:avLst/>
            </a:prstGeom>
            <a:solidFill>
              <a:schemeClr val="bg1"/>
            </a:solidFill>
            <a:ln w="9525">
              <a:noFill/>
              <a:miter lim="800000"/>
              <a:headEnd/>
              <a:tailEnd/>
            </a:ln>
          </p:spPr>
          <p:txBody>
            <a:bodyPr/>
            <a:lstStyle/>
            <a:p>
              <a:pPr algn="r">
                <a:tabLst>
                  <a:tab pos="-457200" algn="l"/>
                </a:tabLst>
              </a:pPr>
              <a:r>
                <a:rPr lang="en-US" sz="1200" b="1">
                  <a:cs typeface="Times New Roman" pitchFamily="18" charset="0"/>
                </a:rPr>
                <a:t>*</a:t>
              </a:r>
              <a:endParaRPr lang="en-US" sz="1200">
                <a:cs typeface="Times New Roman" pitchFamily="18" charset="0"/>
              </a:endParaRPr>
            </a:p>
            <a:p>
              <a:pPr algn="r" eaLnBrk="0" hangingPunct="0">
                <a:tabLst>
                  <a:tab pos="-457200" algn="l"/>
                </a:tabLst>
              </a:pPr>
              <a:endParaRPr lang="en-US"/>
            </a:p>
          </p:txBody>
        </p:sp>
        <p:sp>
          <p:nvSpPr>
            <p:cNvPr id="24677" name="Rectangle 63"/>
            <p:cNvSpPr>
              <a:spLocks noChangeArrowheads="1"/>
            </p:cNvSpPr>
            <p:nvPr/>
          </p:nvSpPr>
          <p:spPr bwMode="auto">
            <a:xfrm>
              <a:off x="2028" y="4490"/>
              <a:ext cx="864" cy="403"/>
            </a:xfrm>
            <a:prstGeom prst="rect">
              <a:avLst/>
            </a:prstGeom>
            <a:solidFill>
              <a:schemeClr val="bg1"/>
            </a:solidFill>
            <a:ln w="9525">
              <a:noFill/>
              <a:miter lim="800000"/>
              <a:headEnd/>
              <a:tailEnd/>
            </a:ln>
          </p:spPr>
          <p:txBody>
            <a:bodyPr/>
            <a:lstStyle/>
            <a:p>
              <a:pPr algn="just">
                <a:tabLst>
                  <a:tab pos="-457200" algn="l"/>
                </a:tabLst>
              </a:pPr>
              <a:r>
                <a:rPr lang="en-US" sz="1200" b="1">
                  <a:cs typeface="Times New Roman" pitchFamily="18" charset="0"/>
                </a:rPr>
                <a:t>Dallas</a:t>
              </a:r>
              <a:endParaRPr lang="en-US" sz="1200">
                <a:cs typeface="Times New Roman" pitchFamily="18" charset="0"/>
              </a:endParaRPr>
            </a:p>
            <a:p>
              <a:pPr algn="just" eaLnBrk="0" hangingPunct="0">
                <a:tabLst>
                  <a:tab pos="-457200" algn="l"/>
                </a:tabLst>
              </a:pPr>
              <a:endParaRPr lang="en-US"/>
            </a:p>
          </p:txBody>
        </p:sp>
        <p:sp>
          <p:nvSpPr>
            <p:cNvPr id="24678" name="Rectangle 64"/>
            <p:cNvSpPr>
              <a:spLocks noChangeArrowheads="1"/>
            </p:cNvSpPr>
            <p:nvPr/>
          </p:nvSpPr>
          <p:spPr bwMode="auto">
            <a:xfrm>
              <a:off x="12" y="4893"/>
              <a:ext cx="864" cy="403"/>
            </a:xfrm>
            <a:prstGeom prst="rect">
              <a:avLst/>
            </a:prstGeom>
            <a:solidFill>
              <a:schemeClr val="bg1"/>
            </a:solidFill>
            <a:ln w="9525">
              <a:noFill/>
              <a:miter lim="800000"/>
              <a:headEnd/>
              <a:tailEnd/>
            </a:ln>
          </p:spPr>
          <p:txBody>
            <a:bodyPr/>
            <a:lstStyle/>
            <a:p>
              <a:pPr algn="r">
                <a:tabLst>
                  <a:tab pos="-457200" algn="l"/>
                </a:tabLst>
              </a:pPr>
              <a:r>
                <a:rPr lang="en-US" sz="1200" b="1">
                  <a:cs typeface="Times New Roman" pitchFamily="18" charset="0"/>
                </a:rPr>
                <a:t>Buffalo</a:t>
              </a:r>
              <a:endParaRPr lang="en-US" sz="1200">
                <a:cs typeface="Times New Roman" pitchFamily="18" charset="0"/>
              </a:endParaRPr>
            </a:p>
            <a:p>
              <a:pPr algn="r" eaLnBrk="0" hangingPunct="0">
                <a:tabLst>
                  <a:tab pos="-457200" algn="l"/>
                </a:tabLst>
              </a:pPr>
              <a:endParaRPr lang="en-US"/>
            </a:p>
          </p:txBody>
        </p:sp>
        <p:sp>
          <p:nvSpPr>
            <p:cNvPr id="24679" name="Rectangle 65"/>
            <p:cNvSpPr>
              <a:spLocks noChangeArrowheads="1"/>
            </p:cNvSpPr>
            <p:nvPr/>
          </p:nvSpPr>
          <p:spPr bwMode="auto">
            <a:xfrm>
              <a:off x="876" y="4893"/>
              <a:ext cx="288" cy="403"/>
            </a:xfrm>
            <a:prstGeom prst="rect">
              <a:avLst/>
            </a:prstGeom>
            <a:solidFill>
              <a:schemeClr val="bg1"/>
            </a:solidFill>
            <a:ln w="9525">
              <a:noFill/>
              <a:miter lim="800000"/>
              <a:headEnd/>
              <a:tailEnd/>
            </a:ln>
          </p:spPr>
          <p:txBody>
            <a:bodyPr/>
            <a:lstStyle/>
            <a:p>
              <a:pPr>
                <a:tabLst>
                  <a:tab pos="-457200" algn="l"/>
                </a:tabLst>
              </a:pPr>
              <a:r>
                <a:rPr lang="en-US" sz="1200" b="1">
                  <a:cs typeface="Times New Roman" pitchFamily="18" charset="0"/>
                </a:rPr>
                <a:t>*</a:t>
              </a:r>
              <a:endParaRPr lang="en-US" sz="1200">
                <a:cs typeface="Times New Roman" pitchFamily="18" charset="0"/>
              </a:endParaRPr>
            </a:p>
            <a:p>
              <a:pPr eaLnBrk="0" hangingPunct="0">
                <a:tabLst>
                  <a:tab pos="-457200" algn="l"/>
                </a:tabLst>
              </a:pPr>
              <a:endParaRPr lang="en-US"/>
            </a:p>
          </p:txBody>
        </p:sp>
        <p:sp>
          <p:nvSpPr>
            <p:cNvPr id="24680" name="Rectangle 66"/>
            <p:cNvSpPr>
              <a:spLocks noChangeArrowheads="1"/>
            </p:cNvSpPr>
            <p:nvPr/>
          </p:nvSpPr>
          <p:spPr bwMode="auto">
            <a:xfrm>
              <a:off x="1164" y="4893"/>
              <a:ext cx="288" cy="403"/>
            </a:xfrm>
            <a:prstGeom prst="rect">
              <a:avLst/>
            </a:prstGeom>
            <a:solidFill>
              <a:schemeClr val="bg1"/>
            </a:solidFill>
            <a:ln w="9525">
              <a:noFill/>
              <a:miter lim="800000"/>
              <a:headEnd/>
              <a:tailEnd/>
            </a:ln>
          </p:spPr>
          <p:txBody>
            <a:bodyPr/>
            <a:lstStyle/>
            <a:p>
              <a:pPr algn="ctr">
                <a:tabLst>
                  <a:tab pos="-457200" algn="l"/>
                </a:tabLst>
              </a:pPr>
              <a:r>
                <a:rPr lang="en-US" sz="1200" b="1">
                  <a:cs typeface="Times New Roman" pitchFamily="18" charset="0"/>
                </a:rPr>
                <a:t>*</a:t>
              </a:r>
              <a:endParaRPr lang="en-US" sz="1200">
                <a:cs typeface="Times New Roman" pitchFamily="18" charset="0"/>
              </a:endParaRPr>
            </a:p>
            <a:p>
              <a:pPr algn="ctr" eaLnBrk="0" hangingPunct="0">
                <a:tabLst>
                  <a:tab pos="-457200" algn="l"/>
                </a:tabLst>
              </a:pPr>
              <a:endParaRPr lang="en-US"/>
            </a:p>
          </p:txBody>
        </p:sp>
        <p:sp>
          <p:nvSpPr>
            <p:cNvPr id="24681" name="Rectangle 67"/>
            <p:cNvSpPr>
              <a:spLocks noChangeArrowheads="1"/>
            </p:cNvSpPr>
            <p:nvPr/>
          </p:nvSpPr>
          <p:spPr bwMode="auto">
            <a:xfrm>
              <a:off x="1452" y="4893"/>
              <a:ext cx="288" cy="403"/>
            </a:xfrm>
            <a:prstGeom prst="rect">
              <a:avLst/>
            </a:prstGeom>
            <a:solidFill>
              <a:schemeClr val="bg1"/>
            </a:solidFill>
            <a:ln w="9525">
              <a:noFill/>
              <a:miter lim="800000"/>
              <a:headEnd/>
              <a:tailEnd/>
            </a:ln>
          </p:spPr>
          <p:txBody>
            <a:bodyPr/>
            <a:lstStyle/>
            <a:p>
              <a:pPr algn="r">
                <a:tabLst>
                  <a:tab pos="-457200" algn="l"/>
                </a:tabLst>
              </a:pPr>
              <a:r>
                <a:rPr lang="en-US" sz="1200">
                  <a:cs typeface="Times New Roman" pitchFamily="18" charset="0"/>
                </a:rPr>
                <a:t> </a:t>
              </a:r>
            </a:p>
            <a:p>
              <a:pPr algn="r" eaLnBrk="0" hangingPunct="0">
                <a:tabLst>
                  <a:tab pos="-457200" algn="l"/>
                </a:tabLst>
              </a:pPr>
              <a:endParaRPr lang="en-US"/>
            </a:p>
          </p:txBody>
        </p:sp>
        <p:sp>
          <p:nvSpPr>
            <p:cNvPr id="24682" name="Rectangle 68"/>
            <p:cNvSpPr>
              <a:spLocks noChangeArrowheads="1"/>
            </p:cNvSpPr>
            <p:nvPr/>
          </p:nvSpPr>
          <p:spPr bwMode="auto">
            <a:xfrm>
              <a:off x="1740" y="4893"/>
              <a:ext cx="288" cy="403"/>
            </a:xfrm>
            <a:prstGeom prst="rect">
              <a:avLst/>
            </a:prstGeom>
            <a:solidFill>
              <a:schemeClr val="bg1"/>
            </a:solidFill>
            <a:ln w="9525">
              <a:noFill/>
              <a:miter lim="800000"/>
              <a:headEnd/>
              <a:tailEnd/>
            </a:ln>
          </p:spPr>
          <p:txBody>
            <a:bodyPr/>
            <a:lstStyle/>
            <a:p>
              <a:pPr algn="r">
                <a:tabLst>
                  <a:tab pos="-457200" algn="l"/>
                </a:tabLst>
              </a:pPr>
              <a:r>
                <a:rPr lang="en-US" sz="1200" b="1">
                  <a:cs typeface="Times New Roman" pitchFamily="18" charset="0"/>
                </a:rPr>
                <a:t>*</a:t>
              </a:r>
              <a:endParaRPr lang="en-US" sz="1200">
                <a:cs typeface="Times New Roman" pitchFamily="18" charset="0"/>
              </a:endParaRPr>
            </a:p>
            <a:p>
              <a:pPr algn="r" eaLnBrk="0" hangingPunct="0">
                <a:tabLst>
                  <a:tab pos="-457200" algn="l"/>
                </a:tabLst>
              </a:pPr>
              <a:endParaRPr lang="en-US"/>
            </a:p>
          </p:txBody>
        </p:sp>
        <p:sp>
          <p:nvSpPr>
            <p:cNvPr id="24683" name="Rectangle 69"/>
            <p:cNvSpPr>
              <a:spLocks noChangeArrowheads="1"/>
            </p:cNvSpPr>
            <p:nvPr/>
          </p:nvSpPr>
          <p:spPr bwMode="auto">
            <a:xfrm>
              <a:off x="2028" y="4893"/>
              <a:ext cx="864" cy="403"/>
            </a:xfrm>
            <a:prstGeom prst="rect">
              <a:avLst/>
            </a:prstGeom>
            <a:solidFill>
              <a:schemeClr val="bg1"/>
            </a:solidFill>
            <a:ln w="9525">
              <a:noFill/>
              <a:miter lim="800000"/>
              <a:headEnd/>
              <a:tailEnd/>
            </a:ln>
          </p:spPr>
          <p:txBody>
            <a:bodyPr/>
            <a:lstStyle/>
            <a:p>
              <a:pPr algn="just">
                <a:tabLst>
                  <a:tab pos="-457200" algn="l"/>
                </a:tabLst>
              </a:pPr>
              <a:r>
                <a:rPr lang="en-US" sz="1200" b="1">
                  <a:cs typeface="Times New Roman" pitchFamily="18" charset="0"/>
                </a:rPr>
                <a:t>Houston</a:t>
              </a:r>
              <a:endParaRPr lang="en-US" sz="1200">
                <a:cs typeface="Times New Roman" pitchFamily="18" charset="0"/>
              </a:endParaRPr>
            </a:p>
            <a:p>
              <a:pPr algn="just" eaLnBrk="0" hangingPunct="0">
                <a:tabLst>
                  <a:tab pos="-457200" algn="l"/>
                </a:tabLst>
              </a:pPr>
              <a:endParaRPr lang="en-US"/>
            </a:p>
          </p:txBody>
        </p:sp>
        <p:sp>
          <p:nvSpPr>
            <p:cNvPr id="24684" name="Rectangle 70"/>
            <p:cNvSpPr>
              <a:spLocks noChangeArrowheads="1"/>
            </p:cNvSpPr>
            <p:nvPr/>
          </p:nvSpPr>
          <p:spPr bwMode="auto">
            <a:xfrm>
              <a:off x="12" y="5296"/>
              <a:ext cx="864" cy="403"/>
            </a:xfrm>
            <a:prstGeom prst="rect">
              <a:avLst/>
            </a:prstGeom>
            <a:solidFill>
              <a:schemeClr val="bg1"/>
            </a:solidFill>
            <a:ln w="9525">
              <a:noFill/>
              <a:miter lim="800000"/>
              <a:headEnd/>
              <a:tailEnd/>
            </a:ln>
          </p:spPr>
          <p:txBody>
            <a:bodyPr/>
            <a:lstStyle/>
            <a:p>
              <a:pPr algn="r">
                <a:tabLst>
                  <a:tab pos="-457200" algn="l"/>
                </a:tabLst>
              </a:pPr>
              <a:r>
                <a:rPr lang="en-US" sz="1200" b="1" i="1">
                  <a:cs typeface="Times New Roman" pitchFamily="18" charset="0"/>
                </a:rPr>
                <a:t>Below Top 10</a:t>
              </a:r>
              <a:endParaRPr lang="en-US" sz="1200">
                <a:cs typeface="Times New Roman" pitchFamily="18" charset="0"/>
              </a:endParaRPr>
            </a:p>
            <a:p>
              <a:pPr algn="r" eaLnBrk="0" hangingPunct="0">
                <a:tabLst>
                  <a:tab pos="-457200" algn="l"/>
                </a:tabLst>
              </a:pPr>
              <a:endParaRPr lang="en-US"/>
            </a:p>
          </p:txBody>
        </p:sp>
        <p:sp>
          <p:nvSpPr>
            <p:cNvPr id="24685" name="Rectangle 71"/>
            <p:cNvSpPr>
              <a:spLocks noChangeArrowheads="1"/>
            </p:cNvSpPr>
            <p:nvPr/>
          </p:nvSpPr>
          <p:spPr bwMode="auto">
            <a:xfrm>
              <a:off x="876" y="5296"/>
              <a:ext cx="288" cy="403"/>
            </a:xfrm>
            <a:prstGeom prst="rect">
              <a:avLst/>
            </a:prstGeom>
            <a:solidFill>
              <a:schemeClr val="bg1"/>
            </a:solidFill>
            <a:ln w="9525">
              <a:noFill/>
              <a:miter lim="800000"/>
              <a:headEnd/>
              <a:tailEnd/>
            </a:ln>
          </p:spPr>
          <p:txBody>
            <a:bodyPr/>
            <a:lstStyle/>
            <a:p>
              <a:pPr>
                <a:tabLst>
                  <a:tab pos="-457200" algn="l"/>
                </a:tabLst>
              </a:pPr>
              <a:r>
                <a:rPr lang="en-US" sz="1200" b="1">
                  <a:cs typeface="Times New Roman" pitchFamily="18" charset="0"/>
                </a:rPr>
                <a:t>*</a:t>
              </a:r>
              <a:endParaRPr lang="en-US" sz="1200">
                <a:cs typeface="Times New Roman" pitchFamily="18" charset="0"/>
              </a:endParaRPr>
            </a:p>
            <a:p>
              <a:pPr eaLnBrk="0" hangingPunct="0">
                <a:tabLst>
                  <a:tab pos="-457200" algn="l"/>
                </a:tabLst>
              </a:pPr>
              <a:endParaRPr lang="en-US"/>
            </a:p>
          </p:txBody>
        </p:sp>
        <p:sp>
          <p:nvSpPr>
            <p:cNvPr id="24686" name="Rectangle 72"/>
            <p:cNvSpPr>
              <a:spLocks noChangeArrowheads="1"/>
            </p:cNvSpPr>
            <p:nvPr/>
          </p:nvSpPr>
          <p:spPr bwMode="auto">
            <a:xfrm>
              <a:off x="1164" y="5296"/>
              <a:ext cx="288" cy="403"/>
            </a:xfrm>
            <a:prstGeom prst="rect">
              <a:avLst/>
            </a:prstGeom>
            <a:solidFill>
              <a:schemeClr val="bg1"/>
            </a:solidFill>
            <a:ln w="9525">
              <a:noFill/>
              <a:miter lim="800000"/>
              <a:headEnd/>
              <a:tailEnd/>
            </a:ln>
          </p:spPr>
          <p:txBody>
            <a:bodyPr/>
            <a:lstStyle/>
            <a:p>
              <a:pPr algn="ctr">
                <a:tabLst>
                  <a:tab pos="-457200" algn="l"/>
                </a:tabLst>
              </a:pPr>
              <a:r>
                <a:rPr lang="en-US" sz="1200" b="1">
                  <a:cs typeface="Times New Roman" pitchFamily="18" charset="0"/>
                </a:rPr>
                <a:t>*</a:t>
              </a:r>
              <a:endParaRPr lang="en-US" sz="1200">
                <a:cs typeface="Times New Roman" pitchFamily="18" charset="0"/>
              </a:endParaRPr>
            </a:p>
            <a:p>
              <a:pPr algn="ctr" eaLnBrk="0" hangingPunct="0">
                <a:tabLst>
                  <a:tab pos="-457200" algn="l"/>
                </a:tabLst>
              </a:pPr>
              <a:endParaRPr lang="en-US"/>
            </a:p>
          </p:txBody>
        </p:sp>
        <p:sp>
          <p:nvSpPr>
            <p:cNvPr id="24687" name="Rectangle 73"/>
            <p:cNvSpPr>
              <a:spLocks noChangeArrowheads="1"/>
            </p:cNvSpPr>
            <p:nvPr/>
          </p:nvSpPr>
          <p:spPr bwMode="auto">
            <a:xfrm>
              <a:off x="1452" y="5296"/>
              <a:ext cx="288" cy="403"/>
            </a:xfrm>
            <a:prstGeom prst="rect">
              <a:avLst/>
            </a:prstGeom>
            <a:solidFill>
              <a:schemeClr val="bg1"/>
            </a:solidFill>
            <a:ln w="9525">
              <a:noFill/>
              <a:miter lim="800000"/>
              <a:headEnd/>
              <a:tailEnd/>
            </a:ln>
          </p:spPr>
          <p:txBody>
            <a:bodyPr/>
            <a:lstStyle/>
            <a:p>
              <a:pPr algn="ctr">
                <a:tabLst>
                  <a:tab pos="-457200" algn="l"/>
                </a:tabLst>
              </a:pPr>
              <a:r>
                <a:rPr lang="en-US" sz="1200" b="1">
                  <a:cs typeface="Times New Roman" pitchFamily="18" charset="0"/>
                </a:rPr>
                <a:t>*</a:t>
              </a:r>
              <a:endParaRPr lang="en-US" sz="1200">
                <a:cs typeface="Times New Roman" pitchFamily="18" charset="0"/>
              </a:endParaRPr>
            </a:p>
            <a:p>
              <a:pPr algn="ctr" eaLnBrk="0" hangingPunct="0">
                <a:tabLst>
                  <a:tab pos="-457200" algn="l"/>
                </a:tabLst>
              </a:pPr>
              <a:endParaRPr lang="en-US"/>
            </a:p>
          </p:txBody>
        </p:sp>
        <p:sp>
          <p:nvSpPr>
            <p:cNvPr id="24688" name="Rectangle 74"/>
            <p:cNvSpPr>
              <a:spLocks noChangeArrowheads="1"/>
            </p:cNvSpPr>
            <p:nvPr/>
          </p:nvSpPr>
          <p:spPr bwMode="auto">
            <a:xfrm>
              <a:off x="1740" y="5296"/>
              <a:ext cx="288" cy="403"/>
            </a:xfrm>
            <a:prstGeom prst="rect">
              <a:avLst/>
            </a:prstGeom>
            <a:solidFill>
              <a:schemeClr val="bg1"/>
            </a:solidFill>
            <a:ln w="9525">
              <a:noFill/>
              <a:miter lim="800000"/>
              <a:headEnd/>
              <a:tailEnd/>
            </a:ln>
          </p:spPr>
          <p:txBody>
            <a:bodyPr/>
            <a:lstStyle/>
            <a:p>
              <a:pPr algn="r">
                <a:tabLst>
                  <a:tab pos="-457200" algn="l"/>
                </a:tabLst>
              </a:pPr>
              <a:r>
                <a:rPr lang="en-US" sz="1200" b="1">
                  <a:cs typeface="Times New Roman" pitchFamily="18" charset="0"/>
                </a:rPr>
                <a:t>*</a:t>
              </a:r>
              <a:endParaRPr lang="en-US" sz="1200">
                <a:cs typeface="Times New Roman" pitchFamily="18" charset="0"/>
              </a:endParaRPr>
            </a:p>
            <a:p>
              <a:pPr algn="r" eaLnBrk="0" hangingPunct="0">
                <a:tabLst>
                  <a:tab pos="-457200" algn="l"/>
                </a:tabLst>
              </a:pPr>
              <a:endParaRPr lang="en-US"/>
            </a:p>
          </p:txBody>
        </p:sp>
        <p:sp>
          <p:nvSpPr>
            <p:cNvPr id="24689" name="Rectangle 75"/>
            <p:cNvSpPr>
              <a:spLocks noChangeArrowheads="1"/>
            </p:cNvSpPr>
            <p:nvPr/>
          </p:nvSpPr>
          <p:spPr bwMode="auto">
            <a:xfrm>
              <a:off x="2028" y="5296"/>
              <a:ext cx="864" cy="403"/>
            </a:xfrm>
            <a:prstGeom prst="rect">
              <a:avLst/>
            </a:prstGeom>
            <a:solidFill>
              <a:schemeClr val="bg1"/>
            </a:solidFill>
            <a:ln w="9525">
              <a:noFill/>
              <a:miter lim="800000"/>
              <a:headEnd/>
              <a:tailEnd/>
            </a:ln>
          </p:spPr>
          <p:txBody>
            <a:bodyPr/>
            <a:lstStyle/>
            <a:p>
              <a:pPr algn="just">
                <a:tabLst>
                  <a:tab pos="-457200" algn="l"/>
                </a:tabLst>
              </a:pPr>
              <a:r>
                <a:rPr lang="en-US" sz="1200" b="1" i="1">
                  <a:cs typeface="Times New Roman" pitchFamily="18" charset="0"/>
                </a:rPr>
                <a:t>Below Top 10:</a:t>
              </a:r>
              <a:endParaRPr lang="en-US" sz="1200">
                <a:cs typeface="Times New Roman" pitchFamily="18" charset="0"/>
              </a:endParaRPr>
            </a:p>
            <a:p>
              <a:pPr algn="just" eaLnBrk="0" hangingPunct="0">
                <a:tabLst>
                  <a:tab pos="-457200" algn="l"/>
                </a:tabLst>
              </a:pPr>
              <a:endParaRPr lang="en-US"/>
            </a:p>
          </p:txBody>
        </p:sp>
        <p:sp>
          <p:nvSpPr>
            <p:cNvPr id="24690" name="Rectangle 76"/>
            <p:cNvSpPr>
              <a:spLocks noChangeArrowheads="1"/>
            </p:cNvSpPr>
            <p:nvPr/>
          </p:nvSpPr>
          <p:spPr bwMode="auto">
            <a:xfrm>
              <a:off x="12" y="5699"/>
              <a:ext cx="3000" cy="748"/>
            </a:xfrm>
            <a:prstGeom prst="rect">
              <a:avLst/>
            </a:prstGeom>
            <a:solidFill>
              <a:schemeClr val="bg1"/>
            </a:solidFill>
            <a:ln w="9525">
              <a:noFill/>
              <a:miter lim="800000"/>
              <a:headEnd/>
              <a:tailEnd/>
            </a:ln>
          </p:spPr>
          <p:txBody>
            <a:bodyPr/>
            <a:lstStyle/>
            <a:p>
              <a:pPr>
                <a:tabLst>
                  <a:tab pos="-457200" algn="l"/>
                </a:tabLst>
              </a:pPr>
              <a:r>
                <a:rPr lang="en-US" sz="1200" b="1">
                  <a:cs typeface="Times New Roman" pitchFamily="18" charset="0"/>
                </a:rPr>
                <a:t>*Based on cntral city municipal populations in 1850 and 1900, on Urbanized Areas in 1950, and on CMSA/MSAs in 1990 (except Washington-Baltimore split).</a:t>
              </a:r>
              <a:endParaRPr lang="en-US" sz="1200">
                <a:cs typeface="Times New Roman" pitchFamily="18" charset="0"/>
              </a:endParaRPr>
            </a:p>
            <a:p>
              <a:pPr eaLnBrk="0" hangingPunct="0">
                <a:tabLst>
                  <a:tab pos="-457200" algn="l"/>
                </a:tabLst>
              </a:pPr>
              <a:r>
                <a:rPr lang="en-US" sz="1200">
                  <a:cs typeface="Times New Roman" pitchFamily="18" charset="0"/>
                </a:rPr>
                <a:t> </a:t>
              </a:r>
            </a:p>
            <a:p>
              <a:pPr eaLnBrk="0" hangingPunct="0">
                <a:tabLst>
                  <a:tab pos="-457200" algn="l"/>
                </a:tabLst>
              </a:pPr>
              <a:endParaRPr lang="en-US"/>
            </a:p>
          </p:txBody>
        </p:sp>
      </p:grpSp>
      <p:sp>
        <p:nvSpPr>
          <p:cNvPr id="24579" name="Line 77"/>
          <p:cNvSpPr>
            <a:spLocks noChangeShapeType="1"/>
          </p:cNvSpPr>
          <p:nvPr/>
        </p:nvSpPr>
        <p:spPr bwMode="auto">
          <a:xfrm>
            <a:off x="3276600" y="1752600"/>
            <a:ext cx="2590800" cy="0"/>
          </a:xfrm>
          <a:prstGeom prst="line">
            <a:avLst/>
          </a:prstGeom>
          <a:noFill/>
          <a:ln w="19050">
            <a:solidFill>
              <a:srgbClr val="FF0000"/>
            </a:solidFill>
            <a:round/>
            <a:headEnd/>
            <a:tailEnd type="triangle" w="med" len="med"/>
          </a:ln>
        </p:spPr>
        <p:txBody>
          <a:bodyPr wrap="none"/>
          <a:lstStyle/>
          <a:p>
            <a:endParaRPr lang="en-US"/>
          </a:p>
        </p:txBody>
      </p:sp>
      <p:sp>
        <p:nvSpPr>
          <p:cNvPr id="24580" name="Line 78"/>
          <p:cNvSpPr>
            <a:spLocks noChangeShapeType="1"/>
          </p:cNvSpPr>
          <p:nvPr/>
        </p:nvSpPr>
        <p:spPr bwMode="auto">
          <a:xfrm>
            <a:off x="3276600" y="2133600"/>
            <a:ext cx="838200" cy="1447800"/>
          </a:xfrm>
          <a:prstGeom prst="line">
            <a:avLst/>
          </a:prstGeom>
          <a:noFill/>
          <a:ln w="19050">
            <a:solidFill>
              <a:srgbClr val="FF0000"/>
            </a:solidFill>
            <a:round/>
            <a:headEnd/>
            <a:tailEnd type="triangle" w="med" len="med"/>
          </a:ln>
        </p:spPr>
        <p:txBody>
          <a:bodyPr wrap="none"/>
          <a:lstStyle/>
          <a:p>
            <a:endParaRPr lang="en-US"/>
          </a:p>
        </p:txBody>
      </p:sp>
      <p:sp>
        <p:nvSpPr>
          <p:cNvPr id="24581" name="Line 79"/>
          <p:cNvSpPr>
            <a:spLocks noChangeShapeType="1"/>
          </p:cNvSpPr>
          <p:nvPr/>
        </p:nvSpPr>
        <p:spPr bwMode="auto">
          <a:xfrm>
            <a:off x="4191000" y="3657600"/>
            <a:ext cx="685800" cy="1828800"/>
          </a:xfrm>
          <a:prstGeom prst="line">
            <a:avLst/>
          </a:prstGeom>
          <a:noFill/>
          <a:ln w="19050">
            <a:solidFill>
              <a:srgbClr val="FF0000"/>
            </a:solidFill>
            <a:round/>
            <a:headEnd/>
            <a:tailEnd type="triangle" w="med" len="med"/>
          </a:ln>
        </p:spPr>
        <p:txBody>
          <a:bodyPr wrap="none"/>
          <a:lstStyle/>
          <a:p>
            <a:endParaRPr lang="en-US"/>
          </a:p>
        </p:txBody>
      </p:sp>
      <p:sp>
        <p:nvSpPr>
          <p:cNvPr id="24582" name="Line 80"/>
          <p:cNvSpPr>
            <a:spLocks noChangeShapeType="1"/>
          </p:cNvSpPr>
          <p:nvPr/>
        </p:nvSpPr>
        <p:spPr bwMode="auto">
          <a:xfrm flipV="1">
            <a:off x="4876800" y="4419600"/>
            <a:ext cx="914400" cy="990600"/>
          </a:xfrm>
          <a:prstGeom prst="line">
            <a:avLst/>
          </a:prstGeom>
          <a:noFill/>
          <a:ln w="19050">
            <a:solidFill>
              <a:srgbClr val="00FF00"/>
            </a:solidFill>
            <a:round/>
            <a:headEnd/>
            <a:tailEnd type="triangle" w="med" len="med"/>
          </a:ln>
        </p:spPr>
        <p:txBody>
          <a:bodyPr wrap="none"/>
          <a:lstStyle/>
          <a:p>
            <a:endParaRPr lang="en-US"/>
          </a:p>
        </p:txBody>
      </p:sp>
      <p:sp>
        <p:nvSpPr>
          <p:cNvPr id="24583" name="Line 81"/>
          <p:cNvSpPr>
            <a:spLocks noChangeShapeType="1"/>
          </p:cNvSpPr>
          <p:nvPr/>
        </p:nvSpPr>
        <p:spPr bwMode="auto">
          <a:xfrm>
            <a:off x="3276600" y="2514600"/>
            <a:ext cx="838200" cy="685800"/>
          </a:xfrm>
          <a:prstGeom prst="line">
            <a:avLst/>
          </a:prstGeom>
          <a:noFill/>
          <a:ln w="19050">
            <a:solidFill>
              <a:srgbClr val="FF0000"/>
            </a:solidFill>
            <a:round/>
            <a:headEnd/>
            <a:tailEnd type="triangle" w="med" len="med"/>
          </a:ln>
        </p:spPr>
        <p:txBody>
          <a:bodyPr wrap="none"/>
          <a:lstStyle/>
          <a:p>
            <a:endParaRPr lang="en-US"/>
          </a:p>
        </p:txBody>
      </p:sp>
      <p:sp>
        <p:nvSpPr>
          <p:cNvPr id="24584" name="Line 82"/>
          <p:cNvSpPr>
            <a:spLocks noChangeShapeType="1"/>
          </p:cNvSpPr>
          <p:nvPr/>
        </p:nvSpPr>
        <p:spPr bwMode="auto">
          <a:xfrm>
            <a:off x="4191000" y="3276600"/>
            <a:ext cx="609600" cy="304800"/>
          </a:xfrm>
          <a:prstGeom prst="line">
            <a:avLst/>
          </a:prstGeom>
          <a:noFill/>
          <a:ln w="19050">
            <a:solidFill>
              <a:srgbClr val="FF0000"/>
            </a:solidFill>
            <a:round/>
            <a:headEnd/>
            <a:tailEnd type="triangle" w="med" len="med"/>
          </a:ln>
        </p:spPr>
        <p:txBody>
          <a:bodyPr wrap="none"/>
          <a:lstStyle/>
          <a:p>
            <a:endParaRPr lang="en-US"/>
          </a:p>
        </p:txBody>
      </p:sp>
      <p:sp>
        <p:nvSpPr>
          <p:cNvPr id="24585" name="Line 83"/>
          <p:cNvSpPr>
            <a:spLocks noChangeShapeType="1"/>
          </p:cNvSpPr>
          <p:nvPr/>
        </p:nvSpPr>
        <p:spPr bwMode="auto">
          <a:xfrm>
            <a:off x="4953000" y="3657600"/>
            <a:ext cx="838200" cy="0"/>
          </a:xfrm>
          <a:prstGeom prst="line">
            <a:avLst/>
          </a:prstGeom>
          <a:noFill/>
          <a:ln w="19050">
            <a:solidFill>
              <a:srgbClr val="FF0000"/>
            </a:solidFill>
            <a:round/>
            <a:headEnd/>
            <a:tailEnd type="triangle" w="med" len="med"/>
          </a:ln>
        </p:spPr>
        <p:txBody>
          <a:bodyPr wrap="none"/>
          <a:lstStyle/>
          <a:p>
            <a:endParaRPr lang="en-US"/>
          </a:p>
        </p:txBody>
      </p:sp>
      <p:sp>
        <p:nvSpPr>
          <p:cNvPr id="24586" name="Line 84"/>
          <p:cNvSpPr>
            <a:spLocks noChangeShapeType="1"/>
          </p:cNvSpPr>
          <p:nvPr/>
        </p:nvSpPr>
        <p:spPr bwMode="auto">
          <a:xfrm flipV="1">
            <a:off x="3276600" y="2590800"/>
            <a:ext cx="838200" cy="304800"/>
          </a:xfrm>
          <a:prstGeom prst="line">
            <a:avLst/>
          </a:prstGeom>
          <a:noFill/>
          <a:ln w="19050">
            <a:solidFill>
              <a:srgbClr val="FF0000"/>
            </a:solidFill>
            <a:round/>
            <a:headEnd/>
            <a:tailEnd type="triangle" w="med" len="med"/>
          </a:ln>
        </p:spPr>
        <p:txBody>
          <a:bodyPr wrap="none"/>
          <a:lstStyle/>
          <a:p>
            <a:endParaRPr lang="en-US"/>
          </a:p>
        </p:txBody>
      </p:sp>
      <p:sp>
        <p:nvSpPr>
          <p:cNvPr id="24587" name="Line 85"/>
          <p:cNvSpPr>
            <a:spLocks noChangeShapeType="1"/>
          </p:cNvSpPr>
          <p:nvPr/>
        </p:nvSpPr>
        <p:spPr bwMode="auto">
          <a:xfrm>
            <a:off x="4191000" y="2590800"/>
            <a:ext cx="609600" cy="304800"/>
          </a:xfrm>
          <a:prstGeom prst="line">
            <a:avLst/>
          </a:prstGeom>
          <a:noFill/>
          <a:ln w="19050">
            <a:solidFill>
              <a:srgbClr val="FF0000"/>
            </a:solidFill>
            <a:round/>
            <a:headEnd/>
            <a:tailEnd type="triangle" w="med" len="med"/>
          </a:ln>
        </p:spPr>
        <p:txBody>
          <a:bodyPr wrap="none"/>
          <a:lstStyle/>
          <a:p>
            <a:endParaRPr lang="en-US"/>
          </a:p>
        </p:txBody>
      </p:sp>
      <p:sp>
        <p:nvSpPr>
          <p:cNvPr id="24588" name="Line 86"/>
          <p:cNvSpPr>
            <a:spLocks noChangeShapeType="1"/>
          </p:cNvSpPr>
          <p:nvPr/>
        </p:nvSpPr>
        <p:spPr bwMode="auto">
          <a:xfrm>
            <a:off x="4953000" y="2895600"/>
            <a:ext cx="838200" cy="381000"/>
          </a:xfrm>
          <a:prstGeom prst="line">
            <a:avLst/>
          </a:prstGeom>
          <a:noFill/>
          <a:ln w="19050">
            <a:solidFill>
              <a:srgbClr val="FF0000"/>
            </a:solidFill>
            <a:round/>
            <a:headEnd/>
            <a:tailEnd type="triangle" w="med" len="med"/>
          </a:ln>
        </p:spPr>
        <p:txBody>
          <a:bodyPr wrap="none"/>
          <a:lstStyle/>
          <a:p>
            <a:endParaRPr lang="en-US"/>
          </a:p>
        </p:txBody>
      </p:sp>
      <p:sp>
        <p:nvSpPr>
          <p:cNvPr id="24589" name="Line 87"/>
          <p:cNvSpPr>
            <a:spLocks noChangeShapeType="1"/>
          </p:cNvSpPr>
          <p:nvPr/>
        </p:nvSpPr>
        <p:spPr bwMode="auto">
          <a:xfrm>
            <a:off x="3276600" y="3276600"/>
            <a:ext cx="838200" cy="2133600"/>
          </a:xfrm>
          <a:prstGeom prst="line">
            <a:avLst/>
          </a:prstGeom>
          <a:noFill/>
          <a:ln w="19050">
            <a:solidFill>
              <a:srgbClr val="FF0000"/>
            </a:solidFill>
            <a:round/>
            <a:headEnd/>
            <a:tailEnd type="triangle" w="med" len="med"/>
          </a:ln>
        </p:spPr>
        <p:txBody>
          <a:bodyPr wrap="none"/>
          <a:lstStyle/>
          <a:p>
            <a:endParaRPr lang="en-US"/>
          </a:p>
        </p:txBody>
      </p:sp>
      <p:sp>
        <p:nvSpPr>
          <p:cNvPr id="24590" name="Line 88"/>
          <p:cNvSpPr>
            <a:spLocks noChangeShapeType="1"/>
          </p:cNvSpPr>
          <p:nvPr/>
        </p:nvSpPr>
        <p:spPr bwMode="auto">
          <a:xfrm>
            <a:off x="3276600" y="3581400"/>
            <a:ext cx="838200" cy="1447800"/>
          </a:xfrm>
          <a:prstGeom prst="line">
            <a:avLst/>
          </a:prstGeom>
          <a:noFill/>
          <a:ln w="19050">
            <a:solidFill>
              <a:srgbClr val="FF0000"/>
            </a:solidFill>
            <a:round/>
            <a:headEnd/>
            <a:tailEnd type="triangle" w="med" len="med"/>
          </a:ln>
        </p:spPr>
        <p:txBody>
          <a:bodyPr wrap="none"/>
          <a:lstStyle/>
          <a:p>
            <a:endParaRPr lang="en-US"/>
          </a:p>
        </p:txBody>
      </p:sp>
      <p:sp>
        <p:nvSpPr>
          <p:cNvPr id="24591" name="Line 89"/>
          <p:cNvSpPr>
            <a:spLocks noChangeShapeType="1"/>
          </p:cNvSpPr>
          <p:nvPr/>
        </p:nvSpPr>
        <p:spPr bwMode="auto">
          <a:xfrm>
            <a:off x="4191000" y="5105400"/>
            <a:ext cx="609600" cy="304800"/>
          </a:xfrm>
          <a:prstGeom prst="line">
            <a:avLst/>
          </a:prstGeom>
          <a:noFill/>
          <a:ln w="19050">
            <a:solidFill>
              <a:srgbClr val="FF0000"/>
            </a:solidFill>
            <a:round/>
            <a:headEnd/>
            <a:tailEnd type="triangle" w="med" len="med"/>
          </a:ln>
        </p:spPr>
        <p:txBody>
          <a:bodyPr wrap="none"/>
          <a:lstStyle/>
          <a:p>
            <a:endParaRPr lang="en-US"/>
          </a:p>
        </p:txBody>
      </p:sp>
      <p:sp>
        <p:nvSpPr>
          <p:cNvPr id="24592" name="Line 90"/>
          <p:cNvSpPr>
            <a:spLocks noChangeShapeType="1"/>
          </p:cNvSpPr>
          <p:nvPr/>
        </p:nvSpPr>
        <p:spPr bwMode="auto">
          <a:xfrm flipV="1">
            <a:off x="3276600" y="2895600"/>
            <a:ext cx="914400" cy="1066800"/>
          </a:xfrm>
          <a:prstGeom prst="line">
            <a:avLst/>
          </a:prstGeom>
          <a:noFill/>
          <a:ln w="19050">
            <a:solidFill>
              <a:srgbClr val="FF0000"/>
            </a:solidFill>
            <a:round/>
            <a:headEnd/>
            <a:tailEnd type="triangle" w="med" len="med"/>
          </a:ln>
        </p:spPr>
        <p:txBody>
          <a:bodyPr wrap="none"/>
          <a:lstStyle/>
          <a:p>
            <a:endParaRPr lang="en-US"/>
          </a:p>
        </p:txBody>
      </p:sp>
      <p:sp>
        <p:nvSpPr>
          <p:cNvPr id="24593" name="Line 91"/>
          <p:cNvSpPr>
            <a:spLocks noChangeShapeType="1"/>
          </p:cNvSpPr>
          <p:nvPr/>
        </p:nvSpPr>
        <p:spPr bwMode="auto">
          <a:xfrm>
            <a:off x="4191000" y="2895600"/>
            <a:ext cx="685800" cy="1828800"/>
          </a:xfrm>
          <a:prstGeom prst="line">
            <a:avLst/>
          </a:prstGeom>
          <a:noFill/>
          <a:ln w="19050">
            <a:solidFill>
              <a:srgbClr val="FF0000"/>
            </a:solidFill>
            <a:round/>
            <a:headEnd/>
            <a:tailEnd type="triangle" w="med" len="med"/>
          </a:ln>
        </p:spPr>
        <p:txBody>
          <a:bodyPr wrap="none"/>
          <a:lstStyle/>
          <a:p>
            <a:endParaRPr lang="en-US"/>
          </a:p>
        </p:txBody>
      </p:sp>
      <p:sp>
        <p:nvSpPr>
          <p:cNvPr id="24594" name="Line 92"/>
          <p:cNvSpPr>
            <a:spLocks noChangeShapeType="1"/>
          </p:cNvSpPr>
          <p:nvPr/>
        </p:nvSpPr>
        <p:spPr bwMode="auto">
          <a:xfrm>
            <a:off x="4953000" y="4724400"/>
            <a:ext cx="838200" cy="685800"/>
          </a:xfrm>
          <a:prstGeom prst="line">
            <a:avLst/>
          </a:prstGeom>
          <a:noFill/>
          <a:ln w="19050">
            <a:solidFill>
              <a:srgbClr val="FF0000"/>
            </a:solidFill>
            <a:round/>
            <a:headEnd/>
            <a:tailEnd type="triangle" w="med" len="med"/>
          </a:ln>
        </p:spPr>
        <p:txBody>
          <a:bodyPr wrap="none"/>
          <a:lstStyle/>
          <a:p>
            <a:endParaRPr lang="en-US"/>
          </a:p>
        </p:txBody>
      </p:sp>
      <p:sp>
        <p:nvSpPr>
          <p:cNvPr id="24595" name="Line 93"/>
          <p:cNvSpPr>
            <a:spLocks noChangeShapeType="1"/>
          </p:cNvSpPr>
          <p:nvPr/>
        </p:nvSpPr>
        <p:spPr bwMode="auto">
          <a:xfrm>
            <a:off x="3276600" y="4419600"/>
            <a:ext cx="914400" cy="1066800"/>
          </a:xfrm>
          <a:prstGeom prst="line">
            <a:avLst/>
          </a:prstGeom>
          <a:noFill/>
          <a:ln w="19050">
            <a:solidFill>
              <a:srgbClr val="FF0000"/>
            </a:solidFill>
            <a:round/>
            <a:headEnd/>
            <a:tailEnd type="triangle" w="med" len="med"/>
          </a:ln>
        </p:spPr>
        <p:txBody>
          <a:bodyPr wrap="none"/>
          <a:lstStyle/>
          <a:p>
            <a:endParaRPr lang="en-US"/>
          </a:p>
        </p:txBody>
      </p:sp>
      <p:sp>
        <p:nvSpPr>
          <p:cNvPr id="24596" name="Line 94"/>
          <p:cNvSpPr>
            <a:spLocks noChangeShapeType="1"/>
          </p:cNvSpPr>
          <p:nvPr/>
        </p:nvSpPr>
        <p:spPr bwMode="auto">
          <a:xfrm flipV="1">
            <a:off x="4191000" y="4343400"/>
            <a:ext cx="685800" cy="1143000"/>
          </a:xfrm>
          <a:prstGeom prst="line">
            <a:avLst/>
          </a:prstGeom>
          <a:noFill/>
          <a:ln w="19050">
            <a:solidFill>
              <a:srgbClr val="FF0000"/>
            </a:solidFill>
            <a:round/>
            <a:headEnd/>
            <a:tailEnd type="triangle" w="med" len="med"/>
          </a:ln>
        </p:spPr>
        <p:txBody>
          <a:bodyPr wrap="none"/>
          <a:lstStyle/>
          <a:p>
            <a:endParaRPr lang="en-US"/>
          </a:p>
        </p:txBody>
      </p:sp>
      <p:sp>
        <p:nvSpPr>
          <p:cNvPr id="24597" name="Line 95"/>
          <p:cNvSpPr>
            <a:spLocks noChangeShapeType="1"/>
          </p:cNvSpPr>
          <p:nvPr/>
        </p:nvSpPr>
        <p:spPr bwMode="auto">
          <a:xfrm>
            <a:off x="4953000" y="4419600"/>
            <a:ext cx="838200" cy="990600"/>
          </a:xfrm>
          <a:prstGeom prst="line">
            <a:avLst/>
          </a:prstGeom>
          <a:noFill/>
          <a:ln w="19050">
            <a:solidFill>
              <a:srgbClr val="FF0000"/>
            </a:solidFill>
            <a:round/>
            <a:headEnd/>
            <a:tailEnd type="triangle" w="med" len="med"/>
          </a:ln>
        </p:spPr>
        <p:txBody>
          <a:bodyPr wrap="none"/>
          <a:lstStyle/>
          <a:p>
            <a:endParaRPr lang="en-US"/>
          </a:p>
        </p:txBody>
      </p:sp>
      <p:sp>
        <p:nvSpPr>
          <p:cNvPr id="24598" name="Line 96"/>
          <p:cNvSpPr>
            <a:spLocks noChangeShapeType="1"/>
          </p:cNvSpPr>
          <p:nvPr/>
        </p:nvSpPr>
        <p:spPr bwMode="auto">
          <a:xfrm>
            <a:off x="3276600" y="4724400"/>
            <a:ext cx="838200" cy="685800"/>
          </a:xfrm>
          <a:prstGeom prst="line">
            <a:avLst/>
          </a:prstGeom>
          <a:noFill/>
          <a:ln w="19050">
            <a:solidFill>
              <a:srgbClr val="FF0000"/>
            </a:solidFill>
            <a:round/>
            <a:headEnd/>
            <a:tailEnd type="triangle" w="med" len="med"/>
          </a:ln>
        </p:spPr>
        <p:txBody>
          <a:bodyPr wrap="none"/>
          <a:lstStyle/>
          <a:p>
            <a:endParaRPr lang="en-US"/>
          </a:p>
        </p:txBody>
      </p:sp>
      <p:sp>
        <p:nvSpPr>
          <p:cNvPr id="24599" name="Line 97"/>
          <p:cNvSpPr>
            <a:spLocks noChangeShapeType="1"/>
          </p:cNvSpPr>
          <p:nvPr/>
        </p:nvSpPr>
        <p:spPr bwMode="auto">
          <a:xfrm flipV="1">
            <a:off x="3276600" y="4724400"/>
            <a:ext cx="914400" cy="381000"/>
          </a:xfrm>
          <a:prstGeom prst="line">
            <a:avLst/>
          </a:prstGeom>
          <a:noFill/>
          <a:ln w="19050">
            <a:solidFill>
              <a:srgbClr val="FF0000"/>
            </a:solidFill>
            <a:round/>
            <a:headEnd/>
            <a:tailEnd type="triangle" w="med" len="med"/>
          </a:ln>
        </p:spPr>
        <p:txBody>
          <a:bodyPr wrap="none"/>
          <a:lstStyle/>
          <a:p>
            <a:endParaRPr lang="en-US"/>
          </a:p>
        </p:txBody>
      </p:sp>
      <p:sp>
        <p:nvSpPr>
          <p:cNvPr id="24600" name="Line 98"/>
          <p:cNvSpPr>
            <a:spLocks noChangeShapeType="1"/>
          </p:cNvSpPr>
          <p:nvPr/>
        </p:nvSpPr>
        <p:spPr bwMode="auto">
          <a:xfrm>
            <a:off x="4191000" y="4724400"/>
            <a:ext cx="609600" cy="685800"/>
          </a:xfrm>
          <a:prstGeom prst="line">
            <a:avLst/>
          </a:prstGeom>
          <a:noFill/>
          <a:ln w="19050">
            <a:solidFill>
              <a:srgbClr val="FF0000"/>
            </a:solidFill>
            <a:round/>
            <a:headEnd/>
            <a:tailEnd type="triangle" w="med" len="med"/>
          </a:ln>
        </p:spPr>
        <p:txBody>
          <a:bodyPr wrap="none"/>
          <a:lstStyle/>
          <a:p>
            <a:endParaRPr lang="en-US"/>
          </a:p>
        </p:txBody>
      </p:sp>
      <p:sp>
        <p:nvSpPr>
          <p:cNvPr id="24601" name="Line 99"/>
          <p:cNvSpPr>
            <a:spLocks noChangeShapeType="1"/>
          </p:cNvSpPr>
          <p:nvPr/>
        </p:nvSpPr>
        <p:spPr bwMode="auto">
          <a:xfrm flipV="1">
            <a:off x="4876800" y="4800600"/>
            <a:ext cx="914400" cy="609600"/>
          </a:xfrm>
          <a:prstGeom prst="line">
            <a:avLst/>
          </a:prstGeom>
          <a:noFill/>
          <a:ln w="19050">
            <a:solidFill>
              <a:srgbClr val="00FF00"/>
            </a:solidFill>
            <a:round/>
            <a:headEnd/>
            <a:tailEnd type="triangle" w="med" len="med"/>
          </a:ln>
        </p:spPr>
        <p:txBody>
          <a:bodyPr wrap="none"/>
          <a:lstStyle/>
          <a:p>
            <a:endParaRPr lang="en-US"/>
          </a:p>
        </p:txBody>
      </p:sp>
      <p:sp>
        <p:nvSpPr>
          <p:cNvPr id="24602" name="Line 100"/>
          <p:cNvSpPr>
            <a:spLocks noChangeShapeType="1"/>
          </p:cNvSpPr>
          <p:nvPr/>
        </p:nvSpPr>
        <p:spPr bwMode="auto">
          <a:xfrm flipV="1">
            <a:off x="4953000" y="5105400"/>
            <a:ext cx="838200" cy="304800"/>
          </a:xfrm>
          <a:prstGeom prst="line">
            <a:avLst/>
          </a:prstGeom>
          <a:noFill/>
          <a:ln w="19050">
            <a:solidFill>
              <a:srgbClr val="00FF00"/>
            </a:solidFill>
            <a:round/>
            <a:headEnd/>
            <a:tailEnd type="triangle" w="med" len="med"/>
          </a:ln>
        </p:spPr>
        <p:txBody>
          <a:bodyPr wrap="none"/>
          <a:lstStyle/>
          <a:p>
            <a:endParaRPr lang="en-US"/>
          </a:p>
        </p:txBody>
      </p:sp>
      <p:sp>
        <p:nvSpPr>
          <p:cNvPr id="24603" name="Line 101"/>
          <p:cNvSpPr>
            <a:spLocks noChangeShapeType="1"/>
          </p:cNvSpPr>
          <p:nvPr/>
        </p:nvSpPr>
        <p:spPr bwMode="auto">
          <a:xfrm flipV="1">
            <a:off x="4191000" y="3276600"/>
            <a:ext cx="609600" cy="2133600"/>
          </a:xfrm>
          <a:prstGeom prst="line">
            <a:avLst/>
          </a:prstGeom>
          <a:noFill/>
          <a:ln w="19050">
            <a:solidFill>
              <a:srgbClr val="0000FF"/>
            </a:solidFill>
            <a:round/>
            <a:headEnd/>
            <a:tailEnd type="triangle" w="med" len="med"/>
          </a:ln>
        </p:spPr>
        <p:txBody>
          <a:bodyPr wrap="none"/>
          <a:lstStyle/>
          <a:p>
            <a:endParaRPr lang="en-US"/>
          </a:p>
        </p:txBody>
      </p:sp>
      <p:sp>
        <p:nvSpPr>
          <p:cNvPr id="24604" name="Line 102"/>
          <p:cNvSpPr>
            <a:spLocks noChangeShapeType="1"/>
          </p:cNvSpPr>
          <p:nvPr/>
        </p:nvSpPr>
        <p:spPr bwMode="auto">
          <a:xfrm>
            <a:off x="4876800" y="3276600"/>
            <a:ext cx="914400" cy="762000"/>
          </a:xfrm>
          <a:prstGeom prst="line">
            <a:avLst/>
          </a:prstGeom>
          <a:noFill/>
          <a:ln w="19050">
            <a:solidFill>
              <a:srgbClr val="0000FF"/>
            </a:solidFill>
            <a:round/>
            <a:headEnd/>
            <a:tailEnd type="triangle" w="med" len="med"/>
          </a:ln>
        </p:spPr>
        <p:txBody>
          <a:bodyPr wrap="none"/>
          <a:lstStyle/>
          <a:p>
            <a:endParaRPr lang="en-US"/>
          </a:p>
        </p:txBody>
      </p:sp>
      <p:sp>
        <p:nvSpPr>
          <p:cNvPr id="24605" name="Line 103"/>
          <p:cNvSpPr>
            <a:spLocks noChangeShapeType="1"/>
          </p:cNvSpPr>
          <p:nvPr/>
        </p:nvSpPr>
        <p:spPr bwMode="auto">
          <a:xfrm flipV="1">
            <a:off x="4191000" y="2514600"/>
            <a:ext cx="685800" cy="2895600"/>
          </a:xfrm>
          <a:prstGeom prst="line">
            <a:avLst/>
          </a:prstGeom>
          <a:noFill/>
          <a:ln w="19050">
            <a:solidFill>
              <a:srgbClr val="0000FF"/>
            </a:solidFill>
            <a:round/>
            <a:headEnd/>
            <a:tailEnd type="triangle" w="med" len="med"/>
          </a:ln>
        </p:spPr>
        <p:txBody>
          <a:bodyPr wrap="none"/>
          <a:lstStyle/>
          <a:p>
            <a:endParaRPr lang="en-US"/>
          </a:p>
        </p:txBody>
      </p:sp>
      <p:sp>
        <p:nvSpPr>
          <p:cNvPr id="24606" name="Line 104"/>
          <p:cNvSpPr>
            <a:spLocks noChangeShapeType="1"/>
          </p:cNvSpPr>
          <p:nvPr/>
        </p:nvSpPr>
        <p:spPr bwMode="auto">
          <a:xfrm flipV="1">
            <a:off x="4876800" y="2209800"/>
            <a:ext cx="914400" cy="304800"/>
          </a:xfrm>
          <a:prstGeom prst="line">
            <a:avLst/>
          </a:prstGeom>
          <a:noFill/>
          <a:ln w="19050">
            <a:solidFill>
              <a:srgbClr val="0000FF"/>
            </a:solidFill>
            <a:round/>
            <a:headEnd/>
            <a:tailEnd type="triangle" w="med" len="med"/>
          </a:ln>
        </p:spPr>
        <p:txBody>
          <a:bodyPr wrap="none"/>
          <a:lstStyle/>
          <a:p>
            <a:endParaRPr lang="en-US"/>
          </a:p>
        </p:txBody>
      </p:sp>
      <p:sp>
        <p:nvSpPr>
          <p:cNvPr id="24607" name="Line 105"/>
          <p:cNvSpPr>
            <a:spLocks noChangeShapeType="1"/>
          </p:cNvSpPr>
          <p:nvPr/>
        </p:nvSpPr>
        <p:spPr bwMode="auto">
          <a:xfrm flipV="1">
            <a:off x="3276600" y="2209800"/>
            <a:ext cx="838200" cy="3200400"/>
          </a:xfrm>
          <a:prstGeom prst="line">
            <a:avLst/>
          </a:prstGeom>
          <a:noFill/>
          <a:ln w="19050">
            <a:solidFill>
              <a:srgbClr val="CC0099"/>
            </a:solidFill>
            <a:round/>
            <a:headEnd/>
            <a:tailEnd type="triangle" w="med" len="med"/>
          </a:ln>
        </p:spPr>
        <p:txBody>
          <a:bodyPr wrap="none"/>
          <a:lstStyle/>
          <a:p>
            <a:endParaRPr lang="en-US"/>
          </a:p>
        </p:txBody>
      </p:sp>
      <p:sp>
        <p:nvSpPr>
          <p:cNvPr id="24608" name="Line 106"/>
          <p:cNvSpPr>
            <a:spLocks noChangeShapeType="1"/>
          </p:cNvSpPr>
          <p:nvPr/>
        </p:nvSpPr>
        <p:spPr bwMode="auto">
          <a:xfrm>
            <a:off x="4191000" y="2133600"/>
            <a:ext cx="685800" cy="0"/>
          </a:xfrm>
          <a:prstGeom prst="line">
            <a:avLst/>
          </a:prstGeom>
          <a:noFill/>
          <a:ln w="19050">
            <a:solidFill>
              <a:srgbClr val="CC0099"/>
            </a:solidFill>
            <a:round/>
            <a:headEnd/>
            <a:tailEnd type="triangle" w="med" len="med"/>
          </a:ln>
        </p:spPr>
        <p:txBody>
          <a:bodyPr wrap="none"/>
          <a:lstStyle/>
          <a:p>
            <a:endParaRPr lang="en-US"/>
          </a:p>
        </p:txBody>
      </p:sp>
      <p:sp>
        <p:nvSpPr>
          <p:cNvPr id="24609" name="Line 107"/>
          <p:cNvSpPr>
            <a:spLocks noChangeShapeType="1"/>
          </p:cNvSpPr>
          <p:nvPr/>
        </p:nvSpPr>
        <p:spPr bwMode="auto">
          <a:xfrm>
            <a:off x="4876800" y="2133600"/>
            <a:ext cx="914400" cy="381000"/>
          </a:xfrm>
          <a:prstGeom prst="line">
            <a:avLst/>
          </a:prstGeom>
          <a:noFill/>
          <a:ln w="19050">
            <a:solidFill>
              <a:srgbClr val="CC0099"/>
            </a:solidFill>
            <a:round/>
            <a:headEnd/>
            <a:tailEnd type="triangle" w="med" len="med"/>
          </a:ln>
        </p:spPr>
        <p:txBody>
          <a:bodyPr wrap="none"/>
          <a:lstStyle/>
          <a:p>
            <a:endParaRPr lang="en-US"/>
          </a:p>
        </p:txBody>
      </p:sp>
      <p:sp>
        <p:nvSpPr>
          <p:cNvPr id="24610" name="Line 108"/>
          <p:cNvSpPr>
            <a:spLocks noChangeShapeType="1"/>
          </p:cNvSpPr>
          <p:nvPr/>
        </p:nvSpPr>
        <p:spPr bwMode="auto">
          <a:xfrm flipV="1">
            <a:off x="3276600" y="4724400"/>
            <a:ext cx="838200" cy="685800"/>
          </a:xfrm>
          <a:prstGeom prst="line">
            <a:avLst/>
          </a:prstGeom>
          <a:noFill/>
          <a:ln w="19050">
            <a:solidFill>
              <a:srgbClr val="CC0099"/>
            </a:solidFill>
            <a:round/>
            <a:headEnd/>
            <a:tailEnd type="triangle" w="med" len="med"/>
          </a:ln>
        </p:spPr>
        <p:txBody>
          <a:bodyPr wrap="none"/>
          <a:lstStyle/>
          <a:p>
            <a:endParaRPr lang="en-US"/>
          </a:p>
        </p:txBody>
      </p:sp>
      <p:sp>
        <p:nvSpPr>
          <p:cNvPr id="24611" name="Line 109"/>
          <p:cNvSpPr>
            <a:spLocks noChangeShapeType="1"/>
          </p:cNvSpPr>
          <p:nvPr/>
        </p:nvSpPr>
        <p:spPr bwMode="auto">
          <a:xfrm flipV="1">
            <a:off x="4114800" y="3962400"/>
            <a:ext cx="762000" cy="762000"/>
          </a:xfrm>
          <a:prstGeom prst="line">
            <a:avLst/>
          </a:prstGeom>
          <a:noFill/>
          <a:ln w="19050">
            <a:solidFill>
              <a:srgbClr val="CC0099"/>
            </a:solidFill>
            <a:round/>
            <a:headEnd/>
            <a:tailEnd type="triangle" w="med" len="med"/>
          </a:ln>
        </p:spPr>
        <p:txBody>
          <a:bodyPr wrap="none"/>
          <a:lstStyle/>
          <a:p>
            <a:endParaRPr lang="en-US"/>
          </a:p>
        </p:txBody>
      </p:sp>
      <p:sp>
        <p:nvSpPr>
          <p:cNvPr id="24612" name="Line 110"/>
          <p:cNvSpPr>
            <a:spLocks noChangeShapeType="1"/>
          </p:cNvSpPr>
          <p:nvPr/>
        </p:nvSpPr>
        <p:spPr bwMode="auto">
          <a:xfrm flipV="1">
            <a:off x="4876800" y="2895600"/>
            <a:ext cx="914400" cy="1066800"/>
          </a:xfrm>
          <a:prstGeom prst="line">
            <a:avLst/>
          </a:prstGeom>
          <a:noFill/>
          <a:ln w="19050">
            <a:solidFill>
              <a:srgbClr val="CC0099"/>
            </a:solidFill>
            <a:round/>
            <a:headEnd/>
            <a:tailEnd type="triangle" w="med" len="med"/>
          </a:ln>
        </p:spPr>
        <p:txBody>
          <a:bodyPr wrap="none"/>
          <a:lstStyle/>
          <a:p>
            <a:endParaRPr lang="en-US"/>
          </a:p>
        </p:txBody>
      </p:sp>
      <p:sp>
        <p:nvSpPr>
          <p:cNvPr id="193647" name="Rectangle 111"/>
          <p:cNvSpPr>
            <a:spLocks noChangeArrowheads="1"/>
          </p:cNvSpPr>
          <p:nvPr/>
        </p:nvSpPr>
        <p:spPr bwMode="auto">
          <a:xfrm>
            <a:off x="762000" y="0"/>
            <a:ext cx="7772400" cy="381000"/>
          </a:xfrm>
          <a:prstGeom prst="rect">
            <a:avLst/>
          </a:prstGeom>
          <a:noFill/>
          <a:ln w="9525">
            <a:noFill/>
            <a:miter lim="800000"/>
            <a:headEnd/>
            <a:tailEnd/>
          </a:ln>
          <a:effectLst/>
        </p:spPr>
        <p:txBody>
          <a:bodyPr lIns="92075" tIns="46038" rIns="92075" bIns="46038" anchor="ctr"/>
          <a:lstStyle/>
          <a:p>
            <a:pPr algn="ctr">
              <a:defRPr/>
            </a:pPr>
            <a:r>
              <a:rPr lang="en-US" b="1">
                <a:solidFill>
                  <a:schemeClr val="tx2"/>
                </a:solidFill>
                <a:effectLst>
                  <a:outerShdw blurRad="38100" dist="38100" dir="2700000" algn="tl">
                    <a:srgbClr val="C0C0C0"/>
                  </a:outerShdw>
                </a:effectLst>
                <a:latin typeface="Arial" pitchFamily="34" charset="0"/>
                <a:cs typeface="Times New Roman" pitchFamily="18" charset="0"/>
              </a:rPr>
              <a:t>Some history behind the pattern:</a:t>
            </a:r>
            <a:r>
              <a:rPr lang="en-US" sz="4400" b="1">
                <a:solidFill>
                  <a:schemeClr val="tx2"/>
                </a:solidFill>
                <a:effectLst>
                  <a:outerShdw blurRad="38100" dist="38100" dir="2700000" algn="tl">
                    <a:srgbClr val="C0C0C0"/>
                  </a:outerShdw>
                </a:effectLst>
                <a:latin typeface="Arial" pitchFamily="34" charset="0"/>
                <a:cs typeface="Times New Roman" pitchFamily="18" charset="0"/>
              </a:rPr>
              <a:t> </a:t>
            </a:r>
            <a:endParaRPr lang="en-US" sz="4400">
              <a:solidFill>
                <a:schemeClr val="tx2"/>
              </a:solidFill>
              <a:effectLst>
                <a:outerShdw blurRad="38100" dist="38100" dir="2700000" algn="tl">
                  <a:srgbClr val="C0C0C0"/>
                </a:outerShdw>
              </a:effectLst>
              <a:latin typeface="Arial" pitchFamily="34" charset="0"/>
              <a:cs typeface="Times New Roman" pitchFamily="18" charset="0"/>
            </a:endParaRPr>
          </a:p>
        </p:txBody>
      </p:sp>
      <p:sp>
        <p:nvSpPr>
          <p:cNvPr id="193648" name="Text Box 112"/>
          <p:cNvSpPr txBox="1">
            <a:spLocks noChangeArrowheads="1"/>
          </p:cNvSpPr>
          <p:nvPr/>
        </p:nvSpPr>
        <p:spPr bwMode="auto">
          <a:xfrm>
            <a:off x="381000" y="6156325"/>
            <a:ext cx="8534400" cy="641350"/>
          </a:xfrm>
          <a:prstGeom prst="rect">
            <a:avLst/>
          </a:prstGeom>
          <a:solidFill>
            <a:schemeClr val="bg1"/>
          </a:solidFill>
          <a:ln w="9525">
            <a:noFill/>
            <a:miter lim="800000"/>
            <a:headEnd/>
            <a:tailEnd/>
          </a:ln>
          <a:effectLst/>
        </p:spPr>
        <p:txBody>
          <a:bodyPr>
            <a:spAutoFit/>
          </a:bodyPr>
          <a:lstStyle/>
          <a:p>
            <a:pPr>
              <a:spcBef>
                <a:spcPct val="50000"/>
              </a:spcBef>
              <a:defRPr/>
            </a:pPr>
            <a:r>
              <a:rPr lang="en-US" sz="1800" b="1" i="1">
                <a:solidFill>
                  <a:srgbClr val="FF0000"/>
                </a:solidFill>
                <a:effectLst>
                  <a:outerShdw blurRad="38100" dist="38100" dir="2700000" algn="tl">
                    <a:srgbClr val="C0C0C0"/>
                  </a:outerShdw>
                </a:effectLst>
              </a:rPr>
              <a:t>The fall of the East; </a:t>
            </a:r>
            <a:r>
              <a:rPr lang="en-US" sz="1800" b="1" i="1">
                <a:solidFill>
                  <a:srgbClr val="FF33CC"/>
                </a:solidFill>
                <a:effectLst>
                  <a:outerShdw blurRad="38100" dist="38100" dir="2700000" algn="tl">
                    <a:srgbClr val="C0C0C0"/>
                  </a:outerShdw>
                </a:effectLst>
              </a:rPr>
              <a:t>The rise of the West; </a:t>
            </a:r>
            <a:r>
              <a:rPr lang="en-US" sz="1800" b="1" i="1">
                <a:solidFill>
                  <a:srgbClr val="0000FF"/>
                </a:solidFill>
                <a:effectLst>
                  <a:outerShdw blurRad="38100" dist="38100" dir="2700000" algn="tl">
                    <a:srgbClr val="C0C0C0"/>
                  </a:outerShdw>
                </a:effectLst>
              </a:rPr>
              <a:t>The rise &amp; fall of the Midwest; </a:t>
            </a:r>
            <a:r>
              <a:rPr lang="en-US" sz="1800" b="1" i="1">
                <a:solidFill>
                  <a:srgbClr val="00FF00"/>
                </a:solidFill>
                <a:effectLst>
                  <a:outerShdw blurRad="38100" dist="38100" dir="2700000" algn="tl">
                    <a:srgbClr val="C0C0C0"/>
                  </a:outerShdw>
                </a:effectLst>
              </a:rPr>
              <a:t>The recent rise of the South.</a:t>
            </a:r>
            <a:endParaRPr lang="en-US" sz="1800" b="1" i="1">
              <a:solidFill>
                <a:srgbClr val="FF0000"/>
              </a:solidFill>
              <a:effectLst>
                <a:outerShdw blurRad="38100" dist="38100" dir="2700000" algn="tl">
                  <a:srgbClr val="C0C0C0"/>
                </a:outerShdw>
              </a:effectLst>
            </a:endParaRPr>
          </a:p>
        </p:txBody>
      </p:sp>
      <p:sp>
        <p:nvSpPr>
          <p:cNvPr id="24615" name="Slide Number Placeholder 114"/>
          <p:cNvSpPr>
            <a:spLocks noGrp="1"/>
          </p:cNvSpPr>
          <p:nvPr>
            <p:ph type="sldNum" sz="quarter" idx="12"/>
          </p:nvPr>
        </p:nvSpPr>
        <p:spPr>
          <a:noFill/>
        </p:spPr>
        <p:txBody>
          <a:bodyPr/>
          <a:lstStyle/>
          <a:p>
            <a:fld id="{62C692B7-3F8D-415C-809A-9B5D361C5838}" type="slidenum">
              <a:rPr lang="en-US"/>
              <a:pPr/>
              <a:t>18</a:t>
            </a:fld>
            <a:endParaRPr lang="en-US"/>
          </a:p>
        </p:txBody>
      </p:sp>
      <p:sp>
        <p:nvSpPr>
          <p:cNvPr id="24616" name="Footer Placeholder 115"/>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685800" y="381000"/>
            <a:ext cx="7772400" cy="609600"/>
          </a:xfrm>
        </p:spPr>
        <p:txBody>
          <a:bodyPr/>
          <a:lstStyle/>
          <a:p>
            <a:pPr eaLnBrk="1" hangingPunct="1">
              <a:defRPr/>
            </a:pPr>
            <a:r>
              <a:rPr lang="en-US" sz="3200" b="1" smtClean="0">
                <a:cs typeface="Times New Roman" pitchFamily="18" charset="0"/>
              </a:rPr>
              <a:t>3.3 Factors underlying the pattern:</a:t>
            </a:r>
            <a:r>
              <a:rPr lang="en-US" b="1" smtClean="0">
                <a:cs typeface="Times New Roman" pitchFamily="18" charset="0"/>
              </a:rPr>
              <a:t> </a:t>
            </a:r>
            <a:endParaRPr lang="en-US" smtClean="0">
              <a:cs typeface="Times New Roman" pitchFamily="18" charset="0"/>
            </a:endParaRPr>
          </a:p>
        </p:txBody>
      </p:sp>
      <p:sp>
        <p:nvSpPr>
          <p:cNvPr id="25603" name="Rectangle 3"/>
          <p:cNvSpPr>
            <a:spLocks noGrp="1" noChangeArrowheads="1"/>
          </p:cNvSpPr>
          <p:nvPr>
            <p:ph type="body" idx="1"/>
          </p:nvPr>
        </p:nvSpPr>
        <p:spPr>
          <a:xfrm>
            <a:off x="685800" y="1295400"/>
            <a:ext cx="7772400" cy="4114800"/>
          </a:xfrm>
        </p:spPr>
        <p:txBody>
          <a:bodyPr/>
          <a:lstStyle/>
          <a:p>
            <a:pPr eaLnBrk="1" hangingPunct="1">
              <a:lnSpc>
                <a:spcPct val="90000"/>
              </a:lnSpc>
            </a:pPr>
            <a:r>
              <a:rPr lang="en-US" sz="2800" smtClean="0">
                <a:sym typeface="Wingdings" pitchFamily="2" charset="2"/>
              </a:rPr>
              <a:t>The “Rank/Size Rule”, &amp; the Geographical “Zones of Influence” </a:t>
            </a:r>
          </a:p>
          <a:p>
            <a:pPr eaLnBrk="1" hangingPunct="1">
              <a:lnSpc>
                <a:spcPct val="90000"/>
              </a:lnSpc>
            </a:pPr>
            <a:r>
              <a:rPr lang="en-US" sz="2800" b="1" smtClean="0">
                <a:cs typeface="Times New Roman" pitchFamily="18" charset="0"/>
                <a:sym typeface="Wingdings" pitchFamily="2" charset="2"/>
              </a:rPr>
              <a:t>i	Centralizing city-causation ("</a:t>
            </a:r>
            <a:r>
              <a:rPr lang="en-US" sz="2800" b="1" u="sng" smtClean="0">
                <a:cs typeface="Times New Roman" pitchFamily="18" charset="0"/>
                <a:sym typeface="Wingdings" pitchFamily="2" charset="2"/>
              </a:rPr>
              <a:t>centripital</a:t>
            </a:r>
            <a:r>
              <a:rPr lang="en-US" sz="2800" b="1" smtClean="0">
                <a:cs typeface="Times New Roman" pitchFamily="18" charset="0"/>
                <a:sym typeface="Wingdings" pitchFamily="2" charset="2"/>
              </a:rPr>
              <a:t>") forces are counter-balanced by opposing "</a:t>
            </a:r>
            <a:r>
              <a:rPr lang="en-US" sz="2800" b="1" u="sng" smtClean="0">
                <a:cs typeface="Times New Roman" pitchFamily="18" charset="0"/>
                <a:sym typeface="Wingdings" pitchFamily="2" charset="2"/>
              </a:rPr>
              <a:t>decentralizing</a:t>
            </a:r>
            <a:r>
              <a:rPr lang="en-US" sz="2800" b="1" smtClean="0">
                <a:cs typeface="Times New Roman" pitchFamily="18" charset="0"/>
                <a:sym typeface="Wingdings" pitchFamily="2" charset="2"/>
              </a:rPr>
              <a:t>" ("</a:t>
            </a:r>
            <a:r>
              <a:rPr lang="en-US" sz="2800" b="1" u="sng" smtClean="0">
                <a:cs typeface="Times New Roman" pitchFamily="18" charset="0"/>
                <a:sym typeface="Wingdings" pitchFamily="2" charset="2"/>
              </a:rPr>
              <a:t>centrifugal</a:t>
            </a:r>
            <a:r>
              <a:rPr lang="en-US" sz="2800" b="1" smtClean="0">
                <a:cs typeface="Times New Roman" pitchFamily="18" charset="0"/>
                <a:sym typeface="Wingdings" pitchFamily="2" charset="2"/>
              </a:rPr>
              <a:t>") forces.  </a:t>
            </a:r>
            <a:endParaRPr lang="en-US" sz="2800" smtClean="0">
              <a:cs typeface="Times New Roman" pitchFamily="18" charset="0"/>
              <a:sym typeface="Wingdings" pitchFamily="2" charset="2"/>
            </a:endParaRPr>
          </a:p>
          <a:p>
            <a:pPr eaLnBrk="1" hangingPunct="1">
              <a:lnSpc>
                <a:spcPct val="90000"/>
              </a:lnSpc>
              <a:buFont typeface="Wingdings" pitchFamily="2" charset="2"/>
              <a:buNone/>
            </a:pPr>
            <a:endParaRPr lang="en-US" sz="2800" smtClean="0">
              <a:cs typeface="Times New Roman" pitchFamily="18" charset="0"/>
              <a:sym typeface="Wingdings" pitchFamily="2" charset="2"/>
            </a:endParaRPr>
          </a:p>
          <a:p>
            <a:pPr eaLnBrk="1" hangingPunct="1">
              <a:lnSpc>
                <a:spcPct val="90000"/>
              </a:lnSpc>
            </a:pPr>
            <a:r>
              <a:rPr lang="en-US" sz="2800" b="1" smtClean="0">
                <a:cs typeface="Times New Roman" pitchFamily="18" charset="0"/>
                <a:sym typeface="Wingdings" pitchFamily="2" charset="2"/>
              </a:rPr>
              <a:t>ii	The relative strength of the centralizing and decentralizing forces differs for different functions and activities.</a:t>
            </a:r>
            <a:r>
              <a:rPr lang="en-US" sz="2800" smtClean="0">
                <a:cs typeface="Times New Roman" pitchFamily="18" charset="0"/>
                <a:sym typeface="Wingdings" pitchFamily="2" charset="2"/>
              </a:rPr>
              <a:t> </a:t>
            </a:r>
          </a:p>
        </p:txBody>
      </p:sp>
      <p:sp>
        <p:nvSpPr>
          <p:cNvPr id="25604" name="Slide Number Placeholder 5"/>
          <p:cNvSpPr>
            <a:spLocks noGrp="1"/>
          </p:cNvSpPr>
          <p:nvPr>
            <p:ph type="sldNum" sz="quarter" idx="12"/>
          </p:nvPr>
        </p:nvSpPr>
        <p:spPr>
          <a:noFill/>
        </p:spPr>
        <p:txBody>
          <a:bodyPr/>
          <a:lstStyle/>
          <a:p>
            <a:fld id="{DD8C50A0-A45A-4184-82D2-AD696055968E}" type="slidenum">
              <a:rPr lang="en-US"/>
              <a:pPr/>
              <a:t>19</a:t>
            </a:fld>
            <a:endParaRPr lang="en-US"/>
          </a:p>
        </p:txBody>
      </p:sp>
      <p:sp>
        <p:nvSpPr>
          <p:cNvPr id="25605"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pPr eaLnBrk="1" hangingPunct="1">
              <a:defRPr/>
            </a:pPr>
            <a:r>
              <a:rPr lang="en-US" b="1" dirty="0" smtClean="0"/>
              <a:t>Urban Economics </a:t>
            </a:r>
            <a:r>
              <a:rPr lang="en-US" b="1" dirty="0" smtClean="0"/>
              <a:t>and</a:t>
            </a:r>
            <a:br>
              <a:rPr lang="en-US" b="1" dirty="0" smtClean="0"/>
            </a:br>
            <a:r>
              <a:rPr lang="en-US" b="1" dirty="0" smtClean="0"/>
              <a:t> </a:t>
            </a:r>
            <a:r>
              <a:rPr lang="en-US" b="1" dirty="0" smtClean="0"/>
              <a:t>Real Estate Market Analysis</a:t>
            </a:r>
          </a:p>
        </p:txBody>
      </p:sp>
      <p:sp>
        <p:nvSpPr>
          <p:cNvPr id="12291" name="Rectangle 3"/>
          <p:cNvSpPr>
            <a:spLocks noGrp="1" noChangeArrowheads="1"/>
          </p:cNvSpPr>
          <p:nvPr>
            <p:ph type="body" idx="1"/>
          </p:nvPr>
        </p:nvSpPr>
        <p:spPr/>
        <p:txBody>
          <a:bodyPr/>
          <a:lstStyle/>
          <a:p>
            <a:pPr marL="0" indent="0" eaLnBrk="1" hangingPunct="1">
              <a:spcBef>
                <a:spcPts val="1200"/>
              </a:spcBef>
              <a:buFont typeface="Wingdings" pitchFamily="2" charset="2"/>
              <a:buNone/>
            </a:pPr>
            <a:r>
              <a:rPr lang="en-US" sz="2800" i="1" dirty="0" smtClean="0"/>
              <a:t>Financial Economics </a:t>
            </a:r>
            <a:r>
              <a:rPr lang="en-US" sz="2800" i="1" dirty="0" smtClean="0">
                <a:sym typeface="Wingdings" pitchFamily="2" charset="2"/>
              </a:rPr>
              <a:t></a:t>
            </a:r>
            <a:r>
              <a:rPr lang="en-US" sz="2800" i="1" dirty="0" smtClean="0"/>
              <a:t> </a:t>
            </a:r>
            <a:r>
              <a:rPr lang="en-US" sz="2800" dirty="0" smtClean="0"/>
              <a:t>Knowledge about the </a:t>
            </a:r>
            <a:r>
              <a:rPr lang="en-US" sz="2800" dirty="0" err="1" smtClean="0"/>
              <a:t>R.E.</a:t>
            </a:r>
            <a:r>
              <a:rPr lang="en-US" sz="2800" dirty="0" smtClean="0"/>
              <a:t> </a:t>
            </a:r>
            <a:r>
              <a:rPr lang="en-US" sz="2800" b="1" i="1" dirty="0" smtClean="0"/>
              <a:t>Asset</a:t>
            </a:r>
            <a:r>
              <a:rPr lang="en-US" sz="2800" dirty="0" smtClean="0"/>
              <a:t> Market.</a:t>
            </a:r>
          </a:p>
          <a:p>
            <a:pPr marL="0" indent="0" eaLnBrk="1" hangingPunct="1">
              <a:spcBef>
                <a:spcPts val="1200"/>
              </a:spcBef>
              <a:buFont typeface="Wingdings" pitchFamily="2" charset="2"/>
              <a:buNone/>
            </a:pPr>
            <a:r>
              <a:rPr lang="en-US" sz="2800" i="1" dirty="0" smtClean="0"/>
              <a:t>Urban Economics </a:t>
            </a:r>
            <a:r>
              <a:rPr lang="en-US" sz="2800" i="1" dirty="0" smtClean="0">
                <a:sym typeface="Wingdings" pitchFamily="2" charset="2"/>
              </a:rPr>
              <a:t></a:t>
            </a:r>
            <a:r>
              <a:rPr lang="en-US" sz="2800" i="1" dirty="0" smtClean="0"/>
              <a:t> </a:t>
            </a:r>
            <a:r>
              <a:rPr lang="en-US" sz="2800" dirty="0" smtClean="0"/>
              <a:t>Knowledge about the </a:t>
            </a:r>
            <a:r>
              <a:rPr lang="en-US" sz="2800" dirty="0" err="1" smtClean="0"/>
              <a:t>R.E.</a:t>
            </a:r>
            <a:r>
              <a:rPr lang="en-US" sz="2800" dirty="0" smtClean="0"/>
              <a:t> </a:t>
            </a:r>
            <a:r>
              <a:rPr lang="en-US" sz="2800" b="1" i="1" dirty="0" smtClean="0"/>
              <a:t>Space</a:t>
            </a:r>
            <a:r>
              <a:rPr lang="en-US" sz="2800" dirty="0" smtClean="0"/>
              <a:t> Market (Fundamental </a:t>
            </a:r>
            <a:r>
              <a:rPr lang="en-US" sz="2800" i="1" dirty="0" smtClean="0"/>
              <a:t>source</a:t>
            </a:r>
            <a:r>
              <a:rPr lang="en-US" sz="2800" dirty="0" smtClean="0"/>
              <a:t> of value).</a:t>
            </a:r>
          </a:p>
          <a:p>
            <a:pPr marL="0" indent="0" eaLnBrk="1" hangingPunct="1">
              <a:spcBef>
                <a:spcPts val="1200"/>
              </a:spcBef>
              <a:buFont typeface="Wingdings" pitchFamily="2" charset="2"/>
              <a:buNone/>
            </a:pPr>
            <a:r>
              <a:rPr lang="en-US" sz="2800" dirty="0" smtClean="0"/>
              <a:t>5% of U.S. land is in urban areas, but 90% of real estate value is in urban areas.</a:t>
            </a:r>
          </a:p>
          <a:p>
            <a:pPr marL="0" indent="0" eaLnBrk="1" hangingPunct="1">
              <a:spcBef>
                <a:spcPts val="1200"/>
              </a:spcBef>
              <a:buFont typeface="Wingdings" pitchFamily="2" charset="2"/>
              <a:buNone/>
            </a:pPr>
            <a:r>
              <a:rPr lang="en-US" sz="2800" i="1" dirty="0" smtClean="0"/>
              <a:t>Real estate is an </a:t>
            </a:r>
            <a:r>
              <a:rPr lang="en-US" sz="2800" i="1" u="sng" dirty="0" smtClean="0"/>
              <a:t>urban</a:t>
            </a:r>
            <a:r>
              <a:rPr lang="en-US" sz="2800" i="1" dirty="0" smtClean="0"/>
              <a:t> phenomenon</a:t>
            </a:r>
            <a:endParaRPr lang="en-US" sz="2800" dirty="0" smtClean="0"/>
          </a:p>
          <a:p>
            <a:pPr marL="0" indent="0" eaLnBrk="1" hangingPunct="1">
              <a:spcBef>
                <a:spcPts val="1200"/>
              </a:spcBef>
              <a:buFont typeface="Wingdings" pitchFamily="2" charset="2"/>
              <a:buNone/>
            </a:pPr>
            <a:r>
              <a:rPr lang="en-US" sz="2800" b="1" dirty="0" smtClean="0"/>
              <a:t>To understand real estate, you need to understand cities.</a:t>
            </a:r>
            <a:endParaRPr lang="en-US" sz="2800" dirty="0" smtClean="0"/>
          </a:p>
        </p:txBody>
      </p:sp>
      <p:sp>
        <p:nvSpPr>
          <p:cNvPr id="12292" name="Slide Number Placeholder 5"/>
          <p:cNvSpPr>
            <a:spLocks noGrp="1"/>
          </p:cNvSpPr>
          <p:nvPr>
            <p:ph type="sldNum" sz="quarter" idx="12"/>
          </p:nvPr>
        </p:nvSpPr>
        <p:spPr>
          <a:noFill/>
        </p:spPr>
        <p:txBody>
          <a:bodyPr/>
          <a:lstStyle/>
          <a:p>
            <a:fld id="{17541225-61A6-4FC6-B2F8-AAF504B7A497}" type="slidenum">
              <a:rPr lang="en-US"/>
              <a:pPr/>
              <a:t>2</a:t>
            </a:fld>
            <a:endParaRPr lang="en-US"/>
          </a:p>
        </p:txBody>
      </p:sp>
      <p:sp>
        <p:nvSpPr>
          <p:cNvPr id="12293"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hangingPunct="1">
              <a:defRPr/>
            </a:pPr>
            <a:r>
              <a:rPr lang="en-US" b="1" smtClean="0">
                <a:cs typeface="Times New Roman" pitchFamily="18" charset="0"/>
              </a:rPr>
              <a:t>3.3.1 Centripetal Forces:</a:t>
            </a:r>
            <a:endParaRPr lang="en-US" smtClean="0">
              <a:cs typeface="Times New Roman" pitchFamily="18" charset="0"/>
            </a:endParaRPr>
          </a:p>
        </p:txBody>
      </p:sp>
      <p:sp>
        <p:nvSpPr>
          <p:cNvPr id="26627" name="Rectangle 3"/>
          <p:cNvSpPr>
            <a:spLocks noGrp="1" noChangeArrowheads="1"/>
          </p:cNvSpPr>
          <p:nvPr>
            <p:ph type="body" idx="1"/>
          </p:nvPr>
        </p:nvSpPr>
        <p:spPr/>
        <p:txBody>
          <a:bodyPr/>
          <a:lstStyle/>
          <a:p>
            <a:pPr eaLnBrk="1" hangingPunct="1">
              <a:buFont typeface="Wingdings" pitchFamily="2" charset="2"/>
              <a:buNone/>
            </a:pPr>
            <a:r>
              <a:rPr lang="en-US" smtClean="0">
                <a:sym typeface="Wingdings" pitchFamily="2" charset="2"/>
              </a:rPr>
              <a:t>Would lead to fewer, larger cities…</a:t>
            </a:r>
          </a:p>
        </p:txBody>
      </p:sp>
      <p:sp>
        <p:nvSpPr>
          <p:cNvPr id="26628" name="Slide Number Placeholder 5"/>
          <p:cNvSpPr>
            <a:spLocks noGrp="1"/>
          </p:cNvSpPr>
          <p:nvPr>
            <p:ph type="sldNum" sz="quarter" idx="12"/>
          </p:nvPr>
        </p:nvSpPr>
        <p:spPr>
          <a:noFill/>
        </p:spPr>
        <p:txBody>
          <a:bodyPr/>
          <a:lstStyle/>
          <a:p>
            <a:fld id="{BE713329-26EC-48B6-9F18-C22C9C5C0435}" type="slidenum">
              <a:rPr lang="en-US"/>
              <a:pPr/>
              <a:t>20</a:t>
            </a:fld>
            <a:endParaRPr lang="en-US"/>
          </a:p>
        </p:txBody>
      </p:sp>
      <p:sp>
        <p:nvSpPr>
          <p:cNvPr id="26629"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eaLnBrk="1" hangingPunct="1">
              <a:defRPr/>
            </a:pPr>
            <a:r>
              <a:rPr lang="en-US" b="1" smtClean="0">
                <a:cs typeface="Times New Roman" pitchFamily="18" charset="0"/>
                <a:sym typeface="Wingdings" pitchFamily="2" charset="2"/>
              </a:rPr>
              <a:t>1) Economies of Scale</a:t>
            </a:r>
            <a:endParaRPr lang="en-US" smtClean="0">
              <a:cs typeface="Times New Roman" pitchFamily="18" charset="0"/>
              <a:sym typeface="Wingdings" pitchFamily="2" charset="2"/>
            </a:endParaRPr>
          </a:p>
        </p:txBody>
      </p:sp>
      <p:sp>
        <p:nvSpPr>
          <p:cNvPr id="27651" name="Rectangle 3"/>
          <p:cNvSpPr>
            <a:spLocks noGrp="1" noChangeArrowheads="1"/>
          </p:cNvSpPr>
          <p:nvPr>
            <p:ph type="body" idx="1"/>
          </p:nvPr>
        </p:nvSpPr>
        <p:spPr/>
        <p:txBody>
          <a:bodyPr/>
          <a:lstStyle/>
          <a:p>
            <a:pPr lvl="1" eaLnBrk="1" hangingPunct="1"/>
            <a:r>
              <a:rPr lang="en-US" smtClean="0">
                <a:cs typeface="Times New Roman" pitchFamily="18" charset="0"/>
                <a:sym typeface="Wingdings" pitchFamily="2" charset="2"/>
              </a:rPr>
              <a:t>Cheaper per unit to produce more stuff at one place.</a:t>
            </a:r>
          </a:p>
          <a:p>
            <a:pPr lvl="1" eaLnBrk="1" hangingPunct="1"/>
            <a:r>
              <a:rPr lang="en-US" smtClean="0">
                <a:cs typeface="Times New Roman" pitchFamily="18" charset="0"/>
                <a:sym typeface="Wingdings" pitchFamily="2" charset="2"/>
              </a:rPr>
              <a:t>i.e., Declining average costs with larger production capacity.</a:t>
            </a:r>
          </a:p>
          <a:p>
            <a:pPr lvl="1" eaLnBrk="1" hangingPunct="1"/>
            <a:r>
              <a:rPr lang="en-US" smtClean="0">
                <a:cs typeface="Times New Roman" pitchFamily="18" charset="0"/>
                <a:sym typeface="Wingdings" pitchFamily="2" charset="2"/>
              </a:rPr>
              <a:t>Due to “</a:t>
            </a:r>
            <a:r>
              <a:rPr lang="en-US" i="1" smtClean="0">
                <a:cs typeface="Times New Roman" pitchFamily="18" charset="0"/>
                <a:sym typeface="Wingdings" pitchFamily="2" charset="2"/>
              </a:rPr>
              <a:t>fixed</a:t>
            </a:r>
            <a:r>
              <a:rPr lang="en-US" smtClean="0">
                <a:cs typeface="Times New Roman" pitchFamily="18" charset="0"/>
                <a:sym typeface="Wingdings" pitchFamily="2" charset="2"/>
              </a:rPr>
              <a:t>” costs.</a:t>
            </a:r>
          </a:p>
          <a:p>
            <a:pPr lvl="1" eaLnBrk="1" hangingPunct="1"/>
            <a:r>
              <a:rPr lang="en-US" smtClean="0">
                <a:cs typeface="Times New Roman" pitchFamily="18" charset="0"/>
                <a:sym typeface="Wingdings" pitchFamily="2" charset="2"/>
              </a:rPr>
              <a:t>Example: Auto factory with 200,000 cars/yr production capacity is more efficient than auto factory with 50,000 cars/yr capacity.</a:t>
            </a:r>
          </a:p>
          <a:p>
            <a:pPr eaLnBrk="1" hangingPunct="1">
              <a:buFont typeface="Wingdings" pitchFamily="2" charset="2"/>
              <a:buNone/>
            </a:pPr>
            <a:endParaRPr lang="en-US" smtClean="0">
              <a:cs typeface="Times New Roman" pitchFamily="18" charset="0"/>
              <a:sym typeface="Wingdings" pitchFamily="2" charset="2"/>
            </a:endParaRPr>
          </a:p>
        </p:txBody>
      </p:sp>
      <p:sp>
        <p:nvSpPr>
          <p:cNvPr id="27652" name="Slide Number Placeholder 5"/>
          <p:cNvSpPr>
            <a:spLocks noGrp="1"/>
          </p:cNvSpPr>
          <p:nvPr>
            <p:ph type="sldNum" sz="quarter" idx="12"/>
          </p:nvPr>
        </p:nvSpPr>
        <p:spPr>
          <a:noFill/>
        </p:spPr>
        <p:txBody>
          <a:bodyPr/>
          <a:lstStyle/>
          <a:p>
            <a:fld id="{0A213D18-B875-4B8C-8AD8-BC8E1DFC84CC}" type="slidenum">
              <a:rPr lang="en-US"/>
              <a:pPr/>
              <a:t>21</a:t>
            </a:fld>
            <a:endParaRPr lang="en-US"/>
          </a:p>
        </p:txBody>
      </p:sp>
      <p:sp>
        <p:nvSpPr>
          <p:cNvPr id="27653"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eaLnBrk="1" hangingPunct="1">
              <a:defRPr/>
            </a:pPr>
            <a:r>
              <a:rPr lang="en-US" b="1" smtClean="0">
                <a:cs typeface="Times New Roman" pitchFamily="18" charset="0"/>
                <a:sym typeface="Wingdings" pitchFamily="2" charset="2"/>
              </a:rPr>
              <a:t>2) Economies of Agglomeration</a:t>
            </a:r>
            <a:endParaRPr lang="en-US" smtClean="0">
              <a:cs typeface="Times New Roman" pitchFamily="18" charset="0"/>
              <a:sym typeface="Wingdings" pitchFamily="2" charset="2"/>
            </a:endParaRPr>
          </a:p>
        </p:txBody>
      </p:sp>
      <p:sp>
        <p:nvSpPr>
          <p:cNvPr id="28675" name="Rectangle 3"/>
          <p:cNvSpPr>
            <a:spLocks noGrp="1" noChangeArrowheads="1"/>
          </p:cNvSpPr>
          <p:nvPr>
            <p:ph type="body" idx="1"/>
          </p:nvPr>
        </p:nvSpPr>
        <p:spPr/>
        <p:txBody>
          <a:bodyPr/>
          <a:lstStyle/>
          <a:p>
            <a:pPr lvl="1" eaLnBrk="1" hangingPunct="1"/>
            <a:r>
              <a:rPr lang="en-US" smtClean="0">
                <a:cs typeface="Times New Roman" pitchFamily="18" charset="0"/>
                <a:sym typeface="Wingdings" pitchFamily="2" charset="2"/>
              </a:rPr>
              <a:t>Productivity advantage of physical </a:t>
            </a:r>
            <a:r>
              <a:rPr lang="en-US" i="1" smtClean="0">
                <a:cs typeface="Times New Roman" pitchFamily="18" charset="0"/>
                <a:sym typeface="Wingdings" pitchFamily="2" charset="2"/>
              </a:rPr>
              <a:t>clustering</a:t>
            </a:r>
            <a:r>
              <a:rPr lang="en-US" smtClean="0">
                <a:cs typeface="Times New Roman" pitchFamily="18" charset="0"/>
                <a:sym typeface="Wingdings" pitchFamily="2" charset="2"/>
              </a:rPr>
              <a:t>.</a:t>
            </a:r>
          </a:p>
          <a:p>
            <a:pPr lvl="1" eaLnBrk="1" hangingPunct="1"/>
            <a:r>
              <a:rPr lang="en-US" smtClean="0">
                <a:cs typeface="Times New Roman" pitchFamily="18" charset="0"/>
                <a:sym typeface="Wingdings" pitchFamily="2" charset="2"/>
              </a:rPr>
              <a:t>Vertical &amp; horizontal production linkages (synergy, critical mass).</a:t>
            </a:r>
          </a:p>
          <a:p>
            <a:pPr lvl="1" eaLnBrk="1" hangingPunct="1"/>
            <a:r>
              <a:rPr lang="en-US" b="1" smtClean="0">
                <a:cs typeface="Times New Roman" pitchFamily="18" charset="0"/>
                <a:sym typeface="Wingdings" pitchFamily="2" charset="2"/>
              </a:rPr>
              <a:t>Example:</a:t>
            </a:r>
            <a:r>
              <a:rPr lang="en-US" smtClean="0">
                <a:cs typeface="Times New Roman" pitchFamily="18" charset="0"/>
                <a:sym typeface="Wingdings" pitchFamily="2" charset="2"/>
              </a:rPr>
              <a:t> Silicon Valley.</a:t>
            </a:r>
          </a:p>
          <a:p>
            <a:pPr eaLnBrk="1" hangingPunct="1">
              <a:buFont typeface="Wingdings" pitchFamily="2" charset="2"/>
              <a:buNone/>
            </a:pPr>
            <a:endParaRPr lang="en-US" smtClean="0">
              <a:cs typeface="Times New Roman" pitchFamily="18" charset="0"/>
              <a:sym typeface="Wingdings" pitchFamily="2" charset="2"/>
            </a:endParaRPr>
          </a:p>
        </p:txBody>
      </p:sp>
      <p:sp>
        <p:nvSpPr>
          <p:cNvPr id="28676" name="Slide Number Placeholder 5"/>
          <p:cNvSpPr>
            <a:spLocks noGrp="1"/>
          </p:cNvSpPr>
          <p:nvPr>
            <p:ph type="sldNum" sz="quarter" idx="12"/>
          </p:nvPr>
        </p:nvSpPr>
        <p:spPr>
          <a:noFill/>
        </p:spPr>
        <p:txBody>
          <a:bodyPr/>
          <a:lstStyle/>
          <a:p>
            <a:fld id="{F2043773-8464-43A8-81F3-3CBD5A2AC950}" type="slidenum">
              <a:rPr lang="en-US"/>
              <a:pPr/>
              <a:t>22</a:t>
            </a:fld>
            <a:endParaRPr lang="en-US"/>
          </a:p>
        </p:txBody>
      </p:sp>
      <p:sp>
        <p:nvSpPr>
          <p:cNvPr id="28677"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pPr eaLnBrk="1" hangingPunct="1">
              <a:defRPr/>
            </a:pPr>
            <a:r>
              <a:rPr lang="en-US" b="1" smtClean="0">
                <a:cs typeface="Times New Roman" pitchFamily="18" charset="0"/>
                <a:sym typeface="Wingdings" pitchFamily="2" charset="2"/>
              </a:rPr>
              <a:t>3) Positive Locational Externalities</a:t>
            </a:r>
            <a:endParaRPr lang="en-US" smtClean="0">
              <a:cs typeface="Times New Roman" pitchFamily="18" charset="0"/>
              <a:sym typeface="Wingdings" pitchFamily="2" charset="2"/>
            </a:endParaRPr>
          </a:p>
        </p:txBody>
      </p:sp>
      <p:sp>
        <p:nvSpPr>
          <p:cNvPr id="29699" name="Rectangle 3"/>
          <p:cNvSpPr>
            <a:spLocks noGrp="1" noChangeArrowheads="1"/>
          </p:cNvSpPr>
          <p:nvPr>
            <p:ph type="body" idx="1"/>
          </p:nvPr>
        </p:nvSpPr>
        <p:spPr/>
        <p:txBody>
          <a:bodyPr/>
          <a:lstStyle/>
          <a:p>
            <a:pPr lvl="1" eaLnBrk="1" hangingPunct="1"/>
            <a:r>
              <a:rPr lang="en-US" smtClean="0">
                <a:cs typeface="Times New Roman" pitchFamily="18" charset="0"/>
                <a:sym typeface="Wingdings" pitchFamily="2" charset="2"/>
              </a:rPr>
              <a:t>One firm benefits another firm nearby.</a:t>
            </a:r>
          </a:p>
          <a:p>
            <a:pPr lvl="1" eaLnBrk="1" hangingPunct="1"/>
            <a:r>
              <a:rPr lang="en-US" b="1" smtClean="0">
                <a:cs typeface="Times New Roman" pitchFamily="18" charset="0"/>
                <a:sym typeface="Wingdings" pitchFamily="2" charset="2"/>
              </a:rPr>
              <a:t>Example:</a:t>
            </a:r>
            <a:r>
              <a:rPr lang="en-US" smtClean="0">
                <a:cs typeface="Times New Roman" pitchFamily="18" charset="0"/>
                <a:sym typeface="Wingdings" pitchFamily="2" charset="2"/>
              </a:rPr>
              <a:t> Trucking firm &amp; Airfreight firm hub.</a:t>
            </a:r>
          </a:p>
          <a:p>
            <a:pPr eaLnBrk="1" hangingPunct="1">
              <a:buFont typeface="Wingdings" pitchFamily="2" charset="2"/>
              <a:buNone/>
            </a:pPr>
            <a:endParaRPr lang="en-US" smtClean="0">
              <a:cs typeface="Times New Roman" pitchFamily="18" charset="0"/>
              <a:sym typeface="Wingdings" pitchFamily="2" charset="2"/>
            </a:endParaRPr>
          </a:p>
          <a:p>
            <a:pPr eaLnBrk="1" hangingPunct="1">
              <a:buFont typeface="Wingdings" pitchFamily="2" charset="2"/>
              <a:buChar char="è"/>
            </a:pPr>
            <a:r>
              <a:rPr lang="en-US" b="1" smtClean="0">
                <a:cs typeface="Times New Roman" pitchFamily="18" charset="0"/>
                <a:sym typeface="Wingdings" pitchFamily="2" charset="2"/>
              </a:rPr>
              <a:t>“Growth Spirals”, “Cumulative Causation”…</a:t>
            </a:r>
            <a:endParaRPr lang="en-US" smtClean="0">
              <a:cs typeface="Times New Roman" pitchFamily="18" charset="0"/>
              <a:sym typeface="Wingdings" pitchFamily="2" charset="2"/>
            </a:endParaRPr>
          </a:p>
        </p:txBody>
      </p:sp>
      <p:sp>
        <p:nvSpPr>
          <p:cNvPr id="29700" name="Slide Number Placeholder 5"/>
          <p:cNvSpPr>
            <a:spLocks noGrp="1"/>
          </p:cNvSpPr>
          <p:nvPr>
            <p:ph type="sldNum" sz="quarter" idx="12"/>
          </p:nvPr>
        </p:nvSpPr>
        <p:spPr>
          <a:noFill/>
        </p:spPr>
        <p:txBody>
          <a:bodyPr/>
          <a:lstStyle/>
          <a:p>
            <a:fld id="{AE8E6E03-6445-4904-921B-20EE706669AC}" type="slidenum">
              <a:rPr lang="en-US"/>
              <a:pPr/>
              <a:t>23</a:t>
            </a:fld>
            <a:endParaRPr lang="en-US"/>
          </a:p>
        </p:txBody>
      </p:sp>
      <p:sp>
        <p:nvSpPr>
          <p:cNvPr id="29701"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4"/>
          <p:cNvSpPr>
            <a:spLocks noGrp="1" noChangeArrowheads="1"/>
          </p:cNvSpPr>
          <p:nvPr>
            <p:ph type="title"/>
          </p:nvPr>
        </p:nvSpPr>
        <p:spPr>
          <a:xfrm>
            <a:off x="685800" y="381000"/>
            <a:ext cx="7772400" cy="1143000"/>
          </a:xfrm>
        </p:spPr>
        <p:txBody>
          <a:bodyPr/>
          <a:lstStyle/>
          <a:p>
            <a:pPr eaLnBrk="1" hangingPunct="1">
              <a:defRPr/>
            </a:pPr>
            <a:r>
              <a:rPr lang="en-US" smtClean="0">
                <a:sym typeface="Wingdings" pitchFamily="2" charset="2"/>
              </a:rPr>
              <a:t>3.3.2 Centrifugal Forces</a:t>
            </a:r>
          </a:p>
        </p:txBody>
      </p:sp>
      <p:sp>
        <p:nvSpPr>
          <p:cNvPr id="30723" name="Rectangle 5"/>
          <p:cNvSpPr>
            <a:spLocks noGrp="1" noChangeArrowheads="1"/>
          </p:cNvSpPr>
          <p:nvPr>
            <p:ph type="body" idx="1"/>
          </p:nvPr>
        </p:nvSpPr>
        <p:spPr>
          <a:xfrm>
            <a:off x="685800" y="1371600"/>
            <a:ext cx="7772400" cy="5029200"/>
          </a:xfrm>
        </p:spPr>
        <p:txBody>
          <a:bodyPr/>
          <a:lstStyle/>
          <a:p>
            <a:pPr eaLnBrk="1" hangingPunct="1"/>
            <a:r>
              <a:rPr lang="en-US" sz="2800" smtClean="0">
                <a:sym typeface="Wingdings" pitchFamily="2" charset="2"/>
              </a:rPr>
              <a:t>Decentralizing forces that put a break on urban agglomeration, result in a larger number of smaller cities.</a:t>
            </a:r>
          </a:p>
          <a:p>
            <a:pPr eaLnBrk="1" hangingPunct="1"/>
            <a:r>
              <a:rPr lang="en-US" sz="2800" smtClean="0">
                <a:sym typeface="Wingdings" pitchFamily="2" charset="2"/>
              </a:rPr>
              <a:t>Congestion</a:t>
            </a:r>
          </a:p>
          <a:p>
            <a:pPr eaLnBrk="1" hangingPunct="1"/>
            <a:r>
              <a:rPr lang="en-US" sz="2800" smtClean="0">
                <a:sym typeface="Wingdings" pitchFamily="2" charset="2"/>
              </a:rPr>
              <a:t>Pollution</a:t>
            </a:r>
          </a:p>
          <a:p>
            <a:pPr eaLnBrk="1" hangingPunct="1"/>
            <a:r>
              <a:rPr lang="en-US" sz="2800" smtClean="0">
                <a:sym typeface="Wingdings" pitchFamily="2" charset="2"/>
              </a:rPr>
              <a:t>Crime</a:t>
            </a:r>
          </a:p>
          <a:p>
            <a:pPr eaLnBrk="1" hangingPunct="1"/>
            <a:r>
              <a:rPr lang="en-US" sz="2800" smtClean="0">
                <a:sym typeface="Wingdings" pitchFamily="2" charset="2"/>
              </a:rPr>
              <a:t>High intra-urban transportation costs</a:t>
            </a:r>
          </a:p>
          <a:p>
            <a:pPr eaLnBrk="1" hangingPunct="1"/>
            <a:r>
              <a:rPr lang="en-US" sz="2800" smtClean="0">
                <a:sym typeface="Wingdings" pitchFamily="2" charset="2"/>
              </a:rPr>
              <a:t>High rents &amp; urban land costs</a:t>
            </a:r>
          </a:p>
          <a:p>
            <a:pPr eaLnBrk="1" hangingPunct="1"/>
            <a:r>
              <a:rPr lang="en-US" sz="2800" smtClean="0">
                <a:sym typeface="Wingdings" pitchFamily="2" charset="2"/>
              </a:rPr>
              <a:t>High inter-urban transportation costs (with greater distance between fewer larger cities)</a:t>
            </a:r>
          </a:p>
        </p:txBody>
      </p:sp>
      <p:sp>
        <p:nvSpPr>
          <p:cNvPr id="30724" name="Slide Number Placeholder 5"/>
          <p:cNvSpPr>
            <a:spLocks noGrp="1"/>
          </p:cNvSpPr>
          <p:nvPr>
            <p:ph type="sldNum" sz="quarter" idx="12"/>
          </p:nvPr>
        </p:nvSpPr>
        <p:spPr>
          <a:noFill/>
        </p:spPr>
        <p:txBody>
          <a:bodyPr/>
          <a:lstStyle/>
          <a:p>
            <a:fld id="{DDDEBB24-AE29-4F1F-A120-1E01EC197824}" type="slidenum">
              <a:rPr lang="en-US"/>
              <a:pPr/>
              <a:t>24</a:t>
            </a:fld>
            <a:endParaRPr lang="en-US"/>
          </a:p>
        </p:txBody>
      </p:sp>
      <p:sp>
        <p:nvSpPr>
          <p:cNvPr id="30725"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4"/>
          <p:cNvSpPr>
            <a:spLocks noGrp="1" noChangeArrowheads="1"/>
          </p:cNvSpPr>
          <p:nvPr>
            <p:ph type="title"/>
          </p:nvPr>
        </p:nvSpPr>
        <p:spPr>
          <a:xfrm>
            <a:off x="685800" y="381000"/>
            <a:ext cx="7772400" cy="1143000"/>
          </a:xfrm>
        </p:spPr>
        <p:txBody>
          <a:bodyPr/>
          <a:lstStyle/>
          <a:p>
            <a:pPr eaLnBrk="1" hangingPunct="1">
              <a:defRPr/>
            </a:pPr>
            <a:r>
              <a:rPr lang="en-US" sz="3200" smtClean="0">
                <a:sym typeface="Wingdings" pitchFamily="2" charset="2"/>
              </a:rPr>
              <a:t>3.3.3 The Balance of Centripetal &amp; Centrifugal Forces…</a:t>
            </a:r>
          </a:p>
        </p:txBody>
      </p:sp>
      <p:sp>
        <p:nvSpPr>
          <p:cNvPr id="31747" name="Rectangle 5"/>
          <p:cNvSpPr>
            <a:spLocks noGrp="1" noChangeArrowheads="1"/>
          </p:cNvSpPr>
          <p:nvPr>
            <p:ph type="body" idx="1"/>
          </p:nvPr>
        </p:nvSpPr>
        <p:spPr>
          <a:xfrm>
            <a:off x="685800" y="1600200"/>
            <a:ext cx="7772400" cy="4876800"/>
          </a:xfrm>
        </p:spPr>
        <p:txBody>
          <a:bodyPr/>
          <a:lstStyle/>
          <a:p>
            <a:pPr eaLnBrk="1" hangingPunct="1">
              <a:lnSpc>
                <a:spcPct val="90000"/>
              </a:lnSpc>
            </a:pPr>
            <a:r>
              <a:rPr lang="en-US" sz="2800" smtClean="0">
                <a:sym typeface="Wingdings" pitchFamily="2" charset="2"/>
              </a:rPr>
              <a:t>Centralizing forces are relatively stronger in comparison with decentralizing forces for some types of activities than for others…</a:t>
            </a:r>
          </a:p>
          <a:p>
            <a:pPr eaLnBrk="1" hangingPunct="1">
              <a:lnSpc>
                <a:spcPct val="90000"/>
              </a:lnSpc>
            </a:pPr>
            <a:r>
              <a:rPr lang="en-US" sz="2800" smtClean="0">
                <a:sym typeface="Wingdings" pitchFamily="2" charset="2"/>
              </a:rPr>
              <a:t>National Government functions?…</a:t>
            </a:r>
          </a:p>
          <a:p>
            <a:pPr eaLnBrk="1" hangingPunct="1">
              <a:lnSpc>
                <a:spcPct val="90000"/>
              </a:lnSpc>
            </a:pPr>
            <a:r>
              <a:rPr lang="en-US" sz="2800" smtClean="0">
                <a:sym typeface="Wingdings" pitchFamily="2" charset="2"/>
              </a:rPr>
              <a:t>International financial services?…</a:t>
            </a:r>
          </a:p>
          <a:p>
            <a:pPr eaLnBrk="1" hangingPunct="1">
              <a:lnSpc>
                <a:spcPct val="90000"/>
              </a:lnSpc>
            </a:pPr>
            <a:r>
              <a:rPr lang="en-US" sz="2800" smtClean="0">
                <a:sym typeface="Wingdings" pitchFamily="2" charset="2"/>
              </a:rPr>
              <a:t>Corporate headquarters?…</a:t>
            </a:r>
          </a:p>
          <a:p>
            <a:pPr eaLnBrk="1" hangingPunct="1">
              <a:lnSpc>
                <a:spcPct val="90000"/>
              </a:lnSpc>
            </a:pPr>
            <a:r>
              <a:rPr lang="en-US" sz="2800" smtClean="0">
                <a:sym typeface="Wingdings" pitchFamily="2" charset="2"/>
              </a:rPr>
              <a:t>Corporate research facilities?…</a:t>
            </a:r>
          </a:p>
          <a:p>
            <a:pPr eaLnBrk="1" hangingPunct="1">
              <a:lnSpc>
                <a:spcPct val="90000"/>
              </a:lnSpc>
            </a:pPr>
            <a:r>
              <a:rPr lang="en-US" sz="2800" smtClean="0">
                <a:sym typeface="Wingdings" pitchFamily="2" charset="2"/>
              </a:rPr>
              <a:t>Light manufacturing?…</a:t>
            </a:r>
          </a:p>
          <a:p>
            <a:pPr eaLnBrk="1" hangingPunct="1">
              <a:lnSpc>
                <a:spcPct val="90000"/>
              </a:lnSpc>
            </a:pPr>
            <a:r>
              <a:rPr lang="en-US" sz="2800" smtClean="0">
                <a:sym typeface="Wingdings" pitchFamily="2" charset="2"/>
              </a:rPr>
              <a:t>Distribution?…</a:t>
            </a:r>
          </a:p>
          <a:p>
            <a:pPr eaLnBrk="1" hangingPunct="1">
              <a:lnSpc>
                <a:spcPct val="90000"/>
              </a:lnSpc>
            </a:pPr>
            <a:r>
              <a:rPr lang="en-US" sz="2800" smtClean="0">
                <a:sym typeface="Wingdings" pitchFamily="2" charset="2"/>
              </a:rPr>
              <a:t>Corporate branch offices, sales offices?…</a:t>
            </a:r>
          </a:p>
        </p:txBody>
      </p:sp>
      <p:sp>
        <p:nvSpPr>
          <p:cNvPr id="31748" name="Slide Number Placeholder 5"/>
          <p:cNvSpPr>
            <a:spLocks noGrp="1"/>
          </p:cNvSpPr>
          <p:nvPr>
            <p:ph type="sldNum" sz="quarter" idx="12"/>
          </p:nvPr>
        </p:nvSpPr>
        <p:spPr>
          <a:noFill/>
        </p:spPr>
        <p:txBody>
          <a:bodyPr/>
          <a:lstStyle/>
          <a:p>
            <a:fld id="{00F175B7-09ED-4EC0-B8B3-B190CBE7FA8A}" type="slidenum">
              <a:rPr lang="en-US"/>
              <a:pPr/>
              <a:t>25</a:t>
            </a:fld>
            <a:endParaRPr lang="en-US"/>
          </a:p>
        </p:txBody>
      </p:sp>
      <p:sp>
        <p:nvSpPr>
          <p:cNvPr id="31749"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pPr eaLnBrk="1" hangingPunct="1">
              <a:defRPr/>
            </a:pPr>
            <a:r>
              <a:rPr lang="en-US" b="1" smtClean="0">
                <a:cs typeface="Times New Roman" pitchFamily="18" charset="0"/>
              </a:rPr>
              <a:t>3.3.4 Central Place Theory &amp; Urban Hierarchy</a:t>
            </a:r>
            <a:endParaRPr lang="en-US" smtClean="0">
              <a:cs typeface="Times New Roman" pitchFamily="18" charset="0"/>
            </a:endParaRPr>
          </a:p>
        </p:txBody>
      </p:sp>
      <p:sp>
        <p:nvSpPr>
          <p:cNvPr id="32771" name="Rectangle 3"/>
          <p:cNvSpPr>
            <a:spLocks noGrp="1" noChangeArrowheads="1"/>
          </p:cNvSpPr>
          <p:nvPr>
            <p:ph type="body" idx="1"/>
          </p:nvPr>
        </p:nvSpPr>
        <p:spPr/>
        <p:txBody>
          <a:bodyPr/>
          <a:lstStyle/>
          <a:p>
            <a:pPr marL="0" indent="0" eaLnBrk="1" hangingPunct="1">
              <a:spcBef>
                <a:spcPts val="1800"/>
              </a:spcBef>
              <a:buFont typeface="Wingdings" pitchFamily="2" charset="2"/>
              <a:buNone/>
            </a:pPr>
            <a:r>
              <a:rPr lang="en-US" dirty="0" smtClean="0">
                <a:sym typeface="Wingdings" pitchFamily="2" charset="2"/>
              </a:rPr>
              <a:t>Central Place Theory (</a:t>
            </a:r>
            <a:r>
              <a:rPr lang="en-US" dirty="0" err="1" smtClean="0">
                <a:sym typeface="Wingdings" pitchFamily="2" charset="2"/>
              </a:rPr>
              <a:t>CPT</a:t>
            </a:r>
            <a:r>
              <a:rPr lang="en-US" dirty="0" smtClean="0">
                <a:sym typeface="Wingdings" pitchFamily="2" charset="2"/>
              </a:rPr>
              <a:t>)…</a:t>
            </a:r>
          </a:p>
          <a:p>
            <a:pPr marL="0" indent="0" eaLnBrk="1" hangingPunct="1">
              <a:spcBef>
                <a:spcPts val="1800"/>
              </a:spcBef>
              <a:buFont typeface="Wingdings" pitchFamily="2" charset="2"/>
              <a:buNone/>
            </a:pPr>
            <a:r>
              <a:rPr lang="en-US" dirty="0" smtClean="0">
                <a:sym typeface="Wingdings" pitchFamily="2" charset="2"/>
              </a:rPr>
              <a:t>Suppose “everyone” (13 people)  lived on a 12-inch ruler…</a:t>
            </a:r>
          </a:p>
          <a:p>
            <a:pPr marL="0" indent="0" eaLnBrk="1" hangingPunct="1">
              <a:spcBef>
                <a:spcPts val="1800"/>
              </a:spcBef>
              <a:buFont typeface="Wingdings" pitchFamily="2" charset="2"/>
              <a:buNone/>
            </a:pPr>
            <a:r>
              <a:rPr lang="en-US" b="1" dirty="0" smtClean="0">
                <a:cs typeface="Times New Roman" pitchFamily="18" charset="0"/>
                <a:sym typeface="Wingdings" pitchFamily="2" charset="2"/>
              </a:rPr>
              <a:t>In order to reduce '</a:t>
            </a:r>
            <a:r>
              <a:rPr lang="en-US" b="1" u="sng" dirty="0" smtClean="0">
                <a:cs typeface="Times New Roman" pitchFamily="18" charset="0"/>
                <a:sym typeface="Wingdings" pitchFamily="2" charset="2"/>
              </a:rPr>
              <a:t>spatial friction</a:t>
            </a:r>
            <a:r>
              <a:rPr lang="en-US" b="1" dirty="0" smtClean="0">
                <a:cs typeface="Times New Roman" pitchFamily="18" charset="0"/>
                <a:sym typeface="Wingdings" pitchFamily="2" charset="2"/>
              </a:rPr>
              <a:t>', places of similar size, rank, or function will tend to be </a:t>
            </a:r>
            <a:r>
              <a:rPr lang="en-US" b="1" u="sng" dirty="0" smtClean="0">
                <a:cs typeface="Times New Roman" pitchFamily="18" charset="0"/>
                <a:sym typeface="Wingdings" pitchFamily="2" charset="2"/>
              </a:rPr>
              <a:t>EVENLY SPACED</a:t>
            </a:r>
            <a:r>
              <a:rPr lang="en-US" b="1" dirty="0" smtClean="0">
                <a:cs typeface="Times New Roman" pitchFamily="18" charset="0"/>
                <a:sym typeface="Wingdings" pitchFamily="2" charset="2"/>
              </a:rPr>
              <a:t> across geographical space and/or population.</a:t>
            </a:r>
          </a:p>
        </p:txBody>
      </p:sp>
      <p:sp>
        <p:nvSpPr>
          <p:cNvPr id="32772" name="Slide Number Placeholder 5"/>
          <p:cNvSpPr>
            <a:spLocks noGrp="1"/>
          </p:cNvSpPr>
          <p:nvPr>
            <p:ph type="sldNum" sz="quarter" idx="12"/>
          </p:nvPr>
        </p:nvSpPr>
        <p:spPr>
          <a:noFill/>
        </p:spPr>
        <p:txBody>
          <a:bodyPr/>
          <a:lstStyle/>
          <a:p>
            <a:fld id="{B3D2E48E-C452-407E-B32E-33141F8DCD4D}" type="slidenum">
              <a:rPr lang="en-US"/>
              <a:pPr/>
              <a:t>26</a:t>
            </a:fld>
            <a:endParaRPr lang="en-US"/>
          </a:p>
        </p:txBody>
      </p:sp>
      <p:sp>
        <p:nvSpPr>
          <p:cNvPr id="32773"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685800" y="228600"/>
            <a:ext cx="7772400" cy="990600"/>
          </a:xfrm>
        </p:spPr>
        <p:txBody>
          <a:bodyPr/>
          <a:lstStyle/>
          <a:p>
            <a:pPr eaLnBrk="1" hangingPunct="1">
              <a:defRPr/>
            </a:pPr>
            <a:r>
              <a:rPr lang="en-US" sz="3200" smtClean="0">
                <a:sym typeface="Wingdings" pitchFamily="2" charset="2"/>
              </a:rPr>
              <a:t>Here’s what it looks like in 2 dimensions…</a:t>
            </a:r>
          </a:p>
        </p:txBody>
      </p:sp>
      <p:sp>
        <p:nvSpPr>
          <p:cNvPr id="33795" name="Rectangle 5"/>
          <p:cNvSpPr>
            <a:spLocks noChangeArrowheads="1"/>
          </p:cNvSpPr>
          <p:nvPr/>
        </p:nvSpPr>
        <p:spPr bwMode="auto">
          <a:xfrm>
            <a:off x="2376488" y="1404938"/>
            <a:ext cx="9144000" cy="0"/>
          </a:xfrm>
          <a:prstGeom prst="rect">
            <a:avLst/>
          </a:prstGeom>
          <a:noFill/>
          <a:ln w="9525">
            <a:noFill/>
            <a:miter lim="800000"/>
            <a:headEnd/>
            <a:tailEnd/>
          </a:ln>
        </p:spPr>
        <p:txBody>
          <a:bodyPr>
            <a:spAutoFit/>
          </a:bodyPr>
          <a:lstStyle/>
          <a:p>
            <a:endParaRPr lang="en-US"/>
          </a:p>
        </p:txBody>
      </p:sp>
      <p:sp>
        <p:nvSpPr>
          <p:cNvPr id="33797" name="Slide Number Placeholder 6"/>
          <p:cNvSpPr>
            <a:spLocks noGrp="1"/>
          </p:cNvSpPr>
          <p:nvPr>
            <p:ph type="sldNum" sz="quarter" idx="12"/>
          </p:nvPr>
        </p:nvSpPr>
        <p:spPr>
          <a:noFill/>
        </p:spPr>
        <p:txBody>
          <a:bodyPr/>
          <a:lstStyle/>
          <a:p>
            <a:fld id="{736C2774-18D9-49BC-858F-3A37BBB71CFF}" type="slidenum">
              <a:rPr lang="en-US"/>
              <a:pPr/>
              <a:t>27</a:t>
            </a:fld>
            <a:endParaRPr lang="en-US"/>
          </a:p>
        </p:txBody>
      </p:sp>
      <p:sp>
        <p:nvSpPr>
          <p:cNvPr id="33798" name="Footer Placeholder 7"/>
          <p:cNvSpPr>
            <a:spLocks noGrp="1"/>
          </p:cNvSpPr>
          <p:nvPr>
            <p:ph type="ftr" sz="quarter" idx="11"/>
          </p:nvPr>
        </p:nvSpPr>
        <p:spPr>
          <a:noFill/>
        </p:spPr>
        <p:txBody>
          <a:bodyPr/>
          <a:lstStyle/>
          <a:p>
            <a:r>
              <a:rPr lang="en-US"/>
              <a:t>© 2014 OnCourse Learning. All Rights Reserved.</a:t>
            </a:r>
          </a:p>
        </p:txBody>
      </p:sp>
      <p:pic>
        <p:nvPicPr>
          <p:cNvPr id="33799" name="Picture 7"/>
          <p:cNvPicPr>
            <a:picLocks noChangeAspect="1" noChangeArrowheads="1"/>
          </p:cNvPicPr>
          <p:nvPr/>
        </p:nvPicPr>
        <p:blipFill>
          <a:blip r:embed="rId2" cstate="print"/>
          <a:srcRect/>
          <a:stretch>
            <a:fillRect/>
          </a:stretch>
        </p:blipFill>
        <p:spPr bwMode="auto">
          <a:xfrm>
            <a:off x="2101850" y="1428750"/>
            <a:ext cx="4940300" cy="4743450"/>
          </a:xfrm>
          <a:prstGeom prst="rect">
            <a:avLst/>
          </a:prstGeom>
          <a:noFill/>
          <a:ln w="9525">
            <a:solidFill>
              <a:schemeClr val="accent4"/>
            </a:solid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pPr eaLnBrk="1" hangingPunct="1">
              <a:defRPr/>
            </a:pPr>
            <a:r>
              <a:rPr lang="en-US" sz="3200" b="1" smtClean="0">
                <a:cs typeface="Times New Roman" pitchFamily="18" charset="0"/>
              </a:rPr>
              <a:t>3.3.5 Why Does CPT Matter?…</a:t>
            </a:r>
            <a:endParaRPr lang="en-US" sz="3200" smtClean="0">
              <a:cs typeface="Times New Roman" pitchFamily="18" charset="0"/>
            </a:endParaRPr>
          </a:p>
        </p:txBody>
      </p:sp>
      <p:sp>
        <p:nvSpPr>
          <p:cNvPr id="34819" name="Rectangle 3"/>
          <p:cNvSpPr>
            <a:spLocks noGrp="1" noChangeArrowheads="1"/>
          </p:cNvSpPr>
          <p:nvPr>
            <p:ph type="body" idx="1"/>
          </p:nvPr>
        </p:nvSpPr>
        <p:spPr/>
        <p:txBody>
          <a:bodyPr/>
          <a:lstStyle/>
          <a:p>
            <a:pPr marL="0" indent="0" eaLnBrk="1" hangingPunct="1">
              <a:spcBef>
                <a:spcPts val="1800"/>
              </a:spcBef>
              <a:buFont typeface="Wingdings" pitchFamily="2" charset="2"/>
              <a:buNone/>
            </a:pPr>
            <a:r>
              <a:rPr lang="en-US" dirty="0" smtClean="0">
                <a:sym typeface="Wingdings" pitchFamily="2" charset="2"/>
              </a:rPr>
              <a:t>Just a pretty academic theory?…</a:t>
            </a:r>
          </a:p>
          <a:p>
            <a:pPr marL="0" indent="0" eaLnBrk="1" hangingPunct="1">
              <a:spcBef>
                <a:spcPts val="1800"/>
              </a:spcBef>
              <a:buFont typeface="Wingdings" pitchFamily="2" charset="2"/>
              <a:buNone/>
            </a:pPr>
            <a:r>
              <a:rPr lang="en-US" dirty="0" smtClean="0">
                <a:sym typeface="Wingdings" pitchFamily="2" charset="2"/>
              </a:rPr>
              <a:t>Tell that to the developers of Forest Fair Mall! (and their lenders!)</a:t>
            </a:r>
          </a:p>
          <a:p>
            <a:pPr marL="0" indent="0" eaLnBrk="1" hangingPunct="1">
              <a:spcBef>
                <a:spcPts val="1800"/>
              </a:spcBef>
              <a:buFont typeface="Wingdings" pitchFamily="2" charset="2"/>
              <a:buNone/>
            </a:pPr>
            <a:r>
              <a:rPr lang="en-US" dirty="0" err="1" smtClean="0">
                <a:cs typeface="Times New Roman" pitchFamily="18" charset="0"/>
                <a:sym typeface="Wingdings" pitchFamily="2" charset="2"/>
              </a:rPr>
              <a:t>CPT</a:t>
            </a:r>
            <a:r>
              <a:rPr lang="en-US" dirty="0" smtClean="0">
                <a:cs typeface="Times New Roman" pitchFamily="18" charset="0"/>
                <a:sym typeface="Wingdings" pitchFamily="2" charset="2"/>
              </a:rPr>
              <a:t> is </a:t>
            </a:r>
            <a:r>
              <a:rPr lang="en-US" i="1" dirty="0" smtClean="0">
                <a:cs typeface="Times New Roman" pitchFamily="18" charset="0"/>
                <a:sym typeface="Wingdings" pitchFamily="2" charset="2"/>
              </a:rPr>
              <a:t>location theory</a:t>
            </a:r>
            <a:endParaRPr lang="en-US" dirty="0" smtClean="0">
              <a:cs typeface="Times New Roman" pitchFamily="18" charset="0"/>
              <a:sym typeface="Wingdings" pitchFamily="2" charset="2"/>
            </a:endParaRPr>
          </a:p>
          <a:p>
            <a:pPr marL="0" indent="0" eaLnBrk="1" hangingPunct="1">
              <a:spcBef>
                <a:spcPts val="1800"/>
              </a:spcBef>
              <a:buFont typeface="Wingdings" pitchFamily="2" charset="2"/>
              <a:buNone/>
            </a:pPr>
            <a:r>
              <a:rPr lang="en-US" dirty="0" smtClean="0">
                <a:cs typeface="Times New Roman" pitchFamily="18" charset="0"/>
                <a:sym typeface="Wingdings" pitchFamily="2" charset="2"/>
              </a:rPr>
              <a:t> </a:t>
            </a:r>
            <a:r>
              <a:rPr lang="en-US" dirty="0" smtClean="0">
                <a:cs typeface="Times New Roman" pitchFamily="18" charset="0"/>
                <a:sym typeface="Wingdings" pitchFamily="2" charset="2"/>
              </a:rPr>
              <a:t>In </a:t>
            </a:r>
            <a:r>
              <a:rPr lang="en-US" dirty="0" smtClean="0">
                <a:cs typeface="Times New Roman" pitchFamily="18" charset="0"/>
                <a:sym typeface="Wingdings" pitchFamily="2" charset="2"/>
              </a:rPr>
              <a:t>real estate, three things matter: </a:t>
            </a:r>
            <a:r>
              <a:rPr lang="en-US" i="1" dirty="0" smtClean="0">
                <a:cs typeface="Times New Roman" pitchFamily="18" charset="0"/>
                <a:sym typeface="Wingdings" pitchFamily="2" charset="2"/>
              </a:rPr>
              <a:t>location, location, &amp; location</a:t>
            </a:r>
            <a:r>
              <a:rPr lang="en-US" i="1" dirty="0" smtClean="0">
                <a:cs typeface="Times New Roman" pitchFamily="18" charset="0"/>
                <a:sym typeface="Wingdings" pitchFamily="2" charset="2"/>
              </a:rPr>
              <a:t>!</a:t>
            </a:r>
            <a:endParaRPr lang="en-US" dirty="0" smtClean="0">
              <a:cs typeface="Times New Roman" pitchFamily="18" charset="0"/>
              <a:sym typeface="Wingdings" pitchFamily="2" charset="2"/>
            </a:endParaRPr>
          </a:p>
        </p:txBody>
      </p:sp>
      <p:sp>
        <p:nvSpPr>
          <p:cNvPr id="34820" name="Slide Number Placeholder 5"/>
          <p:cNvSpPr>
            <a:spLocks noGrp="1"/>
          </p:cNvSpPr>
          <p:nvPr>
            <p:ph type="sldNum" sz="quarter" idx="12"/>
          </p:nvPr>
        </p:nvSpPr>
        <p:spPr>
          <a:noFill/>
        </p:spPr>
        <p:txBody>
          <a:bodyPr/>
          <a:lstStyle/>
          <a:p>
            <a:fld id="{D77023F3-4945-4955-8105-EFEFB99D87CF}" type="slidenum">
              <a:rPr lang="en-US"/>
              <a:pPr/>
              <a:t>28</a:t>
            </a:fld>
            <a:endParaRPr lang="en-US"/>
          </a:p>
        </p:txBody>
      </p:sp>
      <p:sp>
        <p:nvSpPr>
          <p:cNvPr id="34821"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eaLnBrk="1" hangingPunct="1">
              <a:defRPr/>
            </a:pPr>
            <a:r>
              <a:rPr lang="en-US" sz="3600" smtClean="0">
                <a:cs typeface="Times New Roman" pitchFamily="18" charset="0"/>
                <a:sym typeface="Wingdings" pitchFamily="2" charset="2"/>
              </a:rPr>
              <a:t>Two practical principles of CPT:</a:t>
            </a:r>
          </a:p>
        </p:txBody>
      </p:sp>
      <p:sp>
        <p:nvSpPr>
          <p:cNvPr id="35843"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2800" dirty="0" smtClean="0">
                <a:cs typeface="Times New Roman" pitchFamily="18" charset="0"/>
                <a:sym typeface="Wingdings" pitchFamily="2" charset="2"/>
              </a:rPr>
              <a:t> </a:t>
            </a:r>
          </a:p>
          <a:p>
            <a:pPr eaLnBrk="1" hangingPunct="1">
              <a:lnSpc>
                <a:spcPct val="90000"/>
              </a:lnSpc>
              <a:buFont typeface="Wingdings" pitchFamily="2" charset="2"/>
              <a:buNone/>
            </a:pPr>
            <a:r>
              <a:rPr lang="en-US" sz="2800" b="1" dirty="0" smtClean="0">
                <a:cs typeface="Times New Roman" pitchFamily="18" charset="0"/>
                <a:sym typeface="Wingdings" pitchFamily="2" charset="2"/>
              </a:rPr>
              <a:t>		1) 	If there is an under-served territory there is room for a new "central site"</a:t>
            </a:r>
            <a:r>
              <a:rPr lang="en-US" sz="2800" dirty="0" smtClean="0">
                <a:cs typeface="Times New Roman" pitchFamily="18" charset="0"/>
                <a:sym typeface="Wingdings" pitchFamily="2" charset="2"/>
              </a:rPr>
              <a:t>; and</a:t>
            </a:r>
          </a:p>
          <a:p>
            <a:pPr eaLnBrk="1" hangingPunct="1">
              <a:lnSpc>
                <a:spcPct val="90000"/>
              </a:lnSpc>
              <a:buFont typeface="Wingdings" pitchFamily="2" charset="2"/>
              <a:buNone/>
            </a:pPr>
            <a:r>
              <a:rPr lang="en-US" sz="2800" dirty="0" smtClean="0">
                <a:cs typeface="Times New Roman" pitchFamily="18" charset="0"/>
                <a:sym typeface="Wingdings" pitchFamily="2" charset="2"/>
              </a:rPr>
              <a:t> </a:t>
            </a:r>
          </a:p>
          <a:p>
            <a:pPr eaLnBrk="1" hangingPunct="1">
              <a:lnSpc>
                <a:spcPct val="90000"/>
              </a:lnSpc>
              <a:buFont typeface="Wingdings" pitchFamily="2" charset="2"/>
              <a:buNone/>
            </a:pPr>
            <a:r>
              <a:rPr lang="en-US" sz="2800" b="1" dirty="0" smtClean="0">
                <a:cs typeface="Times New Roman" pitchFamily="18" charset="0"/>
                <a:sym typeface="Wingdings" pitchFamily="2" charset="2"/>
              </a:rPr>
              <a:t>		2) 	If there is already a central site effectively located to serve a territory, it is going to be very hard to develop a new such site nearby the existing site.</a:t>
            </a:r>
            <a:endParaRPr lang="en-US" sz="2800" dirty="0" smtClean="0">
              <a:cs typeface="Times New Roman" pitchFamily="18" charset="0"/>
              <a:sym typeface="Wingdings" pitchFamily="2" charset="2"/>
            </a:endParaRPr>
          </a:p>
          <a:p>
            <a:pPr eaLnBrk="1" hangingPunct="1">
              <a:lnSpc>
                <a:spcPct val="90000"/>
              </a:lnSpc>
              <a:buFont typeface="Wingdings" pitchFamily="2" charset="2"/>
              <a:buNone/>
            </a:pPr>
            <a:r>
              <a:rPr lang="en-US" sz="2800" dirty="0" smtClean="0">
                <a:cs typeface="Times New Roman" pitchFamily="18" charset="0"/>
                <a:sym typeface="Wingdings" pitchFamily="2" charset="2"/>
              </a:rPr>
              <a:t> </a:t>
            </a:r>
          </a:p>
        </p:txBody>
      </p:sp>
      <p:sp>
        <p:nvSpPr>
          <p:cNvPr id="35844" name="Slide Number Placeholder 5"/>
          <p:cNvSpPr>
            <a:spLocks noGrp="1"/>
          </p:cNvSpPr>
          <p:nvPr>
            <p:ph type="sldNum" sz="quarter" idx="12"/>
          </p:nvPr>
        </p:nvSpPr>
        <p:spPr>
          <a:noFill/>
        </p:spPr>
        <p:txBody>
          <a:bodyPr/>
          <a:lstStyle/>
          <a:p>
            <a:fld id="{D4B9A881-408B-4853-A173-3958C40145D0}" type="slidenum">
              <a:rPr lang="en-US"/>
              <a:pPr/>
              <a:t>29</a:t>
            </a:fld>
            <a:endParaRPr lang="en-US"/>
          </a:p>
        </p:txBody>
      </p:sp>
      <p:sp>
        <p:nvSpPr>
          <p:cNvPr id="35845"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pPr eaLnBrk="1" hangingPunct="1">
              <a:defRPr/>
            </a:pPr>
            <a:r>
              <a:rPr lang="en-US" smtClean="0"/>
              <a:t>Urban Economics &amp; Geography:</a:t>
            </a:r>
          </a:p>
        </p:txBody>
      </p:sp>
      <p:sp>
        <p:nvSpPr>
          <p:cNvPr id="13315" name="Rectangle 3"/>
          <p:cNvSpPr>
            <a:spLocks noGrp="1" noChangeArrowheads="1"/>
          </p:cNvSpPr>
          <p:nvPr>
            <p:ph type="body" idx="1"/>
          </p:nvPr>
        </p:nvSpPr>
        <p:spPr/>
        <p:txBody>
          <a:bodyPr/>
          <a:lstStyle/>
          <a:p>
            <a:pPr eaLnBrk="1" hangingPunct="1">
              <a:lnSpc>
                <a:spcPct val="90000"/>
              </a:lnSpc>
            </a:pPr>
            <a:r>
              <a:rPr lang="en-US" sz="2800" i="1" dirty="0" smtClean="0"/>
              <a:t>Why/how do some cities grow faster than others?…</a:t>
            </a:r>
          </a:p>
          <a:p>
            <a:pPr eaLnBrk="1" hangingPunct="1">
              <a:lnSpc>
                <a:spcPct val="90000"/>
              </a:lnSpc>
            </a:pPr>
            <a:r>
              <a:rPr lang="en-US" sz="2800" i="1" dirty="0" smtClean="0"/>
              <a:t>What determines locations of different types of activities?…</a:t>
            </a:r>
          </a:p>
          <a:p>
            <a:pPr eaLnBrk="1" hangingPunct="1">
              <a:lnSpc>
                <a:spcPct val="90000"/>
              </a:lnSpc>
            </a:pPr>
            <a:r>
              <a:rPr lang="en-US" sz="2800" i="1" dirty="0" smtClean="0"/>
              <a:t>What determines location value (&amp; land value)?…</a:t>
            </a:r>
          </a:p>
          <a:p>
            <a:pPr eaLnBrk="1" hangingPunct="1">
              <a:lnSpc>
                <a:spcPct val="90000"/>
              </a:lnSpc>
            </a:pPr>
            <a:r>
              <a:rPr lang="en-US" sz="2800" i="1" dirty="0" smtClean="0"/>
              <a:t>How does location value change over time in different parts of a city?…</a:t>
            </a:r>
          </a:p>
          <a:p>
            <a:pPr eaLnBrk="1" hangingPunct="1">
              <a:lnSpc>
                <a:spcPct val="90000"/>
              </a:lnSpc>
            </a:pPr>
            <a:r>
              <a:rPr lang="en-US" sz="2800" i="1" dirty="0" smtClean="0"/>
              <a:t>How can we analyze the market for different types of space usage in different types of locations?…</a:t>
            </a:r>
          </a:p>
        </p:txBody>
      </p:sp>
      <p:sp>
        <p:nvSpPr>
          <p:cNvPr id="13316" name="Slide Number Placeholder 5"/>
          <p:cNvSpPr>
            <a:spLocks noGrp="1"/>
          </p:cNvSpPr>
          <p:nvPr>
            <p:ph type="sldNum" sz="quarter" idx="12"/>
          </p:nvPr>
        </p:nvSpPr>
        <p:spPr>
          <a:noFill/>
        </p:spPr>
        <p:txBody>
          <a:bodyPr/>
          <a:lstStyle/>
          <a:p>
            <a:fld id="{B14FF0F0-5908-4BD9-B980-3D8BD663E82C}" type="slidenum">
              <a:rPr lang="en-US"/>
              <a:pPr/>
              <a:t>3</a:t>
            </a:fld>
            <a:endParaRPr lang="en-US"/>
          </a:p>
        </p:txBody>
      </p:sp>
      <p:sp>
        <p:nvSpPr>
          <p:cNvPr id="13317"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685800" y="457200"/>
            <a:ext cx="7772400" cy="1143000"/>
          </a:xfrm>
        </p:spPr>
        <p:txBody>
          <a:bodyPr/>
          <a:lstStyle/>
          <a:p>
            <a:pPr eaLnBrk="1" hangingPunct="1">
              <a:defRPr/>
            </a:pPr>
            <a:r>
              <a:rPr lang="en-US" sz="3200" smtClean="0">
                <a:cs typeface="Times New Roman" pitchFamily="18" charset="0"/>
                <a:sym typeface="Wingdings" pitchFamily="2" charset="2"/>
              </a:rPr>
              <a:t>CPT applies at various levels…</a:t>
            </a:r>
          </a:p>
        </p:txBody>
      </p:sp>
      <p:sp>
        <p:nvSpPr>
          <p:cNvPr id="36867" name="Rectangle 3"/>
          <p:cNvSpPr>
            <a:spLocks noGrp="1" noChangeArrowheads="1"/>
          </p:cNvSpPr>
          <p:nvPr>
            <p:ph type="body" idx="1"/>
          </p:nvPr>
        </p:nvSpPr>
        <p:spPr>
          <a:xfrm>
            <a:off x="685800" y="1371600"/>
            <a:ext cx="7772400" cy="4114800"/>
          </a:xfrm>
        </p:spPr>
        <p:txBody>
          <a:bodyPr/>
          <a:lstStyle/>
          <a:p>
            <a:pPr eaLnBrk="1" hangingPunct="1">
              <a:spcBef>
                <a:spcPts val="1200"/>
              </a:spcBef>
            </a:pPr>
            <a:r>
              <a:rPr lang="en-US" dirty="0" smtClean="0">
                <a:cs typeface="Times New Roman" pitchFamily="18" charset="0"/>
                <a:sym typeface="Wingdings" pitchFamily="2" charset="2"/>
              </a:rPr>
              <a:t>Which </a:t>
            </a:r>
            <a:r>
              <a:rPr lang="en-US" dirty="0" smtClean="0">
                <a:cs typeface="Times New Roman" pitchFamily="18" charset="0"/>
                <a:sym typeface="Wingdings" pitchFamily="2" charset="2"/>
              </a:rPr>
              <a:t>cities will grow fastest, and slowest?…</a:t>
            </a:r>
          </a:p>
          <a:p>
            <a:pPr eaLnBrk="1" hangingPunct="1">
              <a:spcBef>
                <a:spcPts val="1200"/>
              </a:spcBef>
            </a:pPr>
            <a:r>
              <a:rPr lang="en-US" dirty="0" smtClean="0">
                <a:cs typeface="Times New Roman" pitchFamily="18" charset="0"/>
                <a:sym typeface="Wingdings" pitchFamily="2" charset="2"/>
              </a:rPr>
              <a:t>Where </a:t>
            </a:r>
            <a:r>
              <a:rPr lang="en-US" dirty="0" smtClean="0">
                <a:cs typeface="Times New Roman" pitchFamily="18" charset="0"/>
                <a:sym typeface="Wingdings" pitchFamily="2" charset="2"/>
              </a:rPr>
              <a:t>can you build a new mall?…</a:t>
            </a:r>
          </a:p>
          <a:p>
            <a:pPr eaLnBrk="1" hangingPunct="1">
              <a:spcBef>
                <a:spcPts val="1200"/>
              </a:spcBef>
            </a:pPr>
            <a:r>
              <a:rPr lang="en-US" dirty="0" smtClean="0">
                <a:cs typeface="Times New Roman" pitchFamily="18" charset="0"/>
                <a:sym typeface="Wingdings" pitchFamily="2" charset="2"/>
              </a:rPr>
              <a:t>Which </a:t>
            </a:r>
            <a:r>
              <a:rPr lang="en-US" dirty="0" smtClean="0">
                <a:cs typeface="Times New Roman" pitchFamily="18" charset="0"/>
                <a:sym typeface="Wingdings" pitchFamily="2" charset="2"/>
              </a:rPr>
              <a:t>sites cast “</a:t>
            </a:r>
            <a:r>
              <a:rPr lang="en-US" i="1" dirty="0" smtClean="0">
                <a:cs typeface="Times New Roman" pitchFamily="18" charset="0"/>
                <a:sym typeface="Wingdings" pitchFamily="2" charset="2"/>
              </a:rPr>
              <a:t>agglomeration shadows</a:t>
            </a:r>
            <a:r>
              <a:rPr lang="en-US" dirty="0" smtClean="0">
                <a:cs typeface="Times New Roman" pitchFamily="18" charset="0"/>
                <a:sym typeface="Wingdings" pitchFamily="2" charset="2"/>
              </a:rPr>
              <a:t>”?…</a:t>
            </a:r>
          </a:p>
          <a:p>
            <a:pPr eaLnBrk="1" hangingPunct="1">
              <a:lnSpc>
                <a:spcPct val="90000"/>
              </a:lnSpc>
              <a:buFont typeface="Wingdings" pitchFamily="2" charset="2"/>
              <a:buNone/>
            </a:pPr>
            <a:endParaRPr lang="en-US" dirty="0" smtClean="0">
              <a:sym typeface="Wingdings" pitchFamily="2" charset="2"/>
            </a:endParaRPr>
          </a:p>
        </p:txBody>
      </p:sp>
      <p:sp>
        <p:nvSpPr>
          <p:cNvPr id="36868" name="Slide Number Placeholder 5"/>
          <p:cNvSpPr>
            <a:spLocks noGrp="1"/>
          </p:cNvSpPr>
          <p:nvPr>
            <p:ph type="sldNum" sz="quarter" idx="12"/>
          </p:nvPr>
        </p:nvSpPr>
        <p:spPr>
          <a:noFill/>
        </p:spPr>
        <p:txBody>
          <a:bodyPr/>
          <a:lstStyle/>
          <a:p>
            <a:fld id="{461E62D4-7CC2-4BF5-9554-A2E839CBE23F}" type="slidenum">
              <a:rPr lang="en-US"/>
              <a:pPr/>
              <a:t>30</a:t>
            </a:fld>
            <a:endParaRPr lang="en-US"/>
          </a:p>
        </p:txBody>
      </p:sp>
      <p:sp>
        <p:nvSpPr>
          <p:cNvPr id="36869"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pPr eaLnBrk="1" hangingPunct="1">
              <a:defRPr/>
            </a:pPr>
            <a:r>
              <a:rPr lang="en-US" b="1" smtClean="0">
                <a:cs typeface="Times New Roman" pitchFamily="18" charset="0"/>
              </a:rPr>
              <a:t>3.4 Economic Base &amp; the Growth of Cities &amp; Regions</a:t>
            </a:r>
            <a:endParaRPr lang="en-US" smtClean="0">
              <a:cs typeface="Times New Roman" pitchFamily="18" charset="0"/>
            </a:endParaRPr>
          </a:p>
        </p:txBody>
      </p:sp>
      <p:sp>
        <p:nvSpPr>
          <p:cNvPr id="37891" name="Rectangle 3"/>
          <p:cNvSpPr>
            <a:spLocks noGrp="1" noChangeArrowheads="1"/>
          </p:cNvSpPr>
          <p:nvPr>
            <p:ph type="body" idx="1"/>
          </p:nvPr>
        </p:nvSpPr>
        <p:spPr/>
        <p:txBody>
          <a:bodyPr/>
          <a:lstStyle/>
          <a:p>
            <a:pPr marL="0" indent="0" eaLnBrk="1" hangingPunct="1">
              <a:spcBef>
                <a:spcPts val="1800"/>
              </a:spcBef>
              <a:buFont typeface="Wingdings" pitchFamily="2" charset="2"/>
              <a:buNone/>
            </a:pPr>
            <a:r>
              <a:rPr lang="en-US" sz="2800" b="1" dirty="0" smtClean="0">
                <a:sym typeface="Wingdings" pitchFamily="2" charset="2"/>
              </a:rPr>
              <a:t>Why would two cities, equally ranked and equally well located, grow at different rates over a period of time?…</a:t>
            </a:r>
          </a:p>
          <a:p>
            <a:pPr marL="0" indent="0" eaLnBrk="1" hangingPunct="1">
              <a:spcBef>
                <a:spcPts val="1800"/>
              </a:spcBef>
              <a:buFont typeface="Wingdings" pitchFamily="2" charset="2"/>
              <a:buNone/>
            </a:pPr>
            <a:r>
              <a:rPr lang="en-US" sz="2800" b="1" i="1" dirty="0" err="1" smtClean="0">
                <a:cs typeface="Times New Roman" pitchFamily="18" charset="0"/>
                <a:sym typeface="Wingdings" pitchFamily="2" charset="2"/>
              </a:rPr>
              <a:t>CPT</a:t>
            </a:r>
            <a:r>
              <a:rPr lang="en-US" sz="2800" b="1" i="1" dirty="0" smtClean="0">
                <a:cs typeface="Times New Roman" pitchFamily="18" charset="0"/>
                <a:sym typeface="Wingdings" pitchFamily="2" charset="2"/>
              </a:rPr>
              <a:t> cannot tell us.</a:t>
            </a:r>
            <a:endParaRPr lang="en-US" sz="2800" b="1" dirty="0" smtClean="0">
              <a:cs typeface="Times New Roman" pitchFamily="18" charset="0"/>
              <a:sym typeface="Wingdings" pitchFamily="2" charset="2"/>
            </a:endParaRPr>
          </a:p>
          <a:p>
            <a:pPr marL="0" indent="0" eaLnBrk="1" hangingPunct="1">
              <a:spcBef>
                <a:spcPts val="1800"/>
              </a:spcBef>
              <a:buFont typeface="Wingdings" pitchFamily="2" charset="2"/>
              <a:buNone/>
            </a:pPr>
            <a:r>
              <a:rPr lang="en-US" sz="2800" b="1" i="1" dirty="0" smtClean="0">
                <a:cs typeface="Times New Roman" pitchFamily="18" charset="0"/>
                <a:sym typeface="Wingdings" pitchFamily="2" charset="2"/>
              </a:rPr>
              <a:t> </a:t>
            </a:r>
            <a:endParaRPr lang="en-US" sz="2800" b="1" dirty="0" smtClean="0">
              <a:cs typeface="Times New Roman" pitchFamily="18" charset="0"/>
              <a:sym typeface="Wingdings" pitchFamily="2" charset="2"/>
            </a:endParaRPr>
          </a:p>
          <a:p>
            <a:pPr marL="0" indent="0" eaLnBrk="1" hangingPunct="1">
              <a:spcBef>
                <a:spcPts val="1800"/>
              </a:spcBef>
              <a:buFont typeface="Wingdings" pitchFamily="2" charset="2"/>
              <a:buNone/>
            </a:pPr>
            <a:r>
              <a:rPr lang="en-US" sz="2800" b="1" i="1" dirty="0" smtClean="0">
                <a:cs typeface="Times New Roman" pitchFamily="18" charset="0"/>
                <a:sym typeface="Wingdings" pitchFamily="2" charset="2"/>
              </a:rPr>
              <a:t>Enter:</a:t>
            </a:r>
            <a:endParaRPr lang="en-US" sz="2800" b="1" dirty="0" smtClean="0">
              <a:cs typeface="Times New Roman" pitchFamily="18" charset="0"/>
              <a:sym typeface="Wingdings" pitchFamily="2" charset="2"/>
            </a:endParaRPr>
          </a:p>
          <a:p>
            <a:pPr marL="0" indent="0" eaLnBrk="1" hangingPunct="1">
              <a:spcBef>
                <a:spcPts val="1800"/>
              </a:spcBef>
              <a:buFont typeface="Wingdings" pitchFamily="2" charset="2"/>
              <a:buNone/>
            </a:pPr>
            <a:r>
              <a:rPr lang="en-US" sz="2800" b="1" i="1" dirty="0" smtClean="0">
                <a:cs typeface="Times New Roman" pitchFamily="18" charset="0"/>
                <a:sym typeface="Wingdings" pitchFamily="2" charset="2"/>
              </a:rPr>
              <a:t>“Economic Base Theory”. . </a:t>
            </a:r>
            <a:r>
              <a:rPr lang="en-US" sz="2800" b="1" i="1" dirty="0" smtClean="0">
                <a:cs typeface="Times New Roman" pitchFamily="18" charset="0"/>
                <a:sym typeface="Wingdings" pitchFamily="2" charset="2"/>
              </a:rPr>
              <a:t>.</a:t>
            </a:r>
            <a:endParaRPr lang="en-US" sz="2800" b="1" dirty="0" smtClean="0">
              <a:cs typeface="Times New Roman" pitchFamily="18" charset="0"/>
              <a:sym typeface="Wingdings" pitchFamily="2" charset="2"/>
            </a:endParaRPr>
          </a:p>
          <a:p>
            <a:pPr marL="0" indent="0" eaLnBrk="1" hangingPunct="1">
              <a:spcBef>
                <a:spcPts val="1800"/>
              </a:spcBef>
              <a:buFont typeface="Wingdings" pitchFamily="2" charset="2"/>
              <a:buNone/>
            </a:pPr>
            <a:r>
              <a:rPr lang="en-US" sz="2800" b="1" i="1" dirty="0" smtClean="0">
                <a:cs typeface="Times New Roman" pitchFamily="18" charset="0"/>
                <a:sym typeface="Wingdings" pitchFamily="2" charset="2"/>
              </a:rPr>
              <a:t> </a:t>
            </a:r>
            <a:endParaRPr lang="en-US" sz="2800" b="1" dirty="0" smtClean="0">
              <a:cs typeface="Times New Roman" pitchFamily="18" charset="0"/>
              <a:sym typeface="Wingdings" pitchFamily="2" charset="2"/>
            </a:endParaRPr>
          </a:p>
        </p:txBody>
      </p:sp>
      <p:sp>
        <p:nvSpPr>
          <p:cNvPr id="37892" name="Slide Number Placeholder 5"/>
          <p:cNvSpPr>
            <a:spLocks noGrp="1"/>
          </p:cNvSpPr>
          <p:nvPr>
            <p:ph type="sldNum" sz="quarter" idx="12"/>
          </p:nvPr>
        </p:nvSpPr>
        <p:spPr>
          <a:noFill/>
        </p:spPr>
        <p:txBody>
          <a:bodyPr/>
          <a:lstStyle/>
          <a:p>
            <a:fld id="{BE7B6BAD-AA61-40F6-B606-E848FADADC5B}" type="slidenum">
              <a:rPr lang="en-US"/>
              <a:pPr/>
              <a:t>31</a:t>
            </a:fld>
            <a:endParaRPr lang="en-US"/>
          </a:p>
        </p:txBody>
      </p:sp>
      <p:sp>
        <p:nvSpPr>
          <p:cNvPr id="37893"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pPr eaLnBrk="1" hangingPunct="1">
              <a:defRPr/>
            </a:pPr>
            <a:r>
              <a:rPr lang="en-US" b="1" smtClean="0">
                <a:cs typeface="Times New Roman" pitchFamily="18" charset="0"/>
                <a:sym typeface="Wingdings" pitchFamily="2" charset="2"/>
              </a:rPr>
              <a:t>Definition: “Economic Base” (of a city or region):</a:t>
            </a:r>
          </a:p>
        </p:txBody>
      </p:sp>
      <p:sp>
        <p:nvSpPr>
          <p:cNvPr id="38915" name="Rectangle 3"/>
          <p:cNvSpPr>
            <a:spLocks noGrp="1" noChangeArrowheads="1"/>
          </p:cNvSpPr>
          <p:nvPr>
            <p:ph type="body" idx="1"/>
          </p:nvPr>
        </p:nvSpPr>
        <p:spPr/>
        <p:txBody>
          <a:bodyPr/>
          <a:lstStyle/>
          <a:p>
            <a:pPr eaLnBrk="1" hangingPunct="1">
              <a:spcBef>
                <a:spcPts val="1800"/>
              </a:spcBef>
            </a:pPr>
            <a:r>
              <a:rPr lang="en-US" b="1" dirty="0" smtClean="0">
                <a:cs typeface="Times New Roman" pitchFamily="18" charset="0"/>
                <a:sym typeface="Wingdings" pitchFamily="2" charset="2"/>
              </a:rPr>
              <a:t>The </a:t>
            </a:r>
            <a:r>
              <a:rPr lang="en-US" b="1" i="1" dirty="0" smtClean="0">
                <a:cs typeface="Times New Roman" pitchFamily="18" charset="0"/>
                <a:sym typeface="Wingdings" pitchFamily="2" charset="2"/>
              </a:rPr>
              <a:t>sources</a:t>
            </a:r>
            <a:r>
              <a:rPr lang="en-US" b="1" dirty="0" smtClean="0">
                <a:cs typeface="Times New Roman" pitchFamily="18" charset="0"/>
                <a:sym typeface="Wingdings" pitchFamily="2" charset="2"/>
              </a:rPr>
              <a:t> of the city’s (or region’s) </a:t>
            </a:r>
            <a:r>
              <a:rPr lang="en-US" b="1" i="1" dirty="0" smtClean="0">
                <a:cs typeface="Times New Roman" pitchFamily="18" charset="0"/>
                <a:sym typeface="Wingdings" pitchFamily="2" charset="2"/>
              </a:rPr>
              <a:t>income</a:t>
            </a:r>
            <a:r>
              <a:rPr lang="en-US" b="1" dirty="0" smtClean="0">
                <a:cs typeface="Times New Roman" pitchFamily="18" charset="0"/>
                <a:sym typeface="Wingdings" pitchFamily="2" charset="2"/>
              </a:rPr>
              <a:t>.</a:t>
            </a:r>
          </a:p>
          <a:p>
            <a:pPr eaLnBrk="1" hangingPunct="1">
              <a:spcBef>
                <a:spcPts val="1800"/>
              </a:spcBef>
            </a:pPr>
            <a:r>
              <a:rPr lang="en-US" b="1" dirty="0" smtClean="0">
                <a:cs typeface="Times New Roman" pitchFamily="18" charset="0"/>
                <a:sym typeface="Wingdings" pitchFamily="2" charset="2"/>
              </a:rPr>
              <a:t>The </a:t>
            </a:r>
            <a:r>
              <a:rPr lang="en-US" b="1" i="1" dirty="0" smtClean="0">
                <a:cs typeface="Times New Roman" pitchFamily="18" charset="0"/>
                <a:sym typeface="Wingdings" pitchFamily="2" charset="2"/>
              </a:rPr>
              <a:t>engine</a:t>
            </a:r>
            <a:r>
              <a:rPr lang="en-US" b="1" dirty="0" smtClean="0">
                <a:cs typeface="Times New Roman" pitchFamily="18" charset="0"/>
                <a:sym typeface="Wingdings" pitchFamily="2" charset="2"/>
              </a:rPr>
              <a:t> that drives &amp; underlies all real estate activity in a region.</a:t>
            </a:r>
          </a:p>
          <a:p>
            <a:pPr eaLnBrk="1" hangingPunct="1">
              <a:buFont typeface="Wingdings" pitchFamily="2" charset="2"/>
              <a:buNone/>
            </a:pPr>
            <a:r>
              <a:rPr lang="en-US" b="1" dirty="0" smtClean="0">
                <a:cs typeface="Times New Roman" pitchFamily="18" charset="0"/>
                <a:sym typeface="Wingdings" pitchFamily="2" charset="2"/>
              </a:rPr>
              <a:t> </a:t>
            </a:r>
          </a:p>
        </p:txBody>
      </p:sp>
      <p:sp>
        <p:nvSpPr>
          <p:cNvPr id="38916" name="Slide Number Placeholder 5"/>
          <p:cNvSpPr>
            <a:spLocks noGrp="1"/>
          </p:cNvSpPr>
          <p:nvPr>
            <p:ph type="sldNum" sz="quarter" idx="12"/>
          </p:nvPr>
        </p:nvSpPr>
        <p:spPr>
          <a:noFill/>
        </p:spPr>
        <p:txBody>
          <a:bodyPr/>
          <a:lstStyle/>
          <a:p>
            <a:fld id="{051F3806-75DC-4AB9-A8BE-7CEF150558B4}" type="slidenum">
              <a:rPr lang="en-US"/>
              <a:pPr/>
              <a:t>32</a:t>
            </a:fld>
            <a:endParaRPr lang="en-US"/>
          </a:p>
        </p:txBody>
      </p:sp>
      <p:sp>
        <p:nvSpPr>
          <p:cNvPr id="38917"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pPr eaLnBrk="1" hangingPunct="1">
              <a:defRPr/>
            </a:pPr>
            <a:r>
              <a:rPr lang="en-US" b="1" smtClean="0">
                <a:cs typeface="Times New Roman" pitchFamily="18" charset="0"/>
                <a:sym typeface="Wingdings" pitchFamily="2" charset="2"/>
              </a:rPr>
              <a:t>Economic Base Analysis is a tool to help:</a:t>
            </a:r>
          </a:p>
        </p:txBody>
      </p:sp>
      <p:sp>
        <p:nvSpPr>
          <p:cNvPr id="39939" name="Rectangle 3"/>
          <p:cNvSpPr>
            <a:spLocks noGrp="1" noChangeArrowheads="1"/>
          </p:cNvSpPr>
          <p:nvPr>
            <p:ph type="body" idx="1"/>
          </p:nvPr>
        </p:nvSpPr>
        <p:spPr/>
        <p:txBody>
          <a:bodyPr/>
          <a:lstStyle/>
          <a:p>
            <a:pPr eaLnBrk="1" hangingPunct="1">
              <a:buFont typeface="Wingdings" pitchFamily="2" charset="2"/>
              <a:buNone/>
            </a:pPr>
            <a:r>
              <a:rPr lang="en-US" sz="2800" b="1" smtClean="0">
                <a:cs typeface="Times New Roman" pitchFamily="18" charset="0"/>
                <a:sym typeface="Wingdings" pitchFamily="2" charset="2"/>
              </a:rPr>
              <a:t> </a:t>
            </a:r>
          </a:p>
          <a:p>
            <a:pPr eaLnBrk="1" hangingPunct="1">
              <a:buFont typeface="Wingdings" pitchFamily="2" charset="2"/>
              <a:buNone/>
            </a:pPr>
            <a:r>
              <a:rPr lang="en-US" sz="2800" b="1" smtClean="0">
                <a:cs typeface="Times New Roman" pitchFamily="18" charset="0"/>
                <a:sym typeface="Wingdings" pitchFamily="2" charset="2"/>
              </a:rPr>
              <a:t>		Identify which cities or regions will grow.</a:t>
            </a:r>
          </a:p>
          <a:p>
            <a:pPr eaLnBrk="1" hangingPunct="1">
              <a:buFont typeface="Wingdings" pitchFamily="2" charset="2"/>
              <a:buNone/>
            </a:pPr>
            <a:r>
              <a:rPr lang="en-US" sz="2800" b="1" smtClean="0">
                <a:cs typeface="Times New Roman" pitchFamily="18" charset="0"/>
                <a:sym typeface="Wingdings" pitchFamily="2" charset="2"/>
              </a:rPr>
              <a:t> </a:t>
            </a:r>
          </a:p>
          <a:p>
            <a:pPr eaLnBrk="1" hangingPunct="1">
              <a:buFont typeface="Wingdings" pitchFamily="2" charset="2"/>
              <a:buNone/>
            </a:pPr>
            <a:r>
              <a:rPr lang="en-US" sz="2800" b="1" smtClean="0">
                <a:cs typeface="Times New Roman" pitchFamily="18" charset="0"/>
                <a:sym typeface="Wingdings" pitchFamily="2" charset="2"/>
              </a:rPr>
              <a:t>		Help characterize what kind of growth (e.g.: "blue collar" vs "white collar").</a:t>
            </a:r>
          </a:p>
          <a:p>
            <a:pPr eaLnBrk="1" hangingPunct="1">
              <a:buFont typeface="Wingdings" pitchFamily="2" charset="2"/>
              <a:buNone/>
            </a:pPr>
            <a:r>
              <a:rPr lang="en-US" sz="2800" b="1" smtClean="0">
                <a:cs typeface="Times New Roman" pitchFamily="18" charset="0"/>
                <a:sym typeface="Wingdings" pitchFamily="2" charset="2"/>
              </a:rPr>
              <a:t> </a:t>
            </a:r>
          </a:p>
          <a:p>
            <a:pPr eaLnBrk="1" hangingPunct="1">
              <a:buFont typeface="Wingdings" pitchFamily="2" charset="2"/>
              <a:buNone/>
            </a:pPr>
            <a:r>
              <a:rPr lang="en-US" sz="2800" b="1" smtClean="0">
                <a:cs typeface="Times New Roman" pitchFamily="18" charset="0"/>
                <a:sym typeface="Wingdings" pitchFamily="2" charset="2"/>
              </a:rPr>
              <a:t>		Help quantify how much growth.</a:t>
            </a:r>
          </a:p>
          <a:p>
            <a:pPr eaLnBrk="1" hangingPunct="1">
              <a:buFont typeface="Wingdings" pitchFamily="2" charset="2"/>
              <a:buNone/>
            </a:pPr>
            <a:endParaRPr lang="en-US" sz="2800" b="1" smtClean="0">
              <a:sym typeface="Wingdings" pitchFamily="2" charset="2"/>
            </a:endParaRPr>
          </a:p>
        </p:txBody>
      </p:sp>
      <p:sp>
        <p:nvSpPr>
          <p:cNvPr id="39940" name="Slide Number Placeholder 5"/>
          <p:cNvSpPr>
            <a:spLocks noGrp="1"/>
          </p:cNvSpPr>
          <p:nvPr>
            <p:ph type="sldNum" sz="quarter" idx="12"/>
          </p:nvPr>
        </p:nvSpPr>
        <p:spPr>
          <a:noFill/>
        </p:spPr>
        <p:txBody>
          <a:bodyPr/>
          <a:lstStyle/>
          <a:p>
            <a:fld id="{393784D7-FAFF-44AD-868A-2DCE3D227893}" type="slidenum">
              <a:rPr lang="en-US"/>
              <a:pPr/>
              <a:t>33</a:t>
            </a:fld>
            <a:endParaRPr lang="en-US"/>
          </a:p>
        </p:txBody>
      </p:sp>
      <p:sp>
        <p:nvSpPr>
          <p:cNvPr id="39941"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8" name="Rectangle 4"/>
          <p:cNvSpPr>
            <a:spLocks noGrp="1" noChangeArrowheads="1"/>
          </p:cNvSpPr>
          <p:nvPr>
            <p:ph type="title"/>
          </p:nvPr>
        </p:nvSpPr>
        <p:spPr>
          <a:xfrm>
            <a:off x="457200" y="228600"/>
            <a:ext cx="8229600" cy="685800"/>
          </a:xfrm>
        </p:spPr>
        <p:txBody>
          <a:bodyPr/>
          <a:lstStyle/>
          <a:p>
            <a:pPr eaLnBrk="1" hangingPunct="1">
              <a:defRPr/>
            </a:pPr>
            <a:r>
              <a:rPr lang="en-US" sz="2800" smtClean="0"/>
              <a:t>Three major components of the Economic Base:</a:t>
            </a:r>
          </a:p>
        </p:txBody>
      </p:sp>
      <p:sp>
        <p:nvSpPr>
          <p:cNvPr id="40963" name="Rectangle 5"/>
          <p:cNvSpPr>
            <a:spLocks noGrp="1" noChangeArrowheads="1"/>
          </p:cNvSpPr>
          <p:nvPr>
            <p:ph type="body" idx="1"/>
          </p:nvPr>
        </p:nvSpPr>
        <p:spPr>
          <a:xfrm>
            <a:off x="685800" y="990600"/>
            <a:ext cx="7772400" cy="5638800"/>
          </a:xfrm>
        </p:spPr>
        <p:txBody>
          <a:bodyPr/>
          <a:lstStyle/>
          <a:p>
            <a:pPr marL="457200" indent="-457200" eaLnBrk="1" hangingPunct="1">
              <a:spcBef>
                <a:spcPts val="2400"/>
              </a:spcBef>
              <a:buFont typeface="Wingdings" pitchFamily="2" charset="2"/>
              <a:buNone/>
            </a:pPr>
            <a:r>
              <a:rPr lang="en-US" sz="2800" dirty="0" smtClean="0">
                <a:sym typeface="Wingdings" pitchFamily="2" charset="2"/>
              </a:rPr>
              <a:t>1.  Local production of goods and services both for local needs and for "export" beyond the local urban area</a:t>
            </a:r>
            <a:r>
              <a:rPr lang="en-US" sz="2800" dirty="0" smtClean="0">
                <a:sym typeface="Wingdings" pitchFamily="2" charset="2"/>
              </a:rPr>
              <a:t>;</a:t>
            </a:r>
            <a:endParaRPr lang="en-US" sz="2800" dirty="0" smtClean="0">
              <a:sym typeface="Wingdings" pitchFamily="2" charset="2"/>
            </a:endParaRPr>
          </a:p>
          <a:p>
            <a:pPr marL="457200" indent="-457200" eaLnBrk="1" hangingPunct="1">
              <a:spcBef>
                <a:spcPts val="2400"/>
              </a:spcBef>
              <a:buFont typeface="Wingdings" pitchFamily="2" charset="2"/>
              <a:buNone/>
            </a:pPr>
            <a:r>
              <a:rPr lang="en-US" sz="2800" dirty="0" smtClean="0">
                <a:sym typeface="Wingdings" pitchFamily="2" charset="2"/>
              </a:rPr>
              <a:t>2.  Investment returns to or of capital owned in the local area, such as investment returns on the stored financial wealth of retirees; </a:t>
            </a:r>
          </a:p>
          <a:p>
            <a:pPr marL="457200" indent="-457200" eaLnBrk="1" hangingPunct="1">
              <a:spcBef>
                <a:spcPts val="2400"/>
              </a:spcBef>
              <a:buFont typeface="Wingdings" pitchFamily="2" charset="2"/>
              <a:buNone/>
            </a:pPr>
            <a:r>
              <a:rPr lang="en-US" sz="2800" dirty="0" smtClean="0">
                <a:sym typeface="Wingdings" pitchFamily="2" charset="2"/>
              </a:rPr>
              <a:t>3.  Government transfers such as social security payments. </a:t>
            </a:r>
          </a:p>
          <a:p>
            <a:pPr eaLnBrk="1" hangingPunct="1">
              <a:lnSpc>
                <a:spcPct val="90000"/>
              </a:lnSpc>
            </a:pPr>
            <a:endParaRPr lang="en-US" sz="2800" dirty="0" smtClean="0">
              <a:sym typeface="Wingdings" pitchFamily="2" charset="2"/>
            </a:endParaRPr>
          </a:p>
          <a:p>
            <a:pPr eaLnBrk="1" hangingPunct="1">
              <a:lnSpc>
                <a:spcPct val="90000"/>
              </a:lnSpc>
              <a:buFont typeface="Wingdings" pitchFamily="2" charset="2"/>
              <a:buNone/>
            </a:pPr>
            <a:r>
              <a:rPr lang="en-US" sz="2800" dirty="0" smtClean="0">
                <a:sym typeface="Wingdings" pitchFamily="2" charset="2"/>
              </a:rPr>
              <a:t>(1) (local production) is most important in most urban areas.</a:t>
            </a:r>
          </a:p>
        </p:txBody>
      </p:sp>
      <p:sp>
        <p:nvSpPr>
          <p:cNvPr id="40964" name="Slide Number Placeholder 5"/>
          <p:cNvSpPr>
            <a:spLocks noGrp="1"/>
          </p:cNvSpPr>
          <p:nvPr>
            <p:ph type="sldNum" sz="quarter" idx="12"/>
          </p:nvPr>
        </p:nvSpPr>
        <p:spPr>
          <a:noFill/>
        </p:spPr>
        <p:txBody>
          <a:bodyPr/>
          <a:lstStyle/>
          <a:p>
            <a:fld id="{90D72087-3E8A-4CE9-A002-C54C628592E8}" type="slidenum">
              <a:rPr lang="en-US"/>
              <a:pPr/>
              <a:t>34</a:t>
            </a:fld>
            <a:endParaRPr lang="en-US"/>
          </a:p>
        </p:txBody>
      </p:sp>
      <p:sp>
        <p:nvSpPr>
          <p:cNvPr id="40965"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eaLnBrk="1" hangingPunct="1">
              <a:defRPr/>
            </a:pPr>
            <a:r>
              <a:rPr lang="en-US" b="1" smtClean="0">
                <a:cs typeface="Times New Roman" pitchFamily="18" charset="0"/>
              </a:rPr>
              <a:t>3.4.2 The “</a:t>
            </a:r>
            <a:r>
              <a:rPr lang="en-US" b="1" i="1" smtClean="0">
                <a:cs typeface="Times New Roman" pitchFamily="18" charset="0"/>
              </a:rPr>
              <a:t>Export</a:t>
            </a:r>
            <a:r>
              <a:rPr lang="en-US" b="1" smtClean="0">
                <a:cs typeface="Times New Roman" pitchFamily="18" charset="0"/>
              </a:rPr>
              <a:t>” Base…</a:t>
            </a:r>
            <a:endParaRPr lang="en-US" smtClean="0">
              <a:cs typeface="Times New Roman" pitchFamily="18" charset="0"/>
            </a:endParaRPr>
          </a:p>
        </p:txBody>
      </p:sp>
      <p:sp>
        <p:nvSpPr>
          <p:cNvPr id="41987" name="Rectangle 3"/>
          <p:cNvSpPr>
            <a:spLocks noGrp="1" noChangeArrowheads="1"/>
          </p:cNvSpPr>
          <p:nvPr>
            <p:ph type="body" idx="1"/>
          </p:nvPr>
        </p:nvSpPr>
        <p:spPr/>
        <p:txBody>
          <a:bodyPr/>
          <a:lstStyle/>
          <a:p>
            <a:pPr marL="0" indent="0" eaLnBrk="1" hangingPunct="1">
              <a:buFont typeface="Wingdings" pitchFamily="2" charset="2"/>
              <a:buNone/>
            </a:pPr>
            <a:r>
              <a:rPr lang="en-US" dirty="0" smtClean="0">
                <a:cs typeface="Times New Roman" pitchFamily="18" charset="0"/>
              </a:rPr>
              <a:t>In any city or region </a:t>
            </a:r>
            <a:r>
              <a:rPr lang="en-US" b="1" i="1" dirty="0" smtClean="0">
                <a:cs typeface="Times New Roman" pitchFamily="18" charset="0"/>
              </a:rPr>
              <a:t>two types</a:t>
            </a:r>
            <a:r>
              <a:rPr lang="en-US" dirty="0" smtClean="0">
                <a:cs typeface="Times New Roman" pitchFamily="18" charset="0"/>
              </a:rPr>
              <a:t> of goods and services are produced by the local economy:</a:t>
            </a:r>
          </a:p>
        </p:txBody>
      </p:sp>
      <p:sp>
        <p:nvSpPr>
          <p:cNvPr id="41988" name="Slide Number Placeholder 5"/>
          <p:cNvSpPr>
            <a:spLocks noGrp="1"/>
          </p:cNvSpPr>
          <p:nvPr>
            <p:ph type="sldNum" sz="quarter" idx="12"/>
          </p:nvPr>
        </p:nvSpPr>
        <p:spPr>
          <a:noFill/>
        </p:spPr>
        <p:txBody>
          <a:bodyPr/>
          <a:lstStyle/>
          <a:p>
            <a:fld id="{1FD3520B-09EB-420E-8809-EF7233465005}" type="slidenum">
              <a:rPr lang="en-US"/>
              <a:pPr/>
              <a:t>35</a:t>
            </a:fld>
            <a:endParaRPr lang="en-US"/>
          </a:p>
        </p:txBody>
      </p:sp>
      <p:sp>
        <p:nvSpPr>
          <p:cNvPr id="41989"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eaLnBrk="1" hangingPunct="1">
              <a:defRPr/>
            </a:pPr>
            <a:r>
              <a:rPr lang="en-US" smtClean="0"/>
              <a:t>Export Goods</a:t>
            </a:r>
          </a:p>
        </p:txBody>
      </p:sp>
      <p:sp>
        <p:nvSpPr>
          <p:cNvPr id="43011" name="Rectangle 3"/>
          <p:cNvSpPr>
            <a:spLocks noGrp="1" noChangeArrowheads="1"/>
          </p:cNvSpPr>
          <p:nvPr>
            <p:ph type="body" idx="1"/>
          </p:nvPr>
        </p:nvSpPr>
        <p:spPr/>
        <p:txBody>
          <a:bodyPr/>
          <a:lstStyle/>
          <a:p>
            <a:pPr eaLnBrk="1" hangingPunct="1">
              <a:lnSpc>
                <a:spcPct val="90000"/>
              </a:lnSpc>
            </a:pPr>
            <a:r>
              <a:rPr lang="en-US" b="1" dirty="0" smtClean="0">
                <a:cs typeface="Times New Roman" pitchFamily="18" charset="0"/>
              </a:rPr>
              <a:t>Export </a:t>
            </a:r>
            <a:r>
              <a:rPr lang="en-US" b="1" dirty="0" smtClean="0">
                <a:cs typeface="Times New Roman" pitchFamily="18" charset="0"/>
              </a:rPr>
              <a:t>goods</a:t>
            </a:r>
            <a:r>
              <a:rPr lang="en-US" dirty="0" smtClean="0">
                <a:cs typeface="Times New Roman" pitchFamily="18" charset="0"/>
              </a:rPr>
              <a:t> and services are those produced in greater quantities than needed for local consumption. These goods and services are </a:t>
            </a:r>
            <a:r>
              <a:rPr lang="en-US" i="1" dirty="0" smtClean="0">
                <a:cs typeface="Times New Roman" pitchFamily="18" charset="0"/>
              </a:rPr>
              <a:t>exported</a:t>
            </a:r>
            <a:r>
              <a:rPr lang="en-US" dirty="0" smtClean="0">
                <a:cs typeface="Times New Roman" pitchFamily="18" charset="0"/>
              </a:rPr>
              <a:t> to other cities, regions, and countries. These are referred to as “</a:t>
            </a:r>
            <a:r>
              <a:rPr lang="en-US" b="1" i="1" dirty="0" smtClean="0">
                <a:cs typeface="Times New Roman" pitchFamily="18" charset="0"/>
              </a:rPr>
              <a:t>basic</a:t>
            </a:r>
            <a:r>
              <a:rPr lang="en-US" dirty="0" smtClean="0">
                <a:cs typeface="Times New Roman" pitchFamily="18" charset="0"/>
              </a:rPr>
              <a:t>” products (or basic production). The sector of the local economy that produces such goods and services is called the “</a:t>
            </a:r>
            <a:r>
              <a:rPr lang="en-US" b="1" i="1" dirty="0" smtClean="0">
                <a:cs typeface="Times New Roman" pitchFamily="18" charset="0"/>
              </a:rPr>
              <a:t>basic</a:t>
            </a:r>
            <a:r>
              <a:rPr lang="en-US" dirty="0" smtClean="0">
                <a:cs typeface="Times New Roman" pitchFamily="18" charset="0"/>
              </a:rPr>
              <a:t>” (or “</a:t>
            </a:r>
            <a:r>
              <a:rPr lang="en-US" b="1" i="1" dirty="0" smtClean="0">
                <a:cs typeface="Times New Roman" pitchFamily="18" charset="0"/>
              </a:rPr>
              <a:t>export</a:t>
            </a:r>
            <a:r>
              <a:rPr lang="en-US" dirty="0" smtClean="0">
                <a:cs typeface="Times New Roman" pitchFamily="18" charset="0"/>
              </a:rPr>
              <a:t>”) sector.</a:t>
            </a:r>
          </a:p>
        </p:txBody>
      </p:sp>
      <p:sp>
        <p:nvSpPr>
          <p:cNvPr id="43012" name="Slide Number Placeholder 5"/>
          <p:cNvSpPr>
            <a:spLocks noGrp="1"/>
          </p:cNvSpPr>
          <p:nvPr>
            <p:ph type="sldNum" sz="quarter" idx="12"/>
          </p:nvPr>
        </p:nvSpPr>
        <p:spPr>
          <a:noFill/>
        </p:spPr>
        <p:txBody>
          <a:bodyPr/>
          <a:lstStyle/>
          <a:p>
            <a:fld id="{F4DBFD11-A348-4CB3-9D78-4C39A9DB2F40}" type="slidenum">
              <a:rPr lang="en-US"/>
              <a:pPr/>
              <a:t>36</a:t>
            </a:fld>
            <a:endParaRPr lang="en-US"/>
          </a:p>
        </p:txBody>
      </p:sp>
      <p:sp>
        <p:nvSpPr>
          <p:cNvPr id="43013"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pPr eaLnBrk="1" hangingPunct="1">
              <a:defRPr/>
            </a:pPr>
            <a:r>
              <a:rPr lang="en-US" smtClean="0"/>
              <a:t>Local Goods</a:t>
            </a:r>
            <a:endParaRPr lang="en-US" smtClean="0"/>
          </a:p>
        </p:txBody>
      </p:sp>
      <p:sp>
        <p:nvSpPr>
          <p:cNvPr id="44035" name="Rectangle 3"/>
          <p:cNvSpPr>
            <a:spLocks noGrp="1" noChangeArrowheads="1"/>
          </p:cNvSpPr>
          <p:nvPr>
            <p:ph type="body" idx="1"/>
          </p:nvPr>
        </p:nvSpPr>
        <p:spPr/>
        <p:txBody>
          <a:bodyPr/>
          <a:lstStyle/>
          <a:p>
            <a:pPr eaLnBrk="1" hangingPunct="1"/>
            <a:r>
              <a:rPr lang="en-US" sz="2800" b="1" dirty="0" smtClean="0">
                <a:cs typeface="Times New Roman" pitchFamily="18" charset="0"/>
              </a:rPr>
              <a:t>Local goods</a:t>
            </a:r>
            <a:r>
              <a:rPr lang="en-US" sz="2800" dirty="0" smtClean="0">
                <a:cs typeface="Times New Roman" pitchFamily="18" charset="0"/>
              </a:rPr>
              <a:t> and services are those produced in quantities equal to or less than what is needed for local consumption. These are referred to as “</a:t>
            </a:r>
            <a:r>
              <a:rPr lang="en-US" sz="2800" b="1" i="1" dirty="0" smtClean="0">
                <a:cs typeface="Times New Roman" pitchFamily="18" charset="0"/>
              </a:rPr>
              <a:t>non-basic</a:t>
            </a:r>
            <a:r>
              <a:rPr lang="en-US" sz="2800" dirty="0" smtClean="0">
                <a:cs typeface="Times New Roman" pitchFamily="18" charset="0"/>
              </a:rPr>
              <a:t>” goods and services (or non-basic production). The sector of the local economy that produces such goods and services is called the “</a:t>
            </a:r>
            <a:r>
              <a:rPr lang="en-US" sz="2800" b="1" i="1" dirty="0" smtClean="0">
                <a:cs typeface="Times New Roman" pitchFamily="18" charset="0"/>
              </a:rPr>
              <a:t>non-basic</a:t>
            </a:r>
            <a:r>
              <a:rPr lang="en-US" sz="2800" dirty="0" smtClean="0">
                <a:cs typeface="Times New Roman" pitchFamily="18" charset="0"/>
              </a:rPr>
              <a:t>” (or “</a:t>
            </a:r>
            <a:r>
              <a:rPr lang="en-US" sz="2800" b="1" i="1" dirty="0" smtClean="0">
                <a:cs typeface="Times New Roman" pitchFamily="18" charset="0"/>
              </a:rPr>
              <a:t>service</a:t>
            </a:r>
            <a:r>
              <a:rPr lang="en-US" sz="2800" dirty="0" smtClean="0">
                <a:cs typeface="Times New Roman" pitchFamily="18" charset="0"/>
              </a:rPr>
              <a:t>”) sector. (This sector </a:t>
            </a:r>
            <a:r>
              <a:rPr lang="en-US" sz="2800" i="1" dirty="0" smtClean="0">
                <a:cs typeface="Times New Roman" pitchFamily="18" charset="0"/>
              </a:rPr>
              <a:t>serves</a:t>
            </a:r>
            <a:r>
              <a:rPr lang="en-US" sz="2800" dirty="0" smtClean="0">
                <a:cs typeface="Times New Roman" pitchFamily="18" charset="0"/>
              </a:rPr>
              <a:t> the local population and the export sector.)</a:t>
            </a:r>
            <a:endParaRPr lang="en-US" sz="2800" dirty="0" smtClean="0">
              <a:cs typeface="Times New Roman" pitchFamily="18" charset="0"/>
            </a:endParaRPr>
          </a:p>
        </p:txBody>
      </p:sp>
      <p:sp>
        <p:nvSpPr>
          <p:cNvPr id="44036" name="Slide Number Placeholder 5"/>
          <p:cNvSpPr>
            <a:spLocks noGrp="1"/>
          </p:cNvSpPr>
          <p:nvPr>
            <p:ph type="sldNum" sz="quarter" idx="12"/>
          </p:nvPr>
        </p:nvSpPr>
        <p:spPr>
          <a:noFill/>
        </p:spPr>
        <p:txBody>
          <a:bodyPr/>
          <a:lstStyle/>
          <a:p>
            <a:fld id="{F131CCA2-F11D-455C-B9D1-E9DD4A6BF7A5}" type="slidenum">
              <a:rPr lang="en-US" smtClean="0"/>
              <a:pPr/>
              <a:t>37</a:t>
            </a:fld>
            <a:endParaRPr lang="en-US"/>
          </a:p>
        </p:txBody>
      </p:sp>
      <p:sp>
        <p:nvSpPr>
          <p:cNvPr id="44037" name="Footer Placeholder 6"/>
          <p:cNvSpPr>
            <a:spLocks noGrp="1"/>
          </p:cNvSpPr>
          <p:nvPr>
            <p:ph type="ftr" sz="quarter" idx="11"/>
          </p:nvPr>
        </p:nvSpPr>
        <p:spPr>
          <a:noFill/>
        </p:spPr>
        <p:txBody>
          <a:bodyPr/>
          <a:lstStyle/>
          <a:p>
            <a:r>
              <a:rPr lang="en-US" smtClean="0"/>
              <a:t>© 2014 OnCourse Learning. All Rights Reserved.</a:t>
            </a: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eaLnBrk="1" hangingPunct="1">
              <a:defRPr/>
            </a:pPr>
            <a:r>
              <a:rPr lang="en-US" b="1" u="sng" smtClean="0">
                <a:cs typeface="Times New Roman" pitchFamily="18" charset="0"/>
              </a:rPr>
              <a:t>Export Base Theory</a:t>
            </a:r>
            <a:r>
              <a:rPr lang="en-US" b="1" smtClean="0">
                <a:cs typeface="Times New Roman" pitchFamily="18" charset="0"/>
              </a:rPr>
              <a:t>:</a:t>
            </a:r>
            <a:endParaRPr lang="en-US" smtClean="0">
              <a:cs typeface="Times New Roman" pitchFamily="18" charset="0"/>
            </a:endParaRPr>
          </a:p>
        </p:txBody>
      </p:sp>
      <p:sp>
        <p:nvSpPr>
          <p:cNvPr id="45059"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dirty="0" smtClean="0">
                <a:cs typeface="Times New Roman" pitchFamily="18" charset="0"/>
              </a:rPr>
              <a:t>According to “</a:t>
            </a:r>
            <a:r>
              <a:rPr lang="en-US" i="1" dirty="0" smtClean="0">
                <a:cs typeface="Times New Roman" pitchFamily="18" charset="0"/>
              </a:rPr>
              <a:t>Export Base Theory</a:t>
            </a:r>
            <a:r>
              <a:rPr lang="en-US" dirty="0" smtClean="0">
                <a:cs typeface="Times New Roman" pitchFamily="18" charset="0"/>
              </a:rPr>
              <a:t>”:</a:t>
            </a:r>
            <a:br>
              <a:rPr lang="en-US" dirty="0" smtClean="0">
                <a:cs typeface="Times New Roman" pitchFamily="18" charset="0"/>
              </a:rPr>
            </a:br>
            <a:r>
              <a:rPr lang="en-US" dirty="0" smtClean="0">
                <a:cs typeface="Times New Roman" pitchFamily="18" charset="0"/>
              </a:rPr>
              <a:t> </a:t>
            </a:r>
            <a:br>
              <a:rPr lang="en-US" dirty="0" smtClean="0">
                <a:cs typeface="Times New Roman" pitchFamily="18" charset="0"/>
              </a:rPr>
            </a:br>
            <a:r>
              <a:rPr lang="en-US" b="1" i="1" dirty="0" smtClean="0">
                <a:cs typeface="Times New Roman" pitchFamily="18" charset="0"/>
              </a:rPr>
              <a:t>Economic growth of the city or region is dependent </a:t>
            </a:r>
            <a:r>
              <a:rPr lang="en-US" b="1" i="1" u="sng" dirty="0" smtClean="0">
                <a:cs typeface="Times New Roman" pitchFamily="18" charset="0"/>
              </a:rPr>
              <a:t>entirely</a:t>
            </a:r>
            <a:r>
              <a:rPr lang="en-US" b="1" i="1" dirty="0" smtClean="0">
                <a:cs typeface="Times New Roman" pitchFamily="18" charset="0"/>
              </a:rPr>
              <a:t> on growth in the </a:t>
            </a:r>
            <a:r>
              <a:rPr lang="en-US" b="1" i="1" u="sng" dirty="0" smtClean="0">
                <a:cs typeface="Times New Roman" pitchFamily="18" charset="0"/>
              </a:rPr>
              <a:t>export</a:t>
            </a:r>
            <a:r>
              <a:rPr lang="en-US" b="1" i="1" dirty="0" smtClean="0">
                <a:cs typeface="Times New Roman" pitchFamily="18" charset="0"/>
              </a:rPr>
              <a:t> ("basic") sector of the local economy</a:t>
            </a:r>
            <a:r>
              <a:rPr lang="en-US" b="1" dirty="0" smtClean="0">
                <a:cs typeface="Times New Roman" pitchFamily="18" charset="0"/>
              </a:rPr>
              <a:t>.</a:t>
            </a:r>
            <a:r>
              <a:rPr lang="en-US" dirty="0" smtClean="0">
                <a:cs typeface="Times New Roman" pitchFamily="18" charset="0"/>
              </a:rPr>
              <a:t/>
            </a:r>
            <a:br>
              <a:rPr lang="en-US" dirty="0" smtClean="0">
                <a:cs typeface="Times New Roman" pitchFamily="18" charset="0"/>
              </a:rPr>
            </a:br>
            <a:r>
              <a:rPr lang="en-US" dirty="0" smtClean="0">
                <a:cs typeface="Times New Roman" pitchFamily="18" charset="0"/>
              </a:rPr>
              <a:t> </a:t>
            </a:r>
            <a:br>
              <a:rPr lang="en-US" dirty="0" smtClean="0">
                <a:cs typeface="Times New Roman" pitchFamily="18" charset="0"/>
              </a:rPr>
            </a:br>
            <a:r>
              <a:rPr lang="en-US" dirty="0" smtClean="0">
                <a:cs typeface="Times New Roman" pitchFamily="18" charset="0"/>
              </a:rPr>
              <a:t>Because the non-export (service) sector exists only to serve (directly or indirectly) the export sector.</a:t>
            </a:r>
          </a:p>
        </p:txBody>
      </p:sp>
      <p:sp>
        <p:nvSpPr>
          <p:cNvPr id="45060" name="Slide Number Placeholder 5"/>
          <p:cNvSpPr>
            <a:spLocks noGrp="1"/>
          </p:cNvSpPr>
          <p:nvPr>
            <p:ph type="sldNum" sz="quarter" idx="12"/>
          </p:nvPr>
        </p:nvSpPr>
        <p:spPr>
          <a:noFill/>
        </p:spPr>
        <p:txBody>
          <a:bodyPr/>
          <a:lstStyle/>
          <a:p>
            <a:fld id="{44C52717-2594-405A-9E55-07CEB55E6FDF}" type="slidenum">
              <a:rPr lang="en-US"/>
              <a:pPr/>
              <a:t>38</a:t>
            </a:fld>
            <a:endParaRPr lang="en-US"/>
          </a:p>
        </p:txBody>
      </p:sp>
      <p:sp>
        <p:nvSpPr>
          <p:cNvPr id="45061"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762000" y="0"/>
            <a:ext cx="7772400" cy="990600"/>
          </a:xfrm>
        </p:spPr>
        <p:txBody>
          <a:bodyPr/>
          <a:lstStyle/>
          <a:p>
            <a:pPr eaLnBrk="1" hangingPunct="1">
              <a:defRPr/>
            </a:pPr>
            <a:r>
              <a:rPr lang="en-US" sz="2400" b="1" smtClean="0">
                <a:cs typeface="Times New Roman" pitchFamily="18" charset="0"/>
              </a:rPr>
              <a:t>Example:</a:t>
            </a:r>
            <a:endParaRPr lang="en-US" sz="2400" smtClean="0">
              <a:cs typeface="Times New Roman" pitchFamily="18" charset="0"/>
            </a:endParaRPr>
          </a:p>
        </p:txBody>
      </p:sp>
      <p:sp>
        <p:nvSpPr>
          <p:cNvPr id="131075" name="Rectangle 3"/>
          <p:cNvSpPr>
            <a:spLocks noGrp="1" noChangeArrowheads="1"/>
          </p:cNvSpPr>
          <p:nvPr>
            <p:ph type="body" idx="1"/>
          </p:nvPr>
        </p:nvSpPr>
        <p:spPr>
          <a:xfrm>
            <a:off x="609600" y="1066800"/>
            <a:ext cx="7772400" cy="5410200"/>
          </a:xfrm>
        </p:spPr>
        <p:txBody>
          <a:bodyPr/>
          <a:lstStyle/>
          <a:p>
            <a:pPr marL="0" indent="0" eaLnBrk="1" hangingPunct="1">
              <a:spcBef>
                <a:spcPts val="1200"/>
              </a:spcBef>
              <a:buFont typeface="Wingdings" pitchFamily="2" charset="2"/>
              <a:buNone/>
            </a:pPr>
            <a:r>
              <a:rPr lang="en-US" sz="2400" dirty="0" smtClean="0">
                <a:cs typeface="Times New Roman" pitchFamily="18" charset="0"/>
              </a:rPr>
              <a:t>Suppose Fidelity Investments adds 500 employees to their </a:t>
            </a:r>
            <a:r>
              <a:rPr lang="en-US" sz="2400" dirty="0" err="1" smtClean="0">
                <a:cs typeface="Times New Roman" pitchFamily="18" charset="0"/>
              </a:rPr>
              <a:t>N.Ky</a:t>
            </a:r>
            <a:r>
              <a:rPr lang="en-US" sz="2400" dirty="0" smtClean="0">
                <a:cs typeface="Times New Roman" pitchFamily="18" charset="0"/>
              </a:rPr>
              <a:t> facility. Where do those 500 employees come from?…</a:t>
            </a:r>
          </a:p>
          <a:p>
            <a:pPr marL="0" indent="0" eaLnBrk="1" hangingPunct="1">
              <a:spcBef>
                <a:spcPts val="1200"/>
              </a:spcBef>
              <a:buFont typeface="Wingdings" pitchFamily="2" charset="2"/>
              <a:buNone/>
            </a:pPr>
            <a:r>
              <a:rPr lang="en-US" sz="2400" dirty="0" smtClean="0">
                <a:cs typeface="Times New Roman" pitchFamily="18" charset="0"/>
              </a:rPr>
              <a:t>Some from out of town (growth), others from the local area.</a:t>
            </a:r>
          </a:p>
          <a:p>
            <a:pPr marL="0" indent="0" eaLnBrk="1" hangingPunct="1">
              <a:spcBef>
                <a:spcPts val="1200"/>
              </a:spcBef>
              <a:buFont typeface="Wingdings" pitchFamily="2" charset="2"/>
              <a:buNone/>
            </a:pPr>
            <a:r>
              <a:rPr lang="en-US" sz="2400" dirty="0" smtClean="0">
                <a:cs typeface="Times New Roman" pitchFamily="18" charset="0"/>
              </a:rPr>
              <a:t>The employees that come from the local area would have to leave their previous existing jobs in the local area. They will have to be replaced in those jobs. Where will those replacements come from?…</a:t>
            </a:r>
          </a:p>
          <a:p>
            <a:pPr marL="0" indent="0" eaLnBrk="1" hangingPunct="1">
              <a:spcBef>
                <a:spcPts val="1200"/>
              </a:spcBef>
              <a:buFont typeface="Wingdings" pitchFamily="2" charset="2"/>
              <a:buNone/>
            </a:pPr>
            <a:r>
              <a:rPr lang="en-US" sz="2400" dirty="0" smtClean="0">
                <a:cs typeface="Times New Roman" pitchFamily="18" charset="0"/>
              </a:rPr>
              <a:t>Some from out of town (growth), others from the local area.</a:t>
            </a:r>
          </a:p>
          <a:p>
            <a:pPr marL="0" indent="0" eaLnBrk="1" hangingPunct="1">
              <a:spcBef>
                <a:spcPts val="1200"/>
              </a:spcBef>
              <a:buFont typeface="Wingdings" pitchFamily="2" charset="2"/>
              <a:buNone/>
            </a:pPr>
            <a:r>
              <a:rPr lang="en-US" sz="2400" dirty="0" smtClean="0">
                <a:cs typeface="Times New Roman" pitchFamily="18" charset="0"/>
              </a:rPr>
              <a:t>Etc., etc., …	Eventually all 500 Fidelity jobs are a net addition to the local area total employment.</a:t>
            </a:r>
          </a:p>
          <a:p>
            <a:pPr marL="0" indent="0" eaLnBrk="1" hangingPunct="1">
              <a:spcBef>
                <a:spcPts val="1200"/>
              </a:spcBef>
              <a:buFont typeface="Wingdings" pitchFamily="2" charset="2"/>
              <a:buNone/>
            </a:pPr>
            <a:r>
              <a:rPr lang="en-US" sz="2400" dirty="0" smtClean="0">
                <a:cs typeface="Times New Roman" pitchFamily="18" charset="0"/>
              </a:rPr>
              <a:t>This is because Fidelity is part of the Cincinnati </a:t>
            </a:r>
            <a:r>
              <a:rPr lang="en-US" sz="2400" dirty="0" err="1" smtClean="0">
                <a:cs typeface="Times New Roman" pitchFamily="18" charset="0"/>
              </a:rPr>
              <a:t>MSA’s</a:t>
            </a:r>
            <a:r>
              <a:rPr lang="en-US" sz="2400" dirty="0" smtClean="0">
                <a:cs typeface="Times New Roman" pitchFamily="18" charset="0"/>
              </a:rPr>
              <a:t> economy’s “export base”.</a:t>
            </a:r>
          </a:p>
        </p:txBody>
      </p:sp>
      <p:sp>
        <p:nvSpPr>
          <p:cNvPr id="46084" name="Slide Number Placeholder 5"/>
          <p:cNvSpPr>
            <a:spLocks noGrp="1"/>
          </p:cNvSpPr>
          <p:nvPr>
            <p:ph type="sldNum" sz="quarter" idx="12"/>
          </p:nvPr>
        </p:nvSpPr>
        <p:spPr>
          <a:noFill/>
        </p:spPr>
        <p:txBody>
          <a:bodyPr/>
          <a:lstStyle/>
          <a:p>
            <a:fld id="{68DAF53F-1126-4BB1-BA32-DD18AF07ED3E}" type="slidenum">
              <a:rPr lang="en-US"/>
              <a:pPr/>
              <a:t>39</a:t>
            </a:fld>
            <a:endParaRPr lang="en-US"/>
          </a:p>
        </p:txBody>
      </p:sp>
      <p:sp>
        <p:nvSpPr>
          <p:cNvPr id="46085"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1075">
                                            <p:txEl>
                                              <p:pRg st="0" end="0"/>
                                            </p:txEl>
                                          </p:spTgt>
                                        </p:tgtEl>
                                        <p:attrNameLst>
                                          <p:attrName>style.visibility</p:attrName>
                                        </p:attrNameLst>
                                      </p:cBhvr>
                                      <p:to>
                                        <p:strVal val="visible"/>
                                      </p:to>
                                    </p:set>
                                    <p:anim calcmode="lin" valueType="num">
                                      <p:cBhvr additive="base">
                                        <p:cTn id="7" dur="500" fill="hold"/>
                                        <p:tgtEl>
                                          <p:spTgt spid="1310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10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1075">
                                            <p:txEl>
                                              <p:pRg st="1" end="1"/>
                                            </p:txEl>
                                          </p:spTgt>
                                        </p:tgtEl>
                                        <p:attrNameLst>
                                          <p:attrName>style.visibility</p:attrName>
                                        </p:attrNameLst>
                                      </p:cBhvr>
                                      <p:to>
                                        <p:strVal val="visible"/>
                                      </p:to>
                                    </p:set>
                                    <p:anim calcmode="lin" valueType="num">
                                      <p:cBhvr additive="base">
                                        <p:cTn id="13" dur="500" fill="hold"/>
                                        <p:tgtEl>
                                          <p:spTgt spid="1310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10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1075">
                                            <p:txEl>
                                              <p:pRg st="2" end="2"/>
                                            </p:txEl>
                                          </p:spTgt>
                                        </p:tgtEl>
                                        <p:attrNameLst>
                                          <p:attrName>style.visibility</p:attrName>
                                        </p:attrNameLst>
                                      </p:cBhvr>
                                      <p:to>
                                        <p:strVal val="visible"/>
                                      </p:to>
                                    </p:set>
                                    <p:anim calcmode="lin" valueType="num">
                                      <p:cBhvr additive="base">
                                        <p:cTn id="19" dur="500" fill="hold"/>
                                        <p:tgtEl>
                                          <p:spTgt spid="13107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10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31075">
                                            <p:txEl>
                                              <p:pRg st="3" end="3"/>
                                            </p:txEl>
                                          </p:spTgt>
                                        </p:tgtEl>
                                        <p:attrNameLst>
                                          <p:attrName>style.visibility</p:attrName>
                                        </p:attrNameLst>
                                      </p:cBhvr>
                                      <p:to>
                                        <p:strVal val="visible"/>
                                      </p:to>
                                    </p:set>
                                    <p:anim calcmode="lin" valueType="num">
                                      <p:cBhvr additive="base">
                                        <p:cTn id="25" dur="500" fill="hold"/>
                                        <p:tgtEl>
                                          <p:spTgt spid="13107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310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31075">
                                            <p:txEl>
                                              <p:pRg st="4" end="4"/>
                                            </p:txEl>
                                          </p:spTgt>
                                        </p:tgtEl>
                                        <p:attrNameLst>
                                          <p:attrName>style.visibility</p:attrName>
                                        </p:attrNameLst>
                                      </p:cBhvr>
                                      <p:to>
                                        <p:strVal val="visible"/>
                                      </p:to>
                                    </p:set>
                                    <p:anim calcmode="lin" valueType="num">
                                      <p:cBhvr additive="base">
                                        <p:cTn id="31" dur="500" fill="hold"/>
                                        <p:tgtEl>
                                          <p:spTgt spid="13107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310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31075">
                                            <p:txEl>
                                              <p:pRg st="5" end="5"/>
                                            </p:txEl>
                                          </p:spTgt>
                                        </p:tgtEl>
                                        <p:attrNameLst>
                                          <p:attrName>style.visibility</p:attrName>
                                        </p:attrNameLst>
                                      </p:cBhvr>
                                      <p:to>
                                        <p:strVal val="visible"/>
                                      </p:to>
                                    </p:set>
                                    <p:anim calcmode="lin" valueType="num">
                                      <p:cBhvr additive="base">
                                        <p:cTn id="37" dur="500" fill="hold"/>
                                        <p:tgtEl>
                                          <p:spTgt spid="13107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3107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US" b="1" dirty="0" smtClean="0"/>
              <a:t>Chapter </a:t>
            </a:r>
            <a:r>
              <a:rPr lang="en-US" b="1" dirty="0" smtClean="0"/>
              <a:t>3</a:t>
            </a:r>
            <a:endParaRPr lang="en-US" b="1" dirty="0" smtClean="0"/>
          </a:p>
        </p:txBody>
      </p:sp>
      <p:sp>
        <p:nvSpPr>
          <p:cNvPr id="14339" name="Rectangle 3"/>
          <p:cNvSpPr>
            <a:spLocks noGrp="1" noChangeArrowheads="1"/>
          </p:cNvSpPr>
          <p:nvPr>
            <p:ph type="subTitle" idx="1"/>
          </p:nvPr>
        </p:nvSpPr>
        <p:spPr/>
        <p:txBody>
          <a:bodyPr/>
          <a:lstStyle/>
          <a:p>
            <a:pPr eaLnBrk="1" hangingPunct="1"/>
            <a:r>
              <a:rPr lang="en-US" b="1" smtClean="0"/>
              <a:t>Central Place Theory &amp; the System of Cities</a:t>
            </a:r>
          </a:p>
        </p:txBody>
      </p:sp>
      <p:sp>
        <p:nvSpPr>
          <p:cNvPr id="14340" name="Slide Number Placeholder 5"/>
          <p:cNvSpPr>
            <a:spLocks noGrp="1"/>
          </p:cNvSpPr>
          <p:nvPr>
            <p:ph type="sldNum" sz="quarter" idx="12"/>
          </p:nvPr>
        </p:nvSpPr>
        <p:spPr>
          <a:noFill/>
        </p:spPr>
        <p:txBody>
          <a:bodyPr/>
          <a:lstStyle/>
          <a:p>
            <a:fld id="{46409495-C2F2-4B82-99A4-61972BF8740B}" type="slidenum">
              <a:rPr lang="en-US"/>
              <a:pPr/>
              <a:t>4</a:t>
            </a:fld>
            <a:endParaRPr lang="en-US"/>
          </a:p>
        </p:txBody>
      </p:sp>
      <p:sp>
        <p:nvSpPr>
          <p:cNvPr id="14341"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685800" y="0"/>
            <a:ext cx="7772400" cy="1143000"/>
          </a:xfrm>
        </p:spPr>
        <p:txBody>
          <a:bodyPr/>
          <a:lstStyle/>
          <a:p>
            <a:pPr eaLnBrk="1" hangingPunct="1">
              <a:defRPr/>
            </a:pPr>
            <a:r>
              <a:rPr lang="en-US" sz="2400" b="1" smtClean="0">
                <a:cs typeface="Times New Roman" pitchFamily="18" charset="0"/>
              </a:rPr>
              <a:t>Example:</a:t>
            </a:r>
            <a:endParaRPr lang="en-US" sz="2400" smtClean="0">
              <a:cs typeface="Times New Roman" pitchFamily="18" charset="0"/>
            </a:endParaRPr>
          </a:p>
        </p:txBody>
      </p:sp>
      <p:sp>
        <p:nvSpPr>
          <p:cNvPr id="133123" name="Rectangle 3"/>
          <p:cNvSpPr>
            <a:spLocks noGrp="1" noChangeArrowheads="1"/>
          </p:cNvSpPr>
          <p:nvPr>
            <p:ph type="body" idx="1"/>
          </p:nvPr>
        </p:nvSpPr>
        <p:spPr>
          <a:xfrm>
            <a:off x="685800" y="914400"/>
            <a:ext cx="7772400" cy="5562600"/>
          </a:xfrm>
        </p:spPr>
        <p:txBody>
          <a:bodyPr/>
          <a:lstStyle/>
          <a:p>
            <a:pPr marL="0" indent="0" eaLnBrk="1" hangingPunct="1">
              <a:spcBef>
                <a:spcPts val="1200"/>
              </a:spcBef>
              <a:buFont typeface="Wingdings" pitchFamily="2" charset="2"/>
              <a:buNone/>
            </a:pPr>
            <a:r>
              <a:rPr lang="en-US" sz="2400" dirty="0" smtClean="0">
                <a:cs typeface="Times New Roman" pitchFamily="18" charset="0"/>
              </a:rPr>
              <a:t>Kroger </a:t>
            </a:r>
            <a:r>
              <a:rPr lang="en-US" sz="2400" dirty="0" smtClean="0">
                <a:cs typeface="Times New Roman" pitchFamily="18" charset="0"/>
              </a:rPr>
              <a:t>builds a new supermarket on </a:t>
            </a:r>
            <a:r>
              <a:rPr lang="en-US" sz="2400" dirty="0" err="1" smtClean="0">
                <a:cs typeface="Times New Roman" pitchFamily="18" charset="0"/>
              </a:rPr>
              <a:t>Beechmont</a:t>
            </a:r>
            <a:r>
              <a:rPr lang="en-US" sz="2400" dirty="0" smtClean="0">
                <a:cs typeface="Times New Roman" pitchFamily="18" charset="0"/>
              </a:rPr>
              <a:t> Ave, which requires 100 employees to operate. Where do those 100 employees come from?…</a:t>
            </a:r>
          </a:p>
          <a:p>
            <a:pPr marL="0" indent="0" eaLnBrk="1" hangingPunct="1">
              <a:spcBef>
                <a:spcPts val="1200"/>
              </a:spcBef>
              <a:buFont typeface="Wingdings" pitchFamily="2" charset="2"/>
              <a:buNone/>
            </a:pPr>
            <a:r>
              <a:rPr lang="en-US" sz="2400" dirty="0" smtClean="0">
                <a:cs typeface="Times New Roman" pitchFamily="18" charset="0"/>
              </a:rPr>
              <a:t>Most from the local area, some from out of town.</a:t>
            </a:r>
          </a:p>
          <a:p>
            <a:pPr marL="0" indent="0" eaLnBrk="1" hangingPunct="1">
              <a:spcBef>
                <a:spcPts val="1200"/>
              </a:spcBef>
              <a:buFont typeface="Wingdings" pitchFamily="2" charset="2"/>
              <a:buNone/>
            </a:pPr>
            <a:r>
              <a:rPr lang="en-US" sz="2400" dirty="0" smtClean="0">
                <a:cs typeface="Times New Roman" pitchFamily="18" charset="0"/>
              </a:rPr>
              <a:t>The ones that came from out of town prevent other local Cincinnati residents from getting those new jobs at </a:t>
            </a:r>
            <a:r>
              <a:rPr lang="en-US" sz="2400" dirty="0" smtClean="0">
                <a:cs typeface="Times New Roman" pitchFamily="18" charset="0"/>
              </a:rPr>
              <a:t>Kroger, </a:t>
            </a:r>
            <a:r>
              <a:rPr lang="en-US" sz="2400" dirty="0" smtClean="0">
                <a:cs typeface="Times New Roman" pitchFamily="18" charset="0"/>
              </a:rPr>
              <a:t>because the new Kroger jobs do not add to the total jobs in the Cincinnati </a:t>
            </a:r>
            <a:r>
              <a:rPr lang="en-US" sz="2400" dirty="0" err="1" smtClean="0">
                <a:cs typeface="Times New Roman" pitchFamily="18" charset="0"/>
              </a:rPr>
              <a:t>MSA</a:t>
            </a:r>
            <a:r>
              <a:rPr lang="en-US" sz="2400" dirty="0" smtClean="0">
                <a:cs typeface="Times New Roman" pitchFamily="18" charset="0"/>
              </a:rPr>
              <a:t>, because it does not increase Cincinnati’s </a:t>
            </a:r>
            <a:r>
              <a:rPr lang="en-US" sz="2400" i="1" dirty="0" smtClean="0">
                <a:cs typeface="Times New Roman" pitchFamily="18" charset="0"/>
              </a:rPr>
              <a:t>exports</a:t>
            </a:r>
            <a:r>
              <a:rPr lang="en-US" sz="2400" dirty="0" smtClean="0">
                <a:cs typeface="Times New Roman" pitchFamily="18" charset="0"/>
              </a:rPr>
              <a:t> to other regions. The new </a:t>
            </a:r>
            <a:r>
              <a:rPr lang="en-US" sz="2400" dirty="0" smtClean="0">
                <a:cs typeface="Times New Roman" pitchFamily="18" charset="0"/>
              </a:rPr>
              <a:t>Kroger </a:t>
            </a:r>
            <a:r>
              <a:rPr lang="en-US" sz="2400" dirty="0" smtClean="0">
                <a:cs typeface="Times New Roman" pitchFamily="18" charset="0"/>
              </a:rPr>
              <a:t>does not cause Cincinnati residents to eat more food than they otherwise would without the new </a:t>
            </a:r>
            <a:r>
              <a:rPr lang="en-US" sz="2400" dirty="0" smtClean="0">
                <a:cs typeface="Times New Roman" pitchFamily="18" charset="0"/>
              </a:rPr>
              <a:t>Kroger.</a:t>
            </a:r>
            <a:endParaRPr lang="en-US" sz="2400" dirty="0" smtClean="0">
              <a:cs typeface="Times New Roman" pitchFamily="18" charset="0"/>
            </a:endParaRPr>
          </a:p>
        </p:txBody>
      </p:sp>
      <p:sp>
        <p:nvSpPr>
          <p:cNvPr id="47108" name="Slide Number Placeholder 5"/>
          <p:cNvSpPr>
            <a:spLocks noGrp="1"/>
          </p:cNvSpPr>
          <p:nvPr>
            <p:ph type="sldNum" sz="quarter" idx="12"/>
          </p:nvPr>
        </p:nvSpPr>
        <p:spPr>
          <a:noFill/>
        </p:spPr>
        <p:txBody>
          <a:bodyPr/>
          <a:lstStyle/>
          <a:p>
            <a:fld id="{AD7E0368-3EE9-4448-9000-906E4C57D0B8}" type="slidenum">
              <a:rPr lang="en-US"/>
              <a:pPr/>
              <a:t>40</a:t>
            </a:fld>
            <a:endParaRPr lang="en-US"/>
          </a:p>
        </p:txBody>
      </p:sp>
      <p:sp>
        <p:nvSpPr>
          <p:cNvPr id="47109"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 calcmode="lin" valueType="num">
                                      <p:cBhvr additive="base">
                                        <p:cTn id="7" dur="500" fill="hold"/>
                                        <p:tgtEl>
                                          <p:spTgt spid="133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3123">
                                            <p:txEl>
                                              <p:pRg st="1" end="1"/>
                                            </p:txEl>
                                          </p:spTgt>
                                        </p:tgtEl>
                                        <p:attrNameLst>
                                          <p:attrName>style.visibility</p:attrName>
                                        </p:attrNameLst>
                                      </p:cBhvr>
                                      <p:to>
                                        <p:strVal val="visible"/>
                                      </p:to>
                                    </p:set>
                                    <p:anim calcmode="lin" valueType="num">
                                      <p:cBhvr additive="base">
                                        <p:cTn id="13" dur="500" fill="hold"/>
                                        <p:tgtEl>
                                          <p:spTgt spid="1331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31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3123">
                                            <p:txEl>
                                              <p:pRg st="2" end="2"/>
                                            </p:txEl>
                                          </p:spTgt>
                                        </p:tgtEl>
                                        <p:attrNameLst>
                                          <p:attrName>style.visibility</p:attrName>
                                        </p:attrNameLst>
                                      </p:cBhvr>
                                      <p:to>
                                        <p:strVal val="visible"/>
                                      </p:to>
                                    </p:set>
                                    <p:anim calcmode="lin" valueType="num">
                                      <p:cBhvr additive="base">
                                        <p:cTn id="19" dur="500" fill="hold"/>
                                        <p:tgtEl>
                                          <p:spTgt spid="1331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312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bldLvl="2"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838200" y="304800"/>
            <a:ext cx="7772400" cy="1143000"/>
          </a:xfrm>
        </p:spPr>
        <p:txBody>
          <a:bodyPr/>
          <a:lstStyle/>
          <a:p>
            <a:pPr eaLnBrk="1" hangingPunct="1">
              <a:defRPr/>
            </a:pPr>
            <a:r>
              <a:rPr lang="en-US" sz="3200" smtClean="0">
                <a:cs typeface="Times New Roman" pitchFamily="18" charset="0"/>
              </a:rPr>
              <a:t>Which of the following are examples of Cincinnati’s export base?…</a:t>
            </a:r>
          </a:p>
        </p:txBody>
      </p:sp>
      <p:sp>
        <p:nvSpPr>
          <p:cNvPr id="135171" name="Rectangle 3"/>
          <p:cNvSpPr>
            <a:spLocks noGrp="1" noChangeArrowheads="1"/>
          </p:cNvSpPr>
          <p:nvPr>
            <p:ph type="body" idx="1"/>
          </p:nvPr>
        </p:nvSpPr>
        <p:spPr>
          <a:xfrm>
            <a:off x="685800" y="1676400"/>
            <a:ext cx="7772400" cy="4724400"/>
          </a:xfrm>
        </p:spPr>
        <p:txBody>
          <a:bodyPr/>
          <a:lstStyle/>
          <a:p>
            <a:pPr eaLnBrk="1" hangingPunct="1">
              <a:buFont typeface="Wingdings" pitchFamily="2" charset="2"/>
              <a:buNone/>
            </a:pPr>
            <a:r>
              <a:rPr lang="en-US" sz="2800" dirty="0" smtClean="0">
                <a:latin typeface="Symbol" pitchFamily="18" charset="2"/>
                <a:cs typeface="Times New Roman" pitchFamily="18" charset="0"/>
              </a:rPr>
              <a:t>·</a:t>
            </a:r>
            <a:r>
              <a:rPr lang="en-US" sz="2800" dirty="0" smtClean="0">
                <a:cs typeface="Times New Roman" pitchFamily="18" charset="0"/>
              </a:rPr>
              <a:t>       GE Aircraft Engines</a:t>
            </a:r>
          </a:p>
          <a:p>
            <a:pPr eaLnBrk="1" hangingPunct="1">
              <a:buFont typeface="Wingdings" pitchFamily="2" charset="2"/>
              <a:buNone/>
            </a:pPr>
            <a:r>
              <a:rPr lang="en-US" sz="2800" dirty="0" smtClean="0">
                <a:latin typeface="Symbol" pitchFamily="18" charset="2"/>
                <a:cs typeface="Times New Roman" pitchFamily="18" charset="0"/>
              </a:rPr>
              <a:t>·</a:t>
            </a:r>
            <a:r>
              <a:rPr lang="en-US" sz="2800" dirty="0" smtClean="0">
                <a:cs typeface="Times New Roman" pitchFamily="18" charset="0"/>
              </a:rPr>
              <a:t>       Fidelity Investments</a:t>
            </a:r>
          </a:p>
          <a:p>
            <a:pPr eaLnBrk="1" hangingPunct="1">
              <a:buFont typeface="Wingdings" pitchFamily="2" charset="2"/>
              <a:buNone/>
            </a:pPr>
            <a:r>
              <a:rPr lang="en-US" sz="2800" dirty="0" smtClean="0">
                <a:latin typeface="Symbol" pitchFamily="18" charset="2"/>
                <a:cs typeface="Times New Roman" pitchFamily="18" charset="0"/>
              </a:rPr>
              <a:t>·</a:t>
            </a:r>
            <a:r>
              <a:rPr lang="en-US" sz="2800" dirty="0" smtClean="0">
                <a:cs typeface="Times New Roman" pitchFamily="18" charset="0"/>
              </a:rPr>
              <a:t>       </a:t>
            </a:r>
            <a:r>
              <a:rPr lang="en-US" sz="2800" dirty="0" smtClean="0">
                <a:cs typeface="Times New Roman" pitchFamily="18" charset="0"/>
              </a:rPr>
              <a:t>Procter </a:t>
            </a:r>
            <a:r>
              <a:rPr lang="en-US" sz="2800" dirty="0" smtClean="0">
                <a:cs typeface="Times New Roman" pitchFamily="18" charset="0"/>
              </a:rPr>
              <a:t>&amp; Gamble Research Facility</a:t>
            </a:r>
          </a:p>
          <a:p>
            <a:pPr eaLnBrk="1" hangingPunct="1">
              <a:buFont typeface="Wingdings" pitchFamily="2" charset="2"/>
              <a:buNone/>
            </a:pPr>
            <a:r>
              <a:rPr lang="en-US" sz="2800" dirty="0" smtClean="0">
                <a:latin typeface="Symbol" pitchFamily="18" charset="2"/>
                <a:cs typeface="Times New Roman" pitchFamily="18" charset="0"/>
              </a:rPr>
              <a:t>·</a:t>
            </a:r>
            <a:r>
              <a:rPr lang="en-US" sz="2800" dirty="0" smtClean="0">
                <a:cs typeface="Times New Roman" pitchFamily="18" charset="0"/>
              </a:rPr>
              <a:t>       </a:t>
            </a:r>
            <a:r>
              <a:rPr lang="en-US" sz="2800" dirty="0" smtClean="0">
                <a:cs typeface="Times New Roman" pitchFamily="18" charset="0"/>
              </a:rPr>
              <a:t>Procter </a:t>
            </a:r>
            <a:r>
              <a:rPr lang="en-US" sz="2800" dirty="0" smtClean="0">
                <a:cs typeface="Times New Roman" pitchFamily="18" charset="0"/>
              </a:rPr>
              <a:t>&amp; Gamble corporate headquarters</a:t>
            </a:r>
          </a:p>
          <a:p>
            <a:pPr eaLnBrk="1" hangingPunct="1">
              <a:buFont typeface="Wingdings" pitchFamily="2" charset="2"/>
              <a:buNone/>
            </a:pPr>
            <a:r>
              <a:rPr lang="en-US" sz="2800" dirty="0" smtClean="0">
                <a:latin typeface="Symbol" pitchFamily="18" charset="2"/>
                <a:cs typeface="Times New Roman" pitchFamily="18" charset="0"/>
              </a:rPr>
              <a:t>·</a:t>
            </a:r>
            <a:r>
              <a:rPr lang="en-US" sz="2800" dirty="0" smtClean="0">
                <a:cs typeface="Times New Roman" pitchFamily="18" charset="0"/>
              </a:rPr>
              <a:t>       The Burger-King on McMillan Ave</a:t>
            </a:r>
          </a:p>
          <a:p>
            <a:pPr eaLnBrk="1" hangingPunct="1">
              <a:buFont typeface="Wingdings" pitchFamily="2" charset="2"/>
              <a:buNone/>
            </a:pPr>
            <a:r>
              <a:rPr lang="en-US" sz="2800" dirty="0" smtClean="0">
                <a:latin typeface="Symbol" pitchFamily="18" charset="2"/>
                <a:cs typeface="Times New Roman" pitchFamily="18" charset="0"/>
              </a:rPr>
              <a:t>·</a:t>
            </a:r>
            <a:r>
              <a:rPr lang="en-US" sz="2800" dirty="0" smtClean="0">
                <a:cs typeface="Times New Roman" pitchFamily="18" charset="0"/>
              </a:rPr>
              <a:t>       The Kroger on </a:t>
            </a:r>
            <a:r>
              <a:rPr lang="en-US" sz="2800" dirty="0" err="1" smtClean="0">
                <a:cs typeface="Times New Roman" pitchFamily="18" charset="0"/>
              </a:rPr>
              <a:t>Beechmont</a:t>
            </a:r>
            <a:r>
              <a:rPr lang="en-US" sz="2800" dirty="0" smtClean="0">
                <a:cs typeface="Times New Roman" pitchFamily="18" charset="0"/>
              </a:rPr>
              <a:t> Ave</a:t>
            </a:r>
          </a:p>
          <a:p>
            <a:pPr eaLnBrk="1" hangingPunct="1">
              <a:buFont typeface="Wingdings" pitchFamily="2" charset="2"/>
              <a:buNone/>
            </a:pPr>
            <a:r>
              <a:rPr lang="en-US" sz="2800" dirty="0" smtClean="0">
                <a:latin typeface="Symbol" pitchFamily="18" charset="2"/>
                <a:cs typeface="Times New Roman" pitchFamily="18" charset="0"/>
              </a:rPr>
              <a:t>·</a:t>
            </a:r>
            <a:r>
              <a:rPr lang="en-US" sz="2800" dirty="0" smtClean="0">
                <a:cs typeface="Times New Roman" pitchFamily="18" charset="0"/>
              </a:rPr>
              <a:t>       The Lazarus at Kenwood Towne Center</a:t>
            </a:r>
          </a:p>
          <a:p>
            <a:pPr eaLnBrk="1" hangingPunct="1">
              <a:buFont typeface="Wingdings" pitchFamily="2" charset="2"/>
              <a:buNone/>
            </a:pPr>
            <a:r>
              <a:rPr lang="en-US" sz="2800" dirty="0" smtClean="0">
                <a:latin typeface="Symbol" pitchFamily="18" charset="2"/>
                <a:cs typeface="Times New Roman" pitchFamily="18" charset="0"/>
              </a:rPr>
              <a:t>·</a:t>
            </a:r>
            <a:r>
              <a:rPr lang="en-US" sz="2800" dirty="0" smtClean="0">
                <a:cs typeface="Times New Roman" pitchFamily="18" charset="0"/>
              </a:rPr>
              <a:t>       A new </a:t>
            </a:r>
            <a:r>
              <a:rPr lang="en-US" sz="2800" dirty="0" smtClean="0">
                <a:cs typeface="Times New Roman" pitchFamily="18" charset="0"/>
              </a:rPr>
              <a:t>Nordstrom</a:t>
            </a:r>
            <a:endParaRPr lang="en-US" sz="2800" dirty="0" smtClean="0">
              <a:cs typeface="Times New Roman" pitchFamily="18" charset="0"/>
            </a:endParaRPr>
          </a:p>
          <a:p>
            <a:pPr eaLnBrk="1" hangingPunct="1">
              <a:buFont typeface="Wingdings" pitchFamily="2" charset="2"/>
              <a:buNone/>
            </a:pPr>
            <a:r>
              <a:rPr lang="en-US" sz="2800" dirty="0" smtClean="0">
                <a:latin typeface="Symbol" pitchFamily="18" charset="2"/>
                <a:cs typeface="Times New Roman" pitchFamily="18" charset="0"/>
              </a:rPr>
              <a:t>·</a:t>
            </a:r>
            <a:r>
              <a:rPr lang="en-US" sz="2800" dirty="0" smtClean="0">
                <a:cs typeface="Times New Roman" pitchFamily="18" charset="0"/>
              </a:rPr>
              <a:t>       </a:t>
            </a:r>
            <a:r>
              <a:rPr lang="en-US" sz="2800" dirty="0" err="1" smtClean="0">
                <a:cs typeface="Times New Roman" pitchFamily="18" charset="0"/>
              </a:rPr>
              <a:t>Corporex</a:t>
            </a:r>
            <a:r>
              <a:rPr lang="en-US" sz="2800" dirty="0" smtClean="0">
                <a:cs typeface="Times New Roman" pitchFamily="18" charset="0"/>
              </a:rPr>
              <a:t> construction of Madison Place</a:t>
            </a:r>
          </a:p>
        </p:txBody>
      </p:sp>
      <p:sp>
        <p:nvSpPr>
          <p:cNvPr id="48132" name="Slide Number Placeholder 5"/>
          <p:cNvSpPr>
            <a:spLocks noGrp="1"/>
          </p:cNvSpPr>
          <p:nvPr>
            <p:ph type="sldNum" sz="quarter" idx="12"/>
          </p:nvPr>
        </p:nvSpPr>
        <p:spPr>
          <a:noFill/>
        </p:spPr>
        <p:txBody>
          <a:bodyPr/>
          <a:lstStyle/>
          <a:p>
            <a:fld id="{3D1CF888-10CF-4ABE-980A-2CF1D65FEC47}" type="slidenum">
              <a:rPr lang="en-US"/>
              <a:pPr/>
              <a:t>41</a:t>
            </a:fld>
            <a:endParaRPr lang="en-US"/>
          </a:p>
        </p:txBody>
      </p:sp>
      <p:sp>
        <p:nvSpPr>
          <p:cNvPr id="48133"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anim calcmode="lin" valueType="num">
                                      <p:cBhvr additive="base">
                                        <p:cTn id="7" dur="500" fill="hold"/>
                                        <p:tgtEl>
                                          <p:spTgt spid="1351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51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5171">
                                            <p:txEl>
                                              <p:pRg st="1" end="1"/>
                                            </p:txEl>
                                          </p:spTgt>
                                        </p:tgtEl>
                                        <p:attrNameLst>
                                          <p:attrName>style.visibility</p:attrName>
                                        </p:attrNameLst>
                                      </p:cBhvr>
                                      <p:to>
                                        <p:strVal val="visible"/>
                                      </p:to>
                                    </p:set>
                                    <p:anim calcmode="lin" valueType="num">
                                      <p:cBhvr additive="base">
                                        <p:cTn id="13" dur="500" fill="hold"/>
                                        <p:tgtEl>
                                          <p:spTgt spid="1351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51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5171">
                                            <p:txEl>
                                              <p:pRg st="2" end="2"/>
                                            </p:txEl>
                                          </p:spTgt>
                                        </p:tgtEl>
                                        <p:attrNameLst>
                                          <p:attrName>style.visibility</p:attrName>
                                        </p:attrNameLst>
                                      </p:cBhvr>
                                      <p:to>
                                        <p:strVal val="visible"/>
                                      </p:to>
                                    </p:set>
                                    <p:anim calcmode="lin" valueType="num">
                                      <p:cBhvr additive="base">
                                        <p:cTn id="19" dur="500" fill="hold"/>
                                        <p:tgtEl>
                                          <p:spTgt spid="1351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51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35171">
                                            <p:txEl>
                                              <p:pRg st="3" end="3"/>
                                            </p:txEl>
                                          </p:spTgt>
                                        </p:tgtEl>
                                        <p:attrNameLst>
                                          <p:attrName>style.visibility</p:attrName>
                                        </p:attrNameLst>
                                      </p:cBhvr>
                                      <p:to>
                                        <p:strVal val="visible"/>
                                      </p:to>
                                    </p:set>
                                    <p:anim calcmode="lin" valueType="num">
                                      <p:cBhvr additive="base">
                                        <p:cTn id="25" dur="500" fill="hold"/>
                                        <p:tgtEl>
                                          <p:spTgt spid="13517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351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35171">
                                            <p:txEl>
                                              <p:pRg st="4" end="4"/>
                                            </p:txEl>
                                          </p:spTgt>
                                        </p:tgtEl>
                                        <p:attrNameLst>
                                          <p:attrName>style.visibility</p:attrName>
                                        </p:attrNameLst>
                                      </p:cBhvr>
                                      <p:to>
                                        <p:strVal val="visible"/>
                                      </p:to>
                                    </p:set>
                                    <p:anim calcmode="lin" valueType="num">
                                      <p:cBhvr additive="base">
                                        <p:cTn id="31" dur="500" fill="hold"/>
                                        <p:tgtEl>
                                          <p:spTgt spid="13517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351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35171">
                                            <p:txEl>
                                              <p:pRg st="5" end="5"/>
                                            </p:txEl>
                                          </p:spTgt>
                                        </p:tgtEl>
                                        <p:attrNameLst>
                                          <p:attrName>style.visibility</p:attrName>
                                        </p:attrNameLst>
                                      </p:cBhvr>
                                      <p:to>
                                        <p:strVal val="visible"/>
                                      </p:to>
                                    </p:set>
                                    <p:anim calcmode="lin" valueType="num">
                                      <p:cBhvr additive="base">
                                        <p:cTn id="37" dur="500" fill="hold"/>
                                        <p:tgtEl>
                                          <p:spTgt spid="13517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3517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35171">
                                            <p:txEl>
                                              <p:pRg st="6" end="6"/>
                                            </p:txEl>
                                          </p:spTgt>
                                        </p:tgtEl>
                                        <p:attrNameLst>
                                          <p:attrName>style.visibility</p:attrName>
                                        </p:attrNameLst>
                                      </p:cBhvr>
                                      <p:to>
                                        <p:strVal val="visible"/>
                                      </p:to>
                                    </p:set>
                                    <p:anim calcmode="lin" valueType="num">
                                      <p:cBhvr additive="base">
                                        <p:cTn id="43" dur="500" fill="hold"/>
                                        <p:tgtEl>
                                          <p:spTgt spid="135171">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3517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35171">
                                            <p:txEl>
                                              <p:pRg st="7" end="7"/>
                                            </p:txEl>
                                          </p:spTgt>
                                        </p:tgtEl>
                                        <p:attrNameLst>
                                          <p:attrName>style.visibility</p:attrName>
                                        </p:attrNameLst>
                                      </p:cBhvr>
                                      <p:to>
                                        <p:strVal val="visible"/>
                                      </p:to>
                                    </p:set>
                                    <p:anim calcmode="lin" valueType="num">
                                      <p:cBhvr additive="base">
                                        <p:cTn id="49" dur="500" fill="hold"/>
                                        <p:tgtEl>
                                          <p:spTgt spid="135171">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3517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35171">
                                            <p:txEl>
                                              <p:pRg st="8" end="8"/>
                                            </p:txEl>
                                          </p:spTgt>
                                        </p:tgtEl>
                                        <p:attrNameLst>
                                          <p:attrName>style.visibility</p:attrName>
                                        </p:attrNameLst>
                                      </p:cBhvr>
                                      <p:to>
                                        <p:strVal val="visible"/>
                                      </p:to>
                                    </p:set>
                                    <p:anim calcmode="lin" valueType="num">
                                      <p:cBhvr additive="base">
                                        <p:cTn id="55" dur="500" fill="hold"/>
                                        <p:tgtEl>
                                          <p:spTgt spid="135171">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35171">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pPr eaLnBrk="1" hangingPunct="1">
              <a:defRPr/>
            </a:pPr>
            <a:r>
              <a:rPr lang="en-US" smtClean="0">
                <a:cs typeface="Times New Roman" pitchFamily="18" charset="0"/>
              </a:rPr>
              <a:t>According to export base theory, </a:t>
            </a:r>
          </a:p>
        </p:txBody>
      </p:sp>
      <p:sp>
        <p:nvSpPr>
          <p:cNvPr id="49155" name="Rectangle 3"/>
          <p:cNvSpPr>
            <a:spLocks noGrp="1" noChangeArrowheads="1"/>
          </p:cNvSpPr>
          <p:nvPr>
            <p:ph type="body" idx="1"/>
          </p:nvPr>
        </p:nvSpPr>
        <p:spPr/>
        <p:txBody>
          <a:bodyPr/>
          <a:lstStyle/>
          <a:p>
            <a:pPr eaLnBrk="1" hangingPunct="1">
              <a:spcBef>
                <a:spcPts val="1800"/>
              </a:spcBef>
              <a:buFont typeface="Wingdings" pitchFamily="2" charset="2"/>
              <a:buNone/>
            </a:pPr>
            <a:r>
              <a:rPr lang="en-US" dirty="0" smtClean="0">
                <a:cs typeface="Times New Roman" pitchFamily="18" charset="0"/>
              </a:rPr>
              <a:t>2-step process to forecast metro growth</a:t>
            </a:r>
            <a:r>
              <a:rPr lang="en-US" dirty="0" smtClean="0">
                <a:cs typeface="Times New Roman" pitchFamily="18" charset="0"/>
              </a:rPr>
              <a:t>:</a:t>
            </a:r>
          </a:p>
          <a:p>
            <a:pPr marL="573088" indent="-573088" eaLnBrk="1" hangingPunct="1">
              <a:spcBef>
                <a:spcPts val="1800"/>
              </a:spcBef>
              <a:buFont typeface="Wingdings" pitchFamily="2" charset="2"/>
              <a:buNone/>
            </a:pPr>
            <a:r>
              <a:rPr lang="en-US" dirty="0" smtClean="0">
                <a:cs typeface="Times New Roman" pitchFamily="18" charset="0"/>
              </a:rPr>
              <a:t>1)	Identify </a:t>
            </a:r>
            <a:r>
              <a:rPr lang="en-US" dirty="0" smtClean="0">
                <a:cs typeface="Times New Roman" pitchFamily="18" charset="0"/>
              </a:rPr>
              <a:t>which are the export base industries in the local region</a:t>
            </a:r>
            <a:r>
              <a:rPr lang="en-US" dirty="0" smtClean="0">
                <a:cs typeface="Times New Roman" pitchFamily="18" charset="0"/>
              </a:rPr>
              <a:t>;</a:t>
            </a:r>
          </a:p>
          <a:p>
            <a:pPr marL="573088" indent="-573088" eaLnBrk="1" hangingPunct="1">
              <a:spcBef>
                <a:spcPts val="1800"/>
              </a:spcBef>
              <a:buFont typeface="Wingdings" pitchFamily="2" charset="2"/>
              <a:buNone/>
            </a:pPr>
            <a:r>
              <a:rPr lang="en-US" dirty="0" smtClean="0">
                <a:cs typeface="Times New Roman" pitchFamily="18" charset="0"/>
              </a:rPr>
              <a:t>2</a:t>
            </a:r>
            <a:r>
              <a:rPr lang="en-US" dirty="0" smtClean="0">
                <a:cs typeface="Times New Roman" pitchFamily="18" charset="0"/>
              </a:rPr>
              <a:t>)	Forecast employment growth in those industries.</a:t>
            </a:r>
            <a:br>
              <a:rPr lang="en-US" dirty="0" smtClean="0">
                <a:cs typeface="Times New Roman" pitchFamily="18" charset="0"/>
              </a:rPr>
            </a:br>
            <a:r>
              <a:rPr lang="en-US" dirty="0" smtClean="0">
                <a:cs typeface="Times New Roman" pitchFamily="18" charset="0"/>
              </a:rPr>
              <a:t> </a:t>
            </a:r>
            <a:r>
              <a:rPr lang="en-US" sz="2800" dirty="0" smtClean="0">
                <a:cs typeface="Times New Roman" pitchFamily="18" charset="0"/>
              </a:rPr>
              <a:t/>
            </a:r>
            <a:br>
              <a:rPr lang="en-US" sz="2800" dirty="0" smtClean="0">
                <a:cs typeface="Times New Roman" pitchFamily="18" charset="0"/>
              </a:rPr>
            </a:br>
            <a:r>
              <a:rPr lang="en-US" sz="2800" b="1" dirty="0" smtClean="0">
                <a:cs typeface="Times New Roman" pitchFamily="18" charset="0"/>
              </a:rPr>
              <a:t> </a:t>
            </a:r>
            <a:r>
              <a:rPr lang="en-US" sz="2800" dirty="0" smtClean="0">
                <a:cs typeface="Times New Roman" pitchFamily="18" charset="0"/>
              </a:rPr>
              <a:t/>
            </a:r>
            <a:br>
              <a:rPr lang="en-US" sz="2800" dirty="0" smtClean="0">
                <a:cs typeface="Times New Roman" pitchFamily="18" charset="0"/>
              </a:rPr>
            </a:br>
            <a:r>
              <a:rPr lang="en-US" sz="2800" dirty="0" smtClean="0">
                <a:cs typeface="Times New Roman" pitchFamily="18" charset="0"/>
              </a:rPr>
              <a:t/>
            </a:r>
            <a:br>
              <a:rPr lang="en-US" sz="2800" dirty="0" smtClean="0">
                <a:cs typeface="Times New Roman" pitchFamily="18" charset="0"/>
              </a:rPr>
            </a:br>
            <a:endParaRPr lang="en-US" sz="2800" dirty="0" smtClean="0"/>
          </a:p>
        </p:txBody>
      </p:sp>
      <p:sp>
        <p:nvSpPr>
          <p:cNvPr id="49156" name="Slide Number Placeholder 5"/>
          <p:cNvSpPr>
            <a:spLocks noGrp="1"/>
          </p:cNvSpPr>
          <p:nvPr>
            <p:ph type="sldNum" sz="quarter" idx="12"/>
          </p:nvPr>
        </p:nvSpPr>
        <p:spPr>
          <a:noFill/>
        </p:spPr>
        <p:txBody>
          <a:bodyPr/>
          <a:lstStyle/>
          <a:p>
            <a:fld id="{658EAAF7-0817-46D9-ADCE-C6930A0C9E4B}" type="slidenum">
              <a:rPr lang="en-US"/>
              <a:pPr/>
              <a:t>42</a:t>
            </a:fld>
            <a:endParaRPr lang="en-US"/>
          </a:p>
        </p:txBody>
      </p:sp>
      <p:sp>
        <p:nvSpPr>
          <p:cNvPr id="49157"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body" idx="1"/>
          </p:nvPr>
        </p:nvSpPr>
        <p:spPr>
          <a:xfrm>
            <a:off x="609600" y="609600"/>
            <a:ext cx="7772400" cy="2819400"/>
          </a:xfrm>
        </p:spPr>
        <p:txBody>
          <a:bodyPr/>
          <a:lstStyle/>
          <a:p>
            <a:pPr eaLnBrk="1" hangingPunct="1">
              <a:buFont typeface="Wingdings" pitchFamily="2" charset="2"/>
              <a:buNone/>
            </a:pPr>
            <a:r>
              <a:rPr lang="en-US" smtClean="0">
                <a:cs typeface="Times New Roman" pitchFamily="18" charset="0"/>
              </a:rPr>
              <a:t>Step 1:</a:t>
            </a:r>
            <a:br>
              <a:rPr lang="en-US" smtClean="0">
                <a:cs typeface="Times New Roman" pitchFamily="18" charset="0"/>
              </a:rPr>
            </a:br>
            <a:r>
              <a:rPr lang="en-US" smtClean="0">
                <a:cs typeface="Times New Roman" pitchFamily="18" charset="0"/>
              </a:rPr>
              <a:t/>
            </a:r>
            <a:br>
              <a:rPr lang="en-US" smtClean="0">
                <a:cs typeface="Times New Roman" pitchFamily="18" charset="0"/>
              </a:rPr>
            </a:br>
            <a:r>
              <a:rPr lang="en-US" b="1" i="1" smtClean="0">
                <a:cs typeface="Times New Roman" pitchFamily="18" charset="0"/>
              </a:rPr>
              <a:t>Identify which industries are in a given region’s export base</a:t>
            </a:r>
            <a:r>
              <a:rPr lang="en-US" i="1" smtClean="0">
                <a:cs typeface="Times New Roman" pitchFamily="18" charset="0"/>
              </a:rPr>
              <a:t> (i.e., “characterize” the economic base of the metro area).</a:t>
            </a:r>
            <a:endParaRPr lang="en-US" smtClean="0">
              <a:cs typeface="Times New Roman" pitchFamily="18" charset="0"/>
            </a:endParaRPr>
          </a:p>
        </p:txBody>
      </p:sp>
      <p:sp>
        <p:nvSpPr>
          <p:cNvPr id="50179" name="Text Box 5"/>
          <p:cNvSpPr txBox="1">
            <a:spLocks noChangeArrowheads="1"/>
          </p:cNvSpPr>
          <p:nvPr/>
        </p:nvSpPr>
        <p:spPr bwMode="auto">
          <a:xfrm>
            <a:off x="914400" y="3733800"/>
            <a:ext cx="6858000" cy="579438"/>
          </a:xfrm>
          <a:prstGeom prst="rect">
            <a:avLst/>
          </a:prstGeom>
          <a:noFill/>
          <a:ln w="9525">
            <a:noFill/>
            <a:miter lim="800000"/>
            <a:headEnd/>
            <a:tailEnd/>
          </a:ln>
        </p:spPr>
        <p:txBody>
          <a:bodyPr>
            <a:spAutoFit/>
          </a:bodyPr>
          <a:lstStyle/>
          <a:p>
            <a:pPr>
              <a:spcBef>
                <a:spcPct val="50000"/>
              </a:spcBef>
            </a:pPr>
            <a:r>
              <a:rPr lang="en-US" sz="3200" i="1"/>
              <a:t>How can we do this? . . .</a:t>
            </a:r>
          </a:p>
        </p:txBody>
      </p:sp>
      <p:sp>
        <p:nvSpPr>
          <p:cNvPr id="50180" name="Slide Number Placeholder 5"/>
          <p:cNvSpPr>
            <a:spLocks noGrp="1"/>
          </p:cNvSpPr>
          <p:nvPr>
            <p:ph type="sldNum" sz="quarter" idx="12"/>
          </p:nvPr>
        </p:nvSpPr>
        <p:spPr>
          <a:noFill/>
        </p:spPr>
        <p:txBody>
          <a:bodyPr/>
          <a:lstStyle/>
          <a:p>
            <a:fld id="{39AEE264-4A51-4A69-AA1E-D3550CF62E2E}" type="slidenum">
              <a:rPr lang="en-US"/>
              <a:pPr/>
              <a:t>43</a:t>
            </a:fld>
            <a:endParaRPr lang="en-US"/>
          </a:p>
        </p:txBody>
      </p:sp>
      <p:sp>
        <p:nvSpPr>
          <p:cNvPr id="50181"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5"/>
          <p:cNvSpPr>
            <a:spLocks noChangeArrowheads="1"/>
          </p:cNvSpPr>
          <p:nvPr/>
        </p:nvSpPr>
        <p:spPr bwMode="auto">
          <a:xfrm>
            <a:off x="3505200" y="3038475"/>
            <a:ext cx="9144000" cy="0"/>
          </a:xfrm>
          <a:prstGeom prst="rect">
            <a:avLst/>
          </a:prstGeom>
          <a:noFill/>
          <a:ln w="9525">
            <a:noFill/>
            <a:miter lim="800000"/>
            <a:headEnd/>
            <a:tailEnd/>
          </a:ln>
        </p:spPr>
        <p:txBody>
          <a:bodyPr>
            <a:spAutoFit/>
          </a:bodyPr>
          <a:lstStyle/>
          <a:p>
            <a:endParaRPr lang="en-US"/>
          </a:p>
        </p:txBody>
      </p:sp>
      <p:grpSp>
        <p:nvGrpSpPr>
          <p:cNvPr id="5124" name="Group 7"/>
          <p:cNvGrpSpPr>
            <a:grpSpLocks/>
          </p:cNvGrpSpPr>
          <p:nvPr/>
        </p:nvGrpSpPr>
        <p:grpSpPr bwMode="auto">
          <a:xfrm>
            <a:off x="3200400" y="1524000"/>
            <a:ext cx="2819400" cy="1219200"/>
            <a:chOff x="2160" y="1584"/>
            <a:chExt cx="1440" cy="576"/>
          </a:xfrm>
        </p:grpSpPr>
        <p:sp>
          <p:nvSpPr>
            <p:cNvPr id="5129" name="Rectangle 6"/>
            <p:cNvSpPr>
              <a:spLocks noChangeArrowheads="1"/>
            </p:cNvSpPr>
            <p:nvPr/>
          </p:nvSpPr>
          <p:spPr bwMode="auto">
            <a:xfrm>
              <a:off x="2160" y="1584"/>
              <a:ext cx="1440" cy="576"/>
            </a:xfrm>
            <a:prstGeom prst="rect">
              <a:avLst/>
            </a:prstGeom>
            <a:solidFill>
              <a:schemeClr val="bg1"/>
            </a:solidFill>
            <a:ln w="9525">
              <a:solidFill>
                <a:schemeClr val="tx1"/>
              </a:solidFill>
              <a:miter lim="800000"/>
              <a:headEnd/>
              <a:tailEnd/>
            </a:ln>
          </p:spPr>
          <p:txBody>
            <a:bodyPr wrap="none" anchor="ctr"/>
            <a:lstStyle/>
            <a:p>
              <a:endParaRPr lang="en-US"/>
            </a:p>
          </p:txBody>
        </p:sp>
        <p:graphicFrame>
          <p:nvGraphicFramePr>
            <p:cNvPr id="5122" name="Object 4"/>
            <p:cNvGraphicFramePr>
              <a:graphicFrameLocks noChangeAspect="1"/>
            </p:cNvGraphicFramePr>
            <p:nvPr/>
          </p:nvGraphicFramePr>
          <p:xfrm>
            <a:off x="2208" y="1632"/>
            <a:ext cx="1344" cy="492"/>
          </p:xfrm>
          <a:graphic>
            <a:graphicData uri="http://schemas.openxmlformats.org/presentationml/2006/ole">
              <p:oleObj spid="_x0000_s5122" r:id="rId3" imgW="1143000" imgH="419100" progId="Equation.3">
                <p:embed/>
              </p:oleObj>
            </a:graphicData>
          </a:graphic>
        </p:graphicFrame>
      </p:grpSp>
      <p:sp>
        <p:nvSpPr>
          <p:cNvPr id="5125" name="Text Box 9"/>
          <p:cNvSpPr txBox="1">
            <a:spLocks noChangeArrowheads="1"/>
          </p:cNvSpPr>
          <p:nvPr/>
        </p:nvSpPr>
        <p:spPr bwMode="auto">
          <a:xfrm>
            <a:off x="838200" y="1295400"/>
            <a:ext cx="7543800" cy="457200"/>
          </a:xfrm>
          <a:prstGeom prst="rect">
            <a:avLst/>
          </a:prstGeom>
          <a:noFill/>
          <a:ln w="9525">
            <a:noFill/>
            <a:miter lim="800000"/>
            <a:headEnd/>
            <a:tailEnd/>
          </a:ln>
        </p:spPr>
        <p:txBody>
          <a:bodyPr>
            <a:spAutoFit/>
          </a:bodyPr>
          <a:lstStyle/>
          <a:p>
            <a:pPr>
              <a:spcBef>
                <a:spcPct val="50000"/>
              </a:spcBef>
            </a:pPr>
            <a:endParaRPr lang="en-US"/>
          </a:p>
        </p:txBody>
      </p:sp>
      <p:sp>
        <p:nvSpPr>
          <p:cNvPr id="5126" name="Rectangle 13"/>
          <p:cNvSpPr>
            <a:spLocks noGrp="1" noChangeArrowheads="1"/>
          </p:cNvSpPr>
          <p:nvPr>
            <p:ph type="body" idx="1"/>
          </p:nvPr>
        </p:nvSpPr>
        <p:spPr>
          <a:xfrm>
            <a:off x="457200" y="762000"/>
            <a:ext cx="8229600" cy="5486400"/>
          </a:xfrm>
          <a:noFill/>
        </p:spPr>
        <p:txBody>
          <a:bodyPr/>
          <a:lstStyle/>
          <a:p>
            <a:pPr eaLnBrk="1" hangingPunct="1">
              <a:lnSpc>
                <a:spcPct val="90000"/>
              </a:lnSpc>
              <a:buFont typeface="Wingdings" pitchFamily="2" charset="2"/>
              <a:buNone/>
            </a:pPr>
            <a:r>
              <a:rPr lang="en-US" sz="2800" b="1" i="1" dirty="0" smtClean="0">
                <a:cs typeface="Times New Roman" pitchFamily="18" charset="0"/>
              </a:rPr>
              <a:t>The “Location Quotient”(</a:t>
            </a:r>
            <a:r>
              <a:rPr lang="en-US" sz="2800" b="1" i="1" dirty="0" err="1" smtClean="0">
                <a:cs typeface="Times New Roman" pitchFamily="18" charset="0"/>
              </a:rPr>
              <a:t>LQ</a:t>
            </a:r>
            <a:r>
              <a:rPr lang="en-US" sz="2800" b="1" i="1" dirty="0" smtClean="0">
                <a:cs typeface="Times New Roman" pitchFamily="18" charset="0"/>
              </a:rPr>
              <a:t>)</a:t>
            </a:r>
            <a:r>
              <a:rPr lang="en-US" sz="2800" dirty="0" smtClean="0">
                <a:cs typeface="Times New Roman" pitchFamily="18" charset="0"/>
              </a:rPr>
              <a:t/>
            </a:r>
            <a:br>
              <a:rPr lang="en-US" sz="2800" dirty="0" smtClean="0">
                <a:cs typeface="Times New Roman" pitchFamily="18" charset="0"/>
              </a:rPr>
            </a:br>
            <a:r>
              <a:rPr lang="en-US" sz="2800" dirty="0" smtClean="0">
                <a:cs typeface="Times New Roman" pitchFamily="18" charset="0"/>
              </a:rPr>
              <a:t> </a:t>
            </a:r>
            <a:br>
              <a:rPr lang="en-US" sz="2800" dirty="0" smtClean="0">
                <a:cs typeface="Times New Roman" pitchFamily="18" charset="0"/>
              </a:rPr>
            </a:br>
            <a:r>
              <a:rPr lang="en-US" sz="2800" dirty="0" smtClean="0">
                <a:cs typeface="Times New Roman" pitchFamily="18" charset="0"/>
              </a:rPr>
              <a:t>	</a:t>
            </a:r>
            <a:br>
              <a:rPr lang="en-US" sz="2800" dirty="0" smtClean="0">
                <a:cs typeface="Times New Roman" pitchFamily="18" charset="0"/>
              </a:rPr>
            </a:br>
            <a:endParaRPr lang="en-US" sz="2800" dirty="0" smtClean="0">
              <a:cs typeface="Times New Roman" pitchFamily="18" charset="0"/>
            </a:endParaRPr>
          </a:p>
          <a:p>
            <a:pPr eaLnBrk="1" hangingPunct="1">
              <a:lnSpc>
                <a:spcPct val="90000"/>
              </a:lnSpc>
              <a:buFont typeface="Wingdings" pitchFamily="2" charset="2"/>
              <a:buNone/>
            </a:pPr>
            <a:endParaRPr lang="en-US" sz="2800" b="1" dirty="0" smtClean="0">
              <a:cs typeface="Times New Roman" pitchFamily="18" charset="0"/>
            </a:endParaRPr>
          </a:p>
          <a:p>
            <a:pPr marL="2170113" indent="-2170113" eaLnBrk="1" hangingPunct="1">
              <a:spcBef>
                <a:spcPts val="1800"/>
              </a:spcBef>
              <a:buFont typeface="Wingdings" pitchFamily="2" charset="2"/>
              <a:buNone/>
              <a:tabLst>
                <a:tab pos="1147763" algn="l"/>
                <a:tab pos="1828800" algn="ctr"/>
              </a:tabLst>
            </a:pPr>
            <a:r>
              <a:rPr lang="en-US" sz="2800" dirty="0" smtClean="0">
                <a:cs typeface="Times New Roman" pitchFamily="18" charset="0"/>
              </a:rPr>
              <a:t>where:	</a:t>
            </a:r>
            <a:r>
              <a:rPr lang="en-US" sz="2800" i="1" dirty="0" err="1" smtClean="0">
                <a:cs typeface="Times New Roman" pitchFamily="18" charset="0"/>
              </a:rPr>
              <a:t>N</a:t>
            </a:r>
            <a:r>
              <a:rPr lang="en-US" sz="2800" i="1" baseline="-30000" dirty="0" err="1" smtClean="0">
                <a:cs typeface="Times New Roman" pitchFamily="18" charset="0"/>
              </a:rPr>
              <a:t>mi</a:t>
            </a:r>
            <a:r>
              <a:rPr lang="en-US" sz="2800" dirty="0" smtClean="0">
                <a:cs typeface="Times New Roman" pitchFamily="18" charset="0"/>
              </a:rPr>
              <a:t>	=	Employment </a:t>
            </a:r>
            <a:r>
              <a:rPr lang="en-US" sz="2800" dirty="0" smtClean="0">
                <a:cs typeface="Times New Roman" pitchFamily="18" charset="0"/>
              </a:rPr>
              <a:t>in City </a:t>
            </a:r>
            <a:r>
              <a:rPr lang="en-US" sz="2800" dirty="0" smtClean="0">
                <a:cs typeface="Times New Roman" pitchFamily="18" charset="0"/>
              </a:rPr>
              <a:t>“m” in Industry “i”</a:t>
            </a:r>
          </a:p>
          <a:p>
            <a:pPr marL="2170113" indent="-2170113" eaLnBrk="1" hangingPunct="1">
              <a:spcBef>
                <a:spcPts val="1800"/>
              </a:spcBef>
              <a:buNone/>
              <a:tabLst>
                <a:tab pos="1147763" algn="l"/>
                <a:tab pos="1828800" algn="ctr"/>
              </a:tabLst>
            </a:pPr>
            <a:r>
              <a:rPr lang="en-US" sz="2800" i="1" dirty="0" smtClean="0">
                <a:cs typeface="Times New Roman" pitchFamily="18" charset="0"/>
              </a:rPr>
              <a:t>	N</a:t>
            </a:r>
            <a:r>
              <a:rPr lang="en-US" sz="2800" i="1" baseline="-30000" dirty="0" smtClean="0">
                <a:cs typeface="Times New Roman" pitchFamily="18" charset="0"/>
              </a:rPr>
              <a:t>m	</a:t>
            </a:r>
            <a:r>
              <a:rPr lang="en-US" sz="2800" dirty="0" smtClean="0">
                <a:cs typeface="Times New Roman" pitchFamily="18" charset="0"/>
              </a:rPr>
              <a:t>=	Total </a:t>
            </a:r>
            <a:r>
              <a:rPr lang="en-US" sz="2800" dirty="0" smtClean="0">
                <a:cs typeface="Times New Roman" pitchFamily="18" charset="0"/>
              </a:rPr>
              <a:t>Employment in </a:t>
            </a:r>
            <a:r>
              <a:rPr lang="en-US" sz="2800" dirty="0" smtClean="0">
                <a:cs typeface="Times New Roman" pitchFamily="18" charset="0"/>
              </a:rPr>
              <a:t>City </a:t>
            </a:r>
            <a:r>
              <a:rPr lang="en-US" sz="2800" dirty="0" smtClean="0">
                <a:cs typeface="Times New Roman" pitchFamily="18" charset="0"/>
              </a:rPr>
              <a:t>“m” </a:t>
            </a:r>
            <a:r>
              <a:rPr lang="en-US" sz="2800" dirty="0" smtClean="0">
                <a:cs typeface="Times New Roman" pitchFamily="18" charset="0"/>
              </a:rPr>
              <a:t>in </a:t>
            </a:r>
            <a:r>
              <a:rPr lang="en-US" sz="2800" dirty="0" smtClean="0">
                <a:cs typeface="Times New Roman" pitchFamily="18" charset="0"/>
              </a:rPr>
              <a:t>all </a:t>
            </a:r>
            <a:r>
              <a:rPr lang="en-US" sz="2800" dirty="0" smtClean="0">
                <a:cs typeface="Times New Roman" pitchFamily="18" charset="0"/>
              </a:rPr>
              <a:t>industries</a:t>
            </a:r>
          </a:p>
          <a:p>
            <a:pPr marL="2170113" indent="-2170113" eaLnBrk="1" hangingPunct="1">
              <a:spcBef>
                <a:spcPts val="1800"/>
              </a:spcBef>
              <a:buNone/>
              <a:tabLst>
                <a:tab pos="1147763" algn="l"/>
                <a:tab pos="1828800" algn="ctr"/>
              </a:tabLst>
            </a:pPr>
            <a:r>
              <a:rPr lang="en-US" sz="2800" i="1" dirty="0" smtClean="0">
                <a:cs typeface="Times New Roman" pitchFamily="18" charset="0"/>
              </a:rPr>
              <a:t>	N</a:t>
            </a:r>
            <a:r>
              <a:rPr lang="en-US" sz="2800" i="1" baseline="-30000" dirty="0" smtClean="0">
                <a:cs typeface="Times New Roman" pitchFamily="18" charset="0"/>
              </a:rPr>
              <a:t>i</a:t>
            </a:r>
            <a:r>
              <a:rPr lang="en-US" sz="2800" dirty="0" smtClean="0">
                <a:cs typeface="Times New Roman" pitchFamily="18" charset="0"/>
              </a:rPr>
              <a:t>	=	National </a:t>
            </a:r>
            <a:r>
              <a:rPr lang="en-US" sz="2800" dirty="0" smtClean="0">
                <a:cs typeface="Times New Roman" pitchFamily="18" charset="0"/>
              </a:rPr>
              <a:t>Employment </a:t>
            </a:r>
            <a:r>
              <a:rPr lang="en-US" sz="2800" dirty="0" smtClean="0">
                <a:cs typeface="Times New Roman" pitchFamily="18" charset="0"/>
              </a:rPr>
              <a:t>in </a:t>
            </a:r>
            <a:r>
              <a:rPr lang="en-US" sz="2800" dirty="0" smtClean="0">
                <a:cs typeface="Times New Roman" pitchFamily="18" charset="0"/>
              </a:rPr>
              <a:t>Industry </a:t>
            </a:r>
            <a:r>
              <a:rPr lang="en-US" sz="2800" dirty="0" smtClean="0">
                <a:cs typeface="Times New Roman" pitchFamily="18" charset="0"/>
              </a:rPr>
              <a:t>“i”</a:t>
            </a:r>
            <a:endParaRPr lang="en-US" sz="2800" dirty="0" smtClean="0">
              <a:cs typeface="Times New Roman" pitchFamily="18" charset="0"/>
            </a:endParaRPr>
          </a:p>
          <a:p>
            <a:pPr marL="2170113" indent="-2170113" eaLnBrk="1" hangingPunct="1">
              <a:spcBef>
                <a:spcPts val="1800"/>
              </a:spcBef>
              <a:buFont typeface="Wingdings" pitchFamily="2" charset="2"/>
              <a:buNone/>
              <a:tabLst>
                <a:tab pos="1147763" algn="l"/>
                <a:tab pos="1828800" algn="ctr"/>
              </a:tabLst>
            </a:pPr>
            <a:r>
              <a:rPr lang="en-US" sz="2800" i="1" dirty="0" smtClean="0">
                <a:cs typeface="Times New Roman" pitchFamily="18" charset="0"/>
              </a:rPr>
              <a:t>	N</a:t>
            </a:r>
            <a:r>
              <a:rPr lang="en-US" sz="2800" dirty="0" smtClean="0">
                <a:cs typeface="Times New Roman" pitchFamily="18" charset="0"/>
              </a:rPr>
              <a:t> 	=	Total </a:t>
            </a:r>
            <a:r>
              <a:rPr lang="en-US" sz="2800" dirty="0" smtClean="0">
                <a:cs typeface="Times New Roman" pitchFamily="18" charset="0"/>
              </a:rPr>
              <a:t>National Employment in all industries</a:t>
            </a:r>
            <a:endParaRPr lang="en-US" sz="2800" i="1" dirty="0" smtClean="0">
              <a:cs typeface="Times New Roman" pitchFamily="18" charset="0"/>
            </a:endParaRPr>
          </a:p>
        </p:txBody>
      </p:sp>
      <p:sp>
        <p:nvSpPr>
          <p:cNvPr id="5127" name="Slide Number Placeholder 9"/>
          <p:cNvSpPr>
            <a:spLocks noGrp="1"/>
          </p:cNvSpPr>
          <p:nvPr>
            <p:ph type="sldNum" sz="quarter" idx="12"/>
          </p:nvPr>
        </p:nvSpPr>
        <p:spPr>
          <a:noFill/>
        </p:spPr>
        <p:txBody>
          <a:bodyPr/>
          <a:lstStyle/>
          <a:p>
            <a:fld id="{491DCB5F-4A6B-4F6A-AC93-3ADF525695C6}" type="slidenum">
              <a:rPr lang="en-US"/>
              <a:pPr/>
              <a:t>44</a:t>
            </a:fld>
            <a:endParaRPr lang="en-US"/>
          </a:p>
        </p:txBody>
      </p:sp>
      <p:sp>
        <p:nvSpPr>
          <p:cNvPr id="5128" name="Footer Placeholder 10"/>
          <p:cNvSpPr>
            <a:spLocks noGrp="1"/>
          </p:cNvSpPr>
          <p:nvPr>
            <p:ph type="ftr" sz="quarter" idx="11"/>
          </p:nvPr>
        </p:nvSpPr>
        <p:spPr>
          <a:noFill/>
        </p:spPr>
        <p:txBody>
          <a:bodyPr/>
          <a:lstStyle/>
          <a:p>
            <a:r>
              <a:rPr lang="en-US" dirty="0"/>
              <a:t>© 2014 OnCourse Learning. All Rights Reserved.</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685800" y="381000"/>
            <a:ext cx="7772400" cy="990600"/>
          </a:xfrm>
        </p:spPr>
        <p:txBody>
          <a:bodyPr/>
          <a:lstStyle/>
          <a:p>
            <a:pPr eaLnBrk="1" hangingPunct="1">
              <a:defRPr/>
            </a:pPr>
            <a:r>
              <a:rPr lang="en-US" sz="3200" b="1" i="1" smtClean="0">
                <a:cs typeface="Times New Roman" pitchFamily="18" charset="0"/>
              </a:rPr>
              <a:t>The “Location Quotient”(LQ)</a:t>
            </a:r>
            <a:endParaRPr lang="en-US" sz="3200" smtClean="0"/>
          </a:p>
        </p:txBody>
      </p:sp>
      <p:sp>
        <p:nvSpPr>
          <p:cNvPr id="147459" name="Rectangle 3"/>
          <p:cNvSpPr>
            <a:spLocks noGrp="1" noChangeArrowheads="1"/>
          </p:cNvSpPr>
          <p:nvPr>
            <p:ph type="body" idx="1"/>
          </p:nvPr>
        </p:nvSpPr>
        <p:spPr>
          <a:xfrm>
            <a:off x="685800" y="1447800"/>
            <a:ext cx="7772400" cy="5105400"/>
          </a:xfrm>
        </p:spPr>
        <p:txBody>
          <a:bodyPr/>
          <a:lstStyle/>
          <a:p>
            <a:pPr eaLnBrk="1" hangingPunct="1"/>
            <a:r>
              <a:rPr lang="en-US" sz="2800" dirty="0" err="1" smtClean="0">
                <a:cs typeface="Times New Roman" pitchFamily="18" charset="0"/>
              </a:rPr>
              <a:t>LQ</a:t>
            </a:r>
            <a:r>
              <a:rPr lang="en-US" sz="2800" dirty="0" smtClean="0">
                <a:cs typeface="Times New Roman" pitchFamily="18" charset="0"/>
              </a:rPr>
              <a:t> </a:t>
            </a:r>
            <a:r>
              <a:rPr lang="en-US" sz="2800" dirty="0" smtClean="0">
                <a:cs typeface="Times New Roman" pitchFamily="18" charset="0"/>
              </a:rPr>
              <a:t>= 1.0 </a:t>
            </a:r>
            <a:r>
              <a:rPr lang="en-US" sz="2800" b="1" dirty="0" smtClean="0">
                <a:cs typeface="Times New Roman" pitchFamily="18" charset="0"/>
              </a:rPr>
              <a:t>→</a:t>
            </a:r>
            <a:r>
              <a:rPr lang="en-US" sz="2800" dirty="0" smtClean="0">
                <a:cs typeface="Times New Roman" pitchFamily="18" charset="0"/>
              </a:rPr>
              <a:t> same proportion of local workers work in a particular industry as work in that industry in the nation as a whole. </a:t>
            </a:r>
          </a:p>
          <a:p>
            <a:pPr eaLnBrk="1" hangingPunct="1"/>
            <a:r>
              <a:rPr lang="en-US" sz="2800" dirty="0" err="1" smtClean="0">
                <a:cs typeface="Times New Roman" pitchFamily="18" charset="0"/>
              </a:rPr>
              <a:t>LQ</a:t>
            </a:r>
            <a:r>
              <a:rPr lang="en-US" sz="2800" dirty="0" smtClean="0">
                <a:cs typeface="Times New Roman" pitchFamily="18" charset="0"/>
              </a:rPr>
              <a:t> </a:t>
            </a:r>
            <a:r>
              <a:rPr lang="en-US" sz="2800" dirty="0" smtClean="0">
                <a:cs typeface="Times New Roman" pitchFamily="18" charset="0"/>
              </a:rPr>
              <a:t>&gt; 1.0 </a:t>
            </a:r>
            <a:r>
              <a:rPr lang="en-US" sz="2800" b="1" dirty="0" smtClean="0">
                <a:cs typeface="Times New Roman" pitchFamily="18" charset="0"/>
              </a:rPr>
              <a:t>→</a:t>
            </a:r>
            <a:r>
              <a:rPr lang="en-US" sz="2800" dirty="0" smtClean="0">
                <a:cs typeface="Times New Roman" pitchFamily="18" charset="0"/>
              </a:rPr>
              <a:t> local area is more heavily concentrated in that industry than is the average city or region across the country. </a:t>
            </a:r>
          </a:p>
          <a:p>
            <a:pPr eaLnBrk="1" hangingPunct="1"/>
            <a:r>
              <a:rPr lang="en-US" sz="2800" dirty="0" smtClean="0">
                <a:cs typeface="Times New Roman" pitchFamily="18" charset="0"/>
              </a:rPr>
              <a:t>In </a:t>
            </a:r>
            <a:r>
              <a:rPr lang="en-US" sz="2800" dirty="0" smtClean="0">
                <a:cs typeface="Times New Roman" pitchFamily="18" charset="0"/>
              </a:rPr>
              <a:t>practice, it is usually considered that a location quotient must be </a:t>
            </a:r>
            <a:r>
              <a:rPr lang="en-US" sz="2800" i="1" dirty="0" smtClean="0">
                <a:cs typeface="Times New Roman" pitchFamily="18" charset="0"/>
              </a:rPr>
              <a:t>significantly</a:t>
            </a:r>
            <a:r>
              <a:rPr lang="en-US" sz="2800" dirty="0" smtClean="0">
                <a:cs typeface="Times New Roman" pitchFamily="18" charset="0"/>
              </a:rPr>
              <a:t> greater than 1.0 in order to indicate that the industry is part of the </a:t>
            </a:r>
            <a:r>
              <a:rPr lang="en-US" sz="2800" i="1" dirty="0" smtClean="0">
                <a:cs typeface="Times New Roman" pitchFamily="18" charset="0"/>
              </a:rPr>
              <a:t>export sector </a:t>
            </a:r>
            <a:r>
              <a:rPr lang="en-US" sz="2800" dirty="0" smtClean="0">
                <a:cs typeface="Times New Roman" pitchFamily="18" charset="0"/>
              </a:rPr>
              <a:t>of the local economic base.</a:t>
            </a:r>
          </a:p>
        </p:txBody>
      </p:sp>
      <p:sp>
        <p:nvSpPr>
          <p:cNvPr id="51204" name="Slide Number Placeholder 5"/>
          <p:cNvSpPr>
            <a:spLocks noGrp="1"/>
          </p:cNvSpPr>
          <p:nvPr>
            <p:ph type="sldNum" sz="quarter" idx="12"/>
          </p:nvPr>
        </p:nvSpPr>
        <p:spPr>
          <a:noFill/>
        </p:spPr>
        <p:txBody>
          <a:bodyPr/>
          <a:lstStyle/>
          <a:p>
            <a:fld id="{D49F4882-27F7-4122-B644-AC16E5B6C3BC}" type="slidenum">
              <a:rPr lang="en-US"/>
              <a:pPr/>
              <a:t>45</a:t>
            </a:fld>
            <a:endParaRPr lang="en-US"/>
          </a:p>
        </p:txBody>
      </p:sp>
      <p:sp>
        <p:nvSpPr>
          <p:cNvPr id="51205"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7459">
                                            <p:txEl>
                                              <p:pRg st="0" end="0"/>
                                            </p:txEl>
                                          </p:spTgt>
                                        </p:tgtEl>
                                        <p:attrNameLst>
                                          <p:attrName>style.visibility</p:attrName>
                                        </p:attrNameLst>
                                      </p:cBhvr>
                                      <p:to>
                                        <p:strVal val="visible"/>
                                      </p:to>
                                    </p:set>
                                    <p:anim calcmode="lin" valueType="num">
                                      <p:cBhvr additive="base">
                                        <p:cTn id="7" dur="500" fill="hold"/>
                                        <p:tgtEl>
                                          <p:spTgt spid="1474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74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7459">
                                            <p:txEl>
                                              <p:pRg st="1" end="1"/>
                                            </p:txEl>
                                          </p:spTgt>
                                        </p:tgtEl>
                                        <p:attrNameLst>
                                          <p:attrName>style.visibility</p:attrName>
                                        </p:attrNameLst>
                                      </p:cBhvr>
                                      <p:to>
                                        <p:strVal val="visible"/>
                                      </p:to>
                                    </p:set>
                                    <p:anim calcmode="lin" valueType="num">
                                      <p:cBhvr additive="base">
                                        <p:cTn id="13" dur="500" fill="hold"/>
                                        <p:tgtEl>
                                          <p:spTgt spid="14745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474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7459">
                                            <p:txEl>
                                              <p:pRg st="2" end="2"/>
                                            </p:txEl>
                                          </p:spTgt>
                                        </p:tgtEl>
                                        <p:attrNameLst>
                                          <p:attrName>style.visibility</p:attrName>
                                        </p:attrNameLst>
                                      </p:cBhvr>
                                      <p:to>
                                        <p:strVal val="visible"/>
                                      </p:to>
                                    </p:set>
                                    <p:anim calcmode="lin" valueType="num">
                                      <p:cBhvr additive="base">
                                        <p:cTn id="19" dur="500" fill="hold"/>
                                        <p:tgtEl>
                                          <p:spTgt spid="14745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4745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0" build="p" bldLvl="2"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a:xfrm>
            <a:off x="685800" y="304800"/>
            <a:ext cx="7772400" cy="914400"/>
          </a:xfrm>
        </p:spPr>
        <p:txBody>
          <a:bodyPr/>
          <a:lstStyle/>
          <a:p>
            <a:pPr eaLnBrk="1" hangingPunct="1">
              <a:defRPr/>
            </a:pPr>
            <a:r>
              <a:rPr lang="en-US" sz="2800" b="1" smtClean="0">
                <a:cs typeface="Times New Roman" pitchFamily="18" charset="0"/>
              </a:rPr>
              <a:t>Example:</a:t>
            </a:r>
            <a:endParaRPr lang="en-US" sz="2800" smtClean="0">
              <a:cs typeface="Times New Roman" pitchFamily="18" charset="0"/>
            </a:endParaRPr>
          </a:p>
        </p:txBody>
      </p:sp>
      <p:pic>
        <p:nvPicPr>
          <p:cNvPr id="148486" name="Picture 6"/>
          <p:cNvPicPr>
            <a:picLocks noChangeAspect="1" noChangeArrowheads="1"/>
          </p:cNvPicPr>
          <p:nvPr/>
        </p:nvPicPr>
        <p:blipFill>
          <a:blip r:embed="rId3" cstate="print"/>
          <a:srcRect/>
          <a:stretch>
            <a:fillRect/>
          </a:stretch>
        </p:blipFill>
        <p:spPr bwMode="auto">
          <a:xfrm>
            <a:off x="1676400" y="1524000"/>
            <a:ext cx="5975350" cy="1778000"/>
          </a:xfrm>
          <a:prstGeom prst="rect">
            <a:avLst/>
          </a:prstGeom>
          <a:solidFill>
            <a:schemeClr val="bg1"/>
          </a:solidFill>
          <a:ln w="9525">
            <a:noFill/>
            <a:miter lim="800000"/>
            <a:headEnd/>
            <a:tailEnd/>
          </a:ln>
        </p:spPr>
      </p:pic>
      <p:graphicFrame>
        <p:nvGraphicFramePr>
          <p:cNvPr id="148487" name="Object 7"/>
          <p:cNvGraphicFramePr>
            <a:graphicFrameLocks noChangeAspect="1"/>
          </p:cNvGraphicFramePr>
          <p:nvPr/>
        </p:nvGraphicFramePr>
        <p:xfrm>
          <a:off x="1905000" y="3581400"/>
          <a:ext cx="5419725" cy="590550"/>
        </p:xfrm>
        <a:graphic>
          <a:graphicData uri="http://schemas.openxmlformats.org/presentationml/2006/ole">
            <p:oleObj spid="_x0000_s6146" r:id="rId4" imgW="3784600" imgH="406400" progId="Equation.3">
              <p:embed/>
            </p:oleObj>
          </a:graphicData>
        </a:graphic>
      </p:graphicFrame>
      <p:sp>
        <p:nvSpPr>
          <p:cNvPr id="148488" name="Rectangle 8"/>
          <p:cNvSpPr>
            <a:spLocks noGrp="1" noChangeArrowheads="1"/>
          </p:cNvSpPr>
          <p:nvPr>
            <p:ph type="body" idx="1"/>
          </p:nvPr>
        </p:nvSpPr>
        <p:spPr>
          <a:xfrm>
            <a:off x="685800" y="4495800"/>
            <a:ext cx="7772400" cy="1828800"/>
          </a:xfrm>
        </p:spPr>
        <p:txBody>
          <a:bodyPr/>
          <a:lstStyle/>
          <a:p>
            <a:pPr marL="0" indent="0" eaLnBrk="1" hangingPunct="1">
              <a:buFont typeface="Wingdings" pitchFamily="2" charset="2"/>
              <a:buNone/>
            </a:pPr>
            <a:r>
              <a:rPr lang="en-US" dirty="0" smtClean="0">
                <a:cs typeface="Times New Roman" pitchFamily="18" charset="0"/>
              </a:rPr>
              <a:t>Combine </a:t>
            </a:r>
            <a:r>
              <a:rPr lang="en-US" i="1" dirty="0" err="1" smtClean="0">
                <a:cs typeface="Times New Roman" pitchFamily="18" charset="0"/>
              </a:rPr>
              <a:t>LQ</a:t>
            </a:r>
            <a:r>
              <a:rPr lang="en-US" dirty="0" smtClean="0">
                <a:cs typeface="Times New Roman" pitchFamily="18" charset="0"/>
              </a:rPr>
              <a:t> analysis with large employer analysis to identify the economic base and forecast growth trends….</a:t>
            </a:r>
          </a:p>
        </p:txBody>
      </p:sp>
      <p:sp>
        <p:nvSpPr>
          <p:cNvPr id="6150" name="Slide Number Placeholder 7"/>
          <p:cNvSpPr>
            <a:spLocks noGrp="1"/>
          </p:cNvSpPr>
          <p:nvPr>
            <p:ph type="sldNum" sz="quarter" idx="12"/>
          </p:nvPr>
        </p:nvSpPr>
        <p:spPr>
          <a:noFill/>
        </p:spPr>
        <p:txBody>
          <a:bodyPr/>
          <a:lstStyle/>
          <a:p>
            <a:fld id="{3D896D32-06B0-4B86-9BAD-1E8667582DDF}" type="slidenum">
              <a:rPr lang="en-US"/>
              <a:pPr/>
              <a:t>46</a:t>
            </a:fld>
            <a:endParaRPr lang="en-US"/>
          </a:p>
        </p:txBody>
      </p:sp>
      <p:sp>
        <p:nvSpPr>
          <p:cNvPr id="6151" name="Footer Placeholder 8"/>
          <p:cNvSpPr>
            <a:spLocks noGrp="1"/>
          </p:cNvSpPr>
          <p:nvPr>
            <p:ph type="ftr" sz="quarter" idx="11"/>
          </p:nvPr>
        </p:nvSpPr>
        <p:spPr>
          <a:noFill/>
        </p:spPr>
        <p:txBody>
          <a:bodyPr/>
          <a:lstStyle/>
          <a:p>
            <a:r>
              <a:rPr lang="en-US"/>
              <a:t>© 2014 OnCourse Learning.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48486"/>
                                        </p:tgtEl>
                                        <p:attrNameLst>
                                          <p:attrName>style.visibility</p:attrName>
                                        </p:attrNameLst>
                                      </p:cBhvr>
                                      <p:to>
                                        <p:strVal val="visible"/>
                                      </p:to>
                                    </p:set>
                                    <p:anim calcmode="lin" valueType="num">
                                      <p:cBhvr additive="base">
                                        <p:cTn id="7" dur="500" fill="hold"/>
                                        <p:tgtEl>
                                          <p:spTgt spid="148486"/>
                                        </p:tgtEl>
                                        <p:attrNameLst>
                                          <p:attrName>ppt_x</p:attrName>
                                        </p:attrNameLst>
                                      </p:cBhvr>
                                      <p:tavLst>
                                        <p:tav tm="0">
                                          <p:val>
                                            <p:strVal val="0-#ppt_w/2"/>
                                          </p:val>
                                        </p:tav>
                                        <p:tav tm="100000">
                                          <p:val>
                                            <p:strVal val="#ppt_x"/>
                                          </p:val>
                                        </p:tav>
                                      </p:tavLst>
                                    </p:anim>
                                    <p:anim calcmode="lin" valueType="num">
                                      <p:cBhvr additive="base">
                                        <p:cTn id="8" dur="500" fill="hold"/>
                                        <p:tgtEl>
                                          <p:spTgt spid="14848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48487"/>
                                        </p:tgtEl>
                                        <p:attrNameLst>
                                          <p:attrName>style.visibility</p:attrName>
                                        </p:attrNameLst>
                                      </p:cBhvr>
                                      <p:to>
                                        <p:strVal val="visible"/>
                                      </p:to>
                                    </p:set>
                                    <p:anim calcmode="lin" valueType="num">
                                      <p:cBhvr additive="base">
                                        <p:cTn id="13" dur="500" fill="hold"/>
                                        <p:tgtEl>
                                          <p:spTgt spid="148487"/>
                                        </p:tgtEl>
                                        <p:attrNameLst>
                                          <p:attrName>ppt_x</p:attrName>
                                        </p:attrNameLst>
                                      </p:cBhvr>
                                      <p:tavLst>
                                        <p:tav tm="0">
                                          <p:val>
                                            <p:strVal val="0-#ppt_w/2"/>
                                          </p:val>
                                        </p:tav>
                                        <p:tav tm="100000">
                                          <p:val>
                                            <p:strVal val="#ppt_x"/>
                                          </p:val>
                                        </p:tav>
                                      </p:tavLst>
                                    </p:anim>
                                    <p:anim calcmode="lin" valueType="num">
                                      <p:cBhvr additive="base">
                                        <p:cTn id="14" dur="500" fill="hold"/>
                                        <p:tgtEl>
                                          <p:spTgt spid="14848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8488">
                                            <p:txEl>
                                              <p:pRg st="0" end="0"/>
                                            </p:txEl>
                                          </p:spTgt>
                                        </p:tgtEl>
                                        <p:attrNameLst>
                                          <p:attrName>style.visibility</p:attrName>
                                        </p:attrNameLst>
                                      </p:cBhvr>
                                      <p:to>
                                        <p:strVal val="visible"/>
                                      </p:to>
                                    </p:set>
                                    <p:anim calcmode="lin" valueType="num">
                                      <p:cBhvr additive="base">
                                        <p:cTn id="19" dur="500" fill="hold"/>
                                        <p:tgtEl>
                                          <p:spTgt spid="148488">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4848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8"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685800" y="381000"/>
            <a:ext cx="7772400" cy="1143000"/>
          </a:xfrm>
        </p:spPr>
        <p:txBody>
          <a:bodyPr/>
          <a:lstStyle/>
          <a:p>
            <a:pPr eaLnBrk="1" hangingPunct="1">
              <a:defRPr/>
            </a:pPr>
            <a:r>
              <a:rPr lang="en-US" sz="3200" b="1" smtClean="0">
                <a:cs typeface="Times New Roman" pitchFamily="18" charset="0"/>
              </a:rPr>
              <a:t>Cincinnati metro top private sector employers…</a:t>
            </a:r>
            <a:endParaRPr lang="en-US" sz="3200" smtClean="0">
              <a:cs typeface="Times New Roman" pitchFamily="18" charset="0"/>
            </a:endParaRPr>
          </a:p>
        </p:txBody>
      </p:sp>
      <p:pic>
        <p:nvPicPr>
          <p:cNvPr id="52227" name="Picture 5"/>
          <p:cNvPicPr>
            <a:picLocks noChangeAspect="1" noChangeArrowheads="1"/>
          </p:cNvPicPr>
          <p:nvPr/>
        </p:nvPicPr>
        <p:blipFill>
          <a:blip r:embed="rId2" cstate="print"/>
          <a:srcRect/>
          <a:stretch>
            <a:fillRect/>
          </a:stretch>
        </p:blipFill>
        <p:spPr bwMode="auto">
          <a:xfrm>
            <a:off x="1600200" y="1809750"/>
            <a:ext cx="6629400" cy="3622675"/>
          </a:xfrm>
          <a:prstGeom prst="rect">
            <a:avLst/>
          </a:prstGeom>
          <a:noFill/>
          <a:ln w="9525">
            <a:noFill/>
            <a:miter lim="800000"/>
            <a:headEnd/>
            <a:tailEnd/>
          </a:ln>
        </p:spPr>
      </p:pic>
      <p:sp>
        <p:nvSpPr>
          <p:cNvPr id="153606" name="Rectangle 6"/>
          <p:cNvSpPr>
            <a:spLocks noGrp="1" noChangeArrowheads="1"/>
          </p:cNvSpPr>
          <p:nvPr>
            <p:ph type="body" idx="1"/>
          </p:nvPr>
        </p:nvSpPr>
        <p:spPr>
          <a:xfrm>
            <a:off x="533400" y="5562600"/>
            <a:ext cx="7772400" cy="838200"/>
          </a:xfrm>
        </p:spPr>
        <p:txBody>
          <a:bodyPr/>
          <a:lstStyle/>
          <a:p>
            <a:pPr eaLnBrk="1" hangingPunct="1">
              <a:buFont typeface="Wingdings" pitchFamily="2" charset="2"/>
              <a:buNone/>
            </a:pPr>
            <a:r>
              <a:rPr lang="en-US" i="1" smtClean="0">
                <a:cs typeface="Times New Roman" pitchFamily="18" charset="0"/>
              </a:rPr>
              <a:t>Are all of the above in the “</a:t>
            </a:r>
            <a:r>
              <a:rPr lang="en-US" i="1" u="sng" smtClean="0">
                <a:cs typeface="Times New Roman" pitchFamily="18" charset="0"/>
              </a:rPr>
              <a:t>export base</a:t>
            </a:r>
            <a:r>
              <a:rPr lang="en-US" i="1" smtClean="0">
                <a:cs typeface="Times New Roman" pitchFamily="18" charset="0"/>
              </a:rPr>
              <a:t>”?…</a:t>
            </a:r>
          </a:p>
        </p:txBody>
      </p:sp>
      <p:sp>
        <p:nvSpPr>
          <p:cNvPr id="52229" name="Slide Number Placeholder 6"/>
          <p:cNvSpPr>
            <a:spLocks noGrp="1"/>
          </p:cNvSpPr>
          <p:nvPr>
            <p:ph type="sldNum" sz="quarter" idx="12"/>
          </p:nvPr>
        </p:nvSpPr>
        <p:spPr>
          <a:noFill/>
        </p:spPr>
        <p:txBody>
          <a:bodyPr/>
          <a:lstStyle/>
          <a:p>
            <a:fld id="{492186D4-5D07-4B13-87BE-3D81377C035A}" type="slidenum">
              <a:rPr lang="en-US"/>
              <a:pPr/>
              <a:t>47</a:t>
            </a:fld>
            <a:endParaRPr lang="en-US"/>
          </a:p>
        </p:txBody>
      </p:sp>
      <p:sp>
        <p:nvSpPr>
          <p:cNvPr id="52230" name="Footer Placeholder 7"/>
          <p:cNvSpPr>
            <a:spLocks noGrp="1"/>
          </p:cNvSpPr>
          <p:nvPr>
            <p:ph type="ftr" sz="quarter" idx="11"/>
          </p:nvPr>
        </p:nvSpPr>
        <p:spPr>
          <a:noFill/>
        </p:spPr>
        <p:txBody>
          <a:bodyPr/>
          <a:lstStyle/>
          <a:p>
            <a:r>
              <a:rPr lang="en-US"/>
              <a:t>© 2014 OnCourse Learning.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3606">
                                            <p:txEl>
                                              <p:pRg st="0" end="0"/>
                                            </p:txEl>
                                          </p:spTgt>
                                        </p:tgtEl>
                                        <p:attrNameLst>
                                          <p:attrName>style.visibility</p:attrName>
                                        </p:attrNameLst>
                                      </p:cBhvr>
                                      <p:to>
                                        <p:strVal val="visible"/>
                                      </p:to>
                                    </p:set>
                                    <p:anim calcmode="lin" valueType="num">
                                      <p:cBhvr additive="base">
                                        <p:cTn id="7" dur="500" fill="hold"/>
                                        <p:tgtEl>
                                          <p:spTgt spid="15360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5360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6"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pPr eaLnBrk="1" hangingPunct="1">
              <a:defRPr/>
            </a:pPr>
            <a:r>
              <a:rPr lang="en-US" i="1" smtClean="0">
                <a:cs typeface="Times New Roman" pitchFamily="18" charset="0"/>
              </a:rPr>
              <a:t>Information sources…</a:t>
            </a:r>
            <a:endParaRPr lang="en-US" smtClean="0">
              <a:cs typeface="Times New Roman" pitchFamily="18" charset="0"/>
            </a:endParaRPr>
          </a:p>
        </p:txBody>
      </p:sp>
      <p:sp>
        <p:nvSpPr>
          <p:cNvPr id="53251" name="Rectangle 3"/>
          <p:cNvSpPr>
            <a:spLocks noGrp="1" noChangeArrowheads="1"/>
          </p:cNvSpPr>
          <p:nvPr>
            <p:ph type="body" idx="1"/>
          </p:nvPr>
        </p:nvSpPr>
        <p:spPr/>
        <p:txBody>
          <a:bodyPr/>
          <a:lstStyle/>
          <a:p>
            <a:pPr marL="0" indent="0" eaLnBrk="1" hangingPunct="1">
              <a:buFont typeface="Wingdings" pitchFamily="2" charset="2"/>
              <a:buNone/>
            </a:pPr>
            <a:r>
              <a:rPr lang="en-US" sz="2800" b="1" dirty="0" smtClean="0">
                <a:cs typeface="Times New Roman" pitchFamily="18" charset="0"/>
              </a:rPr>
              <a:t>U.S. </a:t>
            </a:r>
            <a:r>
              <a:rPr lang="en-US" sz="2800" b="1" dirty="0" err="1" smtClean="0">
                <a:cs typeface="Times New Roman" pitchFamily="18" charset="0"/>
              </a:rPr>
              <a:t>Govt</a:t>
            </a:r>
            <a:r>
              <a:rPr lang="en-US" sz="2800" b="1" dirty="0" smtClean="0">
                <a:cs typeface="Times New Roman" pitchFamily="18" charset="0"/>
              </a:rPr>
              <a:t> </a:t>
            </a:r>
            <a:r>
              <a:rPr lang="en-US" sz="2800" b="1" i="1" u="sng" dirty="0" smtClean="0">
                <a:cs typeface="Times New Roman" pitchFamily="18" charset="0"/>
              </a:rPr>
              <a:t>Bureau of Labor Statistics</a:t>
            </a:r>
            <a:r>
              <a:rPr lang="en-US" sz="2800" b="1" dirty="0" smtClean="0">
                <a:cs typeface="Times New Roman" pitchFamily="18" charset="0"/>
              </a:rPr>
              <a:t> (</a:t>
            </a:r>
            <a:r>
              <a:rPr lang="en-US" sz="2800" b="1" dirty="0" err="1" smtClean="0">
                <a:cs typeface="Times New Roman" pitchFamily="18" charset="0"/>
              </a:rPr>
              <a:t>BLS</a:t>
            </a:r>
            <a:r>
              <a:rPr lang="en-US" sz="2800" b="1" dirty="0" smtClean="0">
                <a:cs typeface="Times New Roman" pitchFamily="18" charset="0"/>
              </a:rPr>
              <a:t>)</a:t>
            </a:r>
            <a:r>
              <a:rPr lang="en-US" sz="2800" dirty="0" smtClean="0">
                <a:cs typeface="Times New Roman" pitchFamily="18" charset="0"/>
              </a:rPr>
              <a:t> collects and reports data on employment, by </a:t>
            </a:r>
            <a:r>
              <a:rPr lang="en-US" sz="2800" dirty="0" err="1" smtClean="0">
                <a:cs typeface="Times New Roman" pitchFamily="18" charset="0"/>
              </a:rPr>
              <a:t>MSA</a:t>
            </a:r>
            <a:r>
              <a:rPr lang="en-US" sz="2800" dirty="0" smtClean="0">
                <a:cs typeface="Times New Roman" pitchFamily="18" charset="0"/>
              </a:rPr>
              <a:t>.</a:t>
            </a:r>
            <a:br>
              <a:rPr lang="en-US" sz="2800" dirty="0" smtClean="0">
                <a:cs typeface="Times New Roman" pitchFamily="18" charset="0"/>
              </a:rPr>
            </a:br>
            <a:r>
              <a:rPr lang="en-US" sz="2800" dirty="0" smtClean="0">
                <a:cs typeface="Times New Roman" pitchFamily="18" charset="0"/>
              </a:rPr>
              <a:t> </a:t>
            </a:r>
            <a:br>
              <a:rPr lang="en-US" sz="2800" dirty="0" smtClean="0">
                <a:cs typeface="Times New Roman" pitchFamily="18" charset="0"/>
              </a:rPr>
            </a:br>
            <a:r>
              <a:rPr lang="en-US" sz="2800" dirty="0" smtClean="0">
                <a:cs typeface="Times New Roman" pitchFamily="18" charset="0"/>
              </a:rPr>
              <a:t>Jobs are classified according to the hierarchical </a:t>
            </a:r>
            <a:r>
              <a:rPr lang="en-US" sz="2800" b="1" i="1" dirty="0" smtClean="0">
                <a:cs typeface="Times New Roman" pitchFamily="18" charset="0"/>
              </a:rPr>
              <a:t>Standard Industrial Classification (SIC)</a:t>
            </a:r>
            <a:r>
              <a:rPr lang="en-US" sz="2800" dirty="0" smtClean="0">
                <a:cs typeface="Times New Roman" pitchFamily="18" charset="0"/>
              </a:rPr>
              <a:t>, identified by </a:t>
            </a:r>
            <a:r>
              <a:rPr lang="en-US" sz="2800" b="1" dirty="0" smtClean="0">
                <a:cs typeface="Times New Roman" pitchFamily="18" charset="0"/>
              </a:rPr>
              <a:t> SIC Code</a:t>
            </a:r>
            <a:r>
              <a:rPr lang="en-US" sz="2800" dirty="0" smtClean="0">
                <a:cs typeface="Times New Roman" pitchFamily="18" charset="0"/>
              </a:rPr>
              <a:t> numbers.</a:t>
            </a:r>
            <a:br>
              <a:rPr lang="en-US" sz="2800" dirty="0" smtClean="0">
                <a:cs typeface="Times New Roman" pitchFamily="18" charset="0"/>
              </a:rPr>
            </a:br>
            <a:r>
              <a:rPr lang="en-US" sz="2800" dirty="0" smtClean="0">
                <a:cs typeface="Times New Roman" pitchFamily="18" charset="0"/>
              </a:rPr>
              <a:t> </a:t>
            </a:r>
            <a:br>
              <a:rPr lang="en-US" sz="2800" dirty="0" smtClean="0">
                <a:cs typeface="Times New Roman" pitchFamily="18" charset="0"/>
              </a:rPr>
            </a:br>
            <a:r>
              <a:rPr lang="en-US" sz="2800" dirty="0" smtClean="0">
                <a:cs typeface="Times New Roman" pitchFamily="18" charset="0"/>
              </a:rPr>
              <a:t>Number of “digits” indicates level of hierarchical classification…</a:t>
            </a:r>
          </a:p>
        </p:txBody>
      </p:sp>
      <p:sp>
        <p:nvSpPr>
          <p:cNvPr id="53252" name="Slide Number Placeholder 5"/>
          <p:cNvSpPr>
            <a:spLocks noGrp="1"/>
          </p:cNvSpPr>
          <p:nvPr>
            <p:ph type="sldNum" sz="quarter" idx="12"/>
          </p:nvPr>
        </p:nvSpPr>
        <p:spPr>
          <a:noFill/>
        </p:spPr>
        <p:txBody>
          <a:bodyPr/>
          <a:lstStyle/>
          <a:p>
            <a:fld id="{6D575429-FD4E-44DF-B7D1-49A8014C1F1B}" type="slidenum">
              <a:rPr lang="en-US"/>
              <a:pPr/>
              <a:t>48</a:t>
            </a:fld>
            <a:endParaRPr lang="en-US"/>
          </a:p>
        </p:txBody>
      </p:sp>
      <p:sp>
        <p:nvSpPr>
          <p:cNvPr id="53253"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pPr eaLnBrk="1" hangingPunct="1">
              <a:defRPr/>
            </a:pPr>
            <a:r>
              <a:rPr lang="en-US" sz="3200" b="1" smtClean="0">
                <a:cs typeface="Times New Roman" pitchFamily="18" charset="0"/>
              </a:rPr>
              <a:t>Example (Cleveland, OH):</a:t>
            </a:r>
            <a:endParaRPr lang="en-US" sz="3200" smtClean="0">
              <a:cs typeface="Times New Roman" pitchFamily="18" charset="0"/>
            </a:endParaRPr>
          </a:p>
        </p:txBody>
      </p:sp>
      <p:pic>
        <p:nvPicPr>
          <p:cNvPr id="54275" name="Picture 4"/>
          <p:cNvPicPr>
            <a:picLocks noChangeAspect="1" noChangeArrowheads="1"/>
          </p:cNvPicPr>
          <p:nvPr/>
        </p:nvPicPr>
        <p:blipFill>
          <a:blip r:embed="rId2" cstate="print"/>
          <a:srcRect/>
          <a:stretch>
            <a:fillRect/>
          </a:stretch>
        </p:blipFill>
        <p:spPr bwMode="auto">
          <a:xfrm>
            <a:off x="685800" y="2133600"/>
            <a:ext cx="7543800" cy="3336925"/>
          </a:xfrm>
          <a:prstGeom prst="rect">
            <a:avLst/>
          </a:prstGeom>
          <a:solidFill>
            <a:schemeClr val="bg1"/>
          </a:solidFill>
          <a:ln w="9525">
            <a:noFill/>
            <a:miter lim="800000"/>
            <a:headEnd/>
            <a:tailEnd/>
          </a:ln>
        </p:spPr>
      </p:pic>
      <p:sp>
        <p:nvSpPr>
          <p:cNvPr id="54276" name="Slide Number Placeholder 5"/>
          <p:cNvSpPr>
            <a:spLocks noGrp="1"/>
          </p:cNvSpPr>
          <p:nvPr>
            <p:ph type="sldNum" sz="quarter" idx="12"/>
          </p:nvPr>
        </p:nvSpPr>
        <p:spPr>
          <a:noFill/>
        </p:spPr>
        <p:txBody>
          <a:bodyPr/>
          <a:lstStyle/>
          <a:p>
            <a:fld id="{E25C5B27-0FF4-49F9-870F-59BF7E923E32}" type="slidenum">
              <a:rPr lang="en-US"/>
              <a:pPr/>
              <a:t>49</a:t>
            </a:fld>
            <a:endParaRPr lang="en-US"/>
          </a:p>
        </p:txBody>
      </p:sp>
      <p:sp>
        <p:nvSpPr>
          <p:cNvPr id="54277"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en-US" b="1" dirty="0" smtClean="0"/>
              <a:t>Central Place Theory and </a:t>
            </a:r>
            <a:r>
              <a:rPr lang="en-US" b="1" dirty="0" smtClean="0"/>
              <a:t/>
            </a:r>
            <a:br>
              <a:rPr lang="en-US" b="1" dirty="0" smtClean="0"/>
            </a:br>
            <a:r>
              <a:rPr lang="en-US" b="1" dirty="0" smtClean="0"/>
              <a:t>the </a:t>
            </a:r>
            <a:r>
              <a:rPr lang="en-US" b="1" dirty="0" smtClean="0"/>
              <a:t>System of Cities</a:t>
            </a:r>
          </a:p>
        </p:txBody>
      </p:sp>
      <p:sp>
        <p:nvSpPr>
          <p:cNvPr id="15363" name="Rectangle 3"/>
          <p:cNvSpPr>
            <a:spLocks noGrp="1" noChangeArrowheads="1"/>
          </p:cNvSpPr>
          <p:nvPr>
            <p:ph type="body" idx="1"/>
          </p:nvPr>
        </p:nvSpPr>
        <p:spPr>
          <a:xfrm>
            <a:off x="685800" y="1295400"/>
            <a:ext cx="7772400" cy="5029200"/>
          </a:xfrm>
        </p:spPr>
        <p:txBody>
          <a:bodyPr>
            <a:noAutofit/>
          </a:bodyPr>
          <a:lstStyle/>
          <a:p>
            <a:pPr eaLnBrk="1" hangingPunct="1">
              <a:lnSpc>
                <a:spcPct val="90000"/>
              </a:lnSpc>
              <a:buNone/>
            </a:pPr>
            <a:r>
              <a:rPr lang="en-US" sz="2800" dirty="0" smtClean="0"/>
              <a:t>The “</a:t>
            </a:r>
            <a:r>
              <a:rPr lang="en-US" sz="2800" i="1" dirty="0" smtClean="0"/>
              <a:t>Big Picture</a:t>
            </a:r>
            <a:r>
              <a:rPr lang="en-US" sz="2800" dirty="0" smtClean="0"/>
              <a:t>” of cities…</a:t>
            </a:r>
          </a:p>
          <a:p>
            <a:pPr eaLnBrk="1" hangingPunct="1">
              <a:lnSpc>
                <a:spcPct val="90000"/>
              </a:lnSpc>
            </a:pPr>
            <a:r>
              <a:rPr lang="en-US" sz="2800" i="1" dirty="0" smtClean="0"/>
              <a:t>Why cities form, grow, &amp; decline</a:t>
            </a:r>
          </a:p>
          <a:p>
            <a:pPr eaLnBrk="1" hangingPunct="1">
              <a:lnSpc>
                <a:spcPct val="90000"/>
              </a:lnSpc>
            </a:pPr>
            <a:r>
              <a:rPr lang="en-US" sz="2800" i="1" dirty="0" smtClean="0"/>
              <a:t>What are the centralizing &amp; decentralizing forces that explain the number and sizes of cities</a:t>
            </a:r>
          </a:p>
          <a:p>
            <a:pPr eaLnBrk="1" hangingPunct="1">
              <a:lnSpc>
                <a:spcPct val="90000"/>
              </a:lnSpc>
            </a:pPr>
            <a:r>
              <a:rPr lang="en-US" sz="2800" i="1" dirty="0" smtClean="0"/>
              <a:t>What is a "system" of cities, and the essential characteristics of the US system of cities</a:t>
            </a:r>
          </a:p>
          <a:p>
            <a:pPr eaLnBrk="1" hangingPunct="1">
              <a:lnSpc>
                <a:spcPct val="90000"/>
              </a:lnSpc>
            </a:pPr>
            <a:r>
              <a:rPr lang="en-US" sz="2800" i="1" dirty="0" smtClean="0"/>
              <a:t>The key practical insights and principles of central place theory and urban hierarchy theory, and how real estate decision makers can use these</a:t>
            </a:r>
          </a:p>
          <a:p>
            <a:pPr eaLnBrk="1" hangingPunct="1">
              <a:lnSpc>
                <a:spcPct val="90000"/>
              </a:lnSpc>
            </a:pPr>
            <a:r>
              <a:rPr lang="en-US" sz="2800" i="1" dirty="0" smtClean="0"/>
              <a:t>What is meant by the economic base and export base of a city</a:t>
            </a:r>
          </a:p>
          <a:p>
            <a:pPr eaLnBrk="1" hangingPunct="1">
              <a:lnSpc>
                <a:spcPct val="90000"/>
              </a:lnSpc>
            </a:pPr>
            <a:r>
              <a:rPr lang="en-US" sz="2800" i="1" dirty="0" smtClean="0"/>
              <a:t>Employment &amp; population multipliers</a:t>
            </a:r>
          </a:p>
        </p:txBody>
      </p:sp>
      <p:sp>
        <p:nvSpPr>
          <p:cNvPr id="15364" name="Slide Number Placeholder 5"/>
          <p:cNvSpPr>
            <a:spLocks noGrp="1"/>
          </p:cNvSpPr>
          <p:nvPr>
            <p:ph type="sldNum" sz="quarter" idx="12"/>
          </p:nvPr>
        </p:nvSpPr>
        <p:spPr>
          <a:noFill/>
        </p:spPr>
        <p:txBody>
          <a:bodyPr/>
          <a:lstStyle/>
          <a:p>
            <a:fld id="{1DA0A1DA-844B-4053-BBA8-D96D6E7FAB1E}" type="slidenum">
              <a:rPr lang="en-US"/>
              <a:pPr/>
              <a:t>5</a:t>
            </a:fld>
            <a:endParaRPr lang="en-US"/>
          </a:p>
        </p:txBody>
      </p:sp>
      <p:sp>
        <p:nvSpPr>
          <p:cNvPr id="15365"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2"/>
          <p:cNvSpPr txBox="1">
            <a:spLocks noChangeArrowheads="1"/>
          </p:cNvSpPr>
          <p:nvPr/>
        </p:nvSpPr>
        <p:spPr bwMode="auto">
          <a:xfrm>
            <a:off x="762000" y="533400"/>
            <a:ext cx="7315200" cy="457200"/>
          </a:xfrm>
          <a:prstGeom prst="rect">
            <a:avLst/>
          </a:prstGeom>
          <a:noFill/>
          <a:ln w="9525">
            <a:noFill/>
            <a:miter lim="800000"/>
            <a:headEnd/>
            <a:tailEnd/>
          </a:ln>
        </p:spPr>
        <p:txBody>
          <a:bodyPr>
            <a:spAutoFit/>
          </a:bodyPr>
          <a:lstStyle/>
          <a:p>
            <a:pPr>
              <a:spcBef>
                <a:spcPct val="50000"/>
              </a:spcBef>
            </a:pPr>
            <a:r>
              <a:rPr lang="en-US"/>
              <a:t>Example data search . . .</a:t>
            </a:r>
          </a:p>
        </p:txBody>
      </p:sp>
      <p:sp>
        <p:nvSpPr>
          <p:cNvPr id="198659" name="Text Box 3"/>
          <p:cNvSpPr txBox="1">
            <a:spLocks noChangeArrowheads="1"/>
          </p:cNvSpPr>
          <p:nvPr/>
        </p:nvSpPr>
        <p:spPr bwMode="auto">
          <a:xfrm>
            <a:off x="685800" y="1447800"/>
            <a:ext cx="7467600" cy="3560763"/>
          </a:xfrm>
          <a:prstGeom prst="rect">
            <a:avLst/>
          </a:prstGeom>
          <a:noFill/>
          <a:ln w="9525">
            <a:noFill/>
            <a:miter lim="800000"/>
            <a:headEnd/>
            <a:tailEnd/>
          </a:ln>
        </p:spPr>
        <p:txBody>
          <a:bodyPr>
            <a:spAutoFit/>
          </a:bodyPr>
          <a:lstStyle/>
          <a:p>
            <a:pPr>
              <a:spcBef>
                <a:spcPct val="50000"/>
              </a:spcBef>
            </a:pPr>
            <a:r>
              <a:rPr lang="en-US" dirty="0"/>
              <a:t>Go to the Bureau of Labor Statistics web site at </a:t>
            </a:r>
            <a:r>
              <a:rPr lang="en-US" dirty="0">
                <a:hlinkClick r:id="rId3"/>
              </a:rPr>
              <a:t>www.bls.gov</a:t>
            </a:r>
            <a:endParaRPr lang="en-US" dirty="0"/>
          </a:p>
          <a:p>
            <a:pPr>
              <a:spcBef>
                <a:spcPct val="50000"/>
              </a:spcBef>
            </a:pPr>
            <a:r>
              <a:rPr lang="en-US" dirty="0"/>
              <a:t>On their home page, under the “</a:t>
            </a:r>
            <a:r>
              <a:rPr lang="en-US" i="1" dirty="0"/>
              <a:t>Get Detailed Statistics</a:t>
            </a:r>
            <a:r>
              <a:rPr lang="en-US" dirty="0"/>
              <a:t>” heading, click on “</a:t>
            </a:r>
            <a:r>
              <a:rPr lang="en-US" b="1" u="sng" dirty="0"/>
              <a:t>Create Customized Tables (1 screen)</a:t>
            </a:r>
            <a:r>
              <a:rPr lang="en-US" dirty="0"/>
              <a:t>”</a:t>
            </a:r>
          </a:p>
          <a:p>
            <a:pPr>
              <a:spcBef>
                <a:spcPct val="50000"/>
              </a:spcBef>
            </a:pPr>
            <a:r>
              <a:rPr lang="en-US" dirty="0"/>
              <a:t>Fill in the form to get the data to estimate the location quotient for the Cincinnati </a:t>
            </a:r>
            <a:r>
              <a:rPr lang="en-US" dirty="0" err="1"/>
              <a:t>MSA</a:t>
            </a:r>
            <a:r>
              <a:rPr lang="en-US" dirty="0"/>
              <a:t> for SIC 3724 “Aircraft Engines &amp; Engine Parts”</a:t>
            </a:r>
          </a:p>
          <a:p>
            <a:pPr>
              <a:spcBef>
                <a:spcPct val="50000"/>
              </a:spcBef>
            </a:pPr>
            <a:r>
              <a:rPr lang="en-US" dirty="0"/>
              <a:t>e.g., for 2000:</a:t>
            </a:r>
          </a:p>
        </p:txBody>
      </p:sp>
      <p:graphicFrame>
        <p:nvGraphicFramePr>
          <p:cNvPr id="198660" name="Object 4"/>
          <p:cNvGraphicFramePr>
            <a:graphicFrameLocks noChangeAspect="1"/>
          </p:cNvGraphicFramePr>
          <p:nvPr/>
        </p:nvGraphicFramePr>
        <p:xfrm>
          <a:off x="990600" y="5181600"/>
          <a:ext cx="7164388" cy="760413"/>
        </p:xfrm>
        <a:graphic>
          <a:graphicData uri="http://schemas.openxmlformats.org/presentationml/2006/ole">
            <p:oleObj spid="_x0000_s7170" name="Equation" r:id="rId4" imgW="4000320" imgH="419040" progId="Equation.3">
              <p:embed/>
            </p:oleObj>
          </a:graphicData>
        </a:graphic>
      </p:graphicFrame>
      <p:sp>
        <p:nvSpPr>
          <p:cNvPr id="7173" name="Slide Number Placeholder 6"/>
          <p:cNvSpPr>
            <a:spLocks noGrp="1"/>
          </p:cNvSpPr>
          <p:nvPr>
            <p:ph type="sldNum" sz="quarter" idx="12"/>
          </p:nvPr>
        </p:nvSpPr>
        <p:spPr>
          <a:noFill/>
        </p:spPr>
        <p:txBody>
          <a:bodyPr/>
          <a:lstStyle/>
          <a:p>
            <a:fld id="{9BAC5054-9548-4273-9C90-95BA85B5AD10}" type="slidenum">
              <a:rPr lang="en-US"/>
              <a:pPr/>
              <a:t>50</a:t>
            </a:fld>
            <a:endParaRPr lang="en-US"/>
          </a:p>
        </p:txBody>
      </p:sp>
      <p:sp>
        <p:nvSpPr>
          <p:cNvPr id="7174" name="Footer Placeholder 7"/>
          <p:cNvSpPr>
            <a:spLocks noGrp="1"/>
          </p:cNvSpPr>
          <p:nvPr>
            <p:ph type="ftr" sz="quarter" idx="11"/>
          </p:nvPr>
        </p:nvSpPr>
        <p:spPr>
          <a:noFill/>
        </p:spPr>
        <p:txBody>
          <a:bodyPr/>
          <a:lstStyle/>
          <a:p>
            <a:r>
              <a:rPr lang="en-US"/>
              <a:t>© 2014 OnCourse Learning.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8659">
                                            <p:txEl>
                                              <p:pRg st="0" end="0"/>
                                            </p:txEl>
                                          </p:spTgt>
                                        </p:tgtEl>
                                        <p:attrNameLst>
                                          <p:attrName>style.visibility</p:attrName>
                                        </p:attrNameLst>
                                      </p:cBhvr>
                                      <p:to>
                                        <p:strVal val="visible"/>
                                      </p:to>
                                    </p:set>
                                    <p:anim calcmode="lin" valueType="num">
                                      <p:cBhvr additive="base">
                                        <p:cTn id="7" dur="500" fill="hold"/>
                                        <p:tgtEl>
                                          <p:spTgt spid="1986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86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8659">
                                            <p:txEl>
                                              <p:pRg st="1" end="1"/>
                                            </p:txEl>
                                          </p:spTgt>
                                        </p:tgtEl>
                                        <p:attrNameLst>
                                          <p:attrName>style.visibility</p:attrName>
                                        </p:attrNameLst>
                                      </p:cBhvr>
                                      <p:to>
                                        <p:strVal val="visible"/>
                                      </p:to>
                                    </p:set>
                                    <p:anim calcmode="lin" valueType="num">
                                      <p:cBhvr additive="base">
                                        <p:cTn id="13" dur="500" fill="hold"/>
                                        <p:tgtEl>
                                          <p:spTgt spid="19865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986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98659">
                                            <p:txEl>
                                              <p:pRg st="2" end="2"/>
                                            </p:txEl>
                                          </p:spTgt>
                                        </p:tgtEl>
                                        <p:attrNameLst>
                                          <p:attrName>style.visibility</p:attrName>
                                        </p:attrNameLst>
                                      </p:cBhvr>
                                      <p:to>
                                        <p:strVal val="visible"/>
                                      </p:to>
                                    </p:set>
                                    <p:anim calcmode="lin" valueType="num">
                                      <p:cBhvr additive="base">
                                        <p:cTn id="19" dur="500" fill="hold"/>
                                        <p:tgtEl>
                                          <p:spTgt spid="19865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986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98659">
                                            <p:txEl>
                                              <p:pRg st="3" end="3"/>
                                            </p:txEl>
                                          </p:spTgt>
                                        </p:tgtEl>
                                        <p:attrNameLst>
                                          <p:attrName>style.visibility</p:attrName>
                                        </p:attrNameLst>
                                      </p:cBhvr>
                                      <p:to>
                                        <p:strVal val="visible"/>
                                      </p:to>
                                    </p:set>
                                    <p:anim calcmode="lin" valueType="num">
                                      <p:cBhvr additive="base">
                                        <p:cTn id="25" dur="500" fill="hold"/>
                                        <p:tgtEl>
                                          <p:spTgt spid="19865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986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98660"/>
                                        </p:tgtEl>
                                        <p:attrNameLst>
                                          <p:attrName>style.visibility</p:attrName>
                                        </p:attrNameLst>
                                      </p:cBhvr>
                                      <p:to>
                                        <p:strVal val="visible"/>
                                      </p:to>
                                    </p:set>
                                    <p:anim calcmode="lin" valueType="num">
                                      <p:cBhvr additive="base">
                                        <p:cTn id="31" dur="500" fill="hold"/>
                                        <p:tgtEl>
                                          <p:spTgt spid="198660"/>
                                        </p:tgtEl>
                                        <p:attrNameLst>
                                          <p:attrName>ppt_x</p:attrName>
                                        </p:attrNameLst>
                                      </p:cBhvr>
                                      <p:tavLst>
                                        <p:tav tm="0">
                                          <p:val>
                                            <p:strVal val="0-#ppt_w/2"/>
                                          </p:val>
                                        </p:tav>
                                        <p:tav tm="100000">
                                          <p:val>
                                            <p:strVal val="#ppt_x"/>
                                          </p:val>
                                        </p:tav>
                                      </p:tavLst>
                                    </p:anim>
                                    <p:anim calcmode="lin" valueType="num">
                                      <p:cBhvr additive="base">
                                        <p:cTn id="32" dur="500" fill="hold"/>
                                        <p:tgtEl>
                                          <p:spTgt spid="1986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59"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body" idx="1"/>
          </p:nvPr>
        </p:nvSpPr>
        <p:spPr>
          <a:xfrm>
            <a:off x="685800" y="1524000"/>
            <a:ext cx="7772400" cy="4114800"/>
          </a:xfrm>
        </p:spPr>
        <p:txBody>
          <a:bodyPr/>
          <a:lstStyle/>
          <a:p>
            <a:pPr eaLnBrk="1" hangingPunct="1"/>
            <a:r>
              <a:rPr lang="en-US" dirty="0" smtClean="0">
                <a:cs typeface="Times New Roman" pitchFamily="18" charset="0"/>
              </a:rPr>
              <a:t>Jobs </a:t>
            </a:r>
            <a:r>
              <a:rPr lang="en-US" dirty="0" smtClean="0">
                <a:cs typeface="Times New Roman" pitchFamily="18" charset="0"/>
              </a:rPr>
              <a:t>that are not part of the export sector are dependent on serving the local population. Examples:</a:t>
            </a:r>
            <a:br>
              <a:rPr lang="en-US" dirty="0" smtClean="0">
                <a:cs typeface="Times New Roman" pitchFamily="18" charset="0"/>
              </a:rPr>
            </a:br>
            <a:r>
              <a:rPr lang="en-US" dirty="0" smtClean="0">
                <a:latin typeface="Courier New" pitchFamily="49" charset="0"/>
                <a:cs typeface="Courier New" pitchFamily="49" charset="0"/>
              </a:rPr>
              <a:t>o</a:t>
            </a:r>
            <a:r>
              <a:rPr lang="en-US" dirty="0" smtClean="0">
                <a:cs typeface="Times New Roman" pitchFamily="18" charset="0"/>
              </a:rPr>
              <a:t>     Grocery clerk, </a:t>
            </a:r>
            <a:br>
              <a:rPr lang="en-US" dirty="0" smtClean="0">
                <a:cs typeface="Times New Roman" pitchFamily="18" charset="0"/>
              </a:rPr>
            </a:br>
            <a:r>
              <a:rPr lang="en-US" dirty="0" smtClean="0">
                <a:latin typeface="Courier New" pitchFamily="49" charset="0"/>
                <a:cs typeface="Courier New" pitchFamily="49" charset="0"/>
              </a:rPr>
              <a:t>o</a:t>
            </a:r>
            <a:r>
              <a:rPr lang="en-US" dirty="0" smtClean="0">
                <a:cs typeface="Times New Roman" pitchFamily="18" charset="0"/>
              </a:rPr>
              <a:t>     Divorce attorney, </a:t>
            </a:r>
            <a:br>
              <a:rPr lang="en-US" dirty="0" smtClean="0">
                <a:cs typeface="Times New Roman" pitchFamily="18" charset="0"/>
              </a:rPr>
            </a:br>
            <a:r>
              <a:rPr lang="en-US" dirty="0" smtClean="0">
                <a:latin typeface="Courier New" pitchFamily="49" charset="0"/>
                <a:cs typeface="Courier New" pitchFamily="49" charset="0"/>
              </a:rPr>
              <a:t>o</a:t>
            </a:r>
            <a:r>
              <a:rPr lang="en-US" dirty="0" smtClean="0">
                <a:cs typeface="Times New Roman" pitchFamily="18" charset="0"/>
              </a:rPr>
              <a:t>     Child care worker, </a:t>
            </a:r>
            <a:br>
              <a:rPr lang="en-US" dirty="0" smtClean="0">
                <a:cs typeface="Times New Roman" pitchFamily="18" charset="0"/>
              </a:rPr>
            </a:br>
            <a:r>
              <a:rPr lang="en-US" dirty="0" smtClean="0">
                <a:latin typeface="Courier New" pitchFamily="49" charset="0"/>
                <a:cs typeface="Courier New" pitchFamily="49" charset="0"/>
              </a:rPr>
              <a:t>o</a:t>
            </a:r>
            <a:r>
              <a:rPr lang="en-US" dirty="0" smtClean="0">
                <a:cs typeface="Times New Roman" pitchFamily="18" charset="0"/>
              </a:rPr>
              <a:t>     Utility line repair-person, etc.</a:t>
            </a:r>
          </a:p>
        </p:txBody>
      </p:sp>
      <p:sp>
        <p:nvSpPr>
          <p:cNvPr id="159749" name="Rectangle 5"/>
          <p:cNvSpPr>
            <a:spLocks noGrp="1" noChangeArrowheads="1"/>
          </p:cNvSpPr>
          <p:nvPr>
            <p:ph type="title"/>
          </p:nvPr>
        </p:nvSpPr>
        <p:spPr>
          <a:xfrm>
            <a:off x="685800" y="381000"/>
            <a:ext cx="7772400" cy="838200"/>
          </a:xfrm>
        </p:spPr>
        <p:txBody>
          <a:bodyPr/>
          <a:lstStyle/>
          <a:p>
            <a:pPr eaLnBrk="1" hangingPunct="1">
              <a:defRPr/>
            </a:pPr>
            <a:r>
              <a:rPr lang="en-US" sz="2800" b="1" smtClean="0">
                <a:cs typeface="Times New Roman" pitchFamily="18" charset="0"/>
              </a:rPr>
              <a:t>The Service Sector and the Export Multiplier</a:t>
            </a:r>
            <a:endParaRPr lang="en-US" sz="2800" smtClean="0"/>
          </a:p>
        </p:txBody>
      </p:sp>
      <p:sp>
        <p:nvSpPr>
          <p:cNvPr id="55300" name="Slide Number Placeholder 5"/>
          <p:cNvSpPr>
            <a:spLocks noGrp="1"/>
          </p:cNvSpPr>
          <p:nvPr>
            <p:ph type="sldNum" sz="quarter" idx="12"/>
          </p:nvPr>
        </p:nvSpPr>
        <p:spPr>
          <a:noFill/>
        </p:spPr>
        <p:txBody>
          <a:bodyPr/>
          <a:lstStyle/>
          <a:p>
            <a:fld id="{FCDA9932-EB2F-41FD-A312-21789D9EE8BB}" type="slidenum">
              <a:rPr lang="en-US"/>
              <a:pPr/>
              <a:t>51</a:t>
            </a:fld>
            <a:endParaRPr lang="en-US"/>
          </a:p>
        </p:txBody>
      </p:sp>
      <p:sp>
        <p:nvSpPr>
          <p:cNvPr id="55301"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685800" y="381000"/>
            <a:ext cx="7772400" cy="838200"/>
          </a:xfrm>
        </p:spPr>
        <p:txBody>
          <a:bodyPr/>
          <a:lstStyle/>
          <a:p>
            <a:pPr eaLnBrk="1" hangingPunct="1">
              <a:defRPr/>
            </a:pPr>
            <a:r>
              <a:rPr lang="en-US" sz="2800" b="1" smtClean="0">
                <a:cs typeface="Times New Roman" pitchFamily="18" charset="0"/>
              </a:rPr>
              <a:t>The Service Sector and the Export Multiplier</a:t>
            </a:r>
            <a:endParaRPr lang="en-US" sz="2800" smtClean="0"/>
          </a:p>
        </p:txBody>
      </p:sp>
      <p:sp>
        <p:nvSpPr>
          <p:cNvPr id="162819" name="Rectangle 3"/>
          <p:cNvSpPr>
            <a:spLocks noGrp="1" noChangeArrowheads="1"/>
          </p:cNvSpPr>
          <p:nvPr>
            <p:ph type="body" idx="1"/>
          </p:nvPr>
        </p:nvSpPr>
        <p:spPr>
          <a:xfrm>
            <a:off x="685800" y="1295400"/>
            <a:ext cx="7772400" cy="5257800"/>
          </a:xfrm>
        </p:spPr>
        <p:txBody>
          <a:bodyPr/>
          <a:lstStyle/>
          <a:p>
            <a:pPr eaLnBrk="1" hangingPunct="1">
              <a:lnSpc>
                <a:spcPct val="90000"/>
              </a:lnSpc>
            </a:pPr>
            <a:r>
              <a:rPr lang="en-US" sz="2800" dirty="0" smtClean="0">
                <a:cs typeface="Times New Roman" pitchFamily="18" charset="0"/>
              </a:rPr>
              <a:t>These </a:t>
            </a:r>
            <a:r>
              <a:rPr lang="en-US" sz="2800" dirty="0" smtClean="0">
                <a:cs typeface="Times New Roman" pitchFamily="18" charset="0"/>
              </a:rPr>
              <a:t>jobs depend ultimately, directly or indirectly, on the export base of the region.</a:t>
            </a:r>
          </a:p>
          <a:p>
            <a:pPr eaLnBrk="1" hangingPunct="1">
              <a:lnSpc>
                <a:spcPct val="90000"/>
              </a:lnSpc>
            </a:pPr>
            <a:r>
              <a:rPr lang="en-US" sz="2800" b="1" i="1" dirty="0" err="1" smtClean="0">
                <a:cs typeface="Times New Roman" pitchFamily="18" charset="0"/>
              </a:rPr>
              <a:t>LQ</a:t>
            </a:r>
            <a:r>
              <a:rPr lang="en-US" sz="2800" dirty="0" smtClean="0">
                <a:cs typeface="Times New Roman" pitchFamily="18" charset="0"/>
              </a:rPr>
              <a:t> </a:t>
            </a:r>
            <a:r>
              <a:rPr lang="en-US" sz="2800" b="1" dirty="0" smtClean="0">
                <a:cs typeface="Times New Roman" pitchFamily="18" charset="0"/>
                <a:sym typeface="Symbol" pitchFamily="18" charset="2"/>
              </a:rPr>
              <a:t></a:t>
            </a:r>
            <a:r>
              <a:rPr lang="en-US" sz="2800" b="1" dirty="0" smtClean="0">
                <a:cs typeface="Times New Roman" pitchFamily="18" charset="0"/>
              </a:rPr>
              <a:t> 1.0</a:t>
            </a:r>
            <a:r>
              <a:rPr lang="en-US" sz="2800" dirty="0" smtClean="0">
                <a:cs typeface="Times New Roman" pitchFamily="18" charset="0"/>
              </a:rPr>
              <a:t> for non-basic occupations in most cities.</a:t>
            </a:r>
          </a:p>
          <a:p>
            <a:pPr eaLnBrk="1" hangingPunct="1">
              <a:lnSpc>
                <a:spcPct val="90000"/>
              </a:lnSpc>
            </a:pPr>
            <a:r>
              <a:rPr lang="en-US" sz="2800" dirty="0" smtClean="0">
                <a:cs typeface="Times New Roman" pitchFamily="18" charset="0"/>
              </a:rPr>
              <a:t>The </a:t>
            </a:r>
            <a:r>
              <a:rPr lang="en-US" sz="2800" dirty="0" smtClean="0">
                <a:cs typeface="Times New Roman" pitchFamily="18" charset="0"/>
              </a:rPr>
              <a:t>non-basic sector is also known as </a:t>
            </a:r>
            <a:r>
              <a:rPr lang="en-US" sz="2800" dirty="0" smtClean="0">
                <a:cs typeface="Times New Roman" pitchFamily="18" charset="0"/>
              </a:rPr>
              <a:t>the “service sector” </a:t>
            </a:r>
            <a:r>
              <a:rPr lang="en-US" sz="2800" dirty="0" smtClean="0">
                <a:cs typeface="Times New Roman" pitchFamily="18" charset="0"/>
              </a:rPr>
              <a:t>of the region. </a:t>
            </a:r>
          </a:p>
          <a:p>
            <a:pPr eaLnBrk="1" hangingPunct="1">
              <a:lnSpc>
                <a:spcPct val="90000"/>
              </a:lnSpc>
            </a:pPr>
            <a:r>
              <a:rPr lang="en-US" sz="2800" dirty="0" smtClean="0">
                <a:cs typeface="Times New Roman" pitchFamily="18" charset="0"/>
              </a:rPr>
              <a:t>If </a:t>
            </a:r>
            <a:r>
              <a:rPr lang="en-US" sz="2800" dirty="0" smtClean="0">
                <a:cs typeface="Times New Roman" pitchFamily="18" charset="0"/>
              </a:rPr>
              <a:t>the export sector declined there would be less need for the service sector. </a:t>
            </a:r>
          </a:p>
          <a:p>
            <a:pPr eaLnBrk="1" hangingPunct="1">
              <a:lnSpc>
                <a:spcPct val="90000"/>
              </a:lnSpc>
            </a:pPr>
            <a:r>
              <a:rPr lang="en-US" sz="2800" dirty="0" smtClean="0">
                <a:cs typeface="Times New Roman" pitchFamily="18" charset="0"/>
              </a:rPr>
              <a:t>Since </a:t>
            </a:r>
            <a:r>
              <a:rPr lang="en-US" sz="2800" dirty="0" smtClean="0">
                <a:cs typeface="Times New Roman" pitchFamily="18" charset="0"/>
              </a:rPr>
              <a:t>the service sector is dependent on the export sector, the change in the demand for service sector jobs is a function of the change in the number of export sector jobs.</a:t>
            </a:r>
          </a:p>
        </p:txBody>
      </p:sp>
      <p:sp>
        <p:nvSpPr>
          <p:cNvPr id="56324" name="Slide Number Placeholder 5"/>
          <p:cNvSpPr>
            <a:spLocks noGrp="1"/>
          </p:cNvSpPr>
          <p:nvPr>
            <p:ph type="sldNum" sz="quarter" idx="12"/>
          </p:nvPr>
        </p:nvSpPr>
        <p:spPr>
          <a:noFill/>
        </p:spPr>
        <p:txBody>
          <a:bodyPr/>
          <a:lstStyle/>
          <a:p>
            <a:fld id="{53220142-F67F-4342-9D07-03D0B1A3DB2F}" type="slidenum">
              <a:rPr lang="en-US"/>
              <a:pPr/>
              <a:t>52</a:t>
            </a:fld>
            <a:endParaRPr lang="en-US"/>
          </a:p>
        </p:txBody>
      </p:sp>
      <p:sp>
        <p:nvSpPr>
          <p:cNvPr id="56325"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2819">
                                            <p:txEl>
                                              <p:pRg st="0" end="0"/>
                                            </p:txEl>
                                          </p:spTgt>
                                        </p:tgtEl>
                                        <p:attrNameLst>
                                          <p:attrName>style.visibility</p:attrName>
                                        </p:attrNameLst>
                                      </p:cBhvr>
                                      <p:to>
                                        <p:strVal val="visible"/>
                                      </p:to>
                                    </p:set>
                                    <p:anim calcmode="lin" valueType="num">
                                      <p:cBhvr additive="base">
                                        <p:cTn id="7" dur="500" fill="hold"/>
                                        <p:tgtEl>
                                          <p:spTgt spid="1628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28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2819">
                                            <p:txEl>
                                              <p:pRg st="1" end="1"/>
                                            </p:txEl>
                                          </p:spTgt>
                                        </p:tgtEl>
                                        <p:attrNameLst>
                                          <p:attrName>style.visibility</p:attrName>
                                        </p:attrNameLst>
                                      </p:cBhvr>
                                      <p:to>
                                        <p:strVal val="visible"/>
                                      </p:to>
                                    </p:set>
                                    <p:anim calcmode="lin" valueType="num">
                                      <p:cBhvr additive="base">
                                        <p:cTn id="13" dur="500" fill="hold"/>
                                        <p:tgtEl>
                                          <p:spTgt spid="1628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28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2819">
                                            <p:txEl>
                                              <p:pRg st="2" end="2"/>
                                            </p:txEl>
                                          </p:spTgt>
                                        </p:tgtEl>
                                        <p:attrNameLst>
                                          <p:attrName>style.visibility</p:attrName>
                                        </p:attrNameLst>
                                      </p:cBhvr>
                                      <p:to>
                                        <p:strVal val="visible"/>
                                      </p:to>
                                    </p:set>
                                    <p:anim calcmode="lin" valueType="num">
                                      <p:cBhvr additive="base">
                                        <p:cTn id="19" dur="500" fill="hold"/>
                                        <p:tgtEl>
                                          <p:spTgt spid="16281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628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62819">
                                            <p:txEl>
                                              <p:pRg st="3" end="3"/>
                                            </p:txEl>
                                          </p:spTgt>
                                        </p:tgtEl>
                                        <p:attrNameLst>
                                          <p:attrName>style.visibility</p:attrName>
                                        </p:attrNameLst>
                                      </p:cBhvr>
                                      <p:to>
                                        <p:strVal val="visible"/>
                                      </p:to>
                                    </p:set>
                                    <p:anim calcmode="lin" valueType="num">
                                      <p:cBhvr additive="base">
                                        <p:cTn id="25" dur="500" fill="hold"/>
                                        <p:tgtEl>
                                          <p:spTgt spid="16281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628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62819">
                                            <p:txEl>
                                              <p:pRg st="4" end="4"/>
                                            </p:txEl>
                                          </p:spTgt>
                                        </p:tgtEl>
                                        <p:attrNameLst>
                                          <p:attrName>style.visibility</p:attrName>
                                        </p:attrNameLst>
                                      </p:cBhvr>
                                      <p:to>
                                        <p:strVal val="visible"/>
                                      </p:to>
                                    </p:set>
                                    <p:anim calcmode="lin" valueType="num">
                                      <p:cBhvr additive="base">
                                        <p:cTn id="31" dur="500" fill="hold"/>
                                        <p:tgtEl>
                                          <p:spTgt spid="16281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6281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body" idx="1"/>
          </p:nvPr>
        </p:nvSpPr>
        <p:spPr>
          <a:xfrm>
            <a:off x="609600" y="1447800"/>
            <a:ext cx="7772400" cy="4114800"/>
          </a:xfrm>
        </p:spPr>
        <p:txBody>
          <a:bodyPr/>
          <a:lstStyle/>
          <a:p>
            <a:pPr marL="0" indent="0" eaLnBrk="1" hangingPunct="1">
              <a:lnSpc>
                <a:spcPct val="90000"/>
              </a:lnSpc>
              <a:buNone/>
            </a:pPr>
            <a:r>
              <a:rPr lang="en-US" b="1" i="1" dirty="0" smtClean="0">
                <a:cs typeface="Times New Roman" pitchFamily="18" charset="0"/>
              </a:rPr>
              <a:t>The number of jobs in the service sector generally greatly exceeds the number of jobs directly in the export sector</a:t>
            </a:r>
            <a:r>
              <a:rPr lang="en-US" b="1" i="1" dirty="0" smtClean="0">
                <a:cs typeface="Times New Roman" pitchFamily="18" charset="0"/>
              </a:rPr>
              <a:t>.</a:t>
            </a:r>
          </a:p>
          <a:p>
            <a:pPr marL="0" indent="0" eaLnBrk="1" hangingPunct="1">
              <a:lnSpc>
                <a:spcPct val="90000"/>
              </a:lnSpc>
              <a:buNone/>
            </a:pPr>
            <a:r>
              <a:rPr lang="en-US" b="1" i="1" dirty="0" smtClean="0">
                <a:cs typeface="Times New Roman" pitchFamily="18" charset="0"/>
              </a:rPr>
              <a:t> </a:t>
            </a:r>
            <a:r>
              <a:rPr lang="en-US" dirty="0" smtClean="0">
                <a:cs typeface="Times New Roman" pitchFamily="18" charset="0"/>
              </a:rPr>
              <a:t/>
            </a:r>
            <a:br>
              <a:rPr lang="en-US" dirty="0" smtClean="0">
                <a:cs typeface="Times New Roman" pitchFamily="18" charset="0"/>
              </a:rPr>
            </a:br>
            <a:r>
              <a:rPr lang="en-US" i="1" dirty="0" smtClean="0">
                <a:cs typeface="Times New Roman" pitchFamily="18" charset="0"/>
              </a:rPr>
              <a:t>Therefore</a:t>
            </a:r>
            <a:r>
              <a:rPr lang="en-US" i="1" dirty="0" smtClean="0">
                <a:cs typeface="Times New Roman" pitchFamily="18" charset="0"/>
              </a:rPr>
              <a:t>:</a:t>
            </a:r>
          </a:p>
          <a:p>
            <a:pPr marL="341313" indent="-341313" eaLnBrk="1" hangingPunct="1">
              <a:lnSpc>
                <a:spcPct val="90000"/>
              </a:lnSpc>
            </a:pPr>
            <a:r>
              <a:rPr lang="en-US" b="1" dirty="0" smtClean="0">
                <a:cs typeface="Times New Roman" pitchFamily="18" charset="0"/>
              </a:rPr>
              <a:t>Expansion </a:t>
            </a:r>
            <a:r>
              <a:rPr lang="en-US" b="1" dirty="0" smtClean="0">
                <a:cs typeface="Times New Roman" pitchFamily="18" charset="0"/>
              </a:rPr>
              <a:t>in the export sector creates an </a:t>
            </a:r>
            <a:r>
              <a:rPr lang="en-US" b="1" dirty="0" smtClean="0">
                <a:cs typeface="Times New Roman" pitchFamily="18" charset="0"/>
              </a:rPr>
              <a:t>“employment </a:t>
            </a:r>
            <a:r>
              <a:rPr lang="en-US" b="1" dirty="0" smtClean="0">
                <a:cs typeface="Times New Roman" pitchFamily="18" charset="0"/>
              </a:rPr>
              <a:t>multiplier </a:t>
            </a:r>
            <a:r>
              <a:rPr lang="en-US" b="1" dirty="0" smtClean="0">
                <a:cs typeface="Times New Roman" pitchFamily="18" charset="0"/>
              </a:rPr>
              <a:t>effect” </a:t>
            </a:r>
            <a:r>
              <a:rPr lang="en-US" b="1" dirty="0" smtClean="0">
                <a:cs typeface="Times New Roman" pitchFamily="18" charset="0"/>
              </a:rPr>
              <a:t>on total local employment</a:t>
            </a:r>
            <a:r>
              <a:rPr lang="en-US" dirty="0" smtClean="0">
                <a:cs typeface="Times New Roman" pitchFamily="18" charset="0"/>
              </a:rPr>
              <a:t>.</a:t>
            </a:r>
          </a:p>
        </p:txBody>
      </p:sp>
      <p:sp>
        <p:nvSpPr>
          <p:cNvPr id="164869" name="Rectangle 5"/>
          <p:cNvSpPr>
            <a:spLocks noGrp="1" noChangeArrowheads="1"/>
          </p:cNvSpPr>
          <p:nvPr>
            <p:ph type="title"/>
          </p:nvPr>
        </p:nvSpPr>
        <p:spPr>
          <a:xfrm>
            <a:off x="685800" y="381000"/>
            <a:ext cx="7772400" cy="838200"/>
          </a:xfrm>
        </p:spPr>
        <p:txBody>
          <a:bodyPr/>
          <a:lstStyle/>
          <a:p>
            <a:pPr eaLnBrk="1" hangingPunct="1">
              <a:defRPr/>
            </a:pPr>
            <a:r>
              <a:rPr lang="en-US" sz="2800" b="1" smtClean="0">
                <a:cs typeface="Times New Roman" pitchFamily="18" charset="0"/>
              </a:rPr>
              <a:t>The Service Sector and the Export Multiplier</a:t>
            </a:r>
            <a:endParaRPr lang="en-US" sz="2800" smtClean="0"/>
          </a:p>
        </p:txBody>
      </p:sp>
      <p:sp>
        <p:nvSpPr>
          <p:cNvPr id="57348" name="Slide Number Placeholder 5"/>
          <p:cNvSpPr>
            <a:spLocks noGrp="1"/>
          </p:cNvSpPr>
          <p:nvPr>
            <p:ph type="sldNum" sz="quarter" idx="12"/>
          </p:nvPr>
        </p:nvSpPr>
        <p:spPr>
          <a:noFill/>
        </p:spPr>
        <p:txBody>
          <a:bodyPr/>
          <a:lstStyle/>
          <a:p>
            <a:fld id="{F4D692C8-CC42-4288-A41F-0387E772908A}" type="slidenum">
              <a:rPr lang="en-US"/>
              <a:pPr/>
              <a:t>53</a:t>
            </a:fld>
            <a:endParaRPr lang="en-US"/>
          </a:p>
        </p:txBody>
      </p:sp>
      <p:sp>
        <p:nvSpPr>
          <p:cNvPr id="57349"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a:xfrm>
            <a:off x="685800" y="0"/>
            <a:ext cx="7772400" cy="1143000"/>
          </a:xfrm>
        </p:spPr>
        <p:txBody>
          <a:bodyPr/>
          <a:lstStyle/>
          <a:p>
            <a:pPr eaLnBrk="1" hangingPunct="1">
              <a:defRPr/>
            </a:pPr>
            <a:r>
              <a:rPr lang="en-US" b="1" smtClean="0">
                <a:cs typeface="Times New Roman" pitchFamily="18" charset="0"/>
              </a:rPr>
              <a:t>Example:</a:t>
            </a:r>
            <a:endParaRPr lang="en-US" smtClean="0">
              <a:cs typeface="Times New Roman" pitchFamily="18" charset="0"/>
            </a:endParaRPr>
          </a:p>
        </p:txBody>
      </p:sp>
      <p:sp>
        <p:nvSpPr>
          <p:cNvPr id="58371" name="Rectangle 3"/>
          <p:cNvSpPr>
            <a:spLocks noGrp="1" noChangeArrowheads="1"/>
          </p:cNvSpPr>
          <p:nvPr>
            <p:ph type="body" idx="1"/>
          </p:nvPr>
        </p:nvSpPr>
        <p:spPr/>
        <p:txBody>
          <a:bodyPr/>
          <a:lstStyle/>
          <a:p>
            <a:pPr marL="0" indent="0" eaLnBrk="1" hangingPunct="1">
              <a:buFont typeface="Wingdings" pitchFamily="2" charset="2"/>
              <a:buNone/>
            </a:pPr>
            <a:r>
              <a:rPr lang="en-US" dirty="0" smtClean="0">
                <a:cs typeface="Times New Roman" pitchFamily="18" charset="0"/>
              </a:rPr>
              <a:t>Toyota USA sets up national headquarters office in Cincinnati </a:t>
            </a:r>
            <a:r>
              <a:rPr lang="en-US" dirty="0" err="1" smtClean="0">
                <a:cs typeface="Times New Roman" pitchFamily="18" charset="0"/>
              </a:rPr>
              <a:t>MSA</a:t>
            </a:r>
            <a:r>
              <a:rPr lang="en-US" dirty="0" smtClean="0">
                <a:cs typeface="Times New Roman" pitchFamily="18" charset="0"/>
              </a:rPr>
              <a:t> (</a:t>
            </a:r>
            <a:r>
              <a:rPr lang="en-US" dirty="0" err="1" smtClean="0">
                <a:cs typeface="Times New Roman" pitchFamily="18" charset="0"/>
              </a:rPr>
              <a:t>N.Ky</a:t>
            </a:r>
            <a:r>
              <a:rPr lang="en-US" dirty="0" smtClean="0">
                <a:cs typeface="Times New Roman" pitchFamily="18" charset="0"/>
              </a:rPr>
              <a:t>), with 300 headquarters employees…</a:t>
            </a:r>
          </a:p>
        </p:txBody>
      </p:sp>
      <p:sp>
        <p:nvSpPr>
          <p:cNvPr id="58372" name="Slide Number Placeholder 5"/>
          <p:cNvSpPr>
            <a:spLocks noGrp="1"/>
          </p:cNvSpPr>
          <p:nvPr>
            <p:ph type="sldNum" sz="quarter" idx="12"/>
          </p:nvPr>
        </p:nvSpPr>
        <p:spPr>
          <a:noFill/>
        </p:spPr>
        <p:txBody>
          <a:bodyPr/>
          <a:lstStyle/>
          <a:p>
            <a:fld id="{74138AC4-047F-46E8-975E-31FD4B24CB60}" type="slidenum">
              <a:rPr lang="en-US"/>
              <a:pPr/>
              <a:t>54</a:t>
            </a:fld>
            <a:endParaRPr lang="en-US"/>
          </a:p>
        </p:txBody>
      </p:sp>
      <p:sp>
        <p:nvSpPr>
          <p:cNvPr id="58373"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685800" y="0"/>
            <a:ext cx="7772400" cy="1143000"/>
          </a:xfrm>
        </p:spPr>
        <p:txBody>
          <a:bodyPr anchor="t"/>
          <a:lstStyle/>
          <a:p>
            <a:pPr eaLnBrk="1" hangingPunct="1">
              <a:defRPr/>
            </a:pPr>
            <a:r>
              <a:rPr lang="en-US" sz="3200" b="1" dirty="0" smtClean="0">
                <a:cs typeface="Times New Roman" pitchFamily="18" charset="0"/>
              </a:rPr>
              <a:t>Example (cont’d):</a:t>
            </a:r>
            <a:endParaRPr lang="en-US" sz="3200" dirty="0" smtClean="0"/>
          </a:p>
        </p:txBody>
      </p:sp>
      <p:sp>
        <p:nvSpPr>
          <p:cNvPr id="59395" name="Rectangle 3"/>
          <p:cNvSpPr>
            <a:spLocks noGrp="1" noChangeArrowheads="1"/>
          </p:cNvSpPr>
          <p:nvPr>
            <p:ph type="body" idx="1"/>
          </p:nvPr>
        </p:nvSpPr>
        <p:spPr>
          <a:xfrm>
            <a:off x="685800" y="685800"/>
            <a:ext cx="7772400" cy="5410200"/>
          </a:xfrm>
        </p:spPr>
        <p:txBody>
          <a:bodyPr/>
          <a:lstStyle/>
          <a:p>
            <a:pPr marL="457200" indent="-457200" eaLnBrk="1" hangingPunct="1">
              <a:buFont typeface="Wingdings" pitchFamily="2" charset="2"/>
              <a:buNone/>
            </a:pPr>
            <a:r>
              <a:rPr lang="en-US" sz="2800" b="1" dirty="0" smtClean="0">
                <a:solidFill>
                  <a:schemeClr val="accent5">
                    <a:lumMod val="50000"/>
                  </a:schemeClr>
                </a:solidFill>
                <a:cs typeface="Times New Roman" pitchFamily="18" charset="0"/>
              </a:rPr>
              <a:t>1</a:t>
            </a:r>
            <a:r>
              <a:rPr lang="en-US" sz="2800" b="1" dirty="0" smtClean="0">
                <a:solidFill>
                  <a:schemeClr val="accent5">
                    <a:lumMod val="50000"/>
                  </a:schemeClr>
                </a:solidFill>
                <a:cs typeface="Times New Roman" pitchFamily="18" charset="0"/>
              </a:rPr>
              <a:t>.	</a:t>
            </a:r>
            <a:r>
              <a:rPr lang="en-US" sz="2800" dirty="0" smtClean="0">
                <a:cs typeface="Times New Roman" pitchFamily="18" charset="0"/>
              </a:rPr>
              <a:t>Including </a:t>
            </a:r>
            <a:r>
              <a:rPr lang="en-US" sz="2800" dirty="0" smtClean="0">
                <a:cs typeface="Times New Roman" pitchFamily="18" charset="0"/>
              </a:rPr>
              <a:t>families, this brings, say, 600 people to Cincinnati </a:t>
            </a:r>
            <a:r>
              <a:rPr lang="en-US" sz="2800" dirty="0" err="1" smtClean="0">
                <a:cs typeface="Times New Roman" pitchFamily="18" charset="0"/>
              </a:rPr>
              <a:t>MSA</a:t>
            </a:r>
            <a:r>
              <a:rPr lang="en-US" sz="2800" dirty="0" smtClean="0">
                <a:cs typeface="Times New Roman" pitchFamily="18" charset="0"/>
              </a:rPr>
              <a:t>.</a:t>
            </a:r>
          </a:p>
          <a:p>
            <a:pPr marL="457200" indent="-457200" eaLnBrk="1" hangingPunct="1">
              <a:buFont typeface="Wingdings" pitchFamily="2" charset="2"/>
              <a:buNone/>
            </a:pPr>
            <a:r>
              <a:rPr lang="en-US" sz="2800" b="1" dirty="0" smtClean="0">
                <a:solidFill>
                  <a:schemeClr val="accent5">
                    <a:lumMod val="50000"/>
                  </a:schemeClr>
                </a:solidFill>
                <a:cs typeface="Times New Roman" pitchFamily="18" charset="0"/>
              </a:rPr>
              <a:t>2</a:t>
            </a:r>
            <a:r>
              <a:rPr lang="en-US" sz="2800" b="1" dirty="0" smtClean="0">
                <a:solidFill>
                  <a:schemeClr val="accent5">
                    <a:lumMod val="50000"/>
                  </a:schemeClr>
                </a:solidFill>
                <a:cs typeface="Times New Roman" pitchFamily="18" charset="0"/>
              </a:rPr>
              <a:t>.	</a:t>
            </a:r>
            <a:r>
              <a:rPr lang="en-US" sz="2800" dirty="0" smtClean="0">
                <a:cs typeface="Times New Roman" pitchFamily="18" charset="0"/>
              </a:rPr>
              <a:t>These </a:t>
            </a:r>
            <a:r>
              <a:rPr lang="en-US" sz="2800" dirty="0" smtClean="0">
                <a:cs typeface="Times New Roman" pitchFamily="18" charset="0"/>
              </a:rPr>
              <a:t>600 people spend much of their pay checks on </a:t>
            </a:r>
            <a:r>
              <a:rPr lang="en-US" sz="2800" i="1" dirty="0" smtClean="0">
                <a:cs typeface="Times New Roman" pitchFamily="18" charset="0"/>
              </a:rPr>
              <a:t>local</a:t>
            </a:r>
            <a:r>
              <a:rPr lang="en-US" sz="2800" dirty="0" smtClean="0">
                <a:cs typeface="Times New Roman" pitchFamily="18" charset="0"/>
              </a:rPr>
              <a:t> goods and services (housing, utilities, food, entertainment, schooling, etc.) </a:t>
            </a:r>
          </a:p>
          <a:p>
            <a:pPr marL="514350" indent="-514350" eaLnBrk="1" hangingPunct="1">
              <a:buNone/>
            </a:pPr>
            <a:r>
              <a:rPr lang="en-US" sz="2800" b="1" dirty="0" smtClean="0">
                <a:solidFill>
                  <a:schemeClr val="accent5">
                    <a:lumMod val="50000"/>
                  </a:schemeClr>
                </a:solidFill>
                <a:cs typeface="Times New Roman" pitchFamily="18" charset="0"/>
              </a:rPr>
              <a:t>3.</a:t>
            </a:r>
            <a:r>
              <a:rPr lang="en-US" sz="2800" dirty="0" smtClean="0">
                <a:cs typeface="Times New Roman" pitchFamily="18" charset="0"/>
              </a:rPr>
              <a:t>	This </a:t>
            </a:r>
            <a:r>
              <a:rPr lang="en-US" sz="2800" dirty="0" smtClean="0">
                <a:cs typeface="Times New Roman" pitchFamily="18" charset="0"/>
              </a:rPr>
              <a:t>expands the demand side of the local economy, adding jobs in the service sector</a:t>
            </a:r>
            <a:r>
              <a:rPr lang="en-US" sz="2800" dirty="0" smtClean="0">
                <a:cs typeface="Times New Roman" pitchFamily="18" charset="0"/>
              </a:rPr>
              <a:t>.</a:t>
            </a:r>
          </a:p>
          <a:p>
            <a:pPr marL="514350" indent="-514350" eaLnBrk="1" hangingPunct="1">
              <a:buNone/>
            </a:pPr>
            <a:r>
              <a:rPr lang="en-US" sz="2800" b="1" dirty="0" smtClean="0">
                <a:solidFill>
                  <a:schemeClr val="accent5">
                    <a:lumMod val="50000"/>
                  </a:schemeClr>
                </a:solidFill>
                <a:cs typeface="Times New Roman" pitchFamily="18" charset="0"/>
              </a:rPr>
              <a:t>4.</a:t>
            </a:r>
            <a:r>
              <a:rPr lang="en-US" sz="2800" b="1" dirty="0" smtClean="0">
                <a:cs typeface="Times New Roman" pitchFamily="18" charset="0"/>
              </a:rPr>
              <a:t>	</a:t>
            </a:r>
            <a:r>
              <a:rPr lang="en-US" sz="2800" dirty="0" smtClean="0">
                <a:cs typeface="Times New Roman" pitchFamily="18" charset="0"/>
              </a:rPr>
              <a:t>Such </a:t>
            </a:r>
            <a:r>
              <a:rPr lang="en-US" sz="2800" i="1" dirty="0" smtClean="0">
                <a:cs typeface="Times New Roman" pitchFamily="18" charset="0"/>
              </a:rPr>
              <a:t>net</a:t>
            </a:r>
            <a:r>
              <a:rPr lang="en-US" sz="2800" dirty="0" smtClean="0">
                <a:cs typeface="Times New Roman" pitchFamily="18" charset="0"/>
              </a:rPr>
              <a:t> expansion of service sector jobs in the Cincinnati </a:t>
            </a:r>
            <a:r>
              <a:rPr lang="en-US" sz="2800" dirty="0" err="1" smtClean="0">
                <a:cs typeface="Times New Roman" pitchFamily="18" charset="0"/>
              </a:rPr>
              <a:t>MSA</a:t>
            </a:r>
            <a:r>
              <a:rPr lang="en-US" sz="2800" dirty="0" smtClean="0">
                <a:cs typeface="Times New Roman" pitchFamily="18" charset="0"/>
              </a:rPr>
              <a:t> must be filled (directly or indirectly) either by people previously unemployed in Cincinnati, or by new migrants moving to Cincinnati.</a:t>
            </a:r>
          </a:p>
          <a:p>
            <a:pPr marL="514350" indent="-514350" eaLnBrk="1" hangingPunct="1">
              <a:buFont typeface="Wingdings" pitchFamily="2" charset="2"/>
              <a:buAutoNum type="arabicPeriod" startAt="3"/>
            </a:pPr>
            <a:endParaRPr lang="en-US" sz="2800" dirty="0" smtClean="0">
              <a:cs typeface="Times New Roman" pitchFamily="18" charset="0"/>
            </a:endParaRPr>
          </a:p>
        </p:txBody>
      </p:sp>
      <p:sp>
        <p:nvSpPr>
          <p:cNvPr id="59396" name="Slide Number Placeholder 5"/>
          <p:cNvSpPr>
            <a:spLocks noGrp="1"/>
          </p:cNvSpPr>
          <p:nvPr>
            <p:ph type="sldNum" sz="quarter" idx="12"/>
          </p:nvPr>
        </p:nvSpPr>
        <p:spPr>
          <a:noFill/>
        </p:spPr>
        <p:txBody>
          <a:bodyPr/>
          <a:lstStyle/>
          <a:p>
            <a:fld id="{B5F1B580-2A92-47A4-A288-24E7FB3069C7}" type="slidenum">
              <a:rPr lang="en-US"/>
              <a:pPr/>
              <a:t>55</a:t>
            </a:fld>
            <a:endParaRPr lang="en-US"/>
          </a:p>
        </p:txBody>
      </p:sp>
      <p:sp>
        <p:nvSpPr>
          <p:cNvPr id="59397"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685800" y="0"/>
            <a:ext cx="7772400" cy="1143000"/>
          </a:xfrm>
        </p:spPr>
        <p:txBody>
          <a:bodyPr anchor="t"/>
          <a:lstStyle/>
          <a:p>
            <a:pPr eaLnBrk="1" hangingPunct="1">
              <a:defRPr/>
            </a:pPr>
            <a:r>
              <a:rPr lang="en-US" sz="3200" b="1" dirty="0" smtClean="0">
                <a:cs typeface="Times New Roman" pitchFamily="18" charset="0"/>
              </a:rPr>
              <a:t>Example (cont’d):</a:t>
            </a:r>
            <a:endParaRPr lang="en-US" sz="3200" dirty="0" smtClean="0"/>
          </a:p>
        </p:txBody>
      </p:sp>
      <p:sp>
        <p:nvSpPr>
          <p:cNvPr id="60419" name="Rectangle 3"/>
          <p:cNvSpPr>
            <a:spLocks noGrp="1" noChangeArrowheads="1"/>
          </p:cNvSpPr>
          <p:nvPr>
            <p:ph type="body" idx="1"/>
          </p:nvPr>
        </p:nvSpPr>
        <p:spPr>
          <a:xfrm>
            <a:off x="685800" y="685800"/>
            <a:ext cx="7772400" cy="5943600"/>
          </a:xfrm>
        </p:spPr>
        <p:txBody>
          <a:bodyPr/>
          <a:lstStyle/>
          <a:p>
            <a:pPr marL="457200" indent="-457200" eaLnBrk="1" hangingPunct="1">
              <a:buFont typeface="Wingdings" pitchFamily="2" charset="2"/>
              <a:buNone/>
            </a:pPr>
            <a:r>
              <a:rPr lang="en-US" sz="2800" b="1" dirty="0" smtClean="0">
                <a:solidFill>
                  <a:schemeClr val="accent5">
                    <a:lumMod val="50000"/>
                  </a:schemeClr>
                </a:solidFill>
                <a:cs typeface="Times New Roman" pitchFamily="18" charset="0"/>
              </a:rPr>
              <a:t>5.</a:t>
            </a:r>
            <a:r>
              <a:rPr lang="en-US" sz="2800" dirty="0" smtClean="0">
                <a:cs typeface="Times New Roman" pitchFamily="18" charset="0"/>
              </a:rPr>
              <a:t>	This </a:t>
            </a:r>
            <a:r>
              <a:rPr lang="en-US" sz="2800" dirty="0" smtClean="0">
                <a:cs typeface="Times New Roman" pitchFamily="18" charset="0"/>
              </a:rPr>
              <a:t>net expansion of the service sector in turn adds to the total demand side of the Cincinnati </a:t>
            </a:r>
            <a:r>
              <a:rPr lang="en-US" sz="2800" dirty="0" err="1" smtClean="0">
                <a:cs typeface="Times New Roman" pitchFamily="18" charset="0"/>
              </a:rPr>
              <a:t>MSA</a:t>
            </a:r>
            <a:r>
              <a:rPr lang="en-US" sz="2800" dirty="0" smtClean="0">
                <a:cs typeface="Times New Roman" pitchFamily="18" charset="0"/>
              </a:rPr>
              <a:t> local economy, requiring further additional workers, and so forth…</a:t>
            </a:r>
          </a:p>
          <a:p>
            <a:pPr marL="457200" indent="-457200" eaLnBrk="1" hangingPunct="1">
              <a:buFont typeface="Wingdings" pitchFamily="2" charset="2"/>
              <a:buNone/>
            </a:pPr>
            <a:r>
              <a:rPr lang="en-US" sz="2800" b="1" dirty="0" smtClean="0">
                <a:solidFill>
                  <a:schemeClr val="accent5">
                    <a:lumMod val="50000"/>
                  </a:schemeClr>
                </a:solidFill>
                <a:cs typeface="Times New Roman" pitchFamily="18" charset="0"/>
              </a:rPr>
              <a:t>6.</a:t>
            </a:r>
            <a:r>
              <a:rPr lang="en-US" sz="2800" dirty="0" smtClean="0">
                <a:cs typeface="Times New Roman" pitchFamily="18" charset="0"/>
              </a:rPr>
              <a:t>	By </a:t>
            </a:r>
            <a:r>
              <a:rPr lang="en-US" sz="2800" dirty="0" smtClean="0">
                <a:cs typeface="Times New Roman" pitchFamily="18" charset="0"/>
              </a:rPr>
              <a:t>the time this expansion ripple-effect runs its course, the original 300 jobs added to the </a:t>
            </a:r>
            <a:r>
              <a:rPr lang="en-US" sz="2800" i="1" dirty="0" smtClean="0">
                <a:cs typeface="Times New Roman" pitchFamily="18" charset="0"/>
              </a:rPr>
              <a:t>export base</a:t>
            </a:r>
            <a:r>
              <a:rPr lang="en-US" sz="2800" dirty="0" smtClean="0">
                <a:cs typeface="Times New Roman" pitchFamily="18" charset="0"/>
              </a:rPr>
              <a:t> of the </a:t>
            </a:r>
            <a:r>
              <a:rPr lang="en-US" sz="2800" dirty="0" err="1" smtClean="0">
                <a:cs typeface="Times New Roman" pitchFamily="18" charset="0"/>
              </a:rPr>
              <a:t>MSA</a:t>
            </a:r>
            <a:r>
              <a:rPr lang="en-US" sz="2800" dirty="0" smtClean="0">
                <a:cs typeface="Times New Roman" pitchFamily="18" charset="0"/>
              </a:rPr>
              <a:t> may result in 700-800 total new jobs (in both the export base and service sector), and perhaps a growth of 1500 in the </a:t>
            </a:r>
            <a:r>
              <a:rPr lang="en-US" sz="2800" dirty="0" err="1" smtClean="0">
                <a:cs typeface="Times New Roman" pitchFamily="18" charset="0"/>
              </a:rPr>
              <a:t>MSA</a:t>
            </a:r>
            <a:r>
              <a:rPr lang="en-US" sz="2800" dirty="0" smtClean="0">
                <a:cs typeface="Times New Roman" pitchFamily="18" charset="0"/>
              </a:rPr>
              <a:t> population. → An </a:t>
            </a:r>
            <a:r>
              <a:rPr lang="en-US" sz="2800" i="1" dirty="0" smtClean="0">
                <a:cs typeface="Times New Roman" pitchFamily="18" charset="0"/>
              </a:rPr>
              <a:t>“employment multiplier” </a:t>
            </a:r>
            <a:r>
              <a:rPr lang="en-US" sz="2800" dirty="0" smtClean="0">
                <a:cs typeface="Times New Roman" pitchFamily="18" charset="0"/>
              </a:rPr>
              <a:t>of</a:t>
            </a:r>
            <a:r>
              <a:rPr lang="en-US" sz="2800" i="1" dirty="0" smtClean="0">
                <a:cs typeface="Times New Roman" pitchFamily="18" charset="0"/>
              </a:rPr>
              <a:t> 2.5</a:t>
            </a:r>
            <a:r>
              <a:rPr lang="en-US" sz="2800" dirty="0" smtClean="0">
                <a:cs typeface="Times New Roman" pitchFamily="18" charset="0"/>
              </a:rPr>
              <a:t>; a </a:t>
            </a:r>
            <a:r>
              <a:rPr lang="en-US" sz="2800" i="1" dirty="0" smtClean="0">
                <a:cs typeface="Times New Roman" pitchFamily="18" charset="0"/>
              </a:rPr>
              <a:t>“population multiplier”</a:t>
            </a:r>
            <a:r>
              <a:rPr lang="en-US" sz="2800" dirty="0" smtClean="0">
                <a:cs typeface="Times New Roman" pitchFamily="18" charset="0"/>
              </a:rPr>
              <a:t> of </a:t>
            </a:r>
            <a:r>
              <a:rPr lang="en-US" sz="2800" i="1" dirty="0" smtClean="0">
                <a:cs typeface="Times New Roman" pitchFamily="18" charset="0"/>
              </a:rPr>
              <a:t>5.0</a:t>
            </a:r>
            <a:r>
              <a:rPr lang="en-US" sz="2800" dirty="0" smtClean="0">
                <a:cs typeface="Times New Roman" pitchFamily="18" charset="0"/>
              </a:rPr>
              <a:t>.</a:t>
            </a:r>
          </a:p>
        </p:txBody>
      </p:sp>
      <p:sp>
        <p:nvSpPr>
          <p:cNvPr id="60420" name="Slide Number Placeholder 5"/>
          <p:cNvSpPr>
            <a:spLocks noGrp="1"/>
          </p:cNvSpPr>
          <p:nvPr>
            <p:ph type="sldNum" sz="quarter" idx="12"/>
          </p:nvPr>
        </p:nvSpPr>
        <p:spPr>
          <a:noFill/>
        </p:spPr>
        <p:txBody>
          <a:bodyPr/>
          <a:lstStyle/>
          <a:p>
            <a:fld id="{289AA07D-CDB4-47E4-B2E5-19B17B7905BE}" type="slidenum">
              <a:rPr lang="en-US"/>
              <a:pPr/>
              <a:t>56</a:t>
            </a:fld>
            <a:endParaRPr lang="en-US"/>
          </a:p>
        </p:txBody>
      </p:sp>
      <p:sp>
        <p:nvSpPr>
          <p:cNvPr id="60421"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pPr eaLnBrk="1" hangingPunct="1">
              <a:defRPr/>
            </a:pPr>
            <a:r>
              <a:rPr lang="en-US" sz="3600" b="1" smtClean="0">
                <a:cs typeface="Times New Roman" pitchFamily="18" charset="0"/>
              </a:rPr>
              <a:t>Multipliers…</a:t>
            </a:r>
            <a:endParaRPr lang="en-US" sz="3600" smtClean="0">
              <a:cs typeface="Times New Roman" pitchFamily="18" charset="0"/>
            </a:endParaRPr>
          </a:p>
        </p:txBody>
      </p:sp>
      <p:graphicFrame>
        <p:nvGraphicFramePr>
          <p:cNvPr id="8194" name="Object 0"/>
          <p:cNvGraphicFramePr>
            <a:graphicFrameLocks noChangeAspect="1"/>
          </p:cNvGraphicFramePr>
          <p:nvPr/>
        </p:nvGraphicFramePr>
        <p:xfrm>
          <a:off x="2133600" y="2590800"/>
          <a:ext cx="5334000" cy="1103313"/>
        </p:xfrm>
        <a:graphic>
          <a:graphicData uri="http://schemas.openxmlformats.org/presentationml/2006/ole">
            <p:oleObj spid="_x0000_s8194" r:id="rId3" imgW="2019300" imgH="419100" progId="Equation.3">
              <p:embed/>
            </p:oleObj>
          </a:graphicData>
        </a:graphic>
      </p:graphicFrame>
      <p:graphicFrame>
        <p:nvGraphicFramePr>
          <p:cNvPr id="8195" name="Object 1"/>
          <p:cNvGraphicFramePr>
            <a:graphicFrameLocks noChangeAspect="1"/>
          </p:cNvGraphicFramePr>
          <p:nvPr/>
        </p:nvGraphicFramePr>
        <p:xfrm>
          <a:off x="2209800" y="4876800"/>
          <a:ext cx="4800600" cy="1036638"/>
        </p:xfrm>
        <a:graphic>
          <a:graphicData uri="http://schemas.openxmlformats.org/presentationml/2006/ole">
            <p:oleObj spid="_x0000_s8195" r:id="rId4" imgW="1930400" imgH="419100" progId="Equation.3">
              <p:embed/>
            </p:oleObj>
          </a:graphicData>
        </a:graphic>
      </p:graphicFrame>
      <p:sp>
        <p:nvSpPr>
          <p:cNvPr id="8197" name="Rectangle 11"/>
          <p:cNvSpPr>
            <a:spLocks noGrp="1" noChangeArrowheads="1"/>
          </p:cNvSpPr>
          <p:nvPr>
            <p:ph type="body" idx="1"/>
          </p:nvPr>
        </p:nvSpPr>
        <p:spPr>
          <a:noFill/>
        </p:spPr>
        <p:txBody>
          <a:bodyPr/>
          <a:lstStyle/>
          <a:p>
            <a:pPr marL="533400" indent="-533400" eaLnBrk="1" hangingPunct="1">
              <a:buFont typeface="Wingdings" pitchFamily="2" charset="2"/>
              <a:buAutoNum type="arabicParenR"/>
            </a:pPr>
            <a:r>
              <a:rPr lang="en-US" b="1" smtClean="0">
                <a:cs typeface="Times New Roman" pitchFamily="18" charset="0"/>
              </a:rPr>
              <a:t>Employment Multiplier:</a:t>
            </a:r>
          </a:p>
          <a:p>
            <a:pPr marL="533400" indent="-533400" eaLnBrk="1" hangingPunct="1">
              <a:buFont typeface="Wingdings" pitchFamily="2" charset="2"/>
              <a:buAutoNum type="arabicParenR"/>
            </a:pPr>
            <a:endParaRPr lang="en-US" b="1" smtClean="0">
              <a:cs typeface="Times New Roman" pitchFamily="18" charset="0"/>
            </a:endParaRPr>
          </a:p>
          <a:p>
            <a:pPr marL="533400" indent="-533400" eaLnBrk="1" hangingPunct="1">
              <a:buFont typeface="Wingdings" pitchFamily="2" charset="2"/>
              <a:buAutoNum type="arabicParenR"/>
            </a:pPr>
            <a:endParaRPr lang="en-US" b="1" smtClean="0">
              <a:cs typeface="Times New Roman" pitchFamily="18" charset="0"/>
            </a:endParaRPr>
          </a:p>
          <a:p>
            <a:pPr marL="533400" indent="-533400" eaLnBrk="1" hangingPunct="1">
              <a:buFont typeface="Wingdings" pitchFamily="2" charset="2"/>
              <a:buAutoNum type="arabicParenR"/>
            </a:pPr>
            <a:endParaRPr lang="en-US" smtClean="0">
              <a:cs typeface="Times New Roman" pitchFamily="18" charset="0"/>
            </a:endParaRPr>
          </a:p>
          <a:p>
            <a:pPr marL="533400" indent="-533400" eaLnBrk="1" hangingPunct="1">
              <a:buFont typeface="Wingdings" pitchFamily="2" charset="2"/>
              <a:buAutoNum type="arabicParenR"/>
            </a:pPr>
            <a:r>
              <a:rPr lang="en-US" b="1" smtClean="0">
                <a:cs typeface="Times New Roman" pitchFamily="18" charset="0"/>
              </a:rPr>
              <a:t>	Population Multiplier:</a:t>
            </a:r>
            <a:endParaRPr lang="en-US" smtClean="0">
              <a:cs typeface="Times New Roman" pitchFamily="18" charset="0"/>
            </a:endParaRPr>
          </a:p>
          <a:p>
            <a:pPr marL="533400" indent="-533400" eaLnBrk="1" hangingPunct="1">
              <a:buFont typeface="Wingdings" pitchFamily="2" charset="2"/>
              <a:buNone/>
            </a:pPr>
            <a:endParaRPr lang="en-US" smtClean="0">
              <a:cs typeface="Times New Roman" pitchFamily="18" charset="0"/>
            </a:endParaRPr>
          </a:p>
        </p:txBody>
      </p:sp>
      <p:sp>
        <p:nvSpPr>
          <p:cNvPr id="8198" name="Slide Number Placeholder 7"/>
          <p:cNvSpPr>
            <a:spLocks noGrp="1"/>
          </p:cNvSpPr>
          <p:nvPr>
            <p:ph type="sldNum" sz="quarter" idx="12"/>
          </p:nvPr>
        </p:nvSpPr>
        <p:spPr>
          <a:noFill/>
        </p:spPr>
        <p:txBody>
          <a:bodyPr/>
          <a:lstStyle/>
          <a:p>
            <a:fld id="{2B7DABF0-680E-4505-B319-975A49D375DC}" type="slidenum">
              <a:rPr lang="en-US"/>
              <a:pPr/>
              <a:t>57</a:t>
            </a:fld>
            <a:endParaRPr lang="en-US"/>
          </a:p>
        </p:txBody>
      </p:sp>
      <p:sp>
        <p:nvSpPr>
          <p:cNvPr id="8199" name="Footer Placeholder 8"/>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7155" name="Rectangle 3"/>
          <p:cNvSpPr>
            <a:spLocks noGrp="1" noChangeArrowheads="1"/>
          </p:cNvSpPr>
          <p:nvPr>
            <p:ph type="body" idx="1"/>
          </p:nvPr>
        </p:nvSpPr>
        <p:spPr>
          <a:xfrm>
            <a:off x="685800" y="1447800"/>
            <a:ext cx="7772400" cy="5105400"/>
          </a:xfrm>
        </p:spPr>
        <p:txBody>
          <a:bodyPr/>
          <a:lstStyle/>
          <a:p>
            <a:pPr eaLnBrk="1" hangingPunct="1">
              <a:spcBef>
                <a:spcPts val="1800"/>
              </a:spcBef>
            </a:pPr>
            <a:r>
              <a:rPr lang="en-US" sz="2800" dirty="0" smtClean="0">
                <a:cs typeface="Times New Roman" pitchFamily="18" charset="0"/>
              </a:rPr>
              <a:t>Employment multipliers are typically in the range of 2.0 to 4.0.</a:t>
            </a:r>
            <a:endParaRPr lang="en-US" sz="2800" dirty="0" smtClean="0">
              <a:latin typeface="Courier New" pitchFamily="49" charset="0"/>
              <a:cs typeface="Courier New" pitchFamily="49" charset="0"/>
            </a:endParaRPr>
          </a:p>
          <a:p>
            <a:pPr eaLnBrk="1" hangingPunct="1">
              <a:spcBef>
                <a:spcPts val="1800"/>
              </a:spcBef>
            </a:pPr>
            <a:r>
              <a:rPr lang="en-US" sz="2800" dirty="0" smtClean="0">
                <a:cs typeface="Times New Roman" pitchFamily="18" charset="0"/>
              </a:rPr>
              <a:t>Population multipliers are typically in the range of 2.5 to 9.0.</a:t>
            </a:r>
            <a:endParaRPr lang="en-US" sz="2800" dirty="0" smtClean="0">
              <a:latin typeface="Courier New" pitchFamily="49" charset="0"/>
              <a:cs typeface="Courier New" pitchFamily="49" charset="0"/>
            </a:endParaRPr>
          </a:p>
          <a:p>
            <a:pPr marL="341313" lvl="1" indent="0" eaLnBrk="1" hangingPunct="1">
              <a:spcBef>
                <a:spcPts val="1800"/>
              </a:spcBef>
              <a:buNone/>
            </a:pPr>
            <a:r>
              <a:rPr lang="en-US" sz="2400" i="1" dirty="0" smtClean="0">
                <a:cs typeface="Times New Roman" pitchFamily="18" charset="0"/>
              </a:rPr>
              <a:t>Note:</a:t>
            </a:r>
            <a:r>
              <a:rPr lang="en-US" sz="2400" dirty="0" smtClean="0">
                <a:cs typeface="Times New Roman" pitchFamily="18" charset="0"/>
              </a:rPr>
              <a:t> Multiplier effects go </a:t>
            </a:r>
            <a:r>
              <a:rPr lang="en-US" sz="2400" i="1" dirty="0" smtClean="0">
                <a:cs typeface="Times New Roman" pitchFamily="18" charset="0"/>
              </a:rPr>
              <a:t>both</a:t>
            </a:r>
            <a:r>
              <a:rPr lang="en-US" sz="2400" dirty="0" smtClean="0">
                <a:cs typeface="Times New Roman" pitchFamily="18" charset="0"/>
              </a:rPr>
              <a:t> ways</a:t>
            </a:r>
            <a:r>
              <a:rPr lang="en-US" sz="2400" dirty="0" smtClean="0">
                <a:cs typeface="Times New Roman" pitchFamily="18" charset="0"/>
              </a:rPr>
              <a:t>:</a:t>
            </a:r>
          </a:p>
          <a:p>
            <a:pPr eaLnBrk="1" hangingPunct="1">
              <a:spcBef>
                <a:spcPts val="1800"/>
              </a:spcBef>
            </a:pPr>
            <a:r>
              <a:rPr lang="en-US" sz="2800" dirty="0" smtClean="0">
                <a:cs typeface="Times New Roman" pitchFamily="18" charset="0"/>
              </a:rPr>
              <a:t>Loss </a:t>
            </a:r>
            <a:r>
              <a:rPr lang="en-US" sz="2800" dirty="0" smtClean="0">
                <a:cs typeface="Times New Roman" pitchFamily="18" charset="0"/>
              </a:rPr>
              <a:t>of local export base jobs has a multiplier effect on the overall local economy &amp; population.</a:t>
            </a:r>
          </a:p>
          <a:p>
            <a:pPr marL="341313" lvl="1" indent="0" eaLnBrk="1" hangingPunct="1">
              <a:spcBef>
                <a:spcPts val="1800"/>
              </a:spcBef>
              <a:buFont typeface="Wingdings" pitchFamily="2" charset="2"/>
              <a:buNone/>
            </a:pPr>
            <a:r>
              <a:rPr lang="en-US" sz="2400" i="1" dirty="0" smtClean="0">
                <a:cs typeface="Times New Roman" pitchFamily="18" charset="0"/>
              </a:rPr>
              <a:t>Note:</a:t>
            </a:r>
            <a:r>
              <a:rPr lang="en-US" sz="2400" dirty="0" smtClean="0">
                <a:cs typeface="Times New Roman" pitchFamily="18" charset="0"/>
              </a:rPr>
              <a:t> Multiplier effects result only from changes in </a:t>
            </a:r>
            <a:r>
              <a:rPr lang="en-US" sz="2400" i="1" dirty="0" smtClean="0">
                <a:cs typeface="Times New Roman" pitchFamily="18" charset="0"/>
              </a:rPr>
              <a:t>export base</a:t>
            </a:r>
            <a:r>
              <a:rPr lang="en-US" sz="2400" dirty="0" smtClean="0">
                <a:cs typeface="Times New Roman" pitchFamily="18" charset="0"/>
              </a:rPr>
              <a:t> employment (rippling through the local service sector).</a:t>
            </a:r>
          </a:p>
        </p:txBody>
      </p:sp>
      <p:sp>
        <p:nvSpPr>
          <p:cNvPr id="177157" name="Rectangle 5"/>
          <p:cNvSpPr>
            <a:spLocks noGrp="1" noChangeArrowheads="1"/>
          </p:cNvSpPr>
          <p:nvPr>
            <p:ph type="title"/>
          </p:nvPr>
        </p:nvSpPr>
        <p:spPr>
          <a:xfrm>
            <a:off x="609600" y="0"/>
            <a:ext cx="7772400" cy="1143000"/>
          </a:xfrm>
        </p:spPr>
        <p:txBody>
          <a:bodyPr/>
          <a:lstStyle/>
          <a:p>
            <a:pPr eaLnBrk="1" hangingPunct="1">
              <a:defRPr/>
            </a:pPr>
            <a:r>
              <a:rPr lang="en-US" sz="3600" b="1" dirty="0" smtClean="0">
                <a:cs typeface="Times New Roman" pitchFamily="18" charset="0"/>
              </a:rPr>
              <a:t>Multipliers…</a:t>
            </a:r>
            <a:endParaRPr lang="en-US" sz="3600" dirty="0" smtClean="0">
              <a:cs typeface="Times New Roman" pitchFamily="18" charset="0"/>
            </a:endParaRPr>
          </a:p>
        </p:txBody>
      </p:sp>
      <p:sp>
        <p:nvSpPr>
          <p:cNvPr id="61444" name="Slide Number Placeholder 5"/>
          <p:cNvSpPr>
            <a:spLocks noGrp="1"/>
          </p:cNvSpPr>
          <p:nvPr>
            <p:ph type="sldNum" sz="quarter" idx="12"/>
          </p:nvPr>
        </p:nvSpPr>
        <p:spPr>
          <a:noFill/>
        </p:spPr>
        <p:txBody>
          <a:bodyPr/>
          <a:lstStyle/>
          <a:p>
            <a:fld id="{4AA1B7A8-BE57-41E7-A58B-0BB14D2C9F3C}" type="slidenum">
              <a:rPr lang="en-US"/>
              <a:pPr/>
              <a:t>58</a:t>
            </a:fld>
            <a:endParaRPr lang="en-US"/>
          </a:p>
        </p:txBody>
      </p:sp>
      <p:sp>
        <p:nvSpPr>
          <p:cNvPr id="61445"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7155">
                                            <p:txEl>
                                              <p:pRg st="0" end="0"/>
                                            </p:txEl>
                                          </p:spTgt>
                                        </p:tgtEl>
                                        <p:attrNameLst>
                                          <p:attrName>style.visibility</p:attrName>
                                        </p:attrNameLst>
                                      </p:cBhvr>
                                      <p:to>
                                        <p:strVal val="visible"/>
                                      </p:to>
                                    </p:set>
                                    <p:anim calcmode="lin" valueType="num">
                                      <p:cBhvr additive="base">
                                        <p:cTn id="7" dur="500" fill="hold"/>
                                        <p:tgtEl>
                                          <p:spTgt spid="1771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71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7155">
                                            <p:txEl>
                                              <p:pRg st="1" end="1"/>
                                            </p:txEl>
                                          </p:spTgt>
                                        </p:tgtEl>
                                        <p:attrNameLst>
                                          <p:attrName>style.visibility</p:attrName>
                                        </p:attrNameLst>
                                      </p:cBhvr>
                                      <p:to>
                                        <p:strVal val="visible"/>
                                      </p:to>
                                    </p:set>
                                    <p:anim calcmode="lin" valueType="num">
                                      <p:cBhvr additive="base">
                                        <p:cTn id="13" dur="500" fill="hold"/>
                                        <p:tgtEl>
                                          <p:spTgt spid="17715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7155">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177155">
                                            <p:txEl>
                                              <p:pRg st="2" end="2"/>
                                            </p:txEl>
                                          </p:spTgt>
                                        </p:tgtEl>
                                        <p:attrNameLst>
                                          <p:attrName>style.visibility</p:attrName>
                                        </p:attrNameLst>
                                      </p:cBhvr>
                                      <p:to>
                                        <p:strVal val="visible"/>
                                      </p:to>
                                    </p:set>
                                    <p:anim calcmode="lin" valueType="num">
                                      <p:cBhvr additive="base">
                                        <p:cTn id="17" dur="500" fill="hold"/>
                                        <p:tgtEl>
                                          <p:spTgt spid="177155">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771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77155">
                                            <p:txEl>
                                              <p:pRg st="3" end="3"/>
                                            </p:txEl>
                                          </p:spTgt>
                                        </p:tgtEl>
                                        <p:attrNameLst>
                                          <p:attrName>style.visibility</p:attrName>
                                        </p:attrNameLst>
                                      </p:cBhvr>
                                      <p:to>
                                        <p:strVal val="visible"/>
                                      </p:to>
                                    </p:set>
                                    <p:anim calcmode="lin" valueType="num">
                                      <p:cBhvr additive="base">
                                        <p:cTn id="23" dur="500" fill="hold"/>
                                        <p:tgtEl>
                                          <p:spTgt spid="177155">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77155">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77155">
                                            <p:txEl>
                                              <p:pRg st="4" end="4"/>
                                            </p:txEl>
                                          </p:spTgt>
                                        </p:tgtEl>
                                        <p:attrNameLst>
                                          <p:attrName>style.visibility</p:attrName>
                                        </p:attrNameLst>
                                      </p:cBhvr>
                                      <p:to>
                                        <p:strVal val="visible"/>
                                      </p:to>
                                    </p:set>
                                    <p:anim calcmode="lin" valueType="num">
                                      <p:cBhvr additive="base">
                                        <p:cTn id="27" dur="500" fill="hold"/>
                                        <p:tgtEl>
                                          <p:spTgt spid="177155">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7715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5"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pPr eaLnBrk="1" hangingPunct="1">
              <a:buFont typeface="Wingdings" pitchFamily="2" charset="2"/>
              <a:buNone/>
              <a:defRPr/>
            </a:pPr>
            <a:r>
              <a:rPr lang="en-US" b="1" smtClean="0">
                <a:cs typeface="Times New Roman" pitchFamily="18" charset="0"/>
              </a:rPr>
              <a:t>Concept check:</a:t>
            </a:r>
            <a:endParaRPr lang="en-US" smtClean="0">
              <a:cs typeface="Times New Roman" pitchFamily="18" charset="0"/>
            </a:endParaRPr>
          </a:p>
        </p:txBody>
      </p:sp>
      <p:sp>
        <p:nvSpPr>
          <p:cNvPr id="62467" name="Rectangle 3"/>
          <p:cNvSpPr>
            <a:spLocks noGrp="1" noChangeArrowheads="1"/>
          </p:cNvSpPr>
          <p:nvPr>
            <p:ph type="body" idx="1"/>
          </p:nvPr>
        </p:nvSpPr>
        <p:spPr/>
        <p:txBody>
          <a:bodyPr/>
          <a:lstStyle/>
          <a:p>
            <a:pPr marL="0" indent="0" eaLnBrk="1" hangingPunct="1">
              <a:buFont typeface="Wingdings" pitchFamily="2" charset="2"/>
              <a:buNone/>
            </a:pPr>
            <a:r>
              <a:rPr lang="en-US" i="1" dirty="0" smtClean="0">
                <a:cs typeface="Times New Roman" pitchFamily="18" charset="0"/>
              </a:rPr>
              <a:t>Why are real estate people interested in export base &amp; multiplier theory?…</a:t>
            </a:r>
            <a:endParaRPr lang="en-US" dirty="0" smtClean="0">
              <a:cs typeface="Times New Roman" pitchFamily="18" charset="0"/>
            </a:endParaRPr>
          </a:p>
        </p:txBody>
      </p:sp>
      <p:sp>
        <p:nvSpPr>
          <p:cNvPr id="62468" name="Slide Number Placeholder 5"/>
          <p:cNvSpPr>
            <a:spLocks noGrp="1"/>
          </p:cNvSpPr>
          <p:nvPr>
            <p:ph type="sldNum" sz="quarter" idx="12"/>
          </p:nvPr>
        </p:nvSpPr>
        <p:spPr>
          <a:noFill/>
        </p:spPr>
        <p:txBody>
          <a:bodyPr/>
          <a:lstStyle/>
          <a:p>
            <a:fld id="{1CB69053-FBBD-4825-801F-0FECCB9BFD60}" type="slidenum">
              <a:rPr lang="en-US"/>
              <a:pPr/>
              <a:t>59</a:t>
            </a:fld>
            <a:endParaRPr lang="en-US"/>
          </a:p>
        </p:txBody>
      </p:sp>
      <p:sp>
        <p:nvSpPr>
          <p:cNvPr id="62469"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pPr eaLnBrk="1" hangingPunct="1">
              <a:defRPr/>
            </a:pPr>
            <a:r>
              <a:rPr lang="en-US" b="1" smtClean="0"/>
              <a:t>Central Place Theory and the System of Cities</a:t>
            </a:r>
            <a:endParaRPr lang="en-US" smtClean="0"/>
          </a:p>
        </p:txBody>
      </p:sp>
      <p:sp>
        <p:nvSpPr>
          <p:cNvPr id="16387" name="Rectangle 3"/>
          <p:cNvSpPr>
            <a:spLocks noGrp="1" noChangeArrowheads="1"/>
          </p:cNvSpPr>
          <p:nvPr>
            <p:ph type="body" idx="1"/>
          </p:nvPr>
        </p:nvSpPr>
        <p:spPr/>
        <p:txBody>
          <a:bodyPr/>
          <a:lstStyle/>
          <a:p>
            <a:pPr lvl="1" eaLnBrk="1" hangingPunct="1">
              <a:buFont typeface="Wingdings" pitchFamily="2" charset="2"/>
              <a:buChar char="è"/>
            </a:pPr>
            <a:r>
              <a:rPr lang="en-US" b="1" i="1" dirty="0" smtClean="0"/>
              <a:t> “Central Place Theory” </a:t>
            </a:r>
          </a:p>
          <a:p>
            <a:pPr lvl="1" eaLnBrk="1" hangingPunct="1">
              <a:buFont typeface="Wingdings" pitchFamily="2" charset="2"/>
              <a:buChar char="è"/>
            </a:pPr>
            <a:r>
              <a:rPr lang="en-US" b="1" i="1" dirty="0" smtClean="0"/>
              <a:t> “Urban Hierarchy”</a:t>
            </a:r>
          </a:p>
          <a:p>
            <a:pPr lvl="1" eaLnBrk="1" hangingPunct="1">
              <a:buFont typeface="Wingdings" pitchFamily="2" charset="2"/>
              <a:buChar char="è"/>
            </a:pPr>
            <a:r>
              <a:rPr lang="en-US" b="1" i="1" dirty="0" smtClean="0"/>
              <a:t> “Economic Base”</a:t>
            </a:r>
          </a:p>
        </p:txBody>
      </p:sp>
      <p:sp>
        <p:nvSpPr>
          <p:cNvPr id="16388" name="Slide Number Placeholder 5"/>
          <p:cNvSpPr>
            <a:spLocks noGrp="1"/>
          </p:cNvSpPr>
          <p:nvPr>
            <p:ph type="sldNum" sz="quarter" idx="12"/>
          </p:nvPr>
        </p:nvSpPr>
        <p:spPr>
          <a:noFill/>
        </p:spPr>
        <p:txBody>
          <a:bodyPr/>
          <a:lstStyle/>
          <a:p>
            <a:fld id="{16F02B8D-FF2B-4513-99E6-9101E18F10E6}" type="slidenum">
              <a:rPr lang="en-US"/>
              <a:pPr/>
              <a:t>6</a:t>
            </a:fld>
            <a:endParaRPr lang="en-US"/>
          </a:p>
        </p:txBody>
      </p:sp>
      <p:sp>
        <p:nvSpPr>
          <p:cNvPr id="16389"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6" name="Picture 8"/>
          <p:cNvPicPr>
            <a:picLocks noChangeAspect="1" noChangeArrowheads="1"/>
          </p:cNvPicPr>
          <p:nvPr/>
        </p:nvPicPr>
        <p:blipFill>
          <a:blip r:embed="rId2" cstate="print"/>
          <a:srcRect/>
          <a:stretch>
            <a:fillRect/>
          </a:stretch>
        </p:blipFill>
        <p:spPr bwMode="auto">
          <a:xfrm>
            <a:off x="381003" y="838200"/>
            <a:ext cx="5349240" cy="4724400"/>
          </a:xfrm>
          <a:prstGeom prst="rect">
            <a:avLst/>
          </a:prstGeom>
          <a:noFill/>
          <a:ln w="9525">
            <a:noFill/>
            <a:miter lim="800000"/>
            <a:headEnd/>
            <a:tailEnd/>
          </a:ln>
        </p:spPr>
      </p:pic>
      <p:pic>
        <p:nvPicPr>
          <p:cNvPr id="63497" name="Picture 9"/>
          <p:cNvPicPr>
            <a:picLocks noChangeAspect="1" noChangeArrowheads="1"/>
          </p:cNvPicPr>
          <p:nvPr/>
        </p:nvPicPr>
        <p:blipFill>
          <a:blip r:embed="rId3" cstate="print"/>
          <a:srcRect/>
          <a:stretch>
            <a:fillRect/>
          </a:stretch>
        </p:blipFill>
        <p:spPr bwMode="auto">
          <a:xfrm>
            <a:off x="3505200" y="4495800"/>
            <a:ext cx="5364480" cy="1882140"/>
          </a:xfrm>
          <a:prstGeom prst="rect">
            <a:avLst/>
          </a:prstGeom>
          <a:noFill/>
          <a:ln w="9525">
            <a:noFill/>
            <a:miter lim="800000"/>
            <a:headEnd/>
            <a:tailEnd/>
          </a:ln>
        </p:spPr>
      </p:pic>
      <p:sp>
        <p:nvSpPr>
          <p:cNvPr id="180226" name="Rectangle 2"/>
          <p:cNvSpPr>
            <a:spLocks noGrp="1" noChangeArrowheads="1"/>
          </p:cNvSpPr>
          <p:nvPr>
            <p:ph type="title"/>
          </p:nvPr>
        </p:nvSpPr>
        <p:spPr>
          <a:xfrm>
            <a:off x="685800" y="228600"/>
            <a:ext cx="7772400" cy="609600"/>
          </a:xfrm>
        </p:spPr>
        <p:txBody>
          <a:bodyPr/>
          <a:lstStyle/>
          <a:p>
            <a:pPr eaLnBrk="1" hangingPunct="1">
              <a:buFont typeface="Wingdings" pitchFamily="2" charset="2"/>
              <a:buNone/>
              <a:defRPr/>
            </a:pPr>
            <a:r>
              <a:rPr lang="en-US" sz="2400" b="1" smtClean="0">
                <a:cs typeface="Times New Roman" pitchFamily="18" charset="0"/>
              </a:rPr>
              <a:t>3.4.5 Classification of Cities By Economic Base</a:t>
            </a:r>
            <a:endParaRPr lang="en-US" sz="2400" smtClean="0">
              <a:cs typeface="Times New Roman" pitchFamily="18" charset="0"/>
            </a:endParaRPr>
          </a:p>
        </p:txBody>
      </p:sp>
      <p:sp>
        <p:nvSpPr>
          <p:cNvPr id="63493" name="Slide Number Placeholder 6"/>
          <p:cNvSpPr>
            <a:spLocks noGrp="1"/>
          </p:cNvSpPr>
          <p:nvPr>
            <p:ph type="sldNum" sz="quarter" idx="12"/>
          </p:nvPr>
        </p:nvSpPr>
        <p:spPr>
          <a:noFill/>
        </p:spPr>
        <p:txBody>
          <a:bodyPr/>
          <a:lstStyle/>
          <a:p>
            <a:fld id="{79562DC7-B820-4B0A-A141-602B0EDD19B9}" type="slidenum">
              <a:rPr lang="en-US"/>
              <a:pPr/>
              <a:t>60</a:t>
            </a:fld>
            <a:endParaRPr lang="en-US"/>
          </a:p>
        </p:txBody>
      </p:sp>
      <p:sp>
        <p:nvSpPr>
          <p:cNvPr id="63494" name="Footer Placeholder 7"/>
          <p:cNvSpPr>
            <a:spLocks noGrp="1"/>
          </p:cNvSpPr>
          <p:nvPr>
            <p:ph type="ftr" sz="quarter" idx="11"/>
          </p:nvPr>
        </p:nvSpPr>
        <p:spPr>
          <a:noFill/>
        </p:spPr>
        <p:txBody>
          <a:bodyPr/>
          <a:lstStyle/>
          <a:p>
            <a:r>
              <a:rPr lang="en-US"/>
              <a:t>© 2014 OnCourse Learning. All Rights Reserved.</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lstStyle/>
          <a:p>
            <a:pPr eaLnBrk="1" hangingPunct="1">
              <a:buFont typeface="Wingdings" pitchFamily="2" charset="2"/>
              <a:buNone/>
              <a:defRPr/>
            </a:pPr>
            <a:r>
              <a:rPr lang="en-US" sz="3200" b="1" smtClean="0">
                <a:cs typeface="Times New Roman" pitchFamily="18" charset="0"/>
              </a:rPr>
              <a:t>3.5 Classification of cities for real estate investment analysis</a:t>
            </a:r>
            <a:endParaRPr lang="en-US" sz="3200" smtClean="0">
              <a:cs typeface="Times New Roman" pitchFamily="18" charset="0"/>
            </a:endParaRPr>
          </a:p>
        </p:txBody>
      </p:sp>
      <p:sp>
        <p:nvSpPr>
          <p:cNvPr id="64515" name="Rectangle 3"/>
          <p:cNvSpPr>
            <a:spLocks noGrp="1" noChangeArrowheads="1"/>
          </p:cNvSpPr>
          <p:nvPr>
            <p:ph type="body" idx="1"/>
          </p:nvPr>
        </p:nvSpPr>
        <p:spPr/>
        <p:txBody>
          <a:bodyPr/>
          <a:lstStyle/>
          <a:p>
            <a:pPr marL="0" indent="0" eaLnBrk="1" hangingPunct="1">
              <a:buFont typeface="Wingdings" pitchFamily="2" charset="2"/>
              <a:buNone/>
            </a:pPr>
            <a:r>
              <a:rPr lang="en-US" dirty="0" smtClean="0">
                <a:cs typeface="Times New Roman" pitchFamily="18" charset="0"/>
              </a:rPr>
              <a:t>Need to consider supply side as well as demand side of the space market. . .</a:t>
            </a:r>
          </a:p>
        </p:txBody>
      </p:sp>
      <p:sp>
        <p:nvSpPr>
          <p:cNvPr id="64516" name="Slide Number Placeholder 5"/>
          <p:cNvSpPr>
            <a:spLocks noGrp="1"/>
          </p:cNvSpPr>
          <p:nvPr>
            <p:ph type="sldNum" sz="quarter" idx="12"/>
          </p:nvPr>
        </p:nvSpPr>
        <p:spPr>
          <a:noFill/>
        </p:spPr>
        <p:txBody>
          <a:bodyPr/>
          <a:lstStyle/>
          <a:p>
            <a:fld id="{C1BC1FAE-AF7D-4CB3-A5AF-F274887201CA}" type="slidenum">
              <a:rPr lang="en-US"/>
              <a:pPr/>
              <a:t>61</a:t>
            </a:fld>
            <a:endParaRPr lang="en-US"/>
          </a:p>
        </p:txBody>
      </p:sp>
      <p:sp>
        <p:nvSpPr>
          <p:cNvPr id="64517"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a:xfrm>
            <a:off x="685800" y="0"/>
            <a:ext cx="7772400" cy="1600200"/>
          </a:xfrm>
        </p:spPr>
        <p:txBody>
          <a:bodyPr>
            <a:normAutofit fontScale="90000"/>
          </a:bodyPr>
          <a:lstStyle/>
          <a:p>
            <a:r>
              <a:rPr lang="en-US" dirty="0" smtClean="0"/>
              <a:t>Exhibit 3-5: Three Major Groups of Cities with Similarly Performing Real Estate Markets in the Late 20th Century:*</a:t>
            </a:r>
            <a:endParaRPr lang="en-US" dirty="0" smtClean="0"/>
          </a:p>
        </p:txBody>
      </p:sp>
      <p:sp>
        <p:nvSpPr>
          <p:cNvPr id="65541" name="Footer Placeholder 6"/>
          <p:cNvSpPr>
            <a:spLocks noGrp="1"/>
          </p:cNvSpPr>
          <p:nvPr>
            <p:ph type="ftr" sz="quarter" idx="11"/>
          </p:nvPr>
        </p:nvSpPr>
        <p:spPr/>
        <p:txBody>
          <a:bodyPr/>
          <a:lstStyle/>
          <a:p>
            <a:r>
              <a:rPr lang="en-US" smtClean="0"/>
              <a:t>© 2014 OnCourse Learning. All Rights Reserved.</a:t>
            </a:r>
            <a:endParaRPr lang="en-US"/>
          </a:p>
        </p:txBody>
      </p:sp>
      <p:sp>
        <p:nvSpPr>
          <p:cNvPr id="65540" name="Slide Number Placeholder 5"/>
          <p:cNvSpPr>
            <a:spLocks noGrp="1"/>
          </p:cNvSpPr>
          <p:nvPr>
            <p:ph type="sldNum" sz="quarter" idx="12"/>
          </p:nvPr>
        </p:nvSpPr>
        <p:spPr/>
        <p:txBody>
          <a:bodyPr/>
          <a:lstStyle/>
          <a:p>
            <a:fld id="{FBF6D142-2FE1-4B21-8FD3-02696002154C}" type="slidenum">
              <a:rPr lang="en-US" smtClean="0"/>
              <a:pPr/>
              <a:t>62</a:t>
            </a:fld>
            <a:endParaRPr lang="en-US"/>
          </a:p>
        </p:txBody>
      </p:sp>
      <p:pic>
        <p:nvPicPr>
          <p:cNvPr id="65539" name="Picture 4"/>
          <p:cNvPicPr>
            <a:picLocks noChangeAspect="1" noChangeArrowheads="1"/>
          </p:cNvPicPr>
          <p:nvPr/>
        </p:nvPicPr>
        <p:blipFill>
          <a:blip r:embed="rId2" cstate="print"/>
          <a:srcRect l="1606" t="5597" r="24096"/>
          <a:stretch>
            <a:fillRect/>
          </a:stretch>
        </p:blipFill>
        <p:spPr bwMode="auto">
          <a:xfrm>
            <a:off x="1769644" y="2169654"/>
            <a:ext cx="5604712" cy="4116846"/>
          </a:xfrm>
          <a:prstGeom prst="rect">
            <a:avLst/>
          </a:prstGeom>
          <a:solidFill>
            <a:schemeClr val="bg1"/>
          </a:solidFill>
          <a:ln w="9525">
            <a:noFill/>
            <a:miter lim="800000"/>
            <a:headEnd/>
            <a:tailEnd/>
          </a:ln>
        </p:spPr>
      </p:pic>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a:xfrm>
            <a:off x="685800" y="381000"/>
            <a:ext cx="7772400" cy="838200"/>
          </a:xfrm>
        </p:spPr>
        <p:txBody>
          <a:bodyPr/>
          <a:lstStyle/>
          <a:p>
            <a:pPr eaLnBrk="1" hangingPunct="1">
              <a:buFont typeface="Wingdings" pitchFamily="2" charset="2"/>
              <a:buNone/>
              <a:defRPr/>
            </a:pPr>
            <a:r>
              <a:rPr lang="en-US" sz="2800" b="1" i="1" smtClean="0">
                <a:cs typeface="Times New Roman" pitchFamily="18" charset="0"/>
              </a:rPr>
              <a:t>Note also:</a:t>
            </a:r>
            <a:endParaRPr lang="en-US" sz="2800" smtClean="0">
              <a:cs typeface="Times New Roman" pitchFamily="18" charset="0"/>
            </a:endParaRPr>
          </a:p>
        </p:txBody>
      </p:sp>
      <p:sp>
        <p:nvSpPr>
          <p:cNvPr id="66563" name="Rectangle 3"/>
          <p:cNvSpPr>
            <a:spLocks noGrp="1" noChangeArrowheads="1"/>
          </p:cNvSpPr>
          <p:nvPr>
            <p:ph type="body" idx="1"/>
          </p:nvPr>
        </p:nvSpPr>
        <p:spPr>
          <a:xfrm>
            <a:off x="762000" y="1219200"/>
            <a:ext cx="7772400" cy="5257800"/>
          </a:xfrm>
        </p:spPr>
        <p:txBody>
          <a:bodyPr/>
          <a:lstStyle/>
          <a:p>
            <a:pPr eaLnBrk="1" hangingPunct="1">
              <a:lnSpc>
                <a:spcPct val="90000"/>
              </a:lnSpc>
            </a:pPr>
            <a:r>
              <a:rPr lang="en-US" sz="2800" dirty="0" smtClean="0">
                <a:cs typeface="Times New Roman" pitchFamily="18" charset="0"/>
              </a:rPr>
              <a:t>Economic </a:t>
            </a:r>
            <a:r>
              <a:rPr lang="en-US" sz="2800" dirty="0" smtClean="0">
                <a:cs typeface="Times New Roman" pitchFamily="18" charset="0"/>
              </a:rPr>
              <a:t>bases of cities </a:t>
            </a:r>
            <a:r>
              <a:rPr lang="en-US" sz="2800" i="1" dirty="0" smtClean="0">
                <a:cs typeface="Times New Roman" pitchFamily="18" charset="0"/>
              </a:rPr>
              <a:t>evolve</a:t>
            </a:r>
            <a:r>
              <a:rPr lang="en-US" sz="2800" dirty="0" smtClean="0">
                <a:cs typeface="Times New Roman" pitchFamily="18" charset="0"/>
              </a:rPr>
              <a:t> over time (sometimes rapidly</a:t>
            </a:r>
            <a:r>
              <a:rPr lang="en-US" sz="2800" dirty="0" smtClean="0">
                <a:cs typeface="Times New Roman" pitchFamily="18" charset="0"/>
              </a:rPr>
              <a:t>)</a:t>
            </a:r>
          </a:p>
          <a:p>
            <a:pPr eaLnBrk="1" hangingPunct="1">
              <a:lnSpc>
                <a:spcPct val="90000"/>
              </a:lnSpc>
            </a:pPr>
            <a:r>
              <a:rPr lang="en-US" sz="2800" dirty="0" smtClean="0">
                <a:cs typeface="Times New Roman" pitchFamily="18" charset="0"/>
              </a:rPr>
              <a:t>Relations </a:t>
            </a:r>
            <a:r>
              <a:rPr lang="en-US" sz="2800" dirty="0" smtClean="0">
                <a:cs typeface="Times New Roman" pitchFamily="18" charset="0"/>
              </a:rPr>
              <a:t>between economic sectors change over time (e.g., oil may be cyclical or counter-cyclical</a:t>
            </a:r>
            <a:r>
              <a:rPr lang="en-US" sz="2800" dirty="0" smtClean="0">
                <a:cs typeface="Times New Roman" pitchFamily="18" charset="0"/>
              </a:rPr>
              <a:t>).</a:t>
            </a:r>
          </a:p>
          <a:p>
            <a:pPr marL="0" indent="0" eaLnBrk="1" hangingPunct="1">
              <a:lnSpc>
                <a:spcPct val="90000"/>
              </a:lnSpc>
              <a:buNone/>
            </a:pPr>
            <a:r>
              <a:rPr lang="en-US" sz="2800" b="1" i="1" dirty="0" smtClean="0">
                <a:cs typeface="Times New Roman" pitchFamily="18" charset="0"/>
              </a:rPr>
              <a:t>This </a:t>
            </a:r>
            <a:r>
              <a:rPr lang="en-US" sz="2800" b="1" i="1" dirty="0" smtClean="0">
                <a:cs typeface="Times New Roman" pitchFamily="18" charset="0"/>
              </a:rPr>
              <a:t>makes it difficult to forecast correlations between cities regarding their economic growth rates. On the other hand</a:t>
            </a:r>
            <a:r>
              <a:rPr lang="en-US" sz="2800" b="1" i="1" dirty="0" smtClean="0">
                <a:cs typeface="Times New Roman" pitchFamily="18" charset="0"/>
              </a:rPr>
              <a:t>:</a:t>
            </a:r>
          </a:p>
          <a:p>
            <a:pPr marL="341313" indent="-341313" eaLnBrk="1" hangingPunct="1">
              <a:lnSpc>
                <a:spcPct val="90000"/>
              </a:lnSpc>
            </a:pPr>
            <a:r>
              <a:rPr lang="en-US" sz="2800" i="1" dirty="0" smtClean="0">
                <a:cs typeface="Times New Roman" pitchFamily="18" charset="0"/>
              </a:rPr>
              <a:t>Centrality</a:t>
            </a:r>
            <a:r>
              <a:rPr lang="en-US" sz="2800" dirty="0" smtClean="0">
                <a:cs typeface="Times New Roman" pitchFamily="18" charset="0"/>
              </a:rPr>
              <a:t> </a:t>
            </a:r>
            <a:r>
              <a:rPr lang="en-US" sz="2800" dirty="0" smtClean="0">
                <a:cs typeface="Times New Roman" pitchFamily="18" charset="0"/>
              </a:rPr>
              <a:t>of </a:t>
            </a:r>
            <a:r>
              <a:rPr lang="en-US" sz="2800" dirty="0" smtClean="0">
                <a:cs typeface="Times New Roman" pitchFamily="18" charset="0"/>
              </a:rPr>
              <a:t>location</a:t>
            </a:r>
          </a:p>
          <a:p>
            <a:pPr marL="341313" indent="-341313" eaLnBrk="1" hangingPunct="1">
              <a:lnSpc>
                <a:spcPct val="90000"/>
              </a:lnSpc>
            </a:pPr>
            <a:r>
              <a:rPr lang="en-US" sz="2800" dirty="0" smtClean="0">
                <a:cs typeface="Times New Roman" pitchFamily="18" charset="0"/>
              </a:rPr>
              <a:t>Availability </a:t>
            </a:r>
            <a:r>
              <a:rPr lang="en-US" sz="2800" dirty="0" smtClean="0">
                <a:cs typeface="Times New Roman" pitchFamily="18" charset="0"/>
              </a:rPr>
              <a:t>of developable </a:t>
            </a:r>
            <a:r>
              <a:rPr lang="en-US" sz="2800" dirty="0" smtClean="0">
                <a:cs typeface="Times New Roman" pitchFamily="18" charset="0"/>
              </a:rPr>
              <a:t>land</a:t>
            </a:r>
          </a:p>
          <a:p>
            <a:pPr marL="341313" indent="-341313" eaLnBrk="1" hangingPunct="1">
              <a:lnSpc>
                <a:spcPct val="90000"/>
              </a:lnSpc>
            </a:pPr>
            <a:r>
              <a:rPr lang="en-US" sz="2800" dirty="0" smtClean="0">
                <a:cs typeface="Times New Roman" pitchFamily="18" charset="0"/>
              </a:rPr>
              <a:t>Business </a:t>
            </a:r>
            <a:r>
              <a:rPr lang="en-US" sz="2800" dirty="0" smtClean="0">
                <a:cs typeface="Times New Roman" pitchFamily="18" charset="0"/>
              </a:rPr>
              <a:t>climate</a:t>
            </a:r>
            <a:br>
              <a:rPr lang="en-US" sz="2800" dirty="0" smtClean="0">
                <a:cs typeface="Times New Roman" pitchFamily="18" charset="0"/>
              </a:rPr>
            </a:br>
            <a:r>
              <a:rPr lang="en-US" sz="2800" dirty="0" smtClean="0">
                <a:cs typeface="Times New Roman" pitchFamily="18" charset="0"/>
              </a:rPr>
              <a:t>Tend to be more stable over time, facilitating general trend forecasting.</a:t>
            </a:r>
            <a:br>
              <a:rPr lang="en-US" sz="2800" dirty="0" smtClean="0">
                <a:cs typeface="Times New Roman" pitchFamily="18" charset="0"/>
              </a:rPr>
            </a:br>
            <a:endParaRPr lang="en-US" sz="2800" dirty="0" smtClean="0">
              <a:cs typeface="Times New Roman" pitchFamily="18" charset="0"/>
            </a:endParaRPr>
          </a:p>
        </p:txBody>
      </p:sp>
      <p:sp>
        <p:nvSpPr>
          <p:cNvPr id="66564" name="Slide Number Placeholder 5"/>
          <p:cNvSpPr>
            <a:spLocks noGrp="1"/>
          </p:cNvSpPr>
          <p:nvPr>
            <p:ph type="sldNum" sz="quarter" idx="12"/>
          </p:nvPr>
        </p:nvSpPr>
        <p:spPr>
          <a:noFill/>
        </p:spPr>
        <p:txBody>
          <a:bodyPr/>
          <a:lstStyle/>
          <a:p>
            <a:fld id="{71389079-2A88-4495-9445-B99C4B0A217A}" type="slidenum">
              <a:rPr lang="en-US"/>
              <a:pPr/>
              <a:t>63</a:t>
            </a:fld>
            <a:endParaRPr lang="en-US"/>
          </a:p>
        </p:txBody>
      </p:sp>
      <p:sp>
        <p:nvSpPr>
          <p:cNvPr id="66565"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304800"/>
            <a:ext cx="7772400" cy="1143000"/>
          </a:xfrm>
        </p:spPr>
        <p:txBody>
          <a:bodyPr/>
          <a:lstStyle/>
          <a:p>
            <a:pPr eaLnBrk="1" hangingPunct="1">
              <a:defRPr/>
            </a:pPr>
            <a:r>
              <a:rPr lang="en-US" b="1" smtClean="0"/>
              <a:t>3.1 The Pattern of City Size</a:t>
            </a:r>
            <a:endParaRPr lang="en-US" smtClean="0"/>
          </a:p>
        </p:txBody>
      </p:sp>
      <p:sp>
        <p:nvSpPr>
          <p:cNvPr id="17411" name="Rectangle 3"/>
          <p:cNvSpPr>
            <a:spLocks noGrp="1" noChangeArrowheads="1"/>
          </p:cNvSpPr>
          <p:nvPr>
            <p:ph type="body" idx="1"/>
          </p:nvPr>
        </p:nvSpPr>
        <p:spPr>
          <a:xfrm>
            <a:off x="762000" y="1371600"/>
            <a:ext cx="7772400" cy="2362200"/>
          </a:xfrm>
        </p:spPr>
        <p:txBody>
          <a:bodyPr/>
          <a:lstStyle/>
          <a:p>
            <a:pPr eaLnBrk="1" hangingPunct="1"/>
            <a:r>
              <a:rPr lang="en-US" dirty="0" smtClean="0"/>
              <a:t>Cities are not isolated phenomena.</a:t>
            </a:r>
          </a:p>
          <a:p>
            <a:pPr eaLnBrk="1" hangingPunct="1"/>
            <a:r>
              <a:rPr lang="en-US" dirty="0" smtClean="0"/>
              <a:t>Each city is part of a “</a:t>
            </a:r>
            <a:r>
              <a:rPr lang="en-US" u="sng" dirty="0" smtClean="0"/>
              <a:t>system</a:t>
            </a:r>
            <a:r>
              <a:rPr lang="en-US" dirty="0" smtClean="0"/>
              <a:t>” of cities.</a:t>
            </a:r>
          </a:p>
          <a:p>
            <a:pPr eaLnBrk="1" hangingPunct="1"/>
            <a:r>
              <a:rPr lang="en-US" dirty="0" smtClean="0"/>
              <a:t>Each city has a place and role as an element in this system.</a:t>
            </a:r>
          </a:p>
        </p:txBody>
      </p:sp>
      <p:sp>
        <p:nvSpPr>
          <p:cNvPr id="41988" name="Text Box 4"/>
          <p:cNvSpPr txBox="1">
            <a:spLocks noChangeArrowheads="1"/>
          </p:cNvSpPr>
          <p:nvPr/>
        </p:nvSpPr>
        <p:spPr bwMode="auto">
          <a:xfrm>
            <a:off x="762000" y="3733800"/>
            <a:ext cx="7391400" cy="2459038"/>
          </a:xfrm>
          <a:prstGeom prst="rect">
            <a:avLst/>
          </a:prstGeom>
          <a:noFill/>
          <a:ln w="9525">
            <a:noFill/>
            <a:miter lim="800000"/>
            <a:headEnd/>
            <a:tailEnd/>
          </a:ln>
          <a:effectLst/>
        </p:spPr>
        <p:txBody>
          <a:bodyPr>
            <a:spAutoFit/>
          </a:bodyPr>
          <a:lstStyle/>
          <a:p>
            <a:pPr algn="ctr">
              <a:spcBef>
                <a:spcPct val="50000"/>
              </a:spcBef>
              <a:defRPr/>
            </a:pPr>
            <a:r>
              <a:rPr lang="en-US" sz="3200" b="1" i="1" dirty="0">
                <a:effectLst>
                  <a:outerShdw blurRad="38100" dist="38100" dir="2700000" algn="tl">
                    <a:srgbClr val="C0C0C0"/>
                  </a:outerShdw>
                </a:effectLst>
              </a:rPr>
              <a:t>Example:</a:t>
            </a:r>
          </a:p>
          <a:p>
            <a:pPr marL="457200" indent="-457200">
              <a:spcBef>
                <a:spcPct val="20000"/>
              </a:spcBef>
              <a:buClr>
                <a:schemeClr val="accent2"/>
              </a:buClr>
              <a:buSzPct val="80000"/>
              <a:buFont typeface="Wingdings" pitchFamily="2" charset="2"/>
              <a:buChar char="l"/>
              <a:defRPr/>
            </a:pPr>
            <a:r>
              <a:rPr lang="en-US" sz="2800" dirty="0"/>
              <a:t>A high-rise, upscale apartment building can make lots of money in New York City.</a:t>
            </a:r>
          </a:p>
          <a:p>
            <a:pPr marL="457200" indent="-457200">
              <a:spcBef>
                <a:spcPct val="20000"/>
              </a:spcBef>
              <a:buClr>
                <a:schemeClr val="accent2"/>
              </a:buClr>
              <a:buSzPct val="80000"/>
              <a:buFont typeface="Wingdings" pitchFamily="2" charset="2"/>
              <a:buChar char="l"/>
              <a:defRPr/>
            </a:pPr>
            <a:r>
              <a:rPr lang="en-US" sz="2800" dirty="0"/>
              <a:t>The same building would probably lose lots of money in Des Moines, IA.</a:t>
            </a:r>
          </a:p>
        </p:txBody>
      </p:sp>
      <p:sp>
        <p:nvSpPr>
          <p:cNvPr id="17413" name="Slide Number Placeholder 6"/>
          <p:cNvSpPr>
            <a:spLocks noGrp="1"/>
          </p:cNvSpPr>
          <p:nvPr>
            <p:ph type="sldNum" sz="quarter" idx="12"/>
          </p:nvPr>
        </p:nvSpPr>
        <p:spPr>
          <a:noFill/>
        </p:spPr>
        <p:txBody>
          <a:bodyPr/>
          <a:lstStyle/>
          <a:p>
            <a:fld id="{A5500F9D-61F5-48DE-9217-641654EEF214}" type="slidenum">
              <a:rPr lang="en-US"/>
              <a:pPr/>
              <a:t>7</a:t>
            </a:fld>
            <a:endParaRPr lang="en-US"/>
          </a:p>
        </p:txBody>
      </p:sp>
      <p:sp>
        <p:nvSpPr>
          <p:cNvPr id="17414" name="Footer Placeholder 7"/>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defRPr/>
            </a:pPr>
            <a:r>
              <a:rPr lang="en-US" b="1" i="1" dirty="0" smtClean="0"/>
              <a:t>Two Fundamental </a:t>
            </a:r>
            <a:r>
              <a:rPr lang="en-US" b="1" i="1" dirty="0" smtClean="0"/>
              <a:t/>
            </a:r>
            <a:br>
              <a:rPr lang="en-US" b="1" i="1" dirty="0" smtClean="0"/>
            </a:br>
            <a:r>
              <a:rPr lang="en-US" b="1" i="1" dirty="0" smtClean="0"/>
              <a:t>Characteristics </a:t>
            </a:r>
            <a:r>
              <a:rPr lang="en-US" b="1" i="1" dirty="0" smtClean="0"/>
              <a:t>of Cities:</a:t>
            </a:r>
            <a:endParaRPr lang="en-US" b="1" dirty="0" smtClean="0"/>
          </a:p>
        </p:txBody>
      </p:sp>
      <p:sp>
        <p:nvSpPr>
          <p:cNvPr id="18435" name="Rectangle 3"/>
          <p:cNvSpPr>
            <a:spLocks noGrp="1" noChangeArrowheads="1"/>
          </p:cNvSpPr>
          <p:nvPr>
            <p:ph type="body" idx="1"/>
          </p:nvPr>
        </p:nvSpPr>
        <p:spPr>
          <a:xfrm>
            <a:off x="914400" y="1600200"/>
            <a:ext cx="7315200" cy="4495800"/>
          </a:xfrm>
        </p:spPr>
        <p:txBody>
          <a:bodyPr/>
          <a:lstStyle/>
          <a:p>
            <a:pPr eaLnBrk="1" hangingPunct="1"/>
            <a:r>
              <a:rPr lang="en-US" b="1" i="1" dirty="0" smtClean="0"/>
              <a:t> </a:t>
            </a:r>
            <a:r>
              <a:rPr lang="en-US" b="1" i="1" dirty="0" smtClean="0"/>
              <a:t>Size</a:t>
            </a:r>
            <a:endParaRPr lang="en-US" b="1" i="1" dirty="0" smtClean="0"/>
          </a:p>
          <a:p>
            <a:pPr eaLnBrk="1" hangingPunct="1"/>
            <a:r>
              <a:rPr lang="en-US" b="1" i="1" dirty="0" smtClean="0"/>
              <a:t> </a:t>
            </a:r>
            <a:r>
              <a:rPr lang="en-US" b="1" i="1" dirty="0" smtClean="0"/>
              <a:t>Location</a:t>
            </a:r>
            <a:endParaRPr lang="en-US" b="1" i="1" dirty="0" smtClean="0"/>
          </a:p>
          <a:p>
            <a:pPr eaLnBrk="1" hangingPunct="1">
              <a:buFont typeface="Wingdings" pitchFamily="2" charset="2"/>
              <a:buNone/>
            </a:pPr>
            <a:r>
              <a:rPr lang="en-US" dirty="0" smtClean="0"/>
              <a:t>Consider the pattern in the sizes of cities…</a:t>
            </a:r>
          </a:p>
        </p:txBody>
      </p:sp>
      <p:sp>
        <p:nvSpPr>
          <p:cNvPr id="18436" name="Slide Number Placeholder 5"/>
          <p:cNvSpPr>
            <a:spLocks noGrp="1"/>
          </p:cNvSpPr>
          <p:nvPr>
            <p:ph type="sldNum" sz="quarter" idx="12"/>
          </p:nvPr>
        </p:nvSpPr>
        <p:spPr>
          <a:noFill/>
        </p:spPr>
        <p:txBody>
          <a:bodyPr/>
          <a:lstStyle/>
          <a:p>
            <a:fld id="{6FBC808B-47B6-461E-AE60-19A806FE9C52}" type="slidenum">
              <a:rPr lang="en-US"/>
              <a:pPr/>
              <a:t>8</a:t>
            </a:fld>
            <a:endParaRPr lang="en-US"/>
          </a:p>
        </p:txBody>
      </p:sp>
      <p:sp>
        <p:nvSpPr>
          <p:cNvPr id="18437" name="Footer Placeholder 6"/>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defRPr/>
            </a:pPr>
            <a:r>
              <a:rPr lang="en-US" b="1" dirty="0" smtClean="0">
                <a:cs typeface="Times New Roman" pitchFamily="18" charset="0"/>
                <a:sym typeface="Wingdings" pitchFamily="2" charset="2"/>
              </a:rPr>
              <a:t>The “Rank/Size Rule”</a:t>
            </a:r>
            <a:r>
              <a:rPr lang="en-US" dirty="0" smtClean="0">
                <a:cs typeface="Times New Roman" pitchFamily="18" charset="0"/>
                <a:sym typeface="Wingdings" pitchFamily="2" charset="2"/>
              </a:rPr>
              <a:t/>
            </a:r>
            <a:br>
              <a:rPr lang="en-US" dirty="0" smtClean="0">
                <a:cs typeface="Times New Roman" pitchFamily="18" charset="0"/>
                <a:sym typeface="Wingdings" pitchFamily="2" charset="2"/>
              </a:rPr>
            </a:br>
            <a:r>
              <a:rPr lang="en-US" b="1" dirty="0" smtClean="0">
                <a:cs typeface="Times New Roman" pitchFamily="18" charset="0"/>
                <a:sym typeface="Wingdings" pitchFamily="2" charset="2"/>
              </a:rPr>
              <a:t>(aka “</a:t>
            </a:r>
            <a:r>
              <a:rPr lang="en-US" b="1" dirty="0" err="1" smtClean="0">
                <a:cs typeface="Times New Roman" pitchFamily="18" charset="0"/>
                <a:sym typeface="Wingdings" pitchFamily="2" charset="2"/>
              </a:rPr>
              <a:t>Zipf’s</a:t>
            </a:r>
            <a:r>
              <a:rPr lang="en-US" b="1" dirty="0" smtClean="0">
                <a:cs typeface="Times New Roman" pitchFamily="18" charset="0"/>
                <a:sym typeface="Wingdings" pitchFamily="2" charset="2"/>
              </a:rPr>
              <a:t> Law”)</a:t>
            </a:r>
            <a:endParaRPr lang="en-US" dirty="0" smtClean="0">
              <a:sym typeface="Wingdings" pitchFamily="2" charset="2"/>
            </a:endParaRPr>
          </a:p>
        </p:txBody>
      </p:sp>
      <p:sp>
        <p:nvSpPr>
          <p:cNvPr id="1028" name="Rectangle 5"/>
          <p:cNvSpPr>
            <a:spLocks noChangeArrowheads="1"/>
          </p:cNvSpPr>
          <p:nvPr/>
        </p:nvSpPr>
        <p:spPr bwMode="auto">
          <a:xfrm>
            <a:off x="1966913" y="3028950"/>
            <a:ext cx="9144000" cy="0"/>
          </a:xfrm>
          <a:prstGeom prst="rect">
            <a:avLst/>
          </a:prstGeom>
          <a:noFill/>
          <a:ln w="9525">
            <a:noFill/>
            <a:miter lim="800000"/>
            <a:headEnd/>
            <a:tailEnd/>
          </a:ln>
        </p:spPr>
        <p:txBody>
          <a:bodyPr>
            <a:spAutoFit/>
          </a:bodyPr>
          <a:lstStyle/>
          <a:p>
            <a:endParaRPr lang="en-US"/>
          </a:p>
        </p:txBody>
      </p:sp>
      <p:graphicFrame>
        <p:nvGraphicFramePr>
          <p:cNvPr id="1026" name="Object 4"/>
          <p:cNvGraphicFramePr>
            <a:graphicFrameLocks noChangeAspect="1"/>
          </p:cNvGraphicFramePr>
          <p:nvPr/>
        </p:nvGraphicFramePr>
        <p:xfrm>
          <a:off x="540317" y="2809875"/>
          <a:ext cx="8063367" cy="1238250"/>
        </p:xfrm>
        <a:graphic>
          <a:graphicData uri="http://schemas.openxmlformats.org/presentationml/2006/ole">
            <p:oleObj spid="_x0000_s1026" r:id="rId3" imgW="2819400" imgH="431800" progId="Equation.3">
              <p:embed/>
            </p:oleObj>
          </a:graphicData>
        </a:graphic>
      </p:graphicFrame>
      <p:sp>
        <p:nvSpPr>
          <p:cNvPr id="1029" name="Slide Number Placeholder 6"/>
          <p:cNvSpPr>
            <a:spLocks noGrp="1"/>
          </p:cNvSpPr>
          <p:nvPr>
            <p:ph type="sldNum" sz="quarter" idx="12"/>
          </p:nvPr>
        </p:nvSpPr>
        <p:spPr>
          <a:noFill/>
        </p:spPr>
        <p:txBody>
          <a:bodyPr/>
          <a:lstStyle/>
          <a:p>
            <a:fld id="{9562384B-F24F-4BB3-8933-364C63C52779}" type="slidenum">
              <a:rPr lang="en-US"/>
              <a:pPr/>
              <a:t>9</a:t>
            </a:fld>
            <a:endParaRPr lang="en-US"/>
          </a:p>
        </p:txBody>
      </p:sp>
      <p:sp>
        <p:nvSpPr>
          <p:cNvPr id="1030" name="Footer Placeholder 7"/>
          <p:cNvSpPr>
            <a:spLocks noGrp="1"/>
          </p:cNvSpPr>
          <p:nvPr>
            <p:ph type="ftr" sz="quarter" idx="11"/>
          </p:nvPr>
        </p:nvSpPr>
        <p:spPr>
          <a:noFill/>
        </p:spPr>
        <p:txBody>
          <a:bodyPr/>
          <a:lstStyle/>
          <a:p>
            <a:r>
              <a:rPr lang="en-US"/>
              <a:t>© 2014 OnCourse Learning. All Rights Reserved.</a:t>
            </a:r>
          </a:p>
        </p:txBody>
      </p:sp>
    </p:spTree>
  </p:cSld>
  <p:clrMapOvr>
    <a:masterClrMapping/>
  </p:clrMapOvr>
</p:sld>
</file>

<file path=ppt/theme/theme1.xml><?xml version="1.0" encoding="utf-8"?>
<a:theme xmlns:a="http://schemas.openxmlformats.org/drawingml/2006/main" name="Soaring">
  <a:themeElements>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fontScheme name="Soar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Designs\Soaring.pot</Template>
  <TotalTime>632</TotalTime>
  <Words>3004</Words>
  <Application>Microsoft Office PowerPoint</Application>
  <PresentationFormat>On-screen Show (4:3)</PresentationFormat>
  <Paragraphs>464</Paragraphs>
  <Slides>63</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1" baseType="lpstr">
      <vt:lpstr>Times New Roman</vt:lpstr>
      <vt:lpstr>Arial</vt:lpstr>
      <vt:lpstr>Wingdings</vt:lpstr>
      <vt:lpstr>Calibri</vt:lpstr>
      <vt:lpstr>Symbol</vt:lpstr>
      <vt:lpstr>Courier New</vt:lpstr>
      <vt:lpstr>Soaring</vt:lpstr>
      <vt:lpstr>Microsoft Equation 3.0</vt:lpstr>
      <vt:lpstr>Part II</vt:lpstr>
      <vt:lpstr>Urban Economics and  Real Estate Market Analysis</vt:lpstr>
      <vt:lpstr>Urban Economics &amp; Geography:</vt:lpstr>
      <vt:lpstr>Chapter 3</vt:lpstr>
      <vt:lpstr>Central Place Theory and  the System of Cities</vt:lpstr>
      <vt:lpstr>Central Place Theory and the System of Cities</vt:lpstr>
      <vt:lpstr>3.1 The Pattern of City Size</vt:lpstr>
      <vt:lpstr>Two Fundamental  Characteristics of Cities:</vt:lpstr>
      <vt:lpstr>The “Rank/Size Rule” (aka “Zipf’s Law”)</vt:lpstr>
      <vt:lpstr>Slide 10</vt:lpstr>
      <vt:lpstr>Actual Sizes and Ranks of U.S. Cities</vt:lpstr>
      <vt:lpstr>Actual sizes &amp; ranks of European cities…</vt:lpstr>
      <vt:lpstr>What causes the rank/size rule?…</vt:lpstr>
      <vt:lpstr>But why would all cities tend to grow at the same average rate?…</vt:lpstr>
      <vt:lpstr>Why would all cities have the same volatility of growth?</vt:lpstr>
      <vt:lpstr>What this math cannot explain:</vt:lpstr>
      <vt:lpstr>3.2 The Pattern of City Location</vt:lpstr>
      <vt:lpstr>Slide 18</vt:lpstr>
      <vt:lpstr>3.3 Factors underlying the pattern: </vt:lpstr>
      <vt:lpstr>3.3.1 Centripetal Forces:</vt:lpstr>
      <vt:lpstr>1) Economies of Scale</vt:lpstr>
      <vt:lpstr>2) Economies of Agglomeration</vt:lpstr>
      <vt:lpstr>3) Positive Locational Externalities</vt:lpstr>
      <vt:lpstr>3.3.2 Centrifugal Forces</vt:lpstr>
      <vt:lpstr>3.3.3 The Balance of Centripetal &amp; Centrifugal Forces…</vt:lpstr>
      <vt:lpstr>3.3.4 Central Place Theory &amp; Urban Hierarchy</vt:lpstr>
      <vt:lpstr>Here’s what it looks like in 2 dimensions…</vt:lpstr>
      <vt:lpstr>3.3.5 Why Does CPT Matter?…</vt:lpstr>
      <vt:lpstr>Two practical principles of CPT:</vt:lpstr>
      <vt:lpstr>CPT applies at various levels…</vt:lpstr>
      <vt:lpstr>3.4 Economic Base &amp; the Growth of Cities &amp; Regions</vt:lpstr>
      <vt:lpstr>Definition: “Economic Base” (of a city or region):</vt:lpstr>
      <vt:lpstr>Economic Base Analysis is a tool to help:</vt:lpstr>
      <vt:lpstr>Three major components of the Economic Base:</vt:lpstr>
      <vt:lpstr>3.4.2 The “Export” Base…</vt:lpstr>
      <vt:lpstr>Export Goods</vt:lpstr>
      <vt:lpstr>Local Goods</vt:lpstr>
      <vt:lpstr>Export Base Theory:</vt:lpstr>
      <vt:lpstr>Example:</vt:lpstr>
      <vt:lpstr>Example:</vt:lpstr>
      <vt:lpstr>Which of the following are examples of Cincinnati’s export base?…</vt:lpstr>
      <vt:lpstr>According to export base theory, </vt:lpstr>
      <vt:lpstr>Slide 43</vt:lpstr>
      <vt:lpstr>Slide 44</vt:lpstr>
      <vt:lpstr>The “Location Quotient”(LQ)</vt:lpstr>
      <vt:lpstr>Example:</vt:lpstr>
      <vt:lpstr>Cincinnati metro top private sector employers…</vt:lpstr>
      <vt:lpstr>Information sources…</vt:lpstr>
      <vt:lpstr>Example (Cleveland, OH):</vt:lpstr>
      <vt:lpstr>Slide 50</vt:lpstr>
      <vt:lpstr>The Service Sector and the Export Multiplier</vt:lpstr>
      <vt:lpstr>The Service Sector and the Export Multiplier</vt:lpstr>
      <vt:lpstr>The Service Sector and the Export Multiplier</vt:lpstr>
      <vt:lpstr>Example:</vt:lpstr>
      <vt:lpstr>Example (cont’d):</vt:lpstr>
      <vt:lpstr>Example (cont’d):</vt:lpstr>
      <vt:lpstr>Multipliers…</vt:lpstr>
      <vt:lpstr>Multipliers…</vt:lpstr>
      <vt:lpstr>Concept check:</vt:lpstr>
      <vt:lpstr>3.4.5 Classification of Cities By Economic Base</vt:lpstr>
      <vt:lpstr>3.5 Classification of cities for real estate investment analysis</vt:lpstr>
      <vt:lpstr>Exhibit 3-5: Three Major Groups of Cities with Similarly Performing Real Estate Markets in the Late 20th Century:*</vt:lpstr>
      <vt:lpstr>Note also:</vt:lpstr>
    </vt:vector>
  </TitlesOfParts>
  <Company>The Yates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dc:title>
  <dc:creator>Stephanie R. Yates</dc:creator>
  <cp:lastModifiedBy>McLaughlin</cp:lastModifiedBy>
  <cp:revision>30</cp:revision>
  <dcterms:created xsi:type="dcterms:W3CDTF">2000-11-15T03:10:48Z</dcterms:created>
  <dcterms:modified xsi:type="dcterms:W3CDTF">2013-02-14T22:58:00Z</dcterms:modified>
</cp:coreProperties>
</file>