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8"/>
  </p:notesMasterIdLst>
  <p:sldIdLst>
    <p:sldId id="256" r:id="rId2"/>
    <p:sldId id="268" r:id="rId3"/>
    <p:sldId id="270" r:id="rId4"/>
    <p:sldId id="272" r:id="rId5"/>
    <p:sldId id="273" r:id="rId6"/>
    <p:sldId id="275" r:id="rId7"/>
    <p:sldId id="312" r:id="rId8"/>
    <p:sldId id="317" r:id="rId9"/>
    <p:sldId id="318" r:id="rId10"/>
    <p:sldId id="277" r:id="rId11"/>
    <p:sldId id="278" r:id="rId12"/>
    <p:sldId id="279" r:id="rId13"/>
    <p:sldId id="281" r:id="rId14"/>
    <p:sldId id="280" r:id="rId15"/>
    <p:sldId id="282" r:id="rId16"/>
    <p:sldId id="283" r:id="rId17"/>
    <p:sldId id="263" r:id="rId18"/>
    <p:sldId id="310" r:id="rId19"/>
    <p:sldId id="264" r:id="rId20"/>
    <p:sldId id="289" r:id="rId21"/>
    <p:sldId id="286" r:id="rId22"/>
    <p:sldId id="287" r:id="rId23"/>
    <p:sldId id="266" r:id="rId24"/>
    <p:sldId id="311" r:id="rId25"/>
    <p:sldId id="313" r:id="rId26"/>
    <p:sldId id="285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733" y="-3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500A5294-E511-4805-A301-549A61F54DEC}" type="datetimeFigureOut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AAB86099-4145-4116-BB68-A342A7C638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762000"/>
            <a:ext cx="7315199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14600"/>
            <a:ext cx="5486400" cy="2667000"/>
          </a:xfrm>
        </p:spPr>
        <p:txBody>
          <a:bodyPr lIns="92075" tIns="46038" rIns="92075" bIns="46038"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200" dirty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© 2014 OnCourse Learning. All Rights Reserved.</a:t>
            </a: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0125631F-37DF-40DF-99BA-894B1BB88A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© 2014 OnCourse Learning.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E367C34-92B2-4266-9BCD-5A6D8B5E93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© 2014 OnCourse Learning.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60D4726-8D48-4D59-808B-9A6D63CFAE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© 2014 OnCourse Learning.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0D51148-7F51-4EBC-8BB3-C8A495FA8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© 2014 OnCourse Learning.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EB2A6A7-12CA-4E14-B3A1-FBB4C47D17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© 2014 OnCourse Learning. All Rights Reserved.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54AB3CA-5BB8-47C3-B861-BD8F4F5ED3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© 2014 OnCourse Learning. All Rights Reserved.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4606FB7-0F17-4594-BDA4-92027D5893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© 2014 OnCourse Learning.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E5AF2C9-1C18-493E-B283-1760AFF4AD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© 2014 OnCourse Learning. All Rights Reserved.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847333C-B63C-400D-BA78-5B0719ACF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© 2014 OnCourse Learning. All Rights Reserved.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6B66197-24F2-4988-BB35-452CCD0046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© 2014 OnCourse Learning. All Rights Reserved.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9D69ACF-1BAF-4F9D-ADC6-A4A35BB871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28800" y="6400800"/>
            <a:ext cx="548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dirty="0" smtClean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© 2014 OnCourse Learning. All Rights Reserved.</a:t>
            </a:r>
            <a:endParaRPr lang="en-US"/>
          </a:p>
        </p:txBody>
      </p:sp>
      <p:sp>
        <p:nvSpPr>
          <p:cNvPr id="1639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C2C5C20C-8300-44E4-8F13-E3BBB2F4F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02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9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9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9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9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9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9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9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9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>
            <a:lumMod val="75000"/>
          </a:schemeClr>
        </a:buClr>
        <a:buSzPct val="100000"/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SzPct val="60000"/>
        <a:buFont typeface="Wingdings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2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2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Chapter 2:</a:t>
            </a:r>
            <a:endParaRPr lang="en-US" smtClean="0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Real Estate System</a:t>
            </a:r>
            <a:endParaRPr lang="en-US" dirty="0" smtClean="0"/>
          </a:p>
        </p:txBody>
      </p:sp>
      <p:sp>
        <p:nvSpPr>
          <p:cNvPr id="1638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 OnCourse Learning. All Rights Reserved.</a:t>
            </a:r>
            <a:endParaRPr lang="en-US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1236-B4F6-4694-90D8-22177412B9A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2.2  The Real Estate System</a:t>
            </a:r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A016FF6-E131-481F-9189-9BC609208E8B}" type="slidenum">
              <a:rPr lang="en-US"/>
              <a:pPr/>
              <a:t>10</a:t>
            </a:fld>
            <a:endParaRPr lang="en-US"/>
          </a:p>
        </p:txBody>
      </p:sp>
      <p:sp>
        <p:nvSpPr>
          <p:cNvPr id="26628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© 2014 OnCourse Learning. All Rights Reserved.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en-US" sz="1400" dirty="0" smtClean="0">
                <a:cs typeface="Times New Roman" panose="02020603050405020304" pitchFamily="18" charset="0"/>
              </a:rPr>
              <a:t>Exhibit 2-2: The “Real Estate System”: Interaction of the Space Market, Asset Market, &amp; Development Industry </a:t>
            </a:r>
          </a:p>
        </p:txBody>
      </p:sp>
      <p:sp>
        <p:nvSpPr>
          <p:cNvPr id="27651" name="Rectangle 1029"/>
          <p:cNvSpPr>
            <a:spLocks noChangeArrowheads="1"/>
          </p:cNvSpPr>
          <p:nvPr/>
        </p:nvSpPr>
        <p:spPr bwMode="auto">
          <a:xfrm>
            <a:off x="1357313" y="823913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/>
          </a:p>
        </p:txBody>
      </p:sp>
      <p:sp>
        <p:nvSpPr>
          <p:cNvPr id="27652" name="Rectangle 1035"/>
          <p:cNvSpPr>
            <a:spLocks noChangeArrowheads="1"/>
          </p:cNvSpPr>
          <p:nvPr/>
        </p:nvSpPr>
        <p:spPr bwMode="auto">
          <a:xfrm>
            <a:off x="1293813" y="458788"/>
            <a:ext cx="98425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7653" name="Rectangle 1036"/>
          <p:cNvSpPr>
            <a:spLocks noChangeArrowheads="1"/>
          </p:cNvSpPr>
          <p:nvPr/>
        </p:nvSpPr>
        <p:spPr bwMode="auto">
          <a:xfrm>
            <a:off x="3017838" y="452438"/>
            <a:ext cx="3065462" cy="21431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654" name="Rectangle 1037"/>
          <p:cNvSpPr>
            <a:spLocks noChangeArrowheads="1"/>
          </p:cNvSpPr>
          <p:nvPr/>
        </p:nvSpPr>
        <p:spPr bwMode="auto">
          <a:xfrm>
            <a:off x="3925888" y="477838"/>
            <a:ext cx="13795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655" name="Rectangle 1038"/>
          <p:cNvSpPr>
            <a:spLocks noChangeArrowheads="1"/>
          </p:cNvSpPr>
          <p:nvPr/>
        </p:nvSpPr>
        <p:spPr bwMode="auto">
          <a:xfrm>
            <a:off x="3925888" y="481013"/>
            <a:ext cx="1466850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>
                <a:solidFill>
                  <a:srgbClr val="000000"/>
                </a:solidFill>
                <a:latin typeface="Arial" charset="0"/>
              </a:rPr>
              <a:t>SPACE MARKET</a:t>
            </a:r>
            <a:endParaRPr lang="en-US"/>
          </a:p>
        </p:txBody>
      </p:sp>
      <p:sp>
        <p:nvSpPr>
          <p:cNvPr id="27656" name="Rectangle 1039"/>
          <p:cNvSpPr>
            <a:spLocks noChangeArrowheads="1"/>
          </p:cNvSpPr>
          <p:nvPr/>
        </p:nvSpPr>
        <p:spPr bwMode="auto">
          <a:xfrm>
            <a:off x="5211763" y="495300"/>
            <a:ext cx="9842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7657" name="Rectangle 1040"/>
          <p:cNvSpPr>
            <a:spLocks noChangeArrowheads="1"/>
          </p:cNvSpPr>
          <p:nvPr/>
        </p:nvSpPr>
        <p:spPr bwMode="auto">
          <a:xfrm>
            <a:off x="3209925" y="809625"/>
            <a:ext cx="960438" cy="6286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658" name="Rectangle 1041"/>
          <p:cNvSpPr>
            <a:spLocks noChangeArrowheads="1"/>
          </p:cNvSpPr>
          <p:nvPr/>
        </p:nvSpPr>
        <p:spPr bwMode="auto">
          <a:xfrm>
            <a:off x="3375025" y="833438"/>
            <a:ext cx="733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659" name="Rectangle 1042"/>
          <p:cNvSpPr>
            <a:spLocks noChangeArrowheads="1"/>
          </p:cNvSpPr>
          <p:nvPr/>
        </p:nvSpPr>
        <p:spPr bwMode="auto">
          <a:xfrm>
            <a:off x="3373438" y="836613"/>
            <a:ext cx="776287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>
                <a:solidFill>
                  <a:srgbClr val="000000"/>
                </a:solidFill>
                <a:latin typeface="Arial" charset="0"/>
              </a:rPr>
              <a:t>SUPPLY</a:t>
            </a:r>
            <a:endParaRPr lang="en-US"/>
          </a:p>
        </p:txBody>
      </p:sp>
      <p:sp>
        <p:nvSpPr>
          <p:cNvPr id="27660" name="Rectangle 1043"/>
          <p:cNvSpPr>
            <a:spLocks noChangeArrowheads="1"/>
          </p:cNvSpPr>
          <p:nvPr/>
        </p:nvSpPr>
        <p:spPr bwMode="auto">
          <a:xfrm>
            <a:off x="4021138" y="850900"/>
            <a:ext cx="9842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7661" name="Rectangle 1044"/>
          <p:cNvSpPr>
            <a:spLocks noChangeArrowheads="1"/>
          </p:cNvSpPr>
          <p:nvPr/>
        </p:nvSpPr>
        <p:spPr bwMode="auto">
          <a:xfrm>
            <a:off x="3278188" y="1008063"/>
            <a:ext cx="9080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662" name="Rectangle 1045"/>
          <p:cNvSpPr>
            <a:spLocks noChangeArrowheads="1"/>
          </p:cNvSpPr>
          <p:nvPr/>
        </p:nvSpPr>
        <p:spPr bwMode="auto">
          <a:xfrm>
            <a:off x="3278188" y="1009650"/>
            <a:ext cx="977900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>
                <a:solidFill>
                  <a:srgbClr val="000000"/>
                </a:solidFill>
                <a:latin typeface="Arial" charset="0"/>
              </a:rPr>
              <a:t>(Landlords)</a:t>
            </a:r>
            <a:endParaRPr lang="en-US"/>
          </a:p>
        </p:txBody>
      </p:sp>
      <p:sp>
        <p:nvSpPr>
          <p:cNvPr id="27663" name="Rectangle 1046"/>
          <p:cNvSpPr>
            <a:spLocks noChangeArrowheads="1"/>
          </p:cNvSpPr>
          <p:nvPr/>
        </p:nvSpPr>
        <p:spPr bwMode="auto">
          <a:xfrm>
            <a:off x="4113213" y="1025525"/>
            <a:ext cx="9842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7664" name="Rectangle 1047"/>
          <p:cNvSpPr>
            <a:spLocks noChangeArrowheads="1"/>
          </p:cNvSpPr>
          <p:nvPr/>
        </p:nvSpPr>
        <p:spPr bwMode="auto">
          <a:xfrm>
            <a:off x="4930775" y="809625"/>
            <a:ext cx="960438" cy="6286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665" name="Rectangle 1048"/>
          <p:cNvSpPr>
            <a:spLocks noChangeArrowheads="1"/>
          </p:cNvSpPr>
          <p:nvPr/>
        </p:nvSpPr>
        <p:spPr bwMode="auto">
          <a:xfrm>
            <a:off x="5064125" y="833438"/>
            <a:ext cx="798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666" name="Rectangle 1049"/>
          <p:cNvSpPr>
            <a:spLocks noChangeArrowheads="1"/>
          </p:cNvSpPr>
          <p:nvPr/>
        </p:nvSpPr>
        <p:spPr bwMode="auto">
          <a:xfrm>
            <a:off x="5064125" y="836613"/>
            <a:ext cx="842963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>
                <a:solidFill>
                  <a:srgbClr val="000000"/>
                </a:solidFill>
                <a:latin typeface="Arial" charset="0"/>
              </a:rPr>
              <a:t>DEMAND</a:t>
            </a:r>
            <a:endParaRPr lang="en-US"/>
          </a:p>
        </p:txBody>
      </p:sp>
      <p:sp>
        <p:nvSpPr>
          <p:cNvPr id="27667" name="Rectangle 1050"/>
          <p:cNvSpPr>
            <a:spLocks noChangeArrowheads="1"/>
          </p:cNvSpPr>
          <p:nvPr/>
        </p:nvSpPr>
        <p:spPr bwMode="auto">
          <a:xfrm>
            <a:off x="5772150" y="850900"/>
            <a:ext cx="9842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7668" name="Rectangle 1051"/>
          <p:cNvSpPr>
            <a:spLocks noChangeArrowheads="1"/>
          </p:cNvSpPr>
          <p:nvPr/>
        </p:nvSpPr>
        <p:spPr bwMode="auto">
          <a:xfrm>
            <a:off x="5064125" y="1008063"/>
            <a:ext cx="7731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669" name="Rectangle 1052"/>
          <p:cNvSpPr>
            <a:spLocks noChangeArrowheads="1"/>
          </p:cNvSpPr>
          <p:nvPr/>
        </p:nvSpPr>
        <p:spPr bwMode="auto">
          <a:xfrm>
            <a:off x="5064125" y="1009650"/>
            <a:ext cx="841375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>
                <a:solidFill>
                  <a:srgbClr val="000000"/>
                </a:solidFill>
                <a:latin typeface="Arial" charset="0"/>
              </a:rPr>
              <a:t>(Tenants)</a:t>
            </a:r>
            <a:endParaRPr lang="en-US"/>
          </a:p>
        </p:txBody>
      </p:sp>
      <p:sp>
        <p:nvSpPr>
          <p:cNvPr id="27670" name="Rectangle 1053"/>
          <p:cNvSpPr>
            <a:spLocks noChangeArrowheads="1"/>
          </p:cNvSpPr>
          <p:nvPr/>
        </p:nvSpPr>
        <p:spPr bwMode="auto">
          <a:xfrm>
            <a:off x="5772150" y="1025525"/>
            <a:ext cx="9842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7671" name="Rectangle 1054"/>
          <p:cNvSpPr>
            <a:spLocks noChangeArrowheads="1"/>
          </p:cNvSpPr>
          <p:nvPr/>
        </p:nvSpPr>
        <p:spPr bwMode="auto">
          <a:xfrm>
            <a:off x="3975100" y="1790700"/>
            <a:ext cx="1247775" cy="7159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672" name="Rectangle 1055"/>
          <p:cNvSpPr>
            <a:spLocks noChangeArrowheads="1"/>
          </p:cNvSpPr>
          <p:nvPr/>
        </p:nvSpPr>
        <p:spPr bwMode="auto">
          <a:xfrm>
            <a:off x="4324350" y="1812925"/>
            <a:ext cx="6397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673" name="Rectangle 1056"/>
          <p:cNvSpPr>
            <a:spLocks noChangeArrowheads="1"/>
          </p:cNvSpPr>
          <p:nvPr/>
        </p:nvSpPr>
        <p:spPr bwMode="auto">
          <a:xfrm>
            <a:off x="4324350" y="1817688"/>
            <a:ext cx="679450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>
                <a:solidFill>
                  <a:srgbClr val="000000"/>
                </a:solidFill>
                <a:latin typeface="Arial" charset="0"/>
              </a:rPr>
              <a:t>RENTS</a:t>
            </a:r>
            <a:endParaRPr lang="en-US"/>
          </a:p>
        </p:txBody>
      </p:sp>
      <p:sp>
        <p:nvSpPr>
          <p:cNvPr id="27674" name="Rectangle 1057"/>
          <p:cNvSpPr>
            <a:spLocks noChangeArrowheads="1"/>
          </p:cNvSpPr>
          <p:nvPr/>
        </p:nvSpPr>
        <p:spPr bwMode="auto">
          <a:xfrm>
            <a:off x="4881563" y="1831975"/>
            <a:ext cx="9842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7675" name="Rectangle 1058"/>
          <p:cNvSpPr>
            <a:spLocks noChangeArrowheads="1"/>
          </p:cNvSpPr>
          <p:nvPr/>
        </p:nvSpPr>
        <p:spPr bwMode="auto">
          <a:xfrm>
            <a:off x="4540250" y="1987550"/>
            <a:ext cx="1873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676" name="Rectangle 1059"/>
          <p:cNvSpPr>
            <a:spLocks noChangeArrowheads="1"/>
          </p:cNvSpPr>
          <p:nvPr/>
        </p:nvSpPr>
        <p:spPr bwMode="auto">
          <a:xfrm>
            <a:off x="4540250" y="1990725"/>
            <a:ext cx="196850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>
                <a:solidFill>
                  <a:srgbClr val="000000"/>
                </a:solidFill>
                <a:latin typeface="Arial" charset="0"/>
              </a:rPr>
              <a:t>&amp;</a:t>
            </a:r>
            <a:endParaRPr lang="en-US"/>
          </a:p>
        </p:txBody>
      </p:sp>
      <p:sp>
        <p:nvSpPr>
          <p:cNvPr id="27677" name="Rectangle 1060"/>
          <p:cNvSpPr>
            <a:spLocks noChangeArrowheads="1"/>
          </p:cNvSpPr>
          <p:nvPr/>
        </p:nvSpPr>
        <p:spPr bwMode="auto">
          <a:xfrm>
            <a:off x="4649788" y="2005013"/>
            <a:ext cx="98425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7678" name="Rectangle 1061"/>
          <p:cNvSpPr>
            <a:spLocks noChangeArrowheads="1"/>
          </p:cNvSpPr>
          <p:nvPr/>
        </p:nvSpPr>
        <p:spPr bwMode="auto">
          <a:xfrm>
            <a:off x="4068763" y="2162175"/>
            <a:ext cx="1077912" cy="17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679" name="Rectangle 1062"/>
          <p:cNvSpPr>
            <a:spLocks noChangeArrowheads="1"/>
          </p:cNvSpPr>
          <p:nvPr/>
        </p:nvSpPr>
        <p:spPr bwMode="auto">
          <a:xfrm>
            <a:off x="4068763" y="2165350"/>
            <a:ext cx="1206500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>
                <a:solidFill>
                  <a:srgbClr val="000000"/>
                </a:solidFill>
                <a:latin typeface="Arial" charset="0"/>
              </a:rPr>
              <a:t>OCCUPANCY</a:t>
            </a:r>
            <a:endParaRPr lang="en-US"/>
          </a:p>
        </p:txBody>
      </p:sp>
      <p:sp>
        <p:nvSpPr>
          <p:cNvPr id="27680" name="Rectangle 1063"/>
          <p:cNvSpPr>
            <a:spLocks noChangeArrowheads="1"/>
          </p:cNvSpPr>
          <p:nvPr/>
        </p:nvSpPr>
        <p:spPr bwMode="auto">
          <a:xfrm>
            <a:off x="5118100" y="2181225"/>
            <a:ext cx="9842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7681" name="Rectangle 1064"/>
          <p:cNvSpPr>
            <a:spLocks noChangeArrowheads="1"/>
          </p:cNvSpPr>
          <p:nvPr/>
        </p:nvSpPr>
        <p:spPr bwMode="auto">
          <a:xfrm>
            <a:off x="6364288" y="630238"/>
            <a:ext cx="1247775" cy="8953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682" name="Rectangle 1065"/>
          <p:cNvSpPr>
            <a:spLocks noChangeArrowheads="1"/>
          </p:cNvSpPr>
          <p:nvPr/>
        </p:nvSpPr>
        <p:spPr bwMode="auto">
          <a:xfrm>
            <a:off x="6724650" y="654050"/>
            <a:ext cx="6191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683" name="Rectangle 1066"/>
          <p:cNvSpPr>
            <a:spLocks noChangeArrowheads="1"/>
          </p:cNvSpPr>
          <p:nvPr/>
        </p:nvSpPr>
        <p:spPr bwMode="auto">
          <a:xfrm>
            <a:off x="6723063" y="657225"/>
            <a:ext cx="660400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>
                <a:solidFill>
                  <a:srgbClr val="000000"/>
                </a:solidFill>
                <a:latin typeface="Arial" charset="0"/>
              </a:rPr>
              <a:t>LOCAL</a:t>
            </a:r>
            <a:endParaRPr lang="en-US"/>
          </a:p>
        </p:txBody>
      </p:sp>
      <p:sp>
        <p:nvSpPr>
          <p:cNvPr id="27684" name="Rectangle 1067"/>
          <p:cNvSpPr>
            <a:spLocks noChangeArrowheads="1"/>
          </p:cNvSpPr>
          <p:nvPr/>
        </p:nvSpPr>
        <p:spPr bwMode="auto">
          <a:xfrm>
            <a:off x="7262813" y="673100"/>
            <a:ext cx="9842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7685" name="Rectangle 1068"/>
          <p:cNvSpPr>
            <a:spLocks noChangeArrowheads="1"/>
          </p:cNvSpPr>
          <p:nvPr/>
        </p:nvSpPr>
        <p:spPr bwMode="auto">
          <a:xfrm>
            <a:off x="6931025" y="830263"/>
            <a:ext cx="18732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686" name="Rectangle 1069"/>
          <p:cNvSpPr>
            <a:spLocks noChangeArrowheads="1"/>
          </p:cNvSpPr>
          <p:nvPr/>
        </p:nvSpPr>
        <p:spPr bwMode="auto">
          <a:xfrm>
            <a:off x="6931025" y="833438"/>
            <a:ext cx="196850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>
                <a:solidFill>
                  <a:srgbClr val="000000"/>
                </a:solidFill>
                <a:latin typeface="Arial" charset="0"/>
              </a:rPr>
              <a:t>&amp;</a:t>
            </a:r>
            <a:endParaRPr lang="en-US"/>
          </a:p>
        </p:txBody>
      </p:sp>
      <p:sp>
        <p:nvSpPr>
          <p:cNvPr id="27687" name="Rectangle 1070"/>
          <p:cNvSpPr>
            <a:spLocks noChangeArrowheads="1"/>
          </p:cNvSpPr>
          <p:nvPr/>
        </p:nvSpPr>
        <p:spPr bwMode="auto">
          <a:xfrm>
            <a:off x="7040563" y="847725"/>
            <a:ext cx="9842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7688" name="Rectangle 1071"/>
          <p:cNvSpPr>
            <a:spLocks noChangeArrowheads="1"/>
          </p:cNvSpPr>
          <p:nvPr/>
        </p:nvSpPr>
        <p:spPr bwMode="auto">
          <a:xfrm>
            <a:off x="6586538" y="1004888"/>
            <a:ext cx="9017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689" name="Rectangle 1072"/>
          <p:cNvSpPr>
            <a:spLocks noChangeArrowheads="1"/>
          </p:cNvSpPr>
          <p:nvPr/>
        </p:nvSpPr>
        <p:spPr bwMode="auto">
          <a:xfrm>
            <a:off x="6586538" y="1008063"/>
            <a:ext cx="966787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>
                <a:solidFill>
                  <a:srgbClr val="000000"/>
                </a:solidFill>
                <a:latin typeface="Arial" charset="0"/>
              </a:rPr>
              <a:t>NATIONAL</a:t>
            </a:r>
            <a:endParaRPr lang="en-US"/>
          </a:p>
        </p:txBody>
      </p:sp>
      <p:sp>
        <p:nvSpPr>
          <p:cNvPr id="27690" name="Rectangle 1073"/>
          <p:cNvSpPr>
            <a:spLocks noChangeArrowheads="1"/>
          </p:cNvSpPr>
          <p:nvPr/>
        </p:nvSpPr>
        <p:spPr bwMode="auto">
          <a:xfrm>
            <a:off x="7412038" y="1023938"/>
            <a:ext cx="98425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7691" name="Rectangle 1074"/>
          <p:cNvSpPr>
            <a:spLocks noChangeArrowheads="1"/>
          </p:cNvSpPr>
          <p:nvPr/>
        </p:nvSpPr>
        <p:spPr bwMode="auto">
          <a:xfrm>
            <a:off x="6573838" y="1181100"/>
            <a:ext cx="9334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692" name="Rectangle 1075"/>
          <p:cNvSpPr>
            <a:spLocks noChangeArrowheads="1"/>
          </p:cNvSpPr>
          <p:nvPr/>
        </p:nvSpPr>
        <p:spPr bwMode="auto">
          <a:xfrm>
            <a:off x="6573838" y="1184275"/>
            <a:ext cx="990600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>
                <a:solidFill>
                  <a:srgbClr val="000000"/>
                </a:solidFill>
                <a:latin typeface="Arial" charset="0"/>
              </a:rPr>
              <a:t>ECONOMY</a:t>
            </a:r>
            <a:endParaRPr lang="en-US"/>
          </a:p>
        </p:txBody>
      </p:sp>
      <p:sp>
        <p:nvSpPr>
          <p:cNvPr id="27693" name="Rectangle 1076"/>
          <p:cNvSpPr>
            <a:spLocks noChangeArrowheads="1"/>
          </p:cNvSpPr>
          <p:nvPr/>
        </p:nvSpPr>
        <p:spPr bwMode="auto">
          <a:xfrm>
            <a:off x="7423150" y="1198563"/>
            <a:ext cx="98425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grpSp>
        <p:nvGrpSpPr>
          <p:cNvPr id="27694" name="Group 1199"/>
          <p:cNvGrpSpPr>
            <a:grpSpLocks/>
          </p:cNvGrpSpPr>
          <p:nvPr/>
        </p:nvGrpSpPr>
        <p:grpSpPr bwMode="auto">
          <a:xfrm>
            <a:off x="6646863" y="2141538"/>
            <a:ext cx="1066800" cy="458787"/>
            <a:chOff x="4187" y="1349"/>
            <a:chExt cx="672" cy="289"/>
          </a:xfrm>
        </p:grpSpPr>
        <p:sp>
          <p:nvSpPr>
            <p:cNvPr id="28323" name="Freeform 1077"/>
            <p:cNvSpPr>
              <a:spLocks/>
            </p:cNvSpPr>
            <p:nvPr/>
          </p:nvSpPr>
          <p:spPr bwMode="auto">
            <a:xfrm>
              <a:off x="4187" y="1349"/>
              <a:ext cx="7" cy="10"/>
            </a:xfrm>
            <a:custGeom>
              <a:avLst/>
              <a:gdLst>
                <a:gd name="T0" fmla="*/ 7 w 7"/>
                <a:gd name="T1" fmla="*/ 3 h 10"/>
                <a:gd name="T2" fmla="*/ 3 w 7"/>
                <a:gd name="T3" fmla="*/ 3 h 10"/>
                <a:gd name="T4" fmla="*/ 3 w 7"/>
                <a:gd name="T5" fmla="*/ 7 h 10"/>
                <a:gd name="T6" fmla="*/ 7 w 7"/>
                <a:gd name="T7" fmla="*/ 7 h 10"/>
                <a:gd name="T8" fmla="*/ 7 w 7"/>
                <a:gd name="T9" fmla="*/ 0 h 10"/>
                <a:gd name="T10" fmla="*/ 3 w 7"/>
                <a:gd name="T11" fmla="*/ 0 h 10"/>
                <a:gd name="T12" fmla="*/ 0 w 7"/>
                <a:gd name="T13" fmla="*/ 0 h 10"/>
                <a:gd name="T14" fmla="*/ 0 w 7"/>
                <a:gd name="T15" fmla="*/ 3 h 10"/>
                <a:gd name="T16" fmla="*/ 0 w 7"/>
                <a:gd name="T17" fmla="*/ 10 h 10"/>
                <a:gd name="T18" fmla="*/ 7 w 7"/>
                <a:gd name="T19" fmla="*/ 10 h 10"/>
                <a:gd name="T20" fmla="*/ 7 w 7"/>
                <a:gd name="T21" fmla="*/ 3 h 1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"/>
                <a:gd name="T34" fmla="*/ 0 h 10"/>
                <a:gd name="T35" fmla="*/ 7 w 7"/>
                <a:gd name="T36" fmla="*/ 10 h 1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" h="10">
                  <a:moveTo>
                    <a:pt x="7" y="3"/>
                  </a:moveTo>
                  <a:lnTo>
                    <a:pt x="3" y="3"/>
                  </a:lnTo>
                  <a:lnTo>
                    <a:pt x="3" y="7"/>
                  </a:lnTo>
                  <a:lnTo>
                    <a:pt x="7" y="7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10"/>
                  </a:lnTo>
                  <a:lnTo>
                    <a:pt x="7" y="10"/>
                  </a:lnTo>
                  <a:lnTo>
                    <a:pt x="7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324" name="Rectangle 1078"/>
            <p:cNvSpPr>
              <a:spLocks noChangeArrowheads="1"/>
            </p:cNvSpPr>
            <p:nvPr/>
          </p:nvSpPr>
          <p:spPr bwMode="auto">
            <a:xfrm>
              <a:off x="4187" y="1367"/>
              <a:ext cx="7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25" name="Rectangle 1079"/>
            <p:cNvSpPr>
              <a:spLocks noChangeArrowheads="1"/>
            </p:cNvSpPr>
            <p:nvPr/>
          </p:nvSpPr>
          <p:spPr bwMode="auto">
            <a:xfrm>
              <a:off x="4187" y="1381"/>
              <a:ext cx="7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26" name="Rectangle 1080"/>
            <p:cNvSpPr>
              <a:spLocks noChangeArrowheads="1"/>
            </p:cNvSpPr>
            <p:nvPr/>
          </p:nvSpPr>
          <p:spPr bwMode="auto">
            <a:xfrm>
              <a:off x="4187" y="1396"/>
              <a:ext cx="7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27" name="Rectangle 1081"/>
            <p:cNvSpPr>
              <a:spLocks noChangeArrowheads="1"/>
            </p:cNvSpPr>
            <p:nvPr/>
          </p:nvSpPr>
          <p:spPr bwMode="auto">
            <a:xfrm>
              <a:off x="4187" y="1411"/>
              <a:ext cx="7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28" name="Rectangle 1082"/>
            <p:cNvSpPr>
              <a:spLocks noChangeArrowheads="1"/>
            </p:cNvSpPr>
            <p:nvPr/>
          </p:nvSpPr>
          <p:spPr bwMode="auto">
            <a:xfrm>
              <a:off x="4187" y="1425"/>
              <a:ext cx="7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29" name="Rectangle 1083"/>
            <p:cNvSpPr>
              <a:spLocks noChangeArrowheads="1"/>
            </p:cNvSpPr>
            <p:nvPr/>
          </p:nvSpPr>
          <p:spPr bwMode="auto">
            <a:xfrm>
              <a:off x="4187" y="1440"/>
              <a:ext cx="7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30" name="Rectangle 1084"/>
            <p:cNvSpPr>
              <a:spLocks noChangeArrowheads="1"/>
            </p:cNvSpPr>
            <p:nvPr/>
          </p:nvSpPr>
          <p:spPr bwMode="auto">
            <a:xfrm>
              <a:off x="4187" y="1455"/>
              <a:ext cx="7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31" name="Rectangle 1085"/>
            <p:cNvSpPr>
              <a:spLocks noChangeArrowheads="1"/>
            </p:cNvSpPr>
            <p:nvPr/>
          </p:nvSpPr>
          <p:spPr bwMode="auto">
            <a:xfrm>
              <a:off x="4187" y="1470"/>
              <a:ext cx="7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32" name="Rectangle 1086"/>
            <p:cNvSpPr>
              <a:spLocks noChangeArrowheads="1"/>
            </p:cNvSpPr>
            <p:nvPr/>
          </p:nvSpPr>
          <p:spPr bwMode="auto">
            <a:xfrm>
              <a:off x="4187" y="1484"/>
              <a:ext cx="7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33" name="Rectangle 1087"/>
            <p:cNvSpPr>
              <a:spLocks noChangeArrowheads="1"/>
            </p:cNvSpPr>
            <p:nvPr/>
          </p:nvSpPr>
          <p:spPr bwMode="auto">
            <a:xfrm>
              <a:off x="4187" y="1499"/>
              <a:ext cx="7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34" name="Rectangle 1088"/>
            <p:cNvSpPr>
              <a:spLocks noChangeArrowheads="1"/>
            </p:cNvSpPr>
            <p:nvPr/>
          </p:nvSpPr>
          <p:spPr bwMode="auto">
            <a:xfrm>
              <a:off x="4187" y="1514"/>
              <a:ext cx="7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35" name="Rectangle 1089"/>
            <p:cNvSpPr>
              <a:spLocks noChangeArrowheads="1"/>
            </p:cNvSpPr>
            <p:nvPr/>
          </p:nvSpPr>
          <p:spPr bwMode="auto">
            <a:xfrm>
              <a:off x="4187" y="1529"/>
              <a:ext cx="7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36" name="Rectangle 1090"/>
            <p:cNvSpPr>
              <a:spLocks noChangeArrowheads="1"/>
            </p:cNvSpPr>
            <p:nvPr/>
          </p:nvSpPr>
          <p:spPr bwMode="auto">
            <a:xfrm>
              <a:off x="4187" y="1543"/>
              <a:ext cx="7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37" name="Rectangle 1091"/>
            <p:cNvSpPr>
              <a:spLocks noChangeArrowheads="1"/>
            </p:cNvSpPr>
            <p:nvPr/>
          </p:nvSpPr>
          <p:spPr bwMode="auto">
            <a:xfrm>
              <a:off x="4187" y="1558"/>
              <a:ext cx="7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38" name="Rectangle 1092"/>
            <p:cNvSpPr>
              <a:spLocks noChangeArrowheads="1"/>
            </p:cNvSpPr>
            <p:nvPr/>
          </p:nvSpPr>
          <p:spPr bwMode="auto">
            <a:xfrm>
              <a:off x="4187" y="1573"/>
              <a:ext cx="7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39" name="Rectangle 1093"/>
            <p:cNvSpPr>
              <a:spLocks noChangeArrowheads="1"/>
            </p:cNvSpPr>
            <p:nvPr/>
          </p:nvSpPr>
          <p:spPr bwMode="auto">
            <a:xfrm>
              <a:off x="4187" y="1588"/>
              <a:ext cx="7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40" name="Rectangle 1094"/>
            <p:cNvSpPr>
              <a:spLocks noChangeArrowheads="1"/>
            </p:cNvSpPr>
            <p:nvPr/>
          </p:nvSpPr>
          <p:spPr bwMode="auto">
            <a:xfrm>
              <a:off x="4187" y="1602"/>
              <a:ext cx="7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41" name="Rectangle 1095"/>
            <p:cNvSpPr>
              <a:spLocks noChangeArrowheads="1"/>
            </p:cNvSpPr>
            <p:nvPr/>
          </p:nvSpPr>
          <p:spPr bwMode="auto">
            <a:xfrm>
              <a:off x="4187" y="1617"/>
              <a:ext cx="7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42" name="Freeform 1096"/>
            <p:cNvSpPr>
              <a:spLocks/>
            </p:cNvSpPr>
            <p:nvPr/>
          </p:nvSpPr>
          <p:spPr bwMode="auto">
            <a:xfrm>
              <a:off x="4187" y="1631"/>
              <a:ext cx="9" cy="7"/>
            </a:xfrm>
            <a:custGeom>
              <a:avLst/>
              <a:gdLst>
                <a:gd name="T0" fmla="*/ 7 w 9"/>
                <a:gd name="T1" fmla="*/ 1 h 7"/>
                <a:gd name="T2" fmla="*/ 0 w 9"/>
                <a:gd name="T3" fmla="*/ 1 h 7"/>
                <a:gd name="T4" fmla="*/ 0 w 9"/>
                <a:gd name="T5" fmla="*/ 3 h 7"/>
                <a:gd name="T6" fmla="*/ 0 w 9"/>
                <a:gd name="T7" fmla="*/ 6 h 7"/>
                <a:gd name="T8" fmla="*/ 3 w 9"/>
                <a:gd name="T9" fmla="*/ 7 h 7"/>
                <a:gd name="T10" fmla="*/ 9 w 9"/>
                <a:gd name="T11" fmla="*/ 7 h 7"/>
                <a:gd name="T12" fmla="*/ 9 w 9"/>
                <a:gd name="T13" fmla="*/ 0 h 7"/>
                <a:gd name="T14" fmla="*/ 3 w 9"/>
                <a:gd name="T15" fmla="*/ 0 h 7"/>
                <a:gd name="T16" fmla="*/ 3 w 9"/>
                <a:gd name="T17" fmla="*/ 3 h 7"/>
                <a:gd name="T18" fmla="*/ 7 w 9"/>
                <a:gd name="T19" fmla="*/ 3 h 7"/>
                <a:gd name="T20" fmla="*/ 7 w 9"/>
                <a:gd name="T21" fmla="*/ 1 h 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9"/>
                <a:gd name="T34" fmla="*/ 0 h 7"/>
                <a:gd name="T35" fmla="*/ 9 w 9"/>
                <a:gd name="T36" fmla="*/ 7 h 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9" h="7">
                  <a:moveTo>
                    <a:pt x="7" y="1"/>
                  </a:moveTo>
                  <a:lnTo>
                    <a:pt x="0" y="1"/>
                  </a:lnTo>
                  <a:lnTo>
                    <a:pt x="0" y="3"/>
                  </a:lnTo>
                  <a:lnTo>
                    <a:pt x="0" y="6"/>
                  </a:lnTo>
                  <a:lnTo>
                    <a:pt x="3" y="7"/>
                  </a:lnTo>
                  <a:lnTo>
                    <a:pt x="9" y="7"/>
                  </a:lnTo>
                  <a:lnTo>
                    <a:pt x="9" y="0"/>
                  </a:lnTo>
                  <a:lnTo>
                    <a:pt x="3" y="0"/>
                  </a:lnTo>
                  <a:lnTo>
                    <a:pt x="3" y="3"/>
                  </a:lnTo>
                  <a:lnTo>
                    <a:pt x="7" y="3"/>
                  </a:lnTo>
                  <a:lnTo>
                    <a:pt x="7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343" name="Rectangle 1097"/>
            <p:cNvSpPr>
              <a:spLocks noChangeArrowheads="1"/>
            </p:cNvSpPr>
            <p:nvPr/>
          </p:nvSpPr>
          <p:spPr bwMode="auto">
            <a:xfrm>
              <a:off x="4204" y="1631"/>
              <a:ext cx="7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44" name="Rectangle 1098"/>
            <p:cNvSpPr>
              <a:spLocks noChangeArrowheads="1"/>
            </p:cNvSpPr>
            <p:nvPr/>
          </p:nvSpPr>
          <p:spPr bwMode="auto">
            <a:xfrm>
              <a:off x="4219" y="1631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45" name="Rectangle 1099"/>
            <p:cNvSpPr>
              <a:spLocks noChangeArrowheads="1"/>
            </p:cNvSpPr>
            <p:nvPr/>
          </p:nvSpPr>
          <p:spPr bwMode="auto">
            <a:xfrm>
              <a:off x="4235" y="1631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46" name="Rectangle 1100"/>
            <p:cNvSpPr>
              <a:spLocks noChangeArrowheads="1"/>
            </p:cNvSpPr>
            <p:nvPr/>
          </p:nvSpPr>
          <p:spPr bwMode="auto">
            <a:xfrm>
              <a:off x="4251" y="1631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47" name="Rectangle 1101"/>
            <p:cNvSpPr>
              <a:spLocks noChangeArrowheads="1"/>
            </p:cNvSpPr>
            <p:nvPr/>
          </p:nvSpPr>
          <p:spPr bwMode="auto">
            <a:xfrm>
              <a:off x="4267" y="1631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48" name="Rectangle 1102"/>
            <p:cNvSpPr>
              <a:spLocks noChangeArrowheads="1"/>
            </p:cNvSpPr>
            <p:nvPr/>
          </p:nvSpPr>
          <p:spPr bwMode="auto">
            <a:xfrm>
              <a:off x="4283" y="1631"/>
              <a:ext cx="7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49" name="Rectangle 1103"/>
            <p:cNvSpPr>
              <a:spLocks noChangeArrowheads="1"/>
            </p:cNvSpPr>
            <p:nvPr/>
          </p:nvSpPr>
          <p:spPr bwMode="auto">
            <a:xfrm>
              <a:off x="4298" y="1631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50" name="Rectangle 1104"/>
            <p:cNvSpPr>
              <a:spLocks noChangeArrowheads="1"/>
            </p:cNvSpPr>
            <p:nvPr/>
          </p:nvSpPr>
          <p:spPr bwMode="auto">
            <a:xfrm>
              <a:off x="4314" y="1631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51" name="Rectangle 1105"/>
            <p:cNvSpPr>
              <a:spLocks noChangeArrowheads="1"/>
            </p:cNvSpPr>
            <p:nvPr/>
          </p:nvSpPr>
          <p:spPr bwMode="auto">
            <a:xfrm>
              <a:off x="4330" y="1631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52" name="Rectangle 1106"/>
            <p:cNvSpPr>
              <a:spLocks noChangeArrowheads="1"/>
            </p:cNvSpPr>
            <p:nvPr/>
          </p:nvSpPr>
          <p:spPr bwMode="auto">
            <a:xfrm>
              <a:off x="4346" y="1631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53" name="Rectangle 1107"/>
            <p:cNvSpPr>
              <a:spLocks noChangeArrowheads="1"/>
            </p:cNvSpPr>
            <p:nvPr/>
          </p:nvSpPr>
          <p:spPr bwMode="auto">
            <a:xfrm>
              <a:off x="4362" y="1631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54" name="Rectangle 1108"/>
            <p:cNvSpPr>
              <a:spLocks noChangeArrowheads="1"/>
            </p:cNvSpPr>
            <p:nvPr/>
          </p:nvSpPr>
          <p:spPr bwMode="auto">
            <a:xfrm>
              <a:off x="4377" y="1631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55" name="Rectangle 1109"/>
            <p:cNvSpPr>
              <a:spLocks noChangeArrowheads="1"/>
            </p:cNvSpPr>
            <p:nvPr/>
          </p:nvSpPr>
          <p:spPr bwMode="auto">
            <a:xfrm>
              <a:off x="4393" y="1631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56" name="Rectangle 1110"/>
            <p:cNvSpPr>
              <a:spLocks noChangeArrowheads="1"/>
            </p:cNvSpPr>
            <p:nvPr/>
          </p:nvSpPr>
          <p:spPr bwMode="auto">
            <a:xfrm>
              <a:off x="4409" y="1631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57" name="Rectangle 1111"/>
            <p:cNvSpPr>
              <a:spLocks noChangeArrowheads="1"/>
            </p:cNvSpPr>
            <p:nvPr/>
          </p:nvSpPr>
          <p:spPr bwMode="auto">
            <a:xfrm>
              <a:off x="4425" y="1631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58" name="Rectangle 1112"/>
            <p:cNvSpPr>
              <a:spLocks noChangeArrowheads="1"/>
            </p:cNvSpPr>
            <p:nvPr/>
          </p:nvSpPr>
          <p:spPr bwMode="auto">
            <a:xfrm>
              <a:off x="4441" y="1631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59" name="Rectangle 1113"/>
            <p:cNvSpPr>
              <a:spLocks noChangeArrowheads="1"/>
            </p:cNvSpPr>
            <p:nvPr/>
          </p:nvSpPr>
          <p:spPr bwMode="auto">
            <a:xfrm>
              <a:off x="4457" y="1631"/>
              <a:ext cx="7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60" name="Rectangle 1114"/>
            <p:cNvSpPr>
              <a:spLocks noChangeArrowheads="1"/>
            </p:cNvSpPr>
            <p:nvPr/>
          </p:nvSpPr>
          <p:spPr bwMode="auto">
            <a:xfrm>
              <a:off x="4472" y="1631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61" name="Rectangle 1115"/>
            <p:cNvSpPr>
              <a:spLocks noChangeArrowheads="1"/>
            </p:cNvSpPr>
            <p:nvPr/>
          </p:nvSpPr>
          <p:spPr bwMode="auto">
            <a:xfrm>
              <a:off x="4488" y="1631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62" name="Rectangle 1116"/>
            <p:cNvSpPr>
              <a:spLocks noChangeArrowheads="1"/>
            </p:cNvSpPr>
            <p:nvPr/>
          </p:nvSpPr>
          <p:spPr bwMode="auto">
            <a:xfrm>
              <a:off x="4504" y="1631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63" name="Rectangle 1117"/>
            <p:cNvSpPr>
              <a:spLocks noChangeArrowheads="1"/>
            </p:cNvSpPr>
            <p:nvPr/>
          </p:nvSpPr>
          <p:spPr bwMode="auto">
            <a:xfrm>
              <a:off x="4520" y="1631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64" name="Rectangle 1118"/>
            <p:cNvSpPr>
              <a:spLocks noChangeArrowheads="1"/>
            </p:cNvSpPr>
            <p:nvPr/>
          </p:nvSpPr>
          <p:spPr bwMode="auto">
            <a:xfrm>
              <a:off x="4536" y="1631"/>
              <a:ext cx="7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65" name="Rectangle 1119"/>
            <p:cNvSpPr>
              <a:spLocks noChangeArrowheads="1"/>
            </p:cNvSpPr>
            <p:nvPr/>
          </p:nvSpPr>
          <p:spPr bwMode="auto">
            <a:xfrm>
              <a:off x="4551" y="1631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66" name="Rectangle 1120"/>
            <p:cNvSpPr>
              <a:spLocks noChangeArrowheads="1"/>
            </p:cNvSpPr>
            <p:nvPr/>
          </p:nvSpPr>
          <p:spPr bwMode="auto">
            <a:xfrm>
              <a:off x="4567" y="1631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67" name="Rectangle 1121"/>
            <p:cNvSpPr>
              <a:spLocks noChangeArrowheads="1"/>
            </p:cNvSpPr>
            <p:nvPr/>
          </p:nvSpPr>
          <p:spPr bwMode="auto">
            <a:xfrm>
              <a:off x="4583" y="1631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68" name="Rectangle 1122"/>
            <p:cNvSpPr>
              <a:spLocks noChangeArrowheads="1"/>
            </p:cNvSpPr>
            <p:nvPr/>
          </p:nvSpPr>
          <p:spPr bwMode="auto">
            <a:xfrm>
              <a:off x="4599" y="1631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69" name="Rectangle 1123"/>
            <p:cNvSpPr>
              <a:spLocks noChangeArrowheads="1"/>
            </p:cNvSpPr>
            <p:nvPr/>
          </p:nvSpPr>
          <p:spPr bwMode="auto">
            <a:xfrm>
              <a:off x="4615" y="1631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70" name="Rectangle 1124"/>
            <p:cNvSpPr>
              <a:spLocks noChangeArrowheads="1"/>
            </p:cNvSpPr>
            <p:nvPr/>
          </p:nvSpPr>
          <p:spPr bwMode="auto">
            <a:xfrm>
              <a:off x="4630" y="1631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71" name="Rectangle 1125"/>
            <p:cNvSpPr>
              <a:spLocks noChangeArrowheads="1"/>
            </p:cNvSpPr>
            <p:nvPr/>
          </p:nvSpPr>
          <p:spPr bwMode="auto">
            <a:xfrm>
              <a:off x="4646" y="1631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72" name="Rectangle 1126"/>
            <p:cNvSpPr>
              <a:spLocks noChangeArrowheads="1"/>
            </p:cNvSpPr>
            <p:nvPr/>
          </p:nvSpPr>
          <p:spPr bwMode="auto">
            <a:xfrm>
              <a:off x="4662" y="1631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73" name="Rectangle 1127"/>
            <p:cNvSpPr>
              <a:spLocks noChangeArrowheads="1"/>
            </p:cNvSpPr>
            <p:nvPr/>
          </p:nvSpPr>
          <p:spPr bwMode="auto">
            <a:xfrm>
              <a:off x="4678" y="1631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74" name="Rectangle 1128"/>
            <p:cNvSpPr>
              <a:spLocks noChangeArrowheads="1"/>
            </p:cNvSpPr>
            <p:nvPr/>
          </p:nvSpPr>
          <p:spPr bwMode="auto">
            <a:xfrm>
              <a:off x="4694" y="1631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75" name="Rectangle 1129"/>
            <p:cNvSpPr>
              <a:spLocks noChangeArrowheads="1"/>
            </p:cNvSpPr>
            <p:nvPr/>
          </p:nvSpPr>
          <p:spPr bwMode="auto">
            <a:xfrm>
              <a:off x="4710" y="1631"/>
              <a:ext cx="7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76" name="Rectangle 1130"/>
            <p:cNvSpPr>
              <a:spLocks noChangeArrowheads="1"/>
            </p:cNvSpPr>
            <p:nvPr/>
          </p:nvSpPr>
          <p:spPr bwMode="auto">
            <a:xfrm>
              <a:off x="4725" y="1631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77" name="Rectangle 1131"/>
            <p:cNvSpPr>
              <a:spLocks noChangeArrowheads="1"/>
            </p:cNvSpPr>
            <p:nvPr/>
          </p:nvSpPr>
          <p:spPr bwMode="auto">
            <a:xfrm>
              <a:off x="4741" y="1631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78" name="Rectangle 1132"/>
            <p:cNvSpPr>
              <a:spLocks noChangeArrowheads="1"/>
            </p:cNvSpPr>
            <p:nvPr/>
          </p:nvSpPr>
          <p:spPr bwMode="auto">
            <a:xfrm>
              <a:off x="4757" y="1631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79" name="Rectangle 1133"/>
            <p:cNvSpPr>
              <a:spLocks noChangeArrowheads="1"/>
            </p:cNvSpPr>
            <p:nvPr/>
          </p:nvSpPr>
          <p:spPr bwMode="auto">
            <a:xfrm>
              <a:off x="4773" y="1631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80" name="Rectangle 1134"/>
            <p:cNvSpPr>
              <a:spLocks noChangeArrowheads="1"/>
            </p:cNvSpPr>
            <p:nvPr/>
          </p:nvSpPr>
          <p:spPr bwMode="auto">
            <a:xfrm>
              <a:off x="4789" y="1631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81" name="Rectangle 1135"/>
            <p:cNvSpPr>
              <a:spLocks noChangeArrowheads="1"/>
            </p:cNvSpPr>
            <p:nvPr/>
          </p:nvSpPr>
          <p:spPr bwMode="auto">
            <a:xfrm>
              <a:off x="4804" y="1631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82" name="Rectangle 1136"/>
            <p:cNvSpPr>
              <a:spLocks noChangeArrowheads="1"/>
            </p:cNvSpPr>
            <p:nvPr/>
          </p:nvSpPr>
          <p:spPr bwMode="auto">
            <a:xfrm>
              <a:off x="4820" y="1631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83" name="Rectangle 1137"/>
            <p:cNvSpPr>
              <a:spLocks noChangeArrowheads="1"/>
            </p:cNvSpPr>
            <p:nvPr/>
          </p:nvSpPr>
          <p:spPr bwMode="auto">
            <a:xfrm>
              <a:off x="4836" y="1631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84" name="Freeform 1138"/>
            <p:cNvSpPr>
              <a:spLocks/>
            </p:cNvSpPr>
            <p:nvPr/>
          </p:nvSpPr>
          <p:spPr bwMode="auto">
            <a:xfrm>
              <a:off x="4851" y="1629"/>
              <a:ext cx="8" cy="9"/>
            </a:xfrm>
            <a:custGeom>
              <a:avLst/>
              <a:gdLst>
                <a:gd name="T0" fmla="*/ 1 w 8"/>
                <a:gd name="T1" fmla="*/ 2 h 9"/>
                <a:gd name="T2" fmla="*/ 1 w 8"/>
                <a:gd name="T3" fmla="*/ 9 h 9"/>
                <a:gd name="T4" fmla="*/ 3 w 8"/>
                <a:gd name="T5" fmla="*/ 9 h 9"/>
                <a:gd name="T6" fmla="*/ 7 w 8"/>
                <a:gd name="T7" fmla="*/ 9 h 9"/>
                <a:gd name="T8" fmla="*/ 8 w 8"/>
                <a:gd name="T9" fmla="*/ 5 h 9"/>
                <a:gd name="T10" fmla="*/ 8 w 8"/>
                <a:gd name="T11" fmla="*/ 0 h 9"/>
                <a:gd name="T12" fmla="*/ 0 w 8"/>
                <a:gd name="T13" fmla="*/ 0 h 9"/>
                <a:gd name="T14" fmla="*/ 0 w 8"/>
                <a:gd name="T15" fmla="*/ 5 h 9"/>
                <a:gd name="T16" fmla="*/ 3 w 8"/>
                <a:gd name="T17" fmla="*/ 5 h 9"/>
                <a:gd name="T18" fmla="*/ 3 w 8"/>
                <a:gd name="T19" fmla="*/ 2 h 9"/>
                <a:gd name="T20" fmla="*/ 1 w 8"/>
                <a:gd name="T21" fmla="*/ 2 h 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"/>
                <a:gd name="T34" fmla="*/ 0 h 9"/>
                <a:gd name="T35" fmla="*/ 8 w 8"/>
                <a:gd name="T36" fmla="*/ 9 h 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" h="9">
                  <a:moveTo>
                    <a:pt x="1" y="2"/>
                  </a:moveTo>
                  <a:lnTo>
                    <a:pt x="1" y="9"/>
                  </a:lnTo>
                  <a:lnTo>
                    <a:pt x="3" y="9"/>
                  </a:lnTo>
                  <a:lnTo>
                    <a:pt x="7" y="9"/>
                  </a:lnTo>
                  <a:lnTo>
                    <a:pt x="8" y="5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3" y="5"/>
                  </a:lnTo>
                  <a:lnTo>
                    <a:pt x="3" y="2"/>
                  </a:lnTo>
                  <a:lnTo>
                    <a:pt x="1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385" name="Rectangle 1139"/>
            <p:cNvSpPr>
              <a:spLocks noChangeArrowheads="1"/>
            </p:cNvSpPr>
            <p:nvPr/>
          </p:nvSpPr>
          <p:spPr bwMode="auto">
            <a:xfrm>
              <a:off x="4851" y="1614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86" name="Rectangle 1140"/>
            <p:cNvSpPr>
              <a:spLocks noChangeArrowheads="1"/>
            </p:cNvSpPr>
            <p:nvPr/>
          </p:nvSpPr>
          <p:spPr bwMode="auto">
            <a:xfrm>
              <a:off x="4851" y="1599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87" name="Rectangle 1141"/>
            <p:cNvSpPr>
              <a:spLocks noChangeArrowheads="1"/>
            </p:cNvSpPr>
            <p:nvPr/>
          </p:nvSpPr>
          <p:spPr bwMode="auto">
            <a:xfrm>
              <a:off x="4851" y="1584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88" name="Rectangle 1142"/>
            <p:cNvSpPr>
              <a:spLocks noChangeArrowheads="1"/>
            </p:cNvSpPr>
            <p:nvPr/>
          </p:nvSpPr>
          <p:spPr bwMode="auto">
            <a:xfrm>
              <a:off x="4851" y="1570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89" name="Rectangle 1143"/>
            <p:cNvSpPr>
              <a:spLocks noChangeArrowheads="1"/>
            </p:cNvSpPr>
            <p:nvPr/>
          </p:nvSpPr>
          <p:spPr bwMode="auto">
            <a:xfrm>
              <a:off x="4851" y="1555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90" name="Rectangle 1144"/>
            <p:cNvSpPr>
              <a:spLocks noChangeArrowheads="1"/>
            </p:cNvSpPr>
            <p:nvPr/>
          </p:nvSpPr>
          <p:spPr bwMode="auto">
            <a:xfrm>
              <a:off x="4851" y="1540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91" name="Rectangle 1145"/>
            <p:cNvSpPr>
              <a:spLocks noChangeArrowheads="1"/>
            </p:cNvSpPr>
            <p:nvPr/>
          </p:nvSpPr>
          <p:spPr bwMode="auto">
            <a:xfrm>
              <a:off x="4851" y="1525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92" name="Rectangle 1146"/>
            <p:cNvSpPr>
              <a:spLocks noChangeArrowheads="1"/>
            </p:cNvSpPr>
            <p:nvPr/>
          </p:nvSpPr>
          <p:spPr bwMode="auto">
            <a:xfrm>
              <a:off x="4851" y="1511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93" name="Rectangle 1147"/>
            <p:cNvSpPr>
              <a:spLocks noChangeArrowheads="1"/>
            </p:cNvSpPr>
            <p:nvPr/>
          </p:nvSpPr>
          <p:spPr bwMode="auto">
            <a:xfrm>
              <a:off x="4851" y="1496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94" name="Rectangle 1148"/>
            <p:cNvSpPr>
              <a:spLocks noChangeArrowheads="1"/>
            </p:cNvSpPr>
            <p:nvPr/>
          </p:nvSpPr>
          <p:spPr bwMode="auto">
            <a:xfrm>
              <a:off x="4851" y="1481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95" name="Rectangle 1149"/>
            <p:cNvSpPr>
              <a:spLocks noChangeArrowheads="1"/>
            </p:cNvSpPr>
            <p:nvPr/>
          </p:nvSpPr>
          <p:spPr bwMode="auto">
            <a:xfrm>
              <a:off x="4851" y="1467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96" name="Rectangle 1150"/>
            <p:cNvSpPr>
              <a:spLocks noChangeArrowheads="1"/>
            </p:cNvSpPr>
            <p:nvPr/>
          </p:nvSpPr>
          <p:spPr bwMode="auto">
            <a:xfrm>
              <a:off x="4851" y="1452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97" name="Rectangle 1151"/>
            <p:cNvSpPr>
              <a:spLocks noChangeArrowheads="1"/>
            </p:cNvSpPr>
            <p:nvPr/>
          </p:nvSpPr>
          <p:spPr bwMode="auto">
            <a:xfrm>
              <a:off x="4851" y="1437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98" name="Rectangle 1152"/>
            <p:cNvSpPr>
              <a:spLocks noChangeArrowheads="1"/>
            </p:cNvSpPr>
            <p:nvPr/>
          </p:nvSpPr>
          <p:spPr bwMode="auto">
            <a:xfrm>
              <a:off x="4851" y="1422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99" name="Rectangle 1153"/>
            <p:cNvSpPr>
              <a:spLocks noChangeArrowheads="1"/>
            </p:cNvSpPr>
            <p:nvPr/>
          </p:nvSpPr>
          <p:spPr bwMode="auto">
            <a:xfrm>
              <a:off x="4851" y="1408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400" name="Rectangle 1154"/>
            <p:cNvSpPr>
              <a:spLocks noChangeArrowheads="1"/>
            </p:cNvSpPr>
            <p:nvPr/>
          </p:nvSpPr>
          <p:spPr bwMode="auto">
            <a:xfrm>
              <a:off x="4851" y="1393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401" name="Rectangle 1155"/>
            <p:cNvSpPr>
              <a:spLocks noChangeArrowheads="1"/>
            </p:cNvSpPr>
            <p:nvPr/>
          </p:nvSpPr>
          <p:spPr bwMode="auto">
            <a:xfrm>
              <a:off x="4851" y="1378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402" name="Rectangle 1156"/>
            <p:cNvSpPr>
              <a:spLocks noChangeArrowheads="1"/>
            </p:cNvSpPr>
            <p:nvPr/>
          </p:nvSpPr>
          <p:spPr bwMode="auto">
            <a:xfrm>
              <a:off x="4851" y="1363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403" name="Freeform 1157"/>
            <p:cNvSpPr>
              <a:spLocks/>
            </p:cNvSpPr>
            <p:nvPr/>
          </p:nvSpPr>
          <p:spPr bwMode="auto">
            <a:xfrm>
              <a:off x="4851" y="1349"/>
              <a:ext cx="8" cy="7"/>
            </a:xfrm>
            <a:custGeom>
              <a:avLst/>
              <a:gdLst>
                <a:gd name="T0" fmla="*/ 0 w 8"/>
                <a:gd name="T1" fmla="*/ 7 h 7"/>
                <a:gd name="T2" fmla="*/ 8 w 8"/>
                <a:gd name="T3" fmla="*/ 7 h 7"/>
                <a:gd name="T4" fmla="*/ 8 w 8"/>
                <a:gd name="T5" fmla="*/ 3 h 7"/>
                <a:gd name="T6" fmla="*/ 8 w 8"/>
                <a:gd name="T7" fmla="*/ 0 h 7"/>
                <a:gd name="T8" fmla="*/ 3 w 8"/>
                <a:gd name="T9" fmla="*/ 0 h 7"/>
                <a:gd name="T10" fmla="*/ 0 w 8"/>
                <a:gd name="T11" fmla="*/ 0 h 7"/>
                <a:gd name="T12" fmla="*/ 0 w 8"/>
                <a:gd name="T13" fmla="*/ 7 h 7"/>
                <a:gd name="T14" fmla="*/ 3 w 8"/>
                <a:gd name="T15" fmla="*/ 7 h 7"/>
                <a:gd name="T16" fmla="*/ 3 w 8"/>
                <a:gd name="T17" fmla="*/ 3 h 7"/>
                <a:gd name="T18" fmla="*/ 0 w 8"/>
                <a:gd name="T19" fmla="*/ 3 h 7"/>
                <a:gd name="T20" fmla="*/ 0 w 8"/>
                <a:gd name="T21" fmla="*/ 7 h 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"/>
                <a:gd name="T34" fmla="*/ 0 h 7"/>
                <a:gd name="T35" fmla="*/ 8 w 8"/>
                <a:gd name="T36" fmla="*/ 7 h 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" h="7">
                  <a:moveTo>
                    <a:pt x="0" y="7"/>
                  </a:moveTo>
                  <a:lnTo>
                    <a:pt x="8" y="7"/>
                  </a:lnTo>
                  <a:lnTo>
                    <a:pt x="8" y="3"/>
                  </a:lnTo>
                  <a:lnTo>
                    <a:pt x="8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3" y="7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404" name="Rectangle 1158"/>
            <p:cNvSpPr>
              <a:spLocks noChangeArrowheads="1"/>
            </p:cNvSpPr>
            <p:nvPr/>
          </p:nvSpPr>
          <p:spPr bwMode="auto">
            <a:xfrm>
              <a:off x="4835" y="1349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405" name="Rectangle 1159"/>
            <p:cNvSpPr>
              <a:spLocks noChangeArrowheads="1"/>
            </p:cNvSpPr>
            <p:nvPr/>
          </p:nvSpPr>
          <p:spPr bwMode="auto">
            <a:xfrm>
              <a:off x="4819" y="1349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406" name="Rectangle 1160"/>
            <p:cNvSpPr>
              <a:spLocks noChangeArrowheads="1"/>
            </p:cNvSpPr>
            <p:nvPr/>
          </p:nvSpPr>
          <p:spPr bwMode="auto">
            <a:xfrm>
              <a:off x="4803" y="1349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407" name="Rectangle 1161"/>
            <p:cNvSpPr>
              <a:spLocks noChangeArrowheads="1"/>
            </p:cNvSpPr>
            <p:nvPr/>
          </p:nvSpPr>
          <p:spPr bwMode="auto">
            <a:xfrm>
              <a:off x="4787" y="1349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408" name="Rectangle 1162"/>
            <p:cNvSpPr>
              <a:spLocks noChangeArrowheads="1"/>
            </p:cNvSpPr>
            <p:nvPr/>
          </p:nvSpPr>
          <p:spPr bwMode="auto">
            <a:xfrm>
              <a:off x="4772" y="1349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409" name="Rectangle 1163"/>
            <p:cNvSpPr>
              <a:spLocks noChangeArrowheads="1"/>
            </p:cNvSpPr>
            <p:nvPr/>
          </p:nvSpPr>
          <p:spPr bwMode="auto">
            <a:xfrm>
              <a:off x="4756" y="1349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410" name="Rectangle 1164"/>
            <p:cNvSpPr>
              <a:spLocks noChangeArrowheads="1"/>
            </p:cNvSpPr>
            <p:nvPr/>
          </p:nvSpPr>
          <p:spPr bwMode="auto">
            <a:xfrm>
              <a:off x="4740" y="1349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411" name="Rectangle 1165"/>
            <p:cNvSpPr>
              <a:spLocks noChangeArrowheads="1"/>
            </p:cNvSpPr>
            <p:nvPr/>
          </p:nvSpPr>
          <p:spPr bwMode="auto">
            <a:xfrm>
              <a:off x="4724" y="1349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412" name="Rectangle 1166"/>
            <p:cNvSpPr>
              <a:spLocks noChangeArrowheads="1"/>
            </p:cNvSpPr>
            <p:nvPr/>
          </p:nvSpPr>
          <p:spPr bwMode="auto">
            <a:xfrm>
              <a:off x="4708" y="1349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413" name="Rectangle 1167"/>
            <p:cNvSpPr>
              <a:spLocks noChangeArrowheads="1"/>
            </p:cNvSpPr>
            <p:nvPr/>
          </p:nvSpPr>
          <p:spPr bwMode="auto">
            <a:xfrm>
              <a:off x="4693" y="1349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414" name="Rectangle 1168"/>
            <p:cNvSpPr>
              <a:spLocks noChangeArrowheads="1"/>
            </p:cNvSpPr>
            <p:nvPr/>
          </p:nvSpPr>
          <p:spPr bwMode="auto">
            <a:xfrm>
              <a:off x="4677" y="1349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415" name="Rectangle 1169"/>
            <p:cNvSpPr>
              <a:spLocks noChangeArrowheads="1"/>
            </p:cNvSpPr>
            <p:nvPr/>
          </p:nvSpPr>
          <p:spPr bwMode="auto">
            <a:xfrm>
              <a:off x="4661" y="1349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416" name="Rectangle 1170"/>
            <p:cNvSpPr>
              <a:spLocks noChangeArrowheads="1"/>
            </p:cNvSpPr>
            <p:nvPr/>
          </p:nvSpPr>
          <p:spPr bwMode="auto">
            <a:xfrm>
              <a:off x="4645" y="1349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417" name="Rectangle 1171"/>
            <p:cNvSpPr>
              <a:spLocks noChangeArrowheads="1"/>
            </p:cNvSpPr>
            <p:nvPr/>
          </p:nvSpPr>
          <p:spPr bwMode="auto">
            <a:xfrm>
              <a:off x="4629" y="1349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418" name="Rectangle 1172"/>
            <p:cNvSpPr>
              <a:spLocks noChangeArrowheads="1"/>
            </p:cNvSpPr>
            <p:nvPr/>
          </p:nvSpPr>
          <p:spPr bwMode="auto">
            <a:xfrm>
              <a:off x="4614" y="1349"/>
              <a:ext cx="7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419" name="Rectangle 1173"/>
            <p:cNvSpPr>
              <a:spLocks noChangeArrowheads="1"/>
            </p:cNvSpPr>
            <p:nvPr/>
          </p:nvSpPr>
          <p:spPr bwMode="auto">
            <a:xfrm>
              <a:off x="4598" y="1349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420" name="Rectangle 1174"/>
            <p:cNvSpPr>
              <a:spLocks noChangeArrowheads="1"/>
            </p:cNvSpPr>
            <p:nvPr/>
          </p:nvSpPr>
          <p:spPr bwMode="auto">
            <a:xfrm>
              <a:off x="4582" y="1349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421" name="Rectangle 1175"/>
            <p:cNvSpPr>
              <a:spLocks noChangeArrowheads="1"/>
            </p:cNvSpPr>
            <p:nvPr/>
          </p:nvSpPr>
          <p:spPr bwMode="auto">
            <a:xfrm>
              <a:off x="4566" y="1349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422" name="Rectangle 1176"/>
            <p:cNvSpPr>
              <a:spLocks noChangeArrowheads="1"/>
            </p:cNvSpPr>
            <p:nvPr/>
          </p:nvSpPr>
          <p:spPr bwMode="auto">
            <a:xfrm>
              <a:off x="4550" y="1349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423" name="Rectangle 1177"/>
            <p:cNvSpPr>
              <a:spLocks noChangeArrowheads="1"/>
            </p:cNvSpPr>
            <p:nvPr/>
          </p:nvSpPr>
          <p:spPr bwMode="auto">
            <a:xfrm>
              <a:off x="4534" y="1349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424" name="Rectangle 1178"/>
            <p:cNvSpPr>
              <a:spLocks noChangeArrowheads="1"/>
            </p:cNvSpPr>
            <p:nvPr/>
          </p:nvSpPr>
          <p:spPr bwMode="auto">
            <a:xfrm>
              <a:off x="4519" y="1349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425" name="Rectangle 1179"/>
            <p:cNvSpPr>
              <a:spLocks noChangeArrowheads="1"/>
            </p:cNvSpPr>
            <p:nvPr/>
          </p:nvSpPr>
          <p:spPr bwMode="auto">
            <a:xfrm>
              <a:off x="4503" y="1349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426" name="Rectangle 1180"/>
            <p:cNvSpPr>
              <a:spLocks noChangeArrowheads="1"/>
            </p:cNvSpPr>
            <p:nvPr/>
          </p:nvSpPr>
          <p:spPr bwMode="auto">
            <a:xfrm>
              <a:off x="4487" y="1349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427" name="Rectangle 1181"/>
            <p:cNvSpPr>
              <a:spLocks noChangeArrowheads="1"/>
            </p:cNvSpPr>
            <p:nvPr/>
          </p:nvSpPr>
          <p:spPr bwMode="auto">
            <a:xfrm>
              <a:off x="4471" y="1349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428" name="Rectangle 1182"/>
            <p:cNvSpPr>
              <a:spLocks noChangeArrowheads="1"/>
            </p:cNvSpPr>
            <p:nvPr/>
          </p:nvSpPr>
          <p:spPr bwMode="auto">
            <a:xfrm>
              <a:off x="4455" y="1349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429" name="Rectangle 1183"/>
            <p:cNvSpPr>
              <a:spLocks noChangeArrowheads="1"/>
            </p:cNvSpPr>
            <p:nvPr/>
          </p:nvSpPr>
          <p:spPr bwMode="auto">
            <a:xfrm>
              <a:off x="4440" y="1349"/>
              <a:ext cx="7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430" name="Rectangle 1184"/>
            <p:cNvSpPr>
              <a:spLocks noChangeArrowheads="1"/>
            </p:cNvSpPr>
            <p:nvPr/>
          </p:nvSpPr>
          <p:spPr bwMode="auto">
            <a:xfrm>
              <a:off x="4424" y="1349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431" name="Rectangle 1185"/>
            <p:cNvSpPr>
              <a:spLocks noChangeArrowheads="1"/>
            </p:cNvSpPr>
            <p:nvPr/>
          </p:nvSpPr>
          <p:spPr bwMode="auto">
            <a:xfrm>
              <a:off x="4408" y="1349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432" name="Rectangle 1186"/>
            <p:cNvSpPr>
              <a:spLocks noChangeArrowheads="1"/>
            </p:cNvSpPr>
            <p:nvPr/>
          </p:nvSpPr>
          <p:spPr bwMode="auto">
            <a:xfrm>
              <a:off x="4392" y="1349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433" name="Rectangle 1187"/>
            <p:cNvSpPr>
              <a:spLocks noChangeArrowheads="1"/>
            </p:cNvSpPr>
            <p:nvPr/>
          </p:nvSpPr>
          <p:spPr bwMode="auto">
            <a:xfrm>
              <a:off x="4376" y="1349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434" name="Rectangle 1188"/>
            <p:cNvSpPr>
              <a:spLocks noChangeArrowheads="1"/>
            </p:cNvSpPr>
            <p:nvPr/>
          </p:nvSpPr>
          <p:spPr bwMode="auto">
            <a:xfrm>
              <a:off x="4361" y="1349"/>
              <a:ext cx="7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435" name="Rectangle 1189"/>
            <p:cNvSpPr>
              <a:spLocks noChangeArrowheads="1"/>
            </p:cNvSpPr>
            <p:nvPr/>
          </p:nvSpPr>
          <p:spPr bwMode="auto">
            <a:xfrm>
              <a:off x="4345" y="1349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436" name="Rectangle 1190"/>
            <p:cNvSpPr>
              <a:spLocks noChangeArrowheads="1"/>
            </p:cNvSpPr>
            <p:nvPr/>
          </p:nvSpPr>
          <p:spPr bwMode="auto">
            <a:xfrm>
              <a:off x="4329" y="1349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437" name="Rectangle 1191"/>
            <p:cNvSpPr>
              <a:spLocks noChangeArrowheads="1"/>
            </p:cNvSpPr>
            <p:nvPr/>
          </p:nvSpPr>
          <p:spPr bwMode="auto">
            <a:xfrm>
              <a:off x="4313" y="1349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438" name="Rectangle 1192"/>
            <p:cNvSpPr>
              <a:spLocks noChangeArrowheads="1"/>
            </p:cNvSpPr>
            <p:nvPr/>
          </p:nvSpPr>
          <p:spPr bwMode="auto">
            <a:xfrm>
              <a:off x="4297" y="1349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439" name="Rectangle 1193"/>
            <p:cNvSpPr>
              <a:spLocks noChangeArrowheads="1"/>
            </p:cNvSpPr>
            <p:nvPr/>
          </p:nvSpPr>
          <p:spPr bwMode="auto">
            <a:xfrm>
              <a:off x="4281" y="1349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440" name="Rectangle 1194"/>
            <p:cNvSpPr>
              <a:spLocks noChangeArrowheads="1"/>
            </p:cNvSpPr>
            <p:nvPr/>
          </p:nvSpPr>
          <p:spPr bwMode="auto">
            <a:xfrm>
              <a:off x="4266" y="1349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441" name="Rectangle 1195"/>
            <p:cNvSpPr>
              <a:spLocks noChangeArrowheads="1"/>
            </p:cNvSpPr>
            <p:nvPr/>
          </p:nvSpPr>
          <p:spPr bwMode="auto">
            <a:xfrm>
              <a:off x="4250" y="1349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442" name="Rectangle 1196"/>
            <p:cNvSpPr>
              <a:spLocks noChangeArrowheads="1"/>
            </p:cNvSpPr>
            <p:nvPr/>
          </p:nvSpPr>
          <p:spPr bwMode="auto">
            <a:xfrm>
              <a:off x="4234" y="1349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443" name="Rectangle 1197"/>
            <p:cNvSpPr>
              <a:spLocks noChangeArrowheads="1"/>
            </p:cNvSpPr>
            <p:nvPr/>
          </p:nvSpPr>
          <p:spPr bwMode="auto">
            <a:xfrm>
              <a:off x="4218" y="1349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444" name="Rectangle 1198"/>
            <p:cNvSpPr>
              <a:spLocks noChangeArrowheads="1"/>
            </p:cNvSpPr>
            <p:nvPr/>
          </p:nvSpPr>
          <p:spPr bwMode="auto">
            <a:xfrm>
              <a:off x="4202" y="1349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</p:grpSp>
      <p:sp>
        <p:nvSpPr>
          <p:cNvPr id="27695" name="Rectangle 1200"/>
          <p:cNvSpPr>
            <a:spLocks noChangeArrowheads="1"/>
          </p:cNvSpPr>
          <p:nvPr/>
        </p:nvSpPr>
        <p:spPr bwMode="auto">
          <a:xfrm>
            <a:off x="6743700" y="2170113"/>
            <a:ext cx="9794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696" name="Rectangle 1201"/>
          <p:cNvSpPr>
            <a:spLocks noChangeArrowheads="1"/>
          </p:cNvSpPr>
          <p:nvPr/>
        </p:nvSpPr>
        <p:spPr bwMode="auto">
          <a:xfrm>
            <a:off x="6743700" y="2173288"/>
            <a:ext cx="1042988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>
                <a:solidFill>
                  <a:srgbClr val="000000"/>
                </a:solidFill>
                <a:latin typeface="Arial" charset="0"/>
              </a:rPr>
              <a:t>FORECAST</a:t>
            </a:r>
            <a:endParaRPr lang="en-US"/>
          </a:p>
        </p:txBody>
      </p:sp>
      <p:sp>
        <p:nvSpPr>
          <p:cNvPr id="27697" name="Rectangle 1202"/>
          <p:cNvSpPr>
            <a:spLocks noChangeArrowheads="1"/>
          </p:cNvSpPr>
          <p:nvPr/>
        </p:nvSpPr>
        <p:spPr bwMode="auto">
          <a:xfrm>
            <a:off x="7639050" y="2187575"/>
            <a:ext cx="9842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7698" name="Rectangle 1203"/>
          <p:cNvSpPr>
            <a:spLocks noChangeArrowheads="1"/>
          </p:cNvSpPr>
          <p:nvPr/>
        </p:nvSpPr>
        <p:spPr bwMode="auto">
          <a:xfrm>
            <a:off x="6851650" y="2344738"/>
            <a:ext cx="7508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699" name="Rectangle 1204"/>
          <p:cNvSpPr>
            <a:spLocks noChangeArrowheads="1"/>
          </p:cNvSpPr>
          <p:nvPr/>
        </p:nvSpPr>
        <p:spPr bwMode="auto">
          <a:xfrm>
            <a:off x="6851650" y="2346325"/>
            <a:ext cx="796925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>
                <a:solidFill>
                  <a:srgbClr val="000000"/>
                </a:solidFill>
                <a:latin typeface="Arial" charset="0"/>
              </a:rPr>
              <a:t>FUTURE</a:t>
            </a:r>
            <a:endParaRPr lang="en-US"/>
          </a:p>
        </p:txBody>
      </p:sp>
      <p:sp>
        <p:nvSpPr>
          <p:cNvPr id="27700" name="Rectangle 1205"/>
          <p:cNvSpPr>
            <a:spLocks noChangeArrowheads="1"/>
          </p:cNvSpPr>
          <p:nvPr/>
        </p:nvSpPr>
        <p:spPr bwMode="auto">
          <a:xfrm>
            <a:off x="7519988" y="2362200"/>
            <a:ext cx="9842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7701" name="Rectangle 1206"/>
          <p:cNvSpPr>
            <a:spLocks noChangeArrowheads="1"/>
          </p:cNvSpPr>
          <p:nvPr/>
        </p:nvSpPr>
        <p:spPr bwMode="auto">
          <a:xfrm>
            <a:off x="3532188" y="3336925"/>
            <a:ext cx="3543300" cy="232251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702" name="Rectangle 1207"/>
          <p:cNvSpPr>
            <a:spLocks noChangeArrowheads="1"/>
          </p:cNvSpPr>
          <p:nvPr/>
        </p:nvSpPr>
        <p:spPr bwMode="auto">
          <a:xfrm>
            <a:off x="4714875" y="3336925"/>
            <a:ext cx="13573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703" name="Rectangle 1208"/>
          <p:cNvSpPr>
            <a:spLocks noChangeArrowheads="1"/>
          </p:cNvSpPr>
          <p:nvPr/>
        </p:nvSpPr>
        <p:spPr bwMode="auto">
          <a:xfrm>
            <a:off x="4714875" y="3340100"/>
            <a:ext cx="1449388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>
                <a:solidFill>
                  <a:srgbClr val="000000"/>
                </a:solidFill>
                <a:latin typeface="Arial" charset="0"/>
              </a:rPr>
              <a:t>ASSET MARKET</a:t>
            </a:r>
            <a:endParaRPr lang="en-US"/>
          </a:p>
        </p:txBody>
      </p:sp>
      <p:sp>
        <p:nvSpPr>
          <p:cNvPr id="27704" name="Rectangle 1209"/>
          <p:cNvSpPr>
            <a:spLocks noChangeArrowheads="1"/>
          </p:cNvSpPr>
          <p:nvPr/>
        </p:nvSpPr>
        <p:spPr bwMode="auto">
          <a:xfrm>
            <a:off x="5984875" y="3355975"/>
            <a:ext cx="9842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7705" name="Rectangle 1210"/>
          <p:cNvSpPr>
            <a:spLocks noChangeArrowheads="1"/>
          </p:cNvSpPr>
          <p:nvPr/>
        </p:nvSpPr>
        <p:spPr bwMode="auto">
          <a:xfrm>
            <a:off x="5899150" y="3638550"/>
            <a:ext cx="865188" cy="7032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706" name="Rectangle 1211"/>
          <p:cNvSpPr>
            <a:spLocks noChangeArrowheads="1"/>
          </p:cNvSpPr>
          <p:nvPr/>
        </p:nvSpPr>
        <p:spPr bwMode="auto">
          <a:xfrm>
            <a:off x="6005513" y="3638550"/>
            <a:ext cx="73501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707" name="Rectangle 1212"/>
          <p:cNvSpPr>
            <a:spLocks noChangeArrowheads="1"/>
          </p:cNvSpPr>
          <p:nvPr/>
        </p:nvSpPr>
        <p:spPr bwMode="auto">
          <a:xfrm>
            <a:off x="6005513" y="3641725"/>
            <a:ext cx="776287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>
                <a:solidFill>
                  <a:srgbClr val="000000"/>
                </a:solidFill>
                <a:latin typeface="Arial" charset="0"/>
              </a:rPr>
              <a:t>SUPPLY</a:t>
            </a:r>
            <a:endParaRPr lang="en-US"/>
          </a:p>
        </p:txBody>
      </p:sp>
      <p:sp>
        <p:nvSpPr>
          <p:cNvPr id="27708" name="Rectangle 1213"/>
          <p:cNvSpPr>
            <a:spLocks noChangeArrowheads="1"/>
          </p:cNvSpPr>
          <p:nvPr/>
        </p:nvSpPr>
        <p:spPr bwMode="auto">
          <a:xfrm>
            <a:off x="6653213" y="3656013"/>
            <a:ext cx="98425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7709" name="Rectangle 1214"/>
          <p:cNvSpPr>
            <a:spLocks noChangeArrowheads="1"/>
          </p:cNvSpPr>
          <p:nvPr/>
        </p:nvSpPr>
        <p:spPr bwMode="auto">
          <a:xfrm>
            <a:off x="6005513" y="3838575"/>
            <a:ext cx="6937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710" name="Rectangle 1215"/>
          <p:cNvSpPr>
            <a:spLocks noChangeArrowheads="1"/>
          </p:cNvSpPr>
          <p:nvPr/>
        </p:nvSpPr>
        <p:spPr bwMode="auto">
          <a:xfrm>
            <a:off x="6005513" y="3841750"/>
            <a:ext cx="749300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>
                <a:solidFill>
                  <a:srgbClr val="000000"/>
                </a:solidFill>
                <a:latin typeface="Arial" charset="0"/>
              </a:rPr>
              <a:t>(Owners</a:t>
            </a:r>
            <a:endParaRPr lang="en-US"/>
          </a:p>
        </p:txBody>
      </p:sp>
      <p:sp>
        <p:nvSpPr>
          <p:cNvPr id="27711" name="Rectangle 1216"/>
          <p:cNvSpPr>
            <a:spLocks noChangeArrowheads="1"/>
          </p:cNvSpPr>
          <p:nvPr/>
        </p:nvSpPr>
        <p:spPr bwMode="auto">
          <a:xfrm>
            <a:off x="6627813" y="3856038"/>
            <a:ext cx="98425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7712" name="Rectangle 1217"/>
          <p:cNvSpPr>
            <a:spLocks noChangeArrowheads="1"/>
          </p:cNvSpPr>
          <p:nvPr/>
        </p:nvSpPr>
        <p:spPr bwMode="auto">
          <a:xfrm>
            <a:off x="6113463" y="4038600"/>
            <a:ext cx="6175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713" name="Rectangle 1218"/>
          <p:cNvSpPr>
            <a:spLocks noChangeArrowheads="1"/>
          </p:cNvSpPr>
          <p:nvPr/>
        </p:nvSpPr>
        <p:spPr bwMode="auto">
          <a:xfrm>
            <a:off x="6113463" y="4041775"/>
            <a:ext cx="669925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>
                <a:solidFill>
                  <a:srgbClr val="000000"/>
                </a:solidFill>
                <a:latin typeface="Arial" charset="0"/>
              </a:rPr>
              <a:t>Selling)</a:t>
            </a:r>
            <a:endParaRPr lang="en-US"/>
          </a:p>
        </p:txBody>
      </p:sp>
      <p:sp>
        <p:nvSpPr>
          <p:cNvPr id="27714" name="Rectangle 1219"/>
          <p:cNvSpPr>
            <a:spLocks noChangeArrowheads="1"/>
          </p:cNvSpPr>
          <p:nvPr/>
        </p:nvSpPr>
        <p:spPr bwMode="auto">
          <a:xfrm>
            <a:off x="6662738" y="4057650"/>
            <a:ext cx="9842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7715" name="Rectangle 1220"/>
          <p:cNvSpPr>
            <a:spLocks noChangeArrowheads="1"/>
          </p:cNvSpPr>
          <p:nvPr/>
        </p:nvSpPr>
        <p:spPr bwMode="auto">
          <a:xfrm>
            <a:off x="6005513" y="4740275"/>
            <a:ext cx="866775" cy="6032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716" name="Rectangle 1221"/>
          <p:cNvSpPr>
            <a:spLocks noChangeArrowheads="1"/>
          </p:cNvSpPr>
          <p:nvPr/>
        </p:nvSpPr>
        <p:spPr bwMode="auto">
          <a:xfrm>
            <a:off x="6113463" y="4740275"/>
            <a:ext cx="7985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717" name="Rectangle 1222"/>
          <p:cNvSpPr>
            <a:spLocks noChangeArrowheads="1"/>
          </p:cNvSpPr>
          <p:nvPr/>
        </p:nvSpPr>
        <p:spPr bwMode="auto">
          <a:xfrm>
            <a:off x="6113463" y="4743450"/>
            <a:ext cx="206375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>
                <a:solidFill>
                  <a:srgbClr val="000000"/>
                </a:solidFill>
                <a:latin typeface="Arial" charset="0"/>
              </a:rPr>
              <a:t>D</a:t>
            </a:r>
            <a:endParaRPr lang="en-US"/>
          </a:p>
        </p:txBody>
      </p:sp>
      <p:sp>
        <p:nvSpPr>
          <p:cNvPr id="27718" name="Rectangle 1223"/>
          <p:cNvSpPr>
            <a:spLocks noChangeArrowheads="1"/>
          </p:cNvSpPr>
          <p:nvPr/>
        </p:nvSpPr>
        <p:spPr bwMode="auto">
          <a:xfrm>
            <a:off x="6232525" y="4743450"/>
            <a:ext cx="715963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>
                <a:solidFill>
                  <a:srgbClr val="000000"/>
                </a:solidFill>
                <a:latin typeface="Arial" charset="0"/>
              </a:rPr>
              <a:t>EMAND</a:t>
            </a:r>
            <a:endParaRPr lang="en-US"/>
          </a:p>
        </p:txBody>
      </p:sp>
      <p:sp>
        <p:nvSpPr>
          <p:cNvPr id="27719" name="Rectangle 1224"/>
          <p:cNvSpPr>
            <a:spLocks noChangeArrowheads="1"/>
          </p:cNvSpPr>
          <p:nvPr/>
        </p:nvSpPr>
        <p:spPr bwMode="auto">
          <a:xfrm>
            <a:off x="6821488" y="4759325"/>
            <a:ext cx="9842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7720" name="Rectangle 1225"/>
          <p:cNvSpPr>
            <a:spLocks noChangeArrowheads="1"/>
          </p:cNvSpPr>
          <p:nvPr/>
        </p:nvSpPr>
        <p:spPr bwMode="auto">
          <a:xfrm>
            <a:off x="6113463" y="4940300"/>
            <a:ext cx="796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721" name="Rectangle 1226"/>
          <p:cNvSpPr>
            <a:spLocks noChangeArrowheads="1"/>
          </p:cNvSpPr>
          <p:nvPr/>
        </p:nvSpPr>
        <p:spPr bwMode="auto">
          <a:xfrm>
            <a:off x="6113463" y="4943475"/>
            <a:ext cx="860425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>
                <a:solidFill>
                  <a:srgbClr val="000000"/>
                </a:solidFill>
                <a:latin typeface="Arial" charset="0"/>
              </a:rPr>
              <a:t>(Investors</a:t>
            </a:r>
            <a:endParaRPr lang="en-US"/>
          </a:p>
        </p:txBody>
      </p:sp>
      <p:sp>
        <p:nvSpPr>
          <p:cNvPr id="27722" name="Rectangle 1227"/>
          <p:cNvSpPr>
            <a:spLocks noChangeArrowheads="1"/>
          </p:cNvSpPr>
          <p:nvPr/>
        </p:nvSpPr>
        <p:spPr bwMode="auto">
          <a:xfrm>
            <a:off x="6837363" y="4959350"/>
            <a:ext cx="9842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7723" name="Rectangle 1228"/>
          <p:cNvSpPr>
            <a:spLocks noChangeArrowheads="1"/>
          </p:cNvSpPr>
          <p:nvPr/>
        </p:nvSpPr>
        <p:spPr bwMode="auto">
          <a:xfrm>
            <a:off x="6113463" y="5141913"/>
            <a:ext cx="62388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724" name="Rectangle 1229"/>
          <p:cNvSpPr>
            <a:spLocks noChangeArrowheads="1"/>
          </p:cNvSpPr>
          <p:nvPr/>
        </p:nvSpPr>
        <p:spPr bwMode="auto">
          <a:xfrm>
            <a:off x="6113463" y="5145088"/>
            <a:ext cx="676275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>
                <a:solidFill>
                  <a:srgbClr val="000000"/>
                </a:solidFill>
                <a:latin typeface="Arial" charset="0"/>
              </a:rPr>
              <a:t>Buying)</a:t>
            </a:r>
            <a:endParaRPr lang="en-US"/>
          </a:p>
        </p:txBody>
      </p:sp>
      <p:sp>
        <p:nvSpPr>
          <p:cNvPr id="27725" name="Rectangle 1230"/>
          <p:cNvSpPr>
            <a:spLocks noChangeArrowheads="1"/>
          </p:cNvSpPr>
          <p:nvPr/>
        </p:nvSpPr>
        <p:spPr bwMode="auto">
          <a:xfrm>
            <a:off x="6670675" y="5159375"/>
            <a:ext cx="9842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7726" name="Rectangle 1231"/>
          <p:cNvSpPr>
            <a:spLocks noChangeArrowheads="1"/>
          </p:cNvSpPr>
          <p:nvPr/>
        </p:nvSpPr>
        <p:spPr bwMode="auto">
          <a:xfrm>
            <a:off x="4176713" y="3738563"/>
            <a:ext cx="962025" cy="4508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727" name="Rectangle 1232"/>
          <p:cNvSpPr>
            <a:spLocks noChangeArrowheads="1"/>
          </p:cNvSpPr>
          <p:nvPr/>
        </p:nvSpPr>
        <p:spPr bwMode="auto">
          <a:xfrm>
            <a:off x="4392613" y="3738563"/>
            <a:ext cx="5413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728" name="Rectangle 1233"/>
          <p:cNvSpPr>
            <a:spLocks noChangeArrowheads="1"/>
          </p:cNvSpPr>
          <p:nvPr/>
        </p:nvSpPr>
        <p:spPr bwMode="auto">
          <a:xfrm>
            <a:off x="4392613" y="3741738"/>
            <a:ext cx="569912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>
                <a:solidFill>
                  <a:srgbClr val="000000"/>
                </a:solidFill>
                <a:latin typeface="Arial" charset="0"/>
              </a:rPr>
              <a:t>CASH</a:t>
            </a:r>
            <a:endParaRPr lang="en-US"/>
          </a:p>
        </p:txBody>
      </p:sp>
      <p:sp>
        <p:nvSpPr>
          <p:cNvPr id="27729" name="Rectangle 1234"/>
          <p:cNvSpPr>
            <a:spLocks noChangeArrowheads="1"/>
          </p:cNvSpPr>
          <p:nvPr/>
        </p:nvSpPr>
        <p:spPr bwMode="auto">
          <a:xfrm>
            <a:off x="4848225" y="3756025"/>
            <a:ext cx="9842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7730" name="Rectangle 1235"/>
          <p:cNvSpPr>
            <a:spLocks noChangeArrowheads="1"/>
          </p:cNvSpPr>
          <p:nvPr/>
        </p:nvSpPr>
        <p:spPr bwMode="auto">
          <a:xfrm>
            <a:off x="4392613" y="3938588"/>
            <a:ext cx="5619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731" name="Rectangle 1236"/>
          <p:cNvSpPr>
            <a:spLocks noChangeArrowheads="1"/>
          </p:cNvSpPr>
          <p:nvPr/>
        </p:nvSpPr>
        <p:spPr bwMode="auto">
          <a:xfrm>
            <a:off x="4392613" y="3941763"/>
            <a:ext cx="600075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>
                <a:solidFill>
                  <a:srgbClr val="000000"/>
                </a:solidFill>
                <a:latin typeface="Arial" charset="0"/>
              </a:rPr>
              <a:t>FLOW</a:t>
            </a:r>
            <a:endParaRPr lang="en-US"/>
          </a:p>
        </p:txBody>
      </p:sp>
      <p:sp>
        <p:nvSpPr>
          <p:cNvPr id="27732" name="Rectangle 1237"/>
          <p:cNvSpPr>
            <a:spLocks noChangeArrowheads="1"/>
          </p:cNvSpPr>
          <p:nvPr/>
        </p:nvSpPr>
        <p:spPr bwMode="auto">
          <a:xfrm>
            <a:off x="4876800" y="3956050"/>
            <a:ext cx="9842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7733" name="Rectangle 1238"/>
          <p:cNvSpPr>
            <a:spLocks noChangeArrowheads="1"/>
          </p:cNvSpPr>
          <p:nvPr/>
        </p:nvSpPr>
        <p:spPr bwMode="auto">
          <a:xfrm>
            <a:off x="5037138" y="4440238"/>
            <a:ext cx="769937" cy="8032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734" name="Rectangle 1239"/>
          <p:cNvSpPr>
            <a:spLocks noChangeArrowheads="1"/>
          </p:cNvSpPr>
          <p:nvPr/>
        </p:nvSpPr>
        <p:spPr bwMode="auto">
          <a:xfrm>
            <a:off x="5253038" y="4440238"/>
            <a:ext cx="431800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735" name="Rectangle 1240"/>
          <p:cNvSpPr>
            <a:spLocks noChangeArrowheads="1"/>
          </p:cNvSpPr>
          <p:nvPr/>
        </p:nvSpPr>
        <p:spPr bwMode="auto">
          <a:xfrm>
            <a:off x="5253038" y="4443413"/>
            <a:ext cx="452437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>
                <a:solidFill>
                  <a:srgbClr val="000000"/>
                </a:solidFill>
                <a:latin typeface="Arial" charset="0"/>
              </a:rPr>
              <a:t>MKT</a:t>
            </a:r>
            <a:endParaRPr lang="en-US"/>
          </a:p>
        </p:txBody>
      </p:sp>
      <p:sp>
        <p:nvSpPr>
          <p:cNvPr id="27736" name="Rectangle 1241"/>
          <p:cNvSpPr>
            <a:spLocks noChangeArrowheads="1"/>
          </p:cNvSpPr>
          <p:nvPr/>
        </p:nvSpPr>
        <p:spPr bwMode="auto">
          <a:xfrm>
            <a:off x="5599113" y="4457700"/>
            <a:ext cx="9842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7737" name="Rectangle 1242"/>
          <p:cNvSpPr>
            <a:spLocks noChangeArrowheads="1"/>
          </p:cNvSpPr>
          <p:nvPr/>
        </p:nvSpPr>
        <p:spPr bwMode="auto">
          <a:xfrm>
            <a:off x="5145088" y="4640263"/>
            <a:ext cx="5953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738" name="Rectangle 1243"/>
          <p:cNvSpPr>
            <a:spLocks noChangeArrowheads="1"/>
          </p:cNvSpPr>
          <p:nvPr/>
        </p:nvSpPr>
        <p:spPr bwMode="auto">
          <a:xfrm>
            <a:off x="5145088" y="4643438"/>
            <a:ext cx="628650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>
                <a:solidFill>
                  <a:srgbClr val="000000"/>
                </a:solidFill>
                <a:latin typeface="Arial" charset="0"/>
              </a:rPr>
              <a:t>REQ’D</a:t>
            </a:r>
            <a:endParaRPr lang="en-US"/>
          </a:p>
        </p:txBody>
      </p:sp>
      <p:sp>
        <p:nvSpPr>
          <p:cNvPr id="27739" name="Rectangle 1244"/>
          <p:cNvSpPr>
            <a:spLocks noChangeArrowheads="1"/>
          </p:cNvSpPr>
          <p:nvPr/>
        </p:nvSpPr>
        <p:spPr bwMode="auto">
          <a:xfrm>
            <a:off x="5656263" y="4657725"/>
            <a:ext cx="9842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7740" name="Rectangle 1245"/>
          <p:cNvSpPr>
            <a:spLocks noChangeArrowheads="1"/>
          </p:cNvSpPr>
          <p:nvPr/>
        </p:nvSpPr>
        <p:spPr bwMode="auto">
          <a:xfrm>
            <a:off x="5253038" y="4840288"/>
            <a:ext cx="376237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741" name="Rectangle 1246"/>
          <p:cNvSpPr>
            <a:spLocks noChangeArrowheads="1"/>
          </p:cNvSpPr>
          <p:nvPr/>
        </p:nvSpPr>
        <p:spPr bwMode="auto">
          <a:xfrm>
            <a:off x="5253038" y="4843463"/>
            <a:ext cx="442912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>
                <a:solidFill>
                  <a:srgbClr val="000000"/>
                </a:solidFill>
                <a:latin typeface="Arial" charset="0"/>
              </a:rPr>
              <a:t>CAP</a:t>
            </a:r>
            <a:endParaRPr lang="en-US"/>
          </a:p>
        </p:txBody>
      </p:sp>
      <p:sp>
        <p:nvSpPr>
          <p:cNvPr id="27742" name="Rectangle 1247"/>
          <p:cNvSpPr>
            <a:spLocks noChangeArrowheads="1"/>
          </p:cNvSpPr>
          <p:nvPr/>
        </p:nvSpPr>
        <p:spPr bwMode="auto">
          <a:xfrm>
            <a:off x="5589588" y="4859338"/>
            <a:ext cx="98425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7743" name="Rectangle 1248"/>
          <p:cNvSpPr>
            <a:spLocks noChangeArrowheads="1"/>
          </p:cNvSpPr>
          <p:nvPr/>
        </p:nvSpPr>
        <p:spPr bwMode="auto">
          <a:xfrm>
            <a:off x="5145088" y="5040313"/>
            <a:ext cx="519112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744" name="Rectangle 1249"/>
          <p:cNvSpPr>
            <a:spLocks noChangeArrowheads="1"/>
          </p:cNvSpPr>
          <p:nvPr/>
        </p:nvSpPr>
        <p:spPr bwMode="auto">
          <a:xfrm>
            <a:off x="5145088" y="5045075"/>
            <a:ext cx="552450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>
                <a:solidFill>
                  <a:srgbClr val="000000"/>
                </a:solidFill>
                <a:latin typeface="Arial" charset="0"/>
              </a:rPr>
              <a:t>RATE</a:t>
            </a:r>
            <a:endParaRPr lang="en-US"/>
          </a:p>
        </p:txBody>
      </p:sp>
      <p:sp>
        <p:nvSpPr>
          <p:cNvPr id="27745" name="Rectangle 1250"/>
          <p:cNvSpPr>
            <a:spLocks noChangeArrowheads="1"/>
          </p:cNvSpPr>
          <p:nvPr/>
        </p:nvSpPr>
        <p:spPr bwMode="auto">
          <a:xfrm>
            <a:off x="5584825" y="5059363"/>
            <a:ext cx="98425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7746" name="Rectangle 1251"/>
          <p:cNvSpPr>
            <a:spLocks noChangeArrowheads="1"/>
          </p:cNvSpPr>
          <p:nvPr/>
        </p:nvSpPr>
        <p:spPr bwMode="auto">
          <a:xfrm>
            <a:off x="3854450" y="4440238"/>
            <a:ext cx="960438" cy="7175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747" name="Rectangle 1252"/>
          <p:cNvSpPr>
            <a:spLocks noChangeArrowheads="1"/>
          </p:cNvSpPr>
          <p:nvPr/>
        </p:nvSpPr>
        <p:spPr bwMode="auto">
          <a:xfrm>
            <a:off x="3854450" y="4440238"/>
            <a:ext cx="989013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748" name="Rectangle 1253"/>
          <p:cNvSpPr>
            <a:spLocks noChangeArrowheads="1"/>
          </p:cNvSpPr>
          <p:nvPr/>
        </p:nvSpPr>
        <p:spPr bwMode="auto">
          <a:xfrm>
            <a:off x="3854450" y="4443413"/>
            <a:ext cx="1052513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>
                <a:solidFill>
                  <a:srgbClr val="000000"/>
                </a:solidFill>
                <a:latin typeface="Arial" charset="0"/>
              </a:rPr>
              <a:t>PROPERTY</a:t>
            </a:r>
            <a:endParaRPr lang="en-US"/>
          </a:p>
        </p:txBody>
      </p:sp>
      <p:sp>
        <p:nvSpPr>
          <p:cNvPr id="27749" name="Rectangle 1254"/>
          <p:cNvSpPr>
            <a:spLocks noChangeArrowheads="1"/>
          </p:cNvSpPr>
          <p:nvPr/>
        </p:nvSpPr>
        <p:spPr bwMode="auto">
          <a:xfrm>
            <a:off x="4759325" y="4457700"/>
            <a:ext cx="9842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7750" name="Rectangle 1255"/>
          <p:cNvSpPr>
            <a:spLocks noChangeArrowheads="1"/>
          </p:cNvSpPr>
          <p:nvPr/>
        </p:nvSpPr>
        <p:spPr bwMode="auto">
          <a:xfrm>
            <a:off x="3962400" y="4640263"/>
            <a:ext cx="7667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751" name="Rectangle 1256"/>
          <p:cNvSpPr>
            <a:spLocks noChangeArrowheads="1"/>
          </p:cNvSpPr>
          <p:nvPr/>
        </p:nvSpPr>
        <p:spPr bwMode="auto">
          <a:xfrm>
            <a:off x="3962400" y="4643438"/>
            <a:ext cx="815975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>
                <a:solidFill>
                  <a:srgbClr val="000000"/>
                </a:solidFill>
                <a:latin typeface="Arial" charset="0"/>
              </a:rPr>
              <a:t>MARKET</a:t>
            </a:r>
            <a:endParaRPr lang="en-US"/>
          </a:p>
        </p:txBody>
      </p:sp>
      <p:sp>
        <p:nvSpPr>
          <p:cNvPr id="27752" name="Rectangle 1257"/>
          <p:cNvSpPr>
            <a:spLocks noChangeArrowheads="1"/>
          </p:cNvSpPr>
          <p:nvPr/>
        </p:nvSpPr>
        <p:spPr bwMode="auto">
          <a:xfrm>
            <a:off x="4645025" y="4657725"/>
            <a:ext cx="9842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7753" name="Rectangle 1258"/>
          <p:cNvSpPr>
            <a:spLocks noChangeArrowheads="1"/>
          </p:cNvSpPr>
          <p:nvPr/>
        </p:nvSpPr>
        <p:spPr bwMode="auto">
          <a:xfrm>
            <a:off x="3962400" y="4840288"/>
            <a:ext cx="6238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754" name="Rectangle 1259"/>
          <p:cNvSpPr>
            <a:spLocks noChangeArrowheads="1"/>
          </p:cNvSpPr>
          <p:nvPr/>
        </p:nvSpPr>
        <p:spPr bwMode="auto">
          <a:xfrm>
            <a:off x="3962400" y="4843463"/>
            <a:ext cx="660400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>
                <a:solidFill>
                  <a:srgbClr val="000000"/>
                </a:solidFill>
                <a:latin typeface="Arial" charset="0"/>
              </a:rPr>
              <a:t>VALUE</a:t>
            </a:r>
            <a:endParaRPr lang="en-US"/>
          </a:p>
        </p:txBody>
      </p:sp>
      <p:sp>
        <p:nvSpPr>
          <p:cNvPr id="27755" name="Rectangle 1260"/>
          <p:cNvSpPr>
            <a:spLocks noChangeArrowheads="1"/>
          </p:cNvSpPr>
          <p:nvPr/>
        </p:nvSpPr>
        <p:spPr bwMode="auto">
          <a:xfrm>
            <a:off x="4498975" y="4859338"/>
            <a:ext cx="98425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7756" name="Rectangle 1261"/>
          <p:cNvSpPr>
            <a:spLocks noChangeArrowheads="1"/>
          </p:cNvSpPr>
          <p:nvPr/>
        </p:nvSpPr>
        <p:spPr bwMode="auto">
          <a:xfrm>
            <a:off x="1296988" y="2859088"/>
            <a:ext cx="2014537" cy="276701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757" name="Rectangle 1262"/>
          <p:cNvSpPr>
            <a:spLocks noChangeArrowheads="1"/>
          </p:cNvSpPr>
          <p:nvPr/>
        </p:nvSpPr>
        <p:spPr bwMode="auto">
          <a:xfrm>
            <a:off x="1701800" y="2882900"/>
            <a:ext cx="13319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758" name="Rectangle 1263"/>
          <p:cNvSpPr>
            <a:spLocks noChangeArrowheads="1"/>
          </p:cNvSpPr>
          <p:nvPr/>
        </p:nvSpPr>
        <p:spPr bwMode="auto">
          <a:xfrm>
            <a:off x="1701800" y="2884488"/>
            <a:ext cx="1416050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>
                <a:solidFill>
                  <a:srgbClr val="000000"/>
                </a:solidFill>
                <a:latin typeface="Arial" charset="0"/>
              </a:rPr>
              <a:t>DEVELOPMENT</a:t>
            </a:r>
            <a:endParaRPr lang="en-US"/>
          </a:p>
        </p:txBody>
      </p:sp>
      <p:sp>
        <p:nvSpPr>
          <p:cNvPr id="27759" name="Rectangle 1264"/>
          <p:cNvSpPr>
            <a:spLocks noChangeArrowheads="1"/>
          </p:cNvSpPr>
          <p:nvPr/>
        </p:nvSpPr>
        <p:spPr bwMode="auto">
          <a:xfrm>
            <a:off x="2943225" y="2898775"/>
            <a:ext cx="9842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7760" name="Rectangle 1265"/>
          <p:cNvSpPr>
            <a:spLocks noChangeArrowheads="1"/>
          </p:cNvSpPr>
          <p:nvPr/>
        </p:nvSpPr>
        <p:spPr bwMode="auto">
          <a:xfrm>
            <a:off x="1892300" y="3055938"/>
            <a:ext cx="923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761" name="Rectangle 1266"/>
          <p:cNvSpPr>
            <a:spLocks noChangeArrowheads="1"/>
          </p:cNvSpPr>
          <p:nvPr/>
        </p:nvSpPr>
        <p:spPr bwMode="auto">
          <a:xfrm>
            <a:off x="1892300" y="3059113"/>
            <a:ext cx="982663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>
                <a:solidFill>
                  <a:srgbClr val="000000"/>
                </a:solidFill>
                <a:latin typeface="Arial" charset="0"/>
              </a:rPr>
              <a:t>INDUSTRY</a:t>
            </a:r>
            <a:endParaRPr lang="en-US"/>
          </a:p>
        </p:txBody>
      </p:sp>
      <p:sp>
        <p:nvSpPr>
          <p:cNvPr id="27762" name="Rectangle 1267"/>
          <p:cNvSpPr>
            <a:spLocks noChangeArrowheads="1"/>
          </p:cNvSpPr>
          <p:nvPr/>
        </p:nvSpPr>
        <p:spPr bwMode="auto">
          <a:xfrm>
            <a:off x="2733675" y="3074988"/>
            <a:ext cx="98425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grpSp>
        <p:nvGrpSpPr>
          <p:cNvPr id="27763" name="Group 1421"/>
          <p:cNvGrpSpPr>
            <a:grpSpLocks/>
          </p:cNvGrpSpPr>
          <p:nvPr/>
        </p:nvGrpSpPr>
        <p:grpSpPr bwMode="auto">
          <a:xfrm>
            <a:off x="2152650" y="3565525"/>
            <a:ext cx="1066800" cy="817563"/>
            <a:chOff x="1356" y="2246"/>
            <a:chExt cx="672" cy="515"/>
          </a:xfrm>
        </p:grpSpPr>
        <p:sp>
          <p:nvSpPr>
            <p:cNvPr id="28170" name="Rectangle 1268"/>
            <p:cNvSpPr>
              <a:spLocks noChangeArrowheads="1"/>
            </p:cNvSpPr>
            <p:nvPr/>
          </p:nvSpPr>
          <p:spPr bwMode="auto">
            <a:xfrm>
              <a:off x="1356" y="2249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171" name="Rectangle 1269"/>
            <p:cNvSpPr>
              <a:spLocks noChangeArrowheads="1"/>
            </p:cNvSpPr>
            <p:nvPr/>
          </p:nvSpPr>
          <p:spPr bwMode="auto">
            <a:xfrm>
              <a:off x="1356" y="2264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172" name="Rectangle 1270"/>
            <p:cNvSpPr>
              <a:spLocks noChangeArrowheads="1"/>
            </p:cNvSpPr>
            <p:nvPr/>
          </p:nvSpPr>
          <p:spPr bwMode="auto">
            <a:xfrm>
              <a:off x="1356" y="2279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173" name="Rectangle 1271"/>
            <p:cNvSpPr>
              <a:spLocks noChangeArrowheads="1"/>
            </p:cNvSpPr>
            <p:nvPr/>
          </p:nvSpPr>
          <p:spPr bwMode="auto">
            <a:xfrm>
              <a:off x="1356" y="2294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174" name="Rectangle 1272"/>
            <p:cNvSpPr>
              <a:spLocks noChangeArrowheads="1"/>
            </p:cNvSpPr>
            <p:nvPr/>
          </p:nvSpPr>
          <p:spPr bwMode="auto">
            <a:xfrm>
              <a:off x="1356" y="2308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175" name="Rectangle 1273"/>
            <p:cNvSpPr>
              <a:spLocks noChangeArrowheads="1"/>
            </p:cNvSpPr>
            <p:nvPr/>
          </p:nvSpPr>
          <p:spPr bwMode="auto">
            <a:xfrm>
              <a:off x="1356" y="2323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176" name="Rectangle 1274"/>
            <p:cNvSpPr>
              <a:spLocks noChangeArrowheads="1"/>
            </p:cNvSpPr>
            <p:nvPr/>
          </p:nvSpPr>
          <p:spPr bwMode="auto">
            <a:xfrm>
              <a:off x="1356" y="2338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177" name="Rectangle 1275"/>
            <p:cNvSpPr>
              <a:spLocks noChangeArrowheads="1"/>
            </p:cNvSpPr>
            <p:nvPr/>
          </p:nvSpPr>
          <p:spPr bwMode="auto">
            <a:xfrm>
              <a:off x="1356" y="2353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178" name="Rectangle 1276"/>
            <p:cNvSpPr>
              <a:spLocks noChangeArrowheads="1"/>
            </p:cNvSpPr>
            <p:nvPr/>
          </p:nvSpPr>
          <p:spPr bwMode="auto">
            <a:xfrm>
              <a:off x="1356" y="2367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179" name="Rectangle 1277"/>
            <p:cNvSpPr>
              <a:spLocks noChangeArrowheads="1"/>
            </p:cNvSpPr>
            <p:nvPr/>
          </p:nvSpPr>
          <p:spPr bwMode="auto">
            <a:xfrm>
              <a:off x="1356" y="2382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180" name="Rectangle 1278"/>
            <p:cNvSpPr>
              <a:spLocks noChangeArrowheads="1"/>
            </p:cNvSpPr>
            <p:nvPr/>
          </p:nvSpPr>
          <p:spPr bwMode="auto">
            <a:xfrm>
              <a:off x="1356" y="2397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181" name="Rectangle 1279"/>
            <p:cNvSpPr>
              <a:spLocks noChangeArrowheads="1"/>
            </p:cNvSpPr>
            <p:nvPr/>
          </p:nvSpPr>
          <p:spPr bwMode="auto">
            <a:xfrm>
              <a:off x="1356" y="2411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182" name="Rectangle 1280"/>
            <p:cNvSpPr>
              <a:spLocks noChangeArrowheads="1"/>
            </p:cNvSpPr>
            <p:nvPr/>
          </p:nvSpPr>
          <p:spPr bwMode="auto">
            <a:xfrm>
              <a:off x="1356" y="2426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183" name="Rectangle 1281"/>
            <p:cNvSpPr>
              <a:spLocks noChangeArrowheads="1"/>
            </p:cNvSpPr>
            <p:nvPr/>
          </p:nvSpPr>
          <p:spPr bwMode="auto">
            <a:xfrm>
              <a:off x="1356" y="2441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184" name="Rectangle 1282"/>
            <p:cNvSpPr>
              <a:spLocks noChangeArrowheads="1"/>
            </p:cNvSpPr>
            <p:nvPr/>
          </p:nvSpPr>
          <p:spPr bwMode="auto">
            <a:xfrm>
              <a:off x="1356" y="2456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185" name="Rectangle 1283"/>
            <p:cNvSpPr>
              <a:spLocks noChangeArrowheads="1"/>
            </p:cNvSpPr>
            <p:nvPr/>
          </p:nvSpPr>
          <p:spPr bwMode="auto">
            <a:xfrm>
              <a:off x="1356" y="2470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186" name="Rectangle 1284"/>
            <p:cNvSpPr>
              <a:spLocks noChangeArrowheads="1"/>
            </p:cNvSpPr>
            <p:nvPr/>
          </p:nvSpPr>
          <p:spPr bwMode="auto">
            <a:xfrm>
              <a:off x="1356" y="2485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187" name="Rectangle 1285"/>
            <p:cNvSpPr>
              <a:spLocks noChangeArrowheads="1"/>
            </p:cNvSpPr>
            <p:nvPr/>
          </p:nvSpPr>
          <p:spPr bwMode="auto">
            <a:xfrm>
              <a:off x="1356" y="2500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188" name="Rectangle 1286"/>
            <p:cNvSpPr>
              <a:spLocks noChangeArrowheads="1"/>
            </p:cNvSpPr>
            <p:nvPr/>
          </p:nvSpPr>
          <p:spPr bwMode="auto">
            <a:xfrm>
              <a:off x="1356" y="2515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189" name="Rectangle 1287"/>
            <p:cNvSpPr>
              <a:spLocks noChangeArrowheads="1"/>
            </p:cNvSpPr>
            <p:nvPr/>
          </p:nvSpPr>
          <p:spPr bwMode="auto">
            <a:xfrm>
              <a:off x="1356" y="2529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190" name="Rectangle 1288"/>
            <p:cNvSpPr>
              <a:spLocks noChangeArrowheads="1"/>
            </p:cNvSpPr>
            <p:nvPr/>
          </p:nvSpPr>
          <p:spPr bwMode="auto">
            <a:xfrm>
              <a:off x="1356" y="2544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191" name="Rectangle 1289"/>
            <p:cNvSpPr>
              <a:spLocks noChangeArrowheads="1"/>
            </p:cNvSpPr>
            <p:nvPr/>
          </p:nvSpPr>
          <p:spPr bwMode="auto">
            <a:xfrm>
              <a:off x="1356" y="2559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192" name="Rectangle 1290"/>
            <p:cNvSpPr>
              <a:spLocks noChangeArrowheads="1"/>
            </p:cNvSpPr>
            <p:nvPr/>
          </p:nvSpPr>
          <p:spPr bwMode="auto">
            <a:xfrm>
              <a:off x="1356" y="2574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193" name="Rectangle 1291"/>
            <p:cNvSpPr>
              <a:spLocks noChangeArrowheads="1"/>
            </p:cNvSpPr>
            <p:nvPr/>
          </p:nvSpPr>
          <p:spPr bwMode="auto">
            <a:xfrm>
              <a:off x="1356" y="2588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194" name="Rectangle 1292"/>
            <p:cNvSpPr>
              <a:spLocks noChangeArrowheads="1"/>
            </p:cNvSpPr>
            <p:nvPr/>
          </p:nvSpPr>
          <p:spPr bwMode="auto">
            <a:xfrm>
              <a:off x="1356" y="2603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195" name="Rectangle 1293"/>
            <p:cNvSpPr>
              <a:spLocks noChangeArrowheads="1"/>
            </p:cNvSpPr>
            <p:nvPr/>
          </p:nvSpPr>
          <p:spPr bwMode="auto">
            <a:xfrm>
              <a:off x="1356" y="2618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196" name="Rectangle 1294"/>
            <p:cNvSpPr>
              <a:spLocks noChangeArrowheads="1"/>
            </p:cNvSpPr>
            <p:nvPr/>
          </p:nvSpPr>
          <p:spPr bwMode="auto">
            <a:xfrm>
              <a:off x="1356" y="2632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197" name="Rectangle 1295"/>
            <p:cNvSpPr>
              <a:spLocks noChangeArrowheads="1"/>
            </p:cNvSpPr>
            <p:nvPr/>
          </p:nvSpPr>
          <p:spPr bwMode="auto">
            <a:xfrm>
              <a:off x="1356" y="2647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198" name="Rectangle 1296"/>
            <p:cNvSpPr>
              <a:spLocks noChangeArrowheads="1"/>
            </p:cNvSpPr>
            <p:nvPr/>
          </p:nvSpPr>
          <p:spPr bwMode="auto">
            <a:xfrm>
              <a:off x="1356" y="2662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199" name="Rectangle 1297"/>
            <p:cNvSpPr>
              <a:spLocks noChangeArrowheads="1"/>
            </p:cNvSpPr>
            <p:nvPr/>
          </p:nvSpPr>
          <p:spPr bwMode="auto">
            <a:xfrm>
              <a:off x="1356" y="2677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00" name="Rectangle 1298"/>
            <p:cNvSpPr>
              <a:spLocks noChangeArrowheads="1"/>
            </p:cNvSpPr>
            <p:nvPr/>
          </p:nvSpPr>
          <p:spPr bwMode="auto">
            <a:xfrm>
              <a:off x="1356" y="2691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01" name="Rectangle 1299"/>
            <p:cNvSpPr>
              <a:spLocks noChangeArrowheads="1"/>
            </p:cNvSpPr>
            <p:nvPr/>
          </p:nvSpPr>
          <p:spPr bwMode="auto">
            <a:xfrm>
              <a:off x="1356" y="2706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02" name="Rectangle 1300"/>
            <p:cNvSpPr>
              <a:spLocks noChangeArrowheads="1"/>
            </p:cNvSpPr>
            <p:nvPr/>
          </p:nvSpPr>
          <p:spPr bwMode="auto">
            <a:xfrm>
              <a:off x="1356" y="2721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03" name="Rectangle 1301"/>
            <p:cNvSpPr>
              <a:spLocks noChangeArrowheads="1"/>
            </p:cNvSpPr>
            <p:nvPr/>
          </p:nvSpPr>
          <p:spPr bwMode="auto">
            <a:xfrm>
              <a:off x="1356" y="2736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04" name="Freeform 1302"/>
            <p:cNvSpPr>
              <a:spLocks/>
            </p:cNvSpPr>
            <p:nvPr/>
          </p:nvSpPr>
          <p:spPr bwMode="auto">
            <a:xfrm>
              <a:off x="1356" y="2750"/>
              <a:ext cx="8" cy="11"/>
            </a:xfrm>
            <a:custGeom>
              <a:avLst/>
              <a:gdLst>
                <a:gd name="T0" fmla="*/ 8 w 8"/>
                <a:gd name="T1" fmla="*/ 0 h 11"/>
                <a:gd name="T2" fmla="*/ 0 w 8"/>
                <a:gd name="T3" fmla="*/ 0 h 11"/>
                <a:gd name="T4" fmla="*/ 0 w 8"/>
                <a:gd name="T5" fmla="*/ 7 h 11"/>
                <a:gd name="T6" fmla="*/ 0 w 8"/>
                <a:gd name="T7" fmla="*/ 10 h 11"/>
                <a:gd name="T8" fmla="*/ 3 w 8"/>
                <a:gd name="T9" fmla="*/ 11 h 11"/>
                <a:gd name="T10" fmla="*/ 4 w 8"/>
                <a:gd name="T11" fmla="*/ 11 h 11"/>
                <a:gd name="T12" fmla="*/ 4 w 8"/>
                <a:gd name="T13" fmla="*/ 3 h 11"/>
                <a:gd name="T14" fmla="*/ 3 w 8"/>
                <a:gd name="T15" fmla="*/ 3 h 11"/>
                <a:gd name="T16" fmla="*/ 3 w 8"/>
                <a:gd name="T17" fmla="*/ 7 h 11"/>
                <a:gd name="T18" fmla="*/ 8 w 8"/>
                <a:gd name="T19" fmla="*/ 7 h 11"/>
                <a:gd name="T20" fmla="*/ 8 w 8"/>
                <a:gd name="T21" fmla="*/ 0 h 1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"/>
                <a:gd name="T34" fmla="*/ 0 h 11"/>
                <a:gd name="T35" fmla="*/ 8 w 8"/>
                <a:gd name="T36" fmla="*/ 11 h 1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" h="11">
                  <a:moveTo>
                    <a:pt x="8" y="0"/>
                  </a:moveTo>
                  <a:lnTo>
                    <a:pt x="0" y="0"/>
                  </a:lnTo>
                  <a:lnTo>
                    <a:pt x="0" y="7"/>
                  </a:lnTo>
                  <a:lnTo>
                    <a:pt x="0" y="10"/>
                  </a:lnTo>
                  <a:lnTo>
                    <a:pt x="3" y="11"/>
                  </a:lnTo>
                  <a:lnTo>
                    <a:pt x="4" y="11"/>
                  </a:lnTo>
                  <a:lnTo>
                    <a:pt x="4" y="3"/>
                  </a:lnTo>
                  <a:lnTo>
                    <a:pt x="3" y="3"/>
                  </a:lnTo>
                  <a:lnTo>
                    <a:pt x="3" y="7"/>
                  </a:lnTo>
                  <a:lnTo>
                    <a:pt x="8" y="7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205" name="Rectangle 1303"/>
            <p:cNvSpPr>
              <a:spLocks noChangeArrowheads="1"/>
            </p:cNvSpPr>
            <p:nvPr/>
          </p:nvSpPr>
          <p:spPr bwMode="auto">
            <a:xfrm>
              <a:off x="1368" y="2753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06" name="Rectangle 1304"/>
            <p:cNvSpPr>
              <a:spLocks noChangeArrowheads="1"/>
            </p:cNvSpPr>
            <p:nvPr/>
          </p:nvSpPr>
          <p:spPr bwMode="auto">
            <a:xfrm>
              <a:off x="1384" y="2753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07" name="Rectangle 1305"/>
            <p:cNvSpPr>
              <a:spLocks noChangeArrowheads="1"/>
            </p:cNvSpPr>
            <p:nvPr/>
          </p:nvSpPr>
          <p:spPr bwMode="auto">
            <a:xfrm>
              <a:off x="1400" y="2753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08" name="Rectangle 1306"/>
            <p:cNvSpPr>
              <a:spLocks noChangeArrowheads="1"/>
            </p:cNvSpPr>
            <p:nvPr/>
          </p:nvSpPr>
          <p:spPr bwMode="auto">
            <a:xfrm>
              <a:off x="1416" y="2753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09" name="Rectangle 1307"/>
            <p:cNvSpPr>
              <a:spLocks noChangeArrowheads="1"/>
            </p:cNvSpPr>
            <p:nvPr/>
          </p:nvSpPr>
          <p:spPr bwMode="auto">
            <a:xfrm>
              <a:off x="1432" y="2753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10" name="Rectangle 1308"/>
            <p:cNvSpPr>
              <a:spLocks noChangeArrowheads="1"/>
            </p:cNvSpPr>
            <p:nvPr/>
          </p:nvSpPr>
          <p:spPr bwMode="auto">
            <a:xfrm>
              <a:off x="1447" y="2753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11" name="Rectangle 1309"/>
            <p:cNvSpPr>
              <a:spLocks noChangeArrowheads="1"/>
            </p:cNvSpPr>
            <p:nvPr/>
          </p:nvSpPr>
          <p:spPr bwMode="auto">
            <a:xfrm>
              <a:off x="1463" y="2753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12" name="Rectangle 1310"/>
            <p:cNvSpPr>
              <a:spLocks noChangeArrowheads="1"/>
            </p:cNvSpPr>
            <p:nvPr/>
          </p:nvSpPr>
          <p:spPr bwMode="auto">
            <a:xfrm>
              <a:off x="1479" y="2753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13" name="Rectangle 1311"/>
            <p:cNvSpPr>
              <a:spLocks noChangeArrowheads="1"/>
            </p:cNvSpPr>
            <p:nvPr/>
          </p:nvSpPr>
          <p:spPr bwMode="auto">
            <a:xfrm>
              <a:off x="1495" y="2753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14" name="Rectangle 1312"/>
            <p:cNvSpPr>
              <a:spLocks noChangeArrowheads="1"/>
            </p:cNvSpPr>
            <p:nvPr/>
          </p:nvSpPr>
          <p:spPr bwMode="auto">
            <a:xfrm>
              <a:off x="1511" y="2753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15" name="Rectangle 1313"/>
            <p:cNvSpPr>
              <a:spLocks noChangeArrowheads="1"/>
            </p:cNvSpPr>
            <p:nvPr/>
          </p:nvSpPr>
          <p:spPr bwMode="auto">
            <a:xfrm>
              <a:off x="1526" y="2753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16" name="Rectangle 1314"/>
            <p:cNvSpPr>
              <a:spLocks noChangeArrowheads="1"/>
            </p:cNvSpPr>
            <p:nvPr/>
          </p:nvSpPr>
          <p:spPr bwMode="auto">
            <a:xfrm>
              <a:off x="1542" y="2753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17" name="Rectangle 1315"/>
            <p:cNvSpPr>
              <a:spLocks noChangeArrowheads="1"/>
            </p:cNvSpPr>
            <p:nvPr/>
          </p:nvSpPr>
          <p:spPr bwMode="auto">
            <a:xfrm>
              <a:off x="1558" y="2753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18" name="Rectangle 1316"/>
            <p:cNvSpPr>
              <a:spLocks noChangeArrowheads="1"/>
            </p:cNvSpPr>
            <p:nvPr/>
          </p:nvSpPr>
          <p:spPr bwMode="auto">
            <a:xfrm>
              <a:off x="1574" y="2753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19" name="Rectangle 1317"/>
            <p:cNvSpPr>
              <a:spLocks noChangeArrowheads="1"/>
            </p:cNvSpPr>
            <p:nvPr/>
          </p:nvSpPr>
          <p:spPr bwMode="auto">
            <a:xfrm>
              <a:off x="1590" y="2753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20" name="Rectangle 1318"/>
            <p:cNvSpPr>
              <a:spLocks noChangeArrowheads="1"/>
            </p:cNvSpPr>
            <p:nvPr/>
          </p:nvSpPr>
          <p:spPr bwMode="auto">
            <a:xfrm>
              <a:off x="1606" y="2753"/>
              <a:ext cx="7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21" name="Rectangle 1319"/>
            <p:cNvSpPr>
              <a:spLocks noChangeArrowheads="1"/>
            </p:cNvSpPr>
            <p:nvPr/>
          </p:nvSpPr>
          <p:spPr bwMode="auto">
            <a:xfrm>
              <a:off x="1621" y="2753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22" name="Rectangle 1320"/>
            <p:cNvSpPr>
              <a:spLocks noChangeArrowheads="1"/>
            </p:cNvSpPr>
            <p:nvPr/>
          </p:nvSpPr>
          <p:spPr bwMode="auto">
            <a:xfrm>
              <a:off x="1637" y="2753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23" name="Rectangle 1321"/>
            <p:cNvSpPr>
              <a:spLocks noChangeArrowheads="1"/>
            </p:cNvSpPr>
            <p:nvPr/>
          </p:nvSpPr>
          <p:spPr bwMode="auto">
            <a:xfrm>
              <a:off x="1653" y="2753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24" name="Rectangle 1322"/>
            <p:cNvSpPr>
              <a:spLocks noChangeArrowheads="1"/>
            </p:cNvSpPr>
            <p:nvPr/>
          </p:nvSpPr>
          <p:spPr bwMode="auto">
            <a:xfrm>
              <a:off x="1669" y="2753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25" name="Rectangle 1323"/>
            <p:cNvSpPr>
              <a:spLocks noChangeArrowheads="1"/>
            </p:cNvSpPr>
            <p:nvPr/>
          </p:nvSpPr>
          <p:spPr bwMode="auto">
            <a:xfrm>
              <a:off x="1685" y="2753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26" name="Rectangle 1324"/>
            <p:cNvSpPr>
              <a:spLocks noChangeArrowheads="1"/>
            </p:cNvSpPr>
            <p:nvPr/>
          </p:nvSpPr>
          <p:spPr bwMode="auto">
            <a:xfrm>
              <a:off x="1700" y="2753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27" name="Rectangle 1325"/>
            <p:cNvSpPr>
              <a:spLocks noChangeArrowheads="1"/>
            </p:cNvSpPr>
            <p:nvPr/>
          </p:nvSpPr>
          <p:spPr bwMode="auto">
            <a:xfrm>
              <a:off x="1716" y="2753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28" name="Rectangle 1326"/>
            <p:cNvSpPr>
              <a:spLocks noChangeArrowheads="1"/>
            </p:cNvSpPr>
            <p:nvPr/>
          </p:nvSpPr>
          <p:spPr bwMode="auto">
            <a:xfrm>
              <a:off x="1732" y="2753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29" name="Rectangle 1327"/>
            <p:cNvSpPr>
              <a:spLocks noChangeArrowheads="1"/>
            </p:cNvSpPr>
            <p:nvPr/>
          </p:nvSpPr>
          <p:spPr bwMode="auto">
            <a:xfrm>
              <a:off x="1748" y="2753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30" name="Rectangle 1328"/>
            <p:cNvSpPr>
              <a:spLocks noChangeArrowheads="1"/>
            </p:cNvSpPr>
            <p:nvPr/>
          </p:nvSpPr>
          <p:spPr bwMode="auto">
            <a:xfrm>
              <a:off x="1764" y="2753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31" name="Rectangle 1329"/>
            <p:cNvSpPr>
              <a:spLocks noChangeArrowheads="1"/>
            </p:cNvSpPr>
            <p:nvPr/>
          </p:nvSpPr>
          <p:spPr bwMode="auto">
            <a:xfrm>
              <a:off x="1780" y="2753"/>
              <a:ext cx="7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32" name="Rectangle 1330"/>
            <p:cNvSpPr>
              <a:spLocks noChangeArrowheads="1"/>
            </p:cNvSpPr>
            <p:nvPr/>
          </p:nvSpPr>
          <p:spPr bwMode="auto">
            <a:xfrm>
              <a:off x="1795" y="2753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33" name="Rectangle 1331"/>
            <p:cNvSpPr>
              <a:spLocks noChangeArrowheads="1"/>
            </p:cNvSpPr>
            <p:nvPr/>
          </p:nvSpPr>
          <p:spPr bwMode="auto">
            <a:xfrm>
              <a:off x="1811" y="2753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34" name="Rectangle 1332"/>
            <p:cNvSpPr>
              <a:spLocks noChangeArrowheads="1"/>
            </p:cNvSpPr>
            <p:nvPr/>
          </p:nvSpPr>
          <p:spPr bwMode="auto">
            <a:xfrm>
              <a:off x="1827" y="2753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35" name="Rectangle 1333"/>
            <p:cNvSpPr>
              <a:spLocks noChangeArrowheads="1"/>
            </p:cNvSpPr>
            <p:nvPr/>
          </p:nvSpPr>
          <p:spPr bwMode="auto">
            <a:xfrm>
              <a:off x="1843" y="2753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36" name="Rectangle 1334"/>
            <p:cNvSpPr>
              <a:spLocks noChangeArrowheads="1"/>
            </p:cNvSpPr>
            <p:nvPr/>
          </p:nvSpPr>
          <p:spPr bwMode="auto">
            <a:xfrm>
              <a:off x="1859" y="2753"/>
              <a:ext cx="7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37" name="Rectangle 1335"/>
            <p:cNvSpPr>
              <a:spLocks noChangeArrowheads="1"/>
            </p:cNvSpPr>
            <p:nvPr/>
          </p:nvSpPr>
          <p:spPr bwMode="auto">
            <a:xfrm>
              <a:off x="1874" y="2753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38" name="Rectangle 1336"/>
            <p:cNvSpPr>
              <a:spLocks noChangeArrowheads="1"/>
            </p:cNvSpPr>
            <p:nvPr/>
          </p:nvSpPr>
          <p:spPr bwMode="auto">
            <a:xfrm>
              <a:off x="1890" y="2753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39" name="Rectangle 1337"/>
            <p:cNvSpPr>
              <a:spLocks noChangeArrowheads="1"/>
            </p:cNvSpPr>
            <p:nvPr/>
          </p:nvSpPr>
          <p:spPr bwMode="auto">
            <a:xfrm>
              <a:off x="1906" y="2753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40" name="Rectangle 1338"/>
            <p:cNvSpPr>
              <a:spLocks noChangeArrowheads="1"/>
            </p:cNvSpPr>
            <p:nvPr/>
          </p:nvSpPr>
          <p:spPr bwMode="auto">
            <a:xfrm>
              <a:off x="1922" y="2753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41" name="Rectangle 1339"/>
            <p:cNvSpPr>
              <a:spLocks noChangeArrowheads="1"/>
            </p:cNvSpPr>
            <p:nvPr/>
          </p:nvSpPr>
          <p:spPr bwMode="auto">
            <a:xfrm>
              <a:off x="1938" y="2753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42" name="Rectangle 1340"/>
            <p:cNvSpPr>
              <a:spLocks noChangeArrowheads="1"/>
            </p:cNvSpPr>
            <p:nvPr/>
          </p:nvSpPr>
          <p:spPr bwMode="auto">
            <a:xfrm>
              <a:off x="1953" y="2753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43" name="Rectangle 1341"/>
            <p:cNvSpPr>
              <a:spLocks noChangeArrowheads="1"/>
            </p:cNvSpPr>
            <p:nvPr/>
          </p:nvSpPr>
          <p:spPr bwMode="auto">
            <a:xfrm>
              <a:off x="1969" y="2753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44" name="Rectangle 1342"/>
            <p:cNvSpPr>
              <a:spLocks noChangeArrowheads="1"/>
            </p:cNvSpPr>
            <p:nvPr/>
          </p:nvSpPr>
          <p:spPr bwMode="auto">
            <a:xfrm>
              <a:off x="1985" y="2753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45" name="Rectangle 1343"/>
            <p:cNvSpPr>
              <a:spLocks noChangeArrowheads="1"/>
            </p:cNvSpPr>
            <p:nvPr/>
          </p:nvSpPr>
          <p:spPr bwMode="auto">
            <a:xfrm>
              <a:off x="2001" y="2753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46" name="Freeform 1344"/>
            <p:cNvSpPr>
              <a:spLocks/>
            </p:cNvSpPr>
            <p:nvPr/>
          </p:nvSpPr>
          <p:spPr bwMode="auto">
            <a:xfrm>
              <a:off x="2017" y="2753"/>
              <a:ext cx="11" cy="8"/>
            </a:xfrm>
            <a:custGeom>
              <a:avLst/>
              <a:gdLst>
                <a:gd name="T0" fmla="*/ 0 w 11"/>
                <a:gd name="T1" fmla="*/ 0 h 8"/>
                <a:gd name="T2" fmla="*/ 0 w 11"/>
                <a:gd name="T3" fmla="*/ 8 h 8"/>
                <a:gd name="T4" fmla="*/ 6 w 11"/>
                <a:gd name="T5" fmla="*/ 8 h 8"/>
                <a:gd name="T6" fmla="*/ 10 w 11"/>
                <a:gd name="T7" fmla="*/ 8 h 8"/>
                <a:gd name="T8" fmla="*/ 11 w 11"/>
                <a:gd name="T9" fmla="*/ 4 h 8"/>
                <a:gd name="T10" fmla="*/ 11 w 11"/>
                <a:gd name="T11" fmla="*/ 3 h 8"/>
                <a:gd name="T12" fmla="*/ 3 w 11"/>
                <a:gd name="T13" fmla="*/ 3 h 8"/>
                <a:gd name="T14" fmla="*/ 3 w 11"/>
                <a:gd name="T15" fmla="*/ 4 h 8"/>
                <a:gd name="T16" fmla="*/ 6 w 11"/>
                <a:gd name="T17" fmla="*/ 4 h 8"/>
                <a:gd name="T18" fmla="*/ 6 w 11"/>
                <a:gd name="T19" fmla="*/ 0 h 8"/>
                <a:gd name="T20" fmla="*/ 0 w 11"/>
                <a:gd name="T21" fmla="*/ 0 h 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1"/>
                <a:gd name="T34" fmla="*/ 0 h 8"/>
                <a:gd name="T35" fmla="*/ 11 w 11"/>
                <a:gd name="T36" fmla="*/ 8 h 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1" h="8">
                  <a:moveTo>
                    <a:pt x="0" y="0"/>
                  </a:moveTo>
                  <a:lnTo>
                    <a:pt x="0" y="8"/>
                  </a:lnTo>
                  <a:lnTo>
                    <a:pt x="6" y="8"/>
                  </a:lnTo>
                  <a:lnTo>
                    <a:pt x="10" y="8"/>
                  </a:lnTo>
                  <a:lnTo>
                    <a:pt x="11" y="4"/>
                  </a:lnTo>
                  <a:lnTo>
                    <a:pt x="11" y="3"/>
                  </a:lnTo>
                  <a:lnTo>
                    <a:pt x="3" y="3"/>
                  </a:lnTo>
                  <a:lnTo>
                    <a:pt x="3" y="4"/>
                  </a:lnTo>
                  <a:lnTo>
                    <a:pt x="6" y="4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247" name="Rectangle 1345"/>
            <p:cNvSpPr>
              <a:spLocks noChangeArrowheads="1"/>
            </p:cNvSpPr>
            <p:nvPr/>
          </p:nvSpPr>
          <p:spPr bwMode="auto">
            <a:xfrm>
              <a:off x="2020" y="2741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48" name="Rectangle 1346"/>
            <p:cNvSpPr>
              <a:spLocks noChangeArrowheads="1"/>
            </p:cNvSpPr>
            <p:nvPr/>
          </p:nvSpPr>
          <p:spPr bwMode="auto">
            <a:xfrm>
              <a:off x="2020" y="2726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49" name="Rectangle 1347"/>
            <p:cNvSpPr>
              <a:spLocks noChangeArrowheads="1"/>
            </p:cNvSpPr>
            <p:nvPr/>
          </p:nvSpPr>
          <p:spPr bwMode="auto">
            <a:xfrm>
              <a:off x="2020" y="2711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50" name="Rectangle 1348"/>
            <p:cNvSpPr>
              <a:spLocks noChangeArrowheads="1"/>
            </p:cNvSpPr>
            <p:nvPr/>
          </p:nvSpPr>
          <p:spPr bwMode="auto">
            <a:xfrm>
              <a:off x="2020" y="2697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51" name="Rectangle 1349"/>
            <p:cNvSpPr>
              <a:spLocks noChangeArrowheads="1"/>
            </p:cNvSpPr>
            <p:nvPr/>
          </p:nvSpPr>
          <p:spPr bwMode="auto">
            <a:xfrm>
              <a:off x="2020" y="2682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52" name="Rectangle 1350"/>
            <p:cNvSpPr>
              <a:spLocks noChangeArrowheads="1"/>
            </p:cNvSpPr>
            <p:nvPr/>
          </p:nvSpPr>
          <p:spPr bwMode="auto">
            <a:xfrm>
              <a:off x="2020" y="2667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53" name="Rectangle 1351"/>
            <p:cNvSpPr>
              <a:spLocks noChangeArrowheads="1"/>
            </p:cNvSpPr>
            <p:nvPr/>
          </p:nvSpPr>
          <p:spPr bwMode="auto">
            <a:xfrm>
              <a:off x="2020" y="2652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54" name="Rectangle 1352"/>
            <p:cNvSpPr>
              <a:spLocks noChangeArrowheads="1"/>
            </p:cNvSpPr>
            <p:nvPr/>
          </p:nvSpPr>
          <p:spPr bwMode="auto">
            <a:xfrm>
              <a:off x="2020" y="2638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55" name="Rectangle 1353"/>
            <p:cNvSpPr>
              <a:spLocks noChangeArrowheads="1"/>
            </p:cNvSpPr>
            <p:nvPr/>
          </p:nvSpPr>
          <p:spPr bwMode="auto">
            <a:xfrm>
              <a:off x="2020" y="2623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56" name="Rectangle 1354"/>
            <p:cNvSpPr>
              <a:spLocks noChangeArrowheads="1"/>
            </p:cNvSpPr>
            <p:nvPr/>
          </p:nvSpPr>
          <p:spPr bwMode="auto">
            <a:xfrm>
              <a:off x="2020" y="2608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57" name="Rectangle 1355"/>
            <p:cNvSpPr>
              <a:spLocks noChangeArrowheads="1"/>
            </p:cNvSpPr>
            <p:nvPr/>
          </p:nvSpPr>
          <p:spPr bwMode="auto">
            <a:xfrm>
              <a:off x="2020" y="2594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58" name="Rectangle 1356"/>
            <p:cNvSpPr>
              <a:spLocks noChangeArrowheads="1"/>
            </p:cNvSpPr>
            <p:nvPr/>
          </p:nvSpPr>
          <p:spPr bwMode="auto">
            <a:xfrm>
              <a:off x="2020" y="2579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59" name="Rectangle 1357"/>
            <p:cNvSpPr>
              <a:spLocks noChangeArrowheads="1"/>
            </p:cNvSpPr>
            <p:nvPr/>
          </p:nvSpPr>
          <p:spPr bwMode="auto">
            <a:xfrm>
              <a:off x="2020" y="2564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60" name="Rectangle 1358"/>
            <p:cNvSpPr>
              <a:spLocks noChangeArrowheads="1"/>
            </p:cNvSpPr>
            <p:nvPr/>
          </p:nvSpPr>
          <p:spPr bwMode="auto">
            <a:xfrm>
              <a:off x="2020" y="2549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61" name="Rectangle 1359"/>
            <p:cNvSpPr>
              <a:spLocks noChangeArrowheads="1"/>
            </p:cNvSpPr>
            <p:nvPr/>
          </p:nvSpPr>
          <p:spPr bwMode="auto">
            <a:xfrm>
              <a:off x="2020" y="2535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62" name="Rectangle 1360"/>
            <p:cNvSpPr>
              <a:spLocks noChangeArrowheads="1"/>
            </p:cNvSpPr>
            <p:nvPr/>
          </p:nvSpPr>
          <p:spPr bwMode="auto">
            <a:xfrm>
              <a:off x="2020" y="2520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63" name="Rectangle 1361"/>
            <p:cNvSpPr>
              <a:spLocks noChangeArrowheads="1"/>
            </p:cNvSpPr>
            <p:nvPr/>
          </p:nvSpPr>
          <p:spPr bwMode="auto">
            <a:xfrm>
              <a:off x="2020" y="2505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64" name="Rectangle 1362"/>
            <p:cNvSpPr>
              <a:spLocks noChangeArrowheads="1"/>
            </p:cNvSpPr>
            <p:nvPr/>
          </p:nvSpPr>
          <p:spPr bwMode="auto">
            <a:xfrm>
              <a:off x="2020" y="2490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65" name="Rectangle 1363"/>
            <p:cNvSpPr>
              <a:spLocks noChangeArrowheads="1"/>
            </p:cNvSpPr>
            <p:nvPr/>
          </p:nvSpPr>
          <p:spPr bwMode="auto">
            <a:xfrm>
              <a:off x="2020" y="2476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66" name="Rectangle 1364"/>
            <p:cNvSpPr>
              <a:spLocks noChangeArrowheads="1"/>
            </p:cNvSpPr>
            <p:nvPr/>
          </p:nvSpPr>
          <p:spPr bwMode="auto">
            <a:xfrm>
              <a:off x="2020" y="2461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67" name="Rectangle 1365"/>
            <p:cNvSpPr>
              <a:spLocks noChangeArrowheads="1"/>
            </p:cNvSpPr>
            <p:nvPr/>
          </p:nvSpPr>
          <p:spPr bwMode="auto">
            <a:xfrm>
              <a:off x="2020" y="2446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68" name="Rectangle 1366"/>
            <p:cNvSpPr>
              <a:spLocks noChangeArrowheads="1"/>
            </p:cNvSpPr>
            <p:nvPr/>
          </p:nvSpPr>
          <p:spPr bwMode="auto">
            <a:xfrm>
              <a:off x="2020" y="2431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69" name="Rectangle 1367"/>
            <p:cNvSpPr>
              <a:spLocks noChangeArrowheads="1"/>
            </p:cNvSpPr>
            <p:nvPr/>
          </p:nvSpPr>
          <p:spPr bwMode="auto">
            <a:xfrm>
              <a:off x="2020" y="2417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70" name="Rectangle 1368"/>
            <p:cNvSpPr>
              <a:spLocks noChangeArrowheads="1"/>
            </p:cNvSpPr>
            <p:nvPr/>
          </p:nvSpPr>
          <p:spPr bwMode="auto">
            <a:xfrm>
              <a:off x="2020" y="2402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71" name="Rectangle 1369"/>
            <p:cNvSpPr>
              <a:spLocks noChangeArrowheads="1"/>
            </p:cNvSpPr>
            <p:nvPr/>
          </p:nvSpPr>
          <p:spPr bwMode="auto">
            <a:xfrm>
              <a:off x="2020" y="2387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72" name="Rectangle 1370"/>
            <p:cNvSpPr>
              <a:spLocks noChangeArrowheads="1"/>
            </p:cNvSpPr>
            <p:nvPr/>
          </p:nvSpPr>
          <p:spPr bwMode="auto">
            <a:xfrm>
              <a:off x="2020" y="2373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73" name="Rectangle 1371"/>
            <p:cNvSpPr>
              <a:spLocks noChangeArrowheads="1"/>
            </p:cNvSpPr>
            <p:nvPr/>
          </p:nvSpPr>
          <p:spPr bwMode="auto">
            <a:xfrm>
              <a:off x="2020" y="2358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74" name="Rectangle 1372"/>
            <p:cNvSpPr>
              <a:spLocks noChangeArrowheads="1"/>
            </p:cNvSpPr>
            <p:nvPr/>
          </p:nvSpPr>
          <p:spPr bwMode="auto">
            <a:xfrm>
              <a:off x="2020" y="2343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75" name="Rectangle 1373"/>
            <p:cNvSpPr>
              <a:spLocks noChangeArrowheads="1"/>
            </p:cNvSpPr>
            <p:nvPr/>
          </p:nvSpPr>
          <p:spPr bwMode="auto">
            <a:xfrm>
              <a:off x="2020" y="2328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76" name="Rectangle 1374"/>
            <p:cNvSpPr>
              <a:spLocks noChangeArrowheads="1"/>
            </p:cNvSpPr>
            <p:nvPr/>
          </p:nvSpPr>
          <p:spPr bwMode="auto">
            <a:xfrm>
              <a:off x="2020" y="2314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77" name="Rectangle 1375"/>
            <p:cNvSpPr>
              <a:spLocks noChangeArrowheads="1"/>
            </p:cNvSpPr>
            <p:nvPr/>
          </p:nvSpPr>
          <p:spPr bwMode="auto">
            <a:xfrm>
              <a:off x="2020" y="2299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78" name="Rectangle 1376"/>
            <p:cNvSpPr>
              <a:spLocks noChangeArrowheads="1"/>
            </p:cNvSpPr>
            <p:nvPr/>
          </p:nvSpPr>
          <p:spPr bwMode="auto">
            <a:xfrm>
              <a:off x="2020" y="2284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79" name="Rectangle 1377"/>
            <p:cNvSpPr>
              <a:spLocks noChangeArrowheads="1"/>
            </p:cNvSpPr>
            <p:nvPr/>
          </p:nvSpPr>
          <p:spPr bwMode="auto">
            <a:xfrm>
              <a:off x="2020" y="2269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80" name="Rectangle 1378"/>
            <p:cNvSpPr>
              <a:spLocks noChangeArrowheads="1"/>
            </p:cNvSpPr>
            <p:nvPr/>
          </p:nvSpPr>
          <p:spPr bwMode="auto">
            <a:xfrm>
              <a:off x="2020" y="2255"/>
              <a:ext cx="8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81" name="Rectangle 1379"/>
            <p:cNvSpPr>
              <a:spLocks noChangeArrowheads="1"/>
            </p:cNvSpPr>
            <p:nvPr/>
          </p:nvSpPr>
          <p:spPr bwMode="auto">
            <a:xfrm>
              <a:off x="2013" y="2246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82" name="Rectangle 1380"/>
            <p:cNvSpPr>
              <a:spLocks noChangeArrowheads="1"/>
            </p:cNvSpPr>
            <p:nvPr/>
          </p:nvSpPr>
          <p:spPr bwMode="auto">
            <a:xfrm>
              <a:off x="1998" y="2246"/>
              <a:ext cx="7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83" name="Rectangle 1381"/>
            <p:cNvSpPr>
              <a:spLocks noChangeArrowheads="1"/>
            </p:cNvSpPr>
            <p:nvPr/>
          </p:nvSpPr>
          <p:spPr bwMode="auto">
            <a:xfrm>
              <a:off x="1982" y="2246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84" name="Rectangle 1382"/>
            <p:cNvSpPr>
              <a:spLocks noChangeArrowheads="1"/>
            </p:cNvSpPr>
            <p:nvPr/>
          </p:nvSpPr>
          <p:spPr bwMode="auto">
            <a:xfrm>
              <a:off x="1966" y="2246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85" name="Rectangle 1383"/>
            <p:cNvSpPr>
              <a:spLocks noChangeArrowheads="1"/>
            </p:cNvSpPr>
            <p:nvPr/>
          </p:nvSpPr>
          <p:spPr bwMode="auto">
            <a:xfrm>
              <a:off x="1950" y="2246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86" name="Rectangle 1384"/>
            <p:cNvSpPr>
              <a:spLocks noChangeArrowheads="1"/>
            </p:cNvSpPr>
            <p:nvPr/>
          </p:nvSpPr>
          <p:spPr bwMode="auto">
            <a:xfrm>
              <a:off x="1934" y="2246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87" name="Rectangle 1385"/>
            <p:cNvSpPr>
              <a:spLocks noChangeArrowheads="1"/>
            </p:cNvSpPr>
            <p:nvPr/>
          </p:nvSpPr>
          <p:spPr bwMode="auto">
            <a:xfrm>
              <a:off x="1918" y="2246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88" name="Rectangle 1386"/>
            <p:cNvSpPr>
              <a:spLocks noChangeArrowheads="1"/>
            </p:cNvSpPr>
            <p:nvPr/>
          </p:nvSpPr>
          <p:spPr bwMode="auto">
            <a:xfrm>
              <a:off x="1903" y="2246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89" name="Rectangle 1387"/>
            <p:cNvSpPr>
              <a:spLocks noChangeArrowheads="1"/>
            </p:cNvSpPr>
            <p:nvPr/>
          </p:nvSpPr>
          <p:spPr bwMode="auto">
            <a:xfrm>
              <a:off x="1887" y="2246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90" name="Rectangle 1388"/>
            <p:cNvSpPr>
              <a:spLocks noChangeArrowheads="1"/>
            </p:cNvSpPr>
            <p:nvPr/>
          </p:nvSpPr>
          <p:spPr bwMode="auto">
            <a:xfrm>
              <a:off x="1871" y="2246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91" name="Rectangle 1389"/>
            <p:cNvSpPr>
              <a:spLocks noChangeArrowheads="1"/>
            </p:cNvSpPr>
            <p:nvPr/>
          </p:nvSpPr>
          <p:spPr bwMode="auto">
            <a:xfrm>
              <a:off x="1855" y="2246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92" name="Rectangle 1390"/>
            <p:cNvSpPr>
              <a:spLocks noChangeArrowheads="1"/>
            </p:cNvSpPr>
            <p:nvPr/>
          </p:nvSpPr>
          <p:spPr bwMode="auto">
            <a:xfrm>
              <a:off x="1839" y="2246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93" name="Rectangle 1391"/>
            <p:cNvSpPr>
              <a:spLocks noChangeArrowheads="1"/>
            </p:cNvSpPr>
            <p:nvPr/>
          </p:nvSpPr>
          <p:spPr bwMode="auto">
            <a:xfrm>
              <a:off x="1824" y="2246"/>
              <a:ext cx="7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94" name="Rectangle 1392"/>
            <p:cNvSpPr>
              <a:spLocks noChangeArrowheads="1"/>
            </p:cNvSpPr>
            <p:nvPr/>
          </p:nvSpPr>
          <p:spPr bwMode="auto">
            <a:xfrm>
              <a:off x="1808" y="2246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95" name="Rectangle 1393"/>
            <p:cNvSpPr>
              <a:spLocks noChangeArrowheads="1"/>
            </p:cNvSpPr>
            <p:nvPr/>
          </p:nvSpPr>
          <p:spPr bwMode="auto">
            <a:xfrm>
              <a:off x="1792" y="2246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96" name="Rectangle 1394"/>
            <p:cNvSpPr>
              <a:spLocks noChangeArrowheads="1"/>
            </p:cNvSpPr>
            <p:nvPr/>
          </p:nvSpPr>
          <p:spPr bwMode="auto">
            <a:xfrm>
              <a:off x="1776" y="2246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97" name="Rectangle 1395"/>
            <p:cNvSpPr>
              <a:spLocks noChangeArrowheads="1"/>
            </p:cNvSpPr>
            <p:nvPr/>
          </p:nvSpPr>
          <p:spPr bwMode="auto">
            <a:xfrm>
              <a:off x="1760" y="2246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98" name="Rectangle 1396"/>
            <p:cNvSpPr>
              <a:spLocks noChangeArrowheads="1"/>
            </p:cNvSpPr>
            <p:nvPr/>
          </p:nvSpPr>
          <p:spPr bwMode="auto">
            <a:xfrm>
              <a:off x="1744" y="2246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299" name="Rectangle 1397"/>
            <p:cNvSpPr>
              <a:spLocks noChangeArrowheads="1"/>
            </p:cNvSpPr>
            <p:nvPr/>
          </p:nvSpPr>
          <p:spPr bwMode="auto">
            <a:xfrm>
              <a:off x="1729" y="2246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00" name="Rectangle 1398"/>
            <p:cNvSpPr>
              <a:spLocks noChangeArrowheads="1"/>
            </p:cNvSpPr>
            <p:nvPr/>
          </p:nvSpPr>
          <p:spPr bwMode="auto">
            <a:xfrm>
              <a:off x="1713" y="2246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01" name="Rectangle 1399"/>
            <p:cNvSpPr>
              <a:spLocks noChangeArrowheads="1"/>
            </p:cNvSpPr>
            <p:nvPr/>
          </p:nvSpPr>
          <p:spPr bwMode="auto">
            <a:xfrm>
              <a:off x="1697" y="2246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02" name="Rectangle 1400"/>
            <p:cNvSpPr>
              <a:spLocks noChangeArrowheads="1"/>
            </p:cNvSpPr>
            <p:nvPr/>
          </p:nvSpPr>
          <p:spPr bwMode="auto">
            <a:xfrm>
              <a:off x="1681" y="2246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03" name="Rectangle 1401"/>
            <p:cNvSpPr>
              <a:spLocks noChangeArrowheads="1"/>
            </p:cNvSpPr>
            <p:nvPr/>
          </p:nvSpPr>
          <p:spPr bwMode="auto">
            <a:xfrm>
              <a:off x="1665" y="2246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04" name="Rectangle 1402"/>
            <p:cNvSpPr>
              <a:spLocks noChangeArrowheads="1"/>
            </p:cNvSpPr>
            <p:nvPr/>
          </p:nvSpPr>
          <p:spPr bwMode="auto">
            <a:xfrm>
              <a:off x="1650" y="2246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05" name="Rectangle 1403"/>
            <p:cNvSpPr>
              <a:spLocks noChangeArrowheads="1"/>
            </p:cNvSpPr>
            <p:nvPr/>
          </p:nvSpPr>
          <p:spPr bwMode="auto">
            <a:xfrm>
              <a:off x="1634" y="2246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06" name="Rectangle 1404"/>
            <p:cNvSpPr>
              <a:spLocks noChangeArrowheads="1"/>
            </p:cNvSpPr>
            <p:nvPr/>
          </p:nvSpPr>
          <p:spPr bwMode="auto">
            <a:xfrm>
              <a:off x="1618" y="2246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07" name="Rectangle 1405"/>
            <p:cNvSpPr>
              <a:spLocks noChangeArrowheads="1"/>
            </p:cNvSpPr>
            <p:nvPr/>
          </p:nvSpPr>
          <p:spPr bwMode="auto">
            <a:xfrm>
              <a:off x="1602" y="2246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08" name="Rectangle 1406"/>
            <p:cNvSpPr>
              <a:spLocks noChangeArrowheads="1"/>
            </p:cNvSpPr>
            <p:nvPr/>
          </p:nvSpPr>
          <p:spPr bwMode="auto">
            <a:xfrm>
              <a:off x="1586" y="2246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09" name="Rectangle 1407"/>
            <p:cNvSpPr>
              <a:spLocks noChangeArrowheads="1"/>
            </p:cNvSpPr>
            <p:nvPr/>
          </p:nvSpPr>
          <p:spPr bwMode="auto">
            <a:xfrm>
              <a:off x="1571" y="2246"/>
              <a:ext cx="7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10" name="Rectangle 1408"/>
            <p:cNvSpPr>
              <a:spLocks noChangeArrowheads="1"/>
            </p:cNvSpPr>
            <p:nvPr/>
          </p:nvSpPr>
          <p:spPr bwMode="auto">
            <a:xfrm>
              <a:off x="1555" y="2246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11" name="Rectangle 1409"/>
            <p:cNvSpPr>
              <a:spLocks noChangeArrowheads="1"/>
            </p:cNvSpPr>
            <p:nvPr/>
          </p:nvSpPr>
          <p:spPr bwMode="auto">
            <a:xfrm>
              <a:off x="1539" y="2246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12" name="Rectangle 1410"/>
            <p:cNvSpPr>
              <a:spLocks noChangeArrowheads="1"/>
            </p:cNvSpPr>
            <p:nvPr/>
          </p:nvSpPr>
          <p:spPr bwMode="auto">
            <a:xfrm>
              <a:off x="1523" y="2246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13" name="Rectangle 1411"/>
            <p:cNvSpPr>
              <a:spLocks noChangeArrowheads="1"/>
            </p:cNvSpPr>
            <p:nvPr/>
          </p:nvSpPr>
          <p:spPr bwMode="auto">
            <a:xfrm>
              <a:off x="1507" y="2246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14" name="Rectangle 1412"/>
            <p:cNvSpPr>
              <a:spLocks noChangeArrowheads="1"/>
            </p:cNvSpPr>
            <p:nvPr/>
          </p:nvSpPr>
          <p:spPr bwMode="auto">
            <a:xfrm>
              <a:off x="1491" y="2246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15" name="Rectangle 1413"/>
            <p:cNvSpPr>
              <a:spLocks noChangeArrowheads="1"/>
            </p:cNvSpPr>
            <p:nvPr/>
          </p:nvSpPr>
          <p:spPr bwMode="auto">
            <a:xfrm>
              <a:off x="1476" y="2246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16" name="Rectangle 1414"/>
            <p:cNvSpPr>
              <a:spLocks noChangeArrowheads="1"/>
            </p:cNvSpPr>
            <p:nvPr/>
          </p:nvSpPr>
          <p:spPr bwMode="auto">
            <a:xfrm>
              <a:off x="1460" y="2246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17" name="Rectangle 1415"/>
            <p:cNvSpPr>
              <a:spLocks noChangeArrowheads="1"/>
            </p:cNvSpPr>
            <p:nvPr/>
          </p:nvSpPr>
          <p:spPr bwMode="auto">
            <a:xfrm>
              <a:off x="1444" y="2246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18" name="Rectangle 1416"/>
            <p:cNvSpPr>
              <a:spLocks noChangeArrowheads="1"/>
            </p:cNvSpPr>
            <p:nvPr/>
          </p:nvSpPr>
          <p:spPr bwMode="auto">
            <a:xfrm>
              <a:off x="1428" y="2246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19" name="Rectangle 1417"/>
            <p:cNvSpPr>
              <a:spLocks noChangeArrowheads="1"/>
            </p:cNvSpPr>
            <p:nvPr/>
          </p:nvSpPr>
          <p:spPr bwMode="auto">
            <a:xfrm>
              <a:off x="1412" y="2246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20" name="Rectangle 1418"/>
            <p:cNvSpPr>
              <a:spLocks noChangeArrowheads="1"/>
            </p:cNvSpPr>
            <p:nvPr/>
          </p:nvSpPr>
          <p:spPr bwMode="auto">
            <a:xfrm>
              <a:off x="1397" y="2246"/>
              <a:ext cx="7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21" name="Rectangle 1419"/>
            <p:cNvSpPr>
              <a:spLocks noChangeArrowheads="1"/>
            </p:cNvSpPr>
            <p:nvPr/>
          </p:nvSpPr>
          <p:spPr bwMode="auto">
            <a:xfrm>
              <a:off x="1381" y="2246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28322" name="Rectangle 1420"/>
            <p:cNvSpPr>
              <a:spLocks noChangeArrowheads="1"/>
            </p:cNvSpPr>
            <p:nvPr/>
          </p:nvSpPr>
          <p:spPr bwMode="auto">
            <a:xfrm>
              <a:off x="1365" y="2246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</p:grpSp>
      <p:sp>
        <p:nvSpPr>
          <p:cNvPr id="27764" name="Rectangle 1422"/>
          <p:cNvSpPr>
            <a:spLocks noChangeArrowheads="1"/>
          </p:cNvSpPr>
          <p:nvPr/>
        </p:nvSpPr>
        <p:spPr bwMode="auto">
          <a:xfrm>
            <a:off x="2608263" y="3594100"/>
            <a:ext cx="2270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765" name="Rectangle 1423"/>
          <p:cNvSpPr>
            <a:spLocks noChangeArrowheads="1"/>
          </p:cNvSpPr>
          <p:nvPr/>
        </p:nvSpPr>
        <p:spPr bwMode="auto">
          <a:xfrm>
            <a:off x="2608263" y="3597275"/>
            <a:ext cx="247650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>
                <a:solidFill>
                  <a:srgbClr val="000000"/>
                </a:solidFill>
                <a:latin typeface="Arial" charset="0"/>
              </a:rPr>
              <a:t>IS</a:t>
            </a:r>
            <a:endParaRPr lang="en-US"/>
          </a:p>
        </p:txBody>
      </p:sp>
      <p:sp>
        <p:nvSpPr>
          <p:cNvPr id="27766" name="Rectangle 1424"/>
          <p:cNvSpPr>
            <a:spLocks noChangeArrowheads="1"/>
          </p:cNvSpPr>
          <p:nvPr/>
        </p:nvSpPr>
        <p:spPr bwMode="auto">
          <a:xfrm>
            <a:off x="2763838" y="3613150"/>
            <a:ext cx="9842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7767" name="Rectangle 1425"/>
          <p:cNvSpPr>
            <a:spLocks noChangeArrowheads="1"/>
          </p:cNvSpPr>
          <p:nvPr/>
        </p:nvSpPr>
        <p:spPr bwMode="auto">
          <a:xfrm>
            <a:off x="2320925" y="3770313"/>
            <a:ext cx="8318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768" name="Rectangle 1426"/>
          <p:cNvSpPr>
            <a:spLocks noChangeArrowheads="1"/>
          </p:cNvSpPr>
          <p:nvPr/>
        </p:nvSpPr>
        <p:spPr bwMode="auto">
          <a:xfrm>
            <a:off x="2320925" y="3773488"/>
            <a:ext cx="887413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>
                <a:solidFill>
                  <a:srgbClr val="000000"/>
                </a:solidFill>
                <a:latin typeface="Arial" charset="0"/>
              </a:rPr>
              <a:t>DEVELPT</a:t>
            </a:r>
            <a:endParaRPr lang="en-US"/>
          </a:p>
        </p:txBody>
      </p:sp>
      <p:sp>
        <p:nvSpPr>
          <p:cNvPr id="27769" name="Rectangle 1427"/>
          <p:cNvSpPr>
            <a:spLocks noChangeArrowheads="1"/>
          </p:cNvSpPr>
          <p:nvPr/>
        </p:nvSpPr>
        <p:spPr bwMode="auto">
          <a:xfrm>
            <a:off x="3070225" y="3787775"/>
            <a:ext cx="9842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7770" name="Rectangle 1428"/>
          <p:cNvSpPr>
            <a:spLocks noChangeArrowheads="1"/>
          </p:cNvSpPr>
          <p:nvPr/>
        </p:nvSpPr>
        <p:spPr bwMode="auto">
          <a:xfrm>
            <a:off x="2185988" y="3944938"/>
            <a:ext cx="11049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771" name="Rectangle 1429"/>
          <p:cNvSpPr>
            <a:spLocks noChangeArrowheads="1"/>
          </p:cNvSpPr>
          <p:nvPr/>
        </p:nvSpPr>
        <p:spPr bwMode="auto">
          <a:xfrm>
            <a:off x="2185988" y="3948113"/>
            <a:ext cx="1182687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>
                <a:solidFill>
                  <a:srgbClr val="000000"/>
                </a:solidFill>
                <a:latin typeface="Arial" charset="0"/>
              </a:rPr>
              <a:t>PROFITABLE</a:t>
            </a:r>
            <a:endParaRPr lang="en-US"/>
          </a:p>
        </p:txBody>
      </p:sp>
      <p:sp>
        <p:nvSpPr>
          <p:cNvPr id="27772" name="Rectangle 1430"/>
          <p:cNvSpPr>
            <a:spLocks noChangeArrowheads="1"/>
          </p:cNvSpPr>
          <p:nvPr/>
        </p:nvSpPr>
        <p:spPr bwMode="auto">
          <a:xfrm>
            <a:off x="3211513" y="3963988"/>
            <a:ext cx="98425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7773" name="Rectangle 1431"/>
          <p:cNvSpPr>
            <a:spLocks noChangeArrowheads="1"/>
          </p:cNvSpPr>
          <p:nvPr/>
        </p:nvSpPr>
        <p:spPr bwMode="auto">
          <a:xfrm>
            <a:off x="2638425" y="4121150"/>
            <a:ext cx="16827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774" name="Rectangle 1432"/>
          <p:cNvSpPr>
            <a:spLocks noChangeArrowheads="1"/>
          </p:cNvSpPr>
          <p:nvPr/>
        </p:nvSpPr>
        <p:spPr bwMode="auto">
          <a:xfrm>
            <a:off x="2638425" y="4124325"/>
            <a:ext cx="177800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>
                <a:solidFill>
                  <a:srgbClr val="000000"/>
                </a:solidFill>
                <a:latin typeface="Arial" charset="0"/>
              </a:rPr>
              <a:t>?</a:t>
            </a:r>
            <a:endParaRPr lang="en-US"/>
          </a:p>
        </p:txBody>
      </p:sp>
      <p:sp>
        <p:nvSpPr>
          <p:cNvPr id="27775" name="Rectangle 1433"/>
          <p:cNvSpPr>
            <a:spLocks noChangeArrowheads="1"/>
          </p:cNvSpPr>
          <p:nvPr/>
        </p:nvSpPr>
        <p:spPr bwMode="auto">
          <a:xfrm>
            <a:off x="2730500" y="4138613"/>
            <a:ext cx="98425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7776" name="Rectangle 1434"/>
          <p:cNvSpPr>
            <a:spLocks noChangeArrowheads="1"/>
          </p:cNvSpPr>
          <p:nvPr/>
        </p:nvSpPr>
        <p:spPr bwMode="auto">
          <a:xfrm>
            <a:off x="2025650" y="4640263"/>
            <a:ext cx="1077913" cy="9032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777" name="Rectangle 1435"/>
          <p:cNvSpPr>
            <a:spLocks noChangeArrowheads="1"/>
          </p:cNvSpPr>
          <p:nvPr/>
        </p:nvSpPr>
        <p:spPr bwMode="auto">
          <a:xfrm>
            <a:off x="2132013" y="4640263"/>
            <a:ext cx="97155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778" name="Rectangle 1436"/>
          <p:cNvSpPr>
            <a:spLocks noChangeArrowheads="1"/>
          </p:cNvSpPr>
          <p:nvPr/>
        </p:nvSpPr>
        <p:spPr bwMode="auto">
          <a:xfrm>
            <a:off x="2268538" y="4643438"/>
            <a:ext cx="827087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>
                <a:solidFill>
                  <a:srgbClr val="000000"/>
                </a:solidFill>
                <a:latin typeface="Arial" charset="0"/>
              </a:rPr>
              <a:t>CONSTR</a:t>
            </a:r>
            <a:endParaRPr lang="en-US"/>
          </a:p>
        </p:txBody>
      </p:sp>
      <p:sp>
        <p:nvSpPr>
          <p:cNvPr id="27779" name="Rectangle 1437"/>
          <p:cNvSpPr>
            <a:spLocks noChangeArrowheads="1"/>
          </p:cNvSpPr>
          <p:nvPr/>
        </p:nvSpPr>
        <p:spPr bwMode="auto">
          <a:xfrm>
            <a:off x="2965450" y="4657725"/>
            <a:ext cx="9842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7780" name="Rectangle 1438"/>
          <p:cNvSpPr>
            <a:spLocks noChangeArrowheads="1"/>
          </p:cNvSpPr>
          <p:nvPr/>
        </p:nvSpPr>
        <p:spPr bwMode="auto">
          <a:xfrm>
            <a:off x="2132013" y="4840288"/>
            <a:ext cx="750887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781" name="Rectangle 1439"/>
          <p:cNvSpPr>
            <a:spLocks noChangeArrowheads="1"/>
          </p:cNvSpPr>
          <p:nvPr/>
        </p:nvSpPr>
        <p:spPr bwMode="auto">
          <a:xfrm>
            <a:off x="2276475" y="4843463"/>
            <a:ext cx="571500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>
                <a:solidFill>
                  <a:srgbClr val="000000"/>
                </a:solidFill>
                <a:latin typeface="Arial" charset="0"/>
              </a:rPr>
              <a:t>COST</a:t>
            </a:r>
            <a:endParaRPr lang="en-US"/>
          </a:p>
        </p:txBody>
      </p:sp>
      <p:sp>
        <p:nvSpPr>
          <p:cNvPr id="27782" name="Rectangle 1440"/>
          <p:cNvSpPr>
            <a:spLocks noChangeArrowheads="1"/>
          </p:cNvSpPr>
          <p:nvPr/>
        </p:nvSpPr>
        <p:spPr bwMode="auto">
          <a:xfrm>
            <a:off x="2735263" y="4843463"/>
            <a:ext cx="128587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>
                <a:solidFill>
                  <a:srgbClr val="000000"/>
                </a:solidFill>
                <a:latin typeface="Arial" charset="0"/>
              </a:rPr>
              <a:t> </a:t>
            </a:r>
            <a:endParaRPr lang="en-US"/>
          </a:p>
        </p:txBody>
      </p:sp>
      <p:sp>
        <p:nvSpPr>
          <p:cNvPr id="27783" name="Rectangle 1441"/>
          <p:cNvSpPr>
            <a:spLocks noChangeArrowheads="1"/>
          </p:cNvSpPr>
          <p:nvPr/>
        </p:nvSpPr>
        <p:spPr bwMode="auto">
          <a:xfrm>
            <a:off x="2236788" y="5019675"/>
            <a:ext cx="655637" cy="23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300">
                <a:solidFill>
                  <a:srgbClr val="000000"/>
                </a:solidFill>
                <a:latin typeface="Arial" charset="0"/>
              </a:rPr>
              <a:t>INCLU</a:t>
            </a:r>
            <a:endParaRPr lang="en-US"/>
          </a:p>
        </p:txBody>
      </p:sp>
      <p:sp>
        <p:nvSpPr>
          <p:cNvPr id="27784" name="Rectangle 1442"/>
          <p:cNvSpPr>
            <a:spLocks noChangeArrowheads="1"/>
          </p:cNvSpPr>
          <p:nvPr/>
        </p:nvSpPr>
        <p:spPr bwMode="auto">
          <a:xfrm>
            <a:off x="2774950" y="5019675"/>
            <a:ext cx="136525" cy="23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300">
                <a:solidFill>
                  <a:srgbClr val="000000"/>
                </a:solidFill>
                <a:latin typeface="Arial" charset="0"/>
              </a:rPr>
              <a:t> </a:t>
            </a:r>
            <a:endParaRPr lang="en-US"/>
          </a:p>
        </p:txBody>
      </p:sp>
      <p:sp>
        <p:nvSpPr>
          <p:cNvPr id="27785" name="Rectangle 1443"/>
          <p:cNvSpPr>
            <a:spLocks noChangeArrowheads="1"/>
          </p:cNvSpPr>
          <p:nvPr/>
        </p:nvSpPr>
        <p:spPr bwMode="auto">
          <a:xfrm>
            <a:off x="2266950" y="5211763"/>
            <a:ext cx="593725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300">
                <a:solidFill>
                  <a:srgbClr val="000000"/>
                </a:solidFill>
                <a:latin typeface="Arial" charset="0"/>
              </a:rPr>
              <a:t>LAND</a:t>
            </a:r>
            <a:endParaRPr lang="en-US"/>
          </a:p>
        </p:txBody>
      </p:sp>
      <p:sp>
        <p:nvSpPr>
          <p:cNvPr id="27786" name="Rectangle 1444"/>
          <p:cNvSpPr>
            <a:spLocks noChangeArrowheads="1"/>
          </p:cNvSpPr>
          <p:nvPr/>
        </p:nvSpPr>
        <p:spPr bwMode="auto">
          <a:xfrm>
            <a:off x="2746375" y="5211763"/>
            <a:ext cx="136525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300">
                <a:solidFill>
                  <a:srgbClr val="000000"/>
                </a:solidFill>
                <a:latin typeface="Arial" charset="0"/>
              </a:rPr>
              <a:t> </a:t>
            </a:r>
            <a:endParaRPr lang="en-US"/>
          </a:p>
        </p:txBody>
      </p:sp>
      <p:sp>
        <p:nvSpPr>
          <p:cNvPr id="27787" name="Rectangle 1445"/>
          <p:cNvSpPr>
            <a:spLocks noChangeArrowheads="1"/>
          </p:cNvSpPr>
          <p:nvPr/>
        </p:nvSpPr>
        <p:spPr bwMode="auto">
          <a:xfrm>
            <a:off x="1392238" y="3570288"/>
            <a:ext cx="579437" cy="45243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788" name="Rectangle 1446"/>
          <p:cNvSpPr>
            <a:spLocks noChangeArrowheads="1"/>
          </p:cNvSpPr>
          <p:nvPr/>
        </p:nvSpPr>
        <p:spPr bwMode="auto">
          <a:xfrm>
            <a:off x="1604963" y="3594100"/>
            <a:ext cx="2190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789" name="Rectangle 1447"/>
          <p:cNvSpPr>
            <a:spLocks noChangeArrowheads="1"/>
          </p:cNvSpPr>
          <p:nvPr/>
        </p:nvSpPr>
        <p:spPr bwMode="auto">
          <a:xfrm>
            <a:off x="1604963" y="3597275"/>
            <a:ext cx="236537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>
                <a:solidFill>
                  <a:srgbClr val="000000"/>
                </a:solidFill>
                <a:latin typeface="Arial" charset="0"/>
              </a:rPr>
              <a:t>IF</a:t>
            </a:r>
            <a:endParaRPr lang="en-US"/>
          </a:p>
        </p:txBody>
      </p:sp>
      <p:sp>
        <p:nvSpPr>
          <p:cNvPr id="27790" name="Rectangle 1448"/>
          <p:cNvSpPr>
            <a:spLocks noChangeArrowheads="1"/>
          </p:cNvSpPr>
          <p:nvPr/>
        </p:nvSpPr>
        <p:spPr bwMode="auto">
          <a:xfrm>
            <a:off x="1752600" y="3613150"/>
            <a:ext cx="9842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7791" name="Rectangle 1449"/>
          <p:cNvSpPr>
            <a:spLocks noChangeArrowheads="1"/>
          </p:cNvSpPr>
          <p:nvPr/>
        </p:nvSpPr>
        <p:spPr bwMode="auto">
          <a:xfrm>
            <a:off x="1519238" y="3770313"/>
            <a:ext cx="41116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792" name="Rectangle 1450"/>
          <p:cNvSpPr>
            <a:spLocks noChangeArrowheads="1"/>
          </p:cNvSpPr>
          <p:nvPr/>
        </p:nvSpPr>
        <p:spPr bwMode="auto">
          <a:xfrm>
            <a:off x="1519238" y="3773488"/>
            <a:ext cx="431800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>
                <a:solidFill>
                  <a:srgbClr val="000000"/>
                </a:solidFill>
                <a:latin typeface="Arial" charset="0"/>
              </a:rPr>
              <a:t>YES</a:t>
            </a:r>
            <a:endParaRPr lang="en-US"/>
          </a:p>
        </p:txBody>
      </p:sp>
      <p:sp>
        <p:nvSpPr>
          <p:cNvPr id="27793" name="Rectangle 1451"/>
          <p:cNvSpPr>
            <a:spLocks noChangeArrowheads="1"/>
          </p:cNvSpPr>
          <p:nvPr/>
        </p:nvSpPr>
        <p:spPr bwMode="auto">
          <a:xfrm>
            <a:off x="1847850" y="3787775"/>
            <a:ext cx="9842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7794" name="Rectangle 1452"/>
          <p:cNvSpPr>
            <a:spLocks noChangeArrowheads="1"/>
          </p:cNvSpPr>
          <p:nvPr/>
        </p:nvSpPr>
        <p:spPr bwMode="auto">
          <a:xfrm>
            <a:off x="1489075" y="989013"/>
            <a:ext cx="577850" cy="44926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795" name="Rectangle 1453"/>
          <p:cNvSpPr>
            <a:spLocks noChangeArrowheads="1"/>
          </p:cNvSpPr>
          <p:nvPr/>
        </p:nvSpPr>
        <p:spPr bwMode="auto">
          <a:xfrm>
            <a:off x="1555750" y="1011238"/>
            <a:ext cx="5397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796" name="Rectangle 1454"/>
          <p:cNvSpPr>
            <a:spLocks noChangeArrowheads="1"/>
          </p:cNvSpPr>
          <p:nvPr/>
        </p:nvSpPr>
        <p:spPr bwMode="auto">
          <a:xfrm>
            <a:off x="1555750" y="1014413"/>
            <a:ext cx="569913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>
                <a:solidFill>
                  <a:srgbClr val="000000"/>
                </a:solidFill>
                <a:latin typeface="Arial" charset="0"/>
              </a:rPr>
              <a:t>ADDS</a:t>
            </a:r>
            <a:endParaRPr lang="en-US"/>
          </a:p>
        </p:txBody>
      </p:sp>
      <p:sp>
        <p:nvSpPr>
          <p:cNvPr id="27797" name="Rectangle 1455"/>
          <p:cNvSpPr>
            <a:spLocks noChangeArrowheads="1"/>
          </p:cNvSpPr>
          <p:nvPr/>
        </p:nvSpPr>
        <p:spPr bwMode="auto">
          <a:xfrm>
            <a:off x="2011363" y="1030288"/>
            <a:ext cx="98425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7798" name="Rectangle 1456"/>
          <p:cNvSpPr>
            <a:spLocks noChangeArrowheads="1"/>
          </p:cNvSpPr>
          <p:nvPr/>
        </p:nvSpPr>
        <p:spPr bwMode="auto">
          <a:xfrm>
            <a:off x="1584325" y="1185863"/>
            <a:ext cx="4730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799" name="Rectangle 1457"/>
          <p:cNvSpPr>
            <a:spLocks noChangeArrowheads="1"/>
          </p:cNvSpPr>
          <p:nvPr/>
        </p:nvSpPr>
        <p:spPr bwMode="auto">
          <a:xfrm>
            <a:off x="1584325" y="1189038"/>
            <a:ext cx="501650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>
                <a:solidFill>
                  <a:srgbClr val="000000"/>
                </a:solidFill>
                <a:latin typeface="Arial" charset="0"/>
              </a:rPr>
              <a:t>NEW</a:t>
            </a:r>
            <a:endParaRPr lang="en-US"/>
          </a:p>
        </p:txBody>
      </p:sp>
      <p:sp>
        <p:nvSpPr>
          <p:cNvPr id="27800" name="Rectangle 1458"/>
          <p:cNvSpPr>
            <a:spLocks noChangeArrowheads="1"/>
          </p:cNvSpPr>
          <p:nvPr/>
        </p:nvSpPr>
        <p:spPr bwMode="auto">
          <a:xfrm>
            <a:off x="1974850" y="1203325"/>
            <a:ext cx="9842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1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7801" name="Line 1459"/>
          <p:cNvSpPr>
            <a:spLocks noChangeShapeType="1"/>
          </p:cNvSpPr>
          <p:nvPr/>
        </p:nvSpPr>
        <p:spPr bwMode="auto">
          <a:xfrm flipH="1">
            <a:off x="5921375" y="1076325"/>
            <a:ext cx="442913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802" name="Freeform 1460"/>
          <p:cNvSpPr>
            <a:spLocks/>
          </p:cNvSpPr>
          <p:nvPr/>
        </p:nvSpPr>
        <p:spPr bwMode="auto">
          <a:xfrm>
            <a:off x="5886450" y="1046163"/>
            <a:ext cx="47625" cy="58737"/>
          </a:xfrm>
          <a:custGeom>
            <a:avLst/>
            <a:gdLst>
              <a:gd name="T0" fmla="*/ 2147483647 w 30"/>
              <a:gd name="T1" fmla="*/ 2147483647 h 37"/>
              <a:gd name="T2" fmla="*/ 2147483647 w 30"/>
              <a:gd name="T3" fmla="*/ 0 h 37"/>
              <a:gd name="T4" fmla="*/ 0 w 30"/>
              <a:gd name="T5" fmla="*/ 2147483647 h 37"/>
              <a:gd name="T6" fmla="*/ 2147483647 w 30"/>
              <a:gd name="T7" fmla="*/ 2147483647 h 37"/>
              <a:gd name="T8" fmla="*/ 0 60000 65536"/>
              <a:gd name="T9" fmla="*/ 0 60000 65536"/>
              <a:gd name="T10" fmla="*/ 0 60000 65536"/>
              <a:gd name="T11" fmla="*/ 0 60000 65536"/>
              <a:gd name="T12" fmla="*/ 0 w 30"/>
              <a:gd name="T13" fmla="*/ 0 h 37"/>
              <a:gd name="T14" fmla="*/ 30 w 30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" h="37">
                <a:moveTo>
                  <a:pt x="30" y="37"/>
                </a:moveTo>
                <a:lnTo>
                  <a:pt x="30" y="0"/>
                </a:lnTo>
                <a:lnTo>
                  <a:pt x="0" y="19"/>
                </a:lnTo>
                <a:lnTo>
                  <a:pt x="30" y="37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803" name="Line 1461"/>
          <p:cNvSpPr>
            <a:spLocks noChangeShapeType="1"/>
          </p:cNvSpPr>
          <p:nvPr/>
        </p:nvSpPr>
        <p:spPr bwMode="auto">
          <a:xfrm>
            <a:off x="2060575" y="1165225"/>
            <a:ext cx="111442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804" name="Freeform 1462"/>
          <p:cNvSpPr>
            <a:spLocks/>
          </p:cNvSpPr>
          <p:nvPr/>
        </p:nvSpPr>
        <p:spPr bwMode="auto">
          <a:xfrm>
            <a:off x="3162300" y="1135063"/>
            <a:ext cx="46038" cy="60325"/>
          </a:xfrm>
          <a:custGeom>
            <a:avLst/>
            <a:gdLst>
              <a:gd name="T0" fmla="*/ 0 w 29"/>
              <a:gd name="T1" fmla="*/ 0 h 38"/>
              <a:gd name="T2" fmla="*/ 0 w 29"/>
              <a:gd name="T3" fmla="*/ 2147483647 h 38"/>
              <a:gd name="T4" fmla="*/ 2147483647 w 29"/>
              <a:gd name="T5" fmla="*/ 2147483647 h 38"/>
              <a:gd name="T6" fmla="*/ 0 w 29"/>
              <a:gd name="T7" fmla="*/ 0 h 38"/>
              <a:gd name="T8" fmla="*/ 0 60000 65536"/>
              <a:gd name="T9" fmla="*/ 0 60000 65536"/>
              <a:gd name="T10" fmla="*/ 0 60000 65536"/>
              <a:gd name="T11" fmla="*/ 0 60000 65536"/>
              <a:gd name="T12" fmla="*/ 0 w 29"/>
              <a:gd name="T13" fmla="*/ 0 h 38"/>
              <a:gd name="T14" fmla="*/ 29 w 29"/>
              <a:gd name="T15" fmla="*/ 38 h 3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" h="38">
                <a:moveTo>
                  <a:pt x="0" y="0"/>
                </a:moveTo>
                <a:lnTo>
                  <a:pt x="0" y="38"/>
                </a:lnTo>
                <a:lnTo>
                  <a:pt x="29" y="1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805" name="Line 1463"/>
          <p:cNvSpPr>
            <a:spLocks noChangeShapeType="1"/>
          </p:cNvSpPr>
          <p:nvPr/>
        </p:nvSpPr>
        <p:spPr bwMode="auto">
          <a:xfrm>
            <a:off x="5121275" y="1433513"/>
            <a:ext cx="1588" cy="3238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806" name="Freeform 1464"/>
          <p:cNvSpPr>
            <a:spLocks/>
          </p:cNvSpPr>
          <p:nvPr/>
        </p:nvSpPr>
        <p:spPr bwMode="auto">
          <a:xfrm>
            <a:off x="5089525" y="1744663"/>
            <a:ext cx="63500" cy="44450"/>
          </a:xfrm>
          <a:custGeom>
            <a:avLst/>
            <a:gdLst>
              <a:gd name="T0" fmla="*/ 2147483647 w 40"/>
              <a:gd name="T1" fmla="*/ 0 h 28"/>
              <a:gd name="T2" fmla="*/ 0 w 40"/>
              <a:gd name="T3" fmla="*/ 0 h 28"/>
              <a:gd name="T4" fmla="*/ 2147483647 w 40"/>
              <a:gd name="T5" fmla="*/ 2147483647 h 28"/>
              <a:gd name="T6" fmla="*/ 2147483647 w 40"/>
              <a:gd name="T7" fmla="*/ 0 h 28"/>
              <a:gd name="T8" fmla="*/ 0 60000 65536"/>
              <a:gd name="T9" fmla="*/ 0 60000 65536"/>
              <a:gd name="T10" fmla="*/ 0 60000 65536"/>
              <a:gd name="T11" fmla="*/ 0 60000 65536"/>
              <a:gd name="T12" fmla="*/ 0 w 40"/>
              <a:gd name="T13" fmla="*/ 0 h 28"/>
              <a:gd name="T14" fmla="*/ 40 w 40"/>
              <a:gd name="T15" fmla="*/ 28 h 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" h="28">
                <a:moveTo>
                  <a:pt x="40" y="0"/>
                </a:moveTo>
                <a:lnTo>
                  <a:pt x="0" y="0"/>
                </a:lnTo>
                <a:lnTo>
                  <a:pt x="20" y="28"/>
                </a:lnTo>
                <a:lnTo>
                  <a:pt x="40" y="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807" name="Line 1465"/>
          <p:cNvSpPr>
            <a:spLocks noChangeShapeType="1"/>
          </p:cNvSpPr>
          <p:nvPr/>
        </p:nvSpPr>
        <p:spPr bwMode="auto">
          <a:xfrm>
            <a:off x="4068763" y="1433513"/>
            <a:ext cx="1587" cy="3238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808" name="Freeform 1466"/>
          <p:cNvSpPr>
            <a:spLocks/>
          </p:cNvSpPr>
          <p:nvPr/>
        </p:nvSpPr>
        <p:spPr bwMode="auto">
          <a:xfrm>
            <a:off x="4038600" y="1744663"/>
            <a:ext cx="63500" cy="44450"/>
          </a:xfrm>
          <a:custGeom>
            <a:avLst/>
            <a:gdLst>
              <a:gd name="T0" fmla="*/ 2147483647 w 40"/>
              <a:gd name="T1" fmla="*/ 0 h 28"/>
              <a:gd name="T2" fmla="*/ 0 w 40"/>
              <a:gd name="T3" fmla="*/ 0 h 28"/>
              <a:gd name="T4" fmla="*/ 2147483647 w 40"/>
              <a:gd name="T5" fmla="*/ 2147483647 h 28"/>
              <a:gd name="T6" fmla="*/ 2147483647 w 40"/>
              <a:gd name="T7" fmla="*/ 0 h 28"/>
              <a:gd name="T8" fmla="*/ 0 60000 65536"/>
              <a:gd name="T9" fmla="*/ 0 60000 65536"/>
              <a:gd name="T10" fmla="*/ 0 60000 65536"/>
              <a:gd name="T11" fmla="*/ 0 60000 65536"/>
              <a:gd name="T12" fmla="*/ 0 w 40"/>
              <a:gd name="T13" fmla="*/ 0 h 28"/>
              <a:gd name="T14" fmla="*/ 40 w 40"/>
              <a:gd name="T15" fmla="*/ 28 h 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" h="28">
                <a:moveTo>
                  <a:pt x="40" y="0"/>
                </a:moveTo>
                <a:lnTo>
                  <a:pt x="0" y="0"/>
                </a:lnTo>
                <a:lnTo>
                  <a:pt x="19" y="28"/>
                </a:lnTo>
                <a:lnTo>
                  <a:pt x="40" y="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809" name="Line 1467"/>
          <p:cNvSpPr>
            <a:spLocks noChangeShapeType="1"/>
          </p:cNvSpPr>
          <p:nvPr/>
        </p:nvSpPr>
        <p:spPr bwMode="auto">
          <a:xfrm flipV="1">
            <a:off x="1584325" y="1465263"/>
            <a:ext cx="1588" cy="21050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810" name="Freeform 1468"/>
          <p:cNvSpPr>
            <a:spLocks/>
          </p:cNvSpPr>
          <p:nvPr/>
        </p:nvSpPr>
        <p:spPr bwMode="auto">
          <a:xfrm>
            <a:off x="1552575" y="1433513"/>
            <a:ext cx="63500" cy="44450"/>
          </a:xfrm>
          <a:custGeom>
            <a:avLst/>
            <a:gdLst>
              <a:gd name="T0" fmla="*/ 0 w 40"/>
              <a:gd name="T1" fmla="*/ 2147483647 h 28"/>
              <a:gd name="T2" fmla="*/ 2147483647 w 40"/>
              <a:gd name="T3" fmla="*/ 2147483647 h 28"/>
              <a:gd name="T4" fmla="*/ 2147483647 w 40"/>
              <a:gd name="T5" fmla="*/ 0 h 28"/>
              <a:gd name="T6" fmla="*/ 0 w 40"/>
              <a:gd name="T7" fmla="*/ 2147483647 h 28"/>
              <a:gd name="T8" fmla="*/ 0 60000 65536"/>
              <a:gd name="T9" fmla="*/ 0 60000 65536"/>
              <a:gd name="T10" fmla="*/ 0 60000 65536"/>
              <a:gd name="T11" fmla="*/ 0 60000 65536"/>
              <a:gd name="T12" fmla="*/ 0 w 40"/>
              <a:gd name="T13" fmla="*/ 0 h 28"/>
              <a:gd name="T14" fmla="*/ 40 w 40"/>
              <a:gd name="T15" fmla="*/ 28 h 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" h="28">
                <a:moveTo>
                  <a:pt x="0" y="28"/>
                </a:moveTo>
                <a:lnTo>
                  <a:pt x="40" y="28"/>
                </a:lnTo>
                <a:lnTo>
                  <a:pt x="20" y="0"/>
                </a:lnTo>
                <a:lnTo>
                  <a:pt x="0" y="28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811" name="Line 1469"/>
          <p:cNvSpPr>
            <a:spLocks noChangeShapeType="1"/>
          </p:cNvSpPr>
          <p:nvPr/>
        </p:nvSpPr>
        <p:spPr bwMode="auto">
          <a:xfrm>
            <a:off x="4643438" y="2501900"/>
            <a:ext cx="1587" cy="12144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812" name="Freeform 1470"/>
          <p:cNvSpPr>
            <a:spLocks/>
          </p:cNvSpPr>
          <p:nvPr/>
        </p:nvSpPr>
        <p:spPr bwMode="auto">
          <a:xfrm>
            <a:off x="4611688" y="3705225"/>
            <a:ext cx="63500" cy="42863"/>
          </a:xfrm>
          <a:custGeom>
            <a:avLst/>
            <a:gdLst>
              <a:gd name="T0" fmla="*/ 2147483647 w 40"/>
              <a:gd name="T1" fmla="*/ 0 h 27"/>
              <a:gd name="T2" fmla="*/ 0 w 40"/>
              <a:gd name="T3" fmla="*/ 0 h 27"/>
              <a:gd name="T4" fmla="*/ 2147483647 w 40"/>
              <a:gd name="T5" fmla="*/ 2147483647 h 27"/>
              <a:gd name="T6" fmla="*/ 2147483647 w 40"/>
              <a:gd name="T7" fmla="*/ 0 h 27"/>
              <a:gd name="T8" fmla="*/ 0 60000 65536"/>
              <a:gd name="T9" fmla="*/ 0 60000 65536"/>
              <a:gd name="T10" fmla="*/ 0 60000 65536"/>
              <a:gd name="T11" fmla="*/ 0 60000 65536"/>
              <a:gd name="T12" fmla="*/ 0 w 40"/>
              <a:gd name="T13" fmla="*/ 0 h 27"/>
              <a:gd name="T14" fmla="*/ 40 w 40"/>
              <a:gd name="T15" fmla="*/ 27 h 2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" h="27">
                <a:moveTo>
                  <a:pt x="40" y="0"/>
                </a:moveTo>
                <a:lnTo>
                  <a:pt x="0" y="0"/>
                </a:lnTo>
                <a:lnTo>
                  <a:pt x="20" y="27"/>
                </a:lnTo>
                <a:lnTo>
                  <a:pt x="40" y="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7813" name="Group 1473"/>
          <p:cNvGrpSpPr>
            <a:grpSpLocks/>
          </p:cNvGrpSpPr>
          <p:nvPr/>
        </p:nvGrpSpPr>
        <p:grpSpPr bwMode="auto">
          <a:xfrm>
            <a:off x="4824413" y="4789488"/>
            <a:ext cx="249237" cy="107950"/>
            <a:chOff x="3039" y="3017"/>
            <a:chExt cx="157" cy="68"/>
          </a:xfrm>
        </p:grpSpPr>
        <p:sp>
          <p:nvSpPr>
            <p:cNvPr id="28168" name="Line 1471"/>
            <p:cNvSpPr>
              <a:spLocks noChangeShapeType="1"/>
            </p:cNvSpPr>
            <p:nvPr/>
          </p:nvSpPr>
          <p:spPr bwMode="auto">
            <a:xfrm flipH="1">
              <a:off x="3109" y="3049"/>
              <a:ext cx="8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69" name="Freeform 1472"/>
            <p:cNvSpPr>
              <a:spLocks/>
            </p:cNvSpPr>
            <p:nvPr/>
          </p:nvSpPr>
          <p:spPr bwMode="auto">
            <a:xfrm>
              <a:off x="3039" y="3017"/>
              <a:ext cx="73" cy="68"/>
            </a:xfrm>
            <a:custGeom>
              <a:avLst/>
              <a:gdLst>
                <a:gd name="T0" fmla="*/ 73 w 73"/>
                <a:gd name="T1" fmla="*/ 0 h 68"/>
                <a:gd name="T2" fmla="*/ 0 w 73"/>
                <a:gd name="T3" fmla="*/ 34 h 68"/>
                <a:gd name="T4" fmla="*/ 73 w 73"/>
                <a:gd name="T5" fmla="*/ 68 h 68"/>
                <a:gd name="T6" fmla="*/ 73 w 73"/>
                <a:gd name="T7" fmla="*/ 0 h 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3"/>
                <a:gd name="T13" fmla="*/ 0 h 68"/>
                <a:gd name="T14" fmla="*/ 73 w 73"/>
                <a:gd name="T15" fmla="*/ 68 h 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3" h="68">
                  <a:moveTo>
                    <a:pt x="73" y="0"/>
                  </a:moveTo>
                  <a:lnTo>
                    <a:pt x="0" y="34"/>
                  </a:lnTo>
                  <a:lnTo>
                    <a:pt x="73" y="68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814" name="Group 1515"/>
          <p:cNvGrpSpPr>
            <a:grpSpLocks/>
          </p:cNvGrpSpPr>
          <p:nvPr/>
        </p:nvGrpSpPr>
        <p:grpSpPr bwMode="auto">
          <a:xfrm>
            <a:off x="3246438" y="4376738"/>
            <a:ext cx="611187" cy="366712"/>
            <a:chOff x="2045" y="2757"/>
            <a:chExt cx="385" cy="231"/>
          </a:xfrm>
        </p:grpSpPr>
        <p:sp>
          <p:nvSpPr>
            <p:cNvPr id="28127" name="Freeform 1474"/>
            <p:cNvSpPr>
              <a:spLocks/>
            </p:cNvSpPr>
            <p:nvPr/>
          </p:nvSpPr>
          <p:spPr bwMode="auto">
            <a:xfrm>
              <a:off x="2424" y="2983"/>
              <a:ext cx="6" cy="5"/>
            </a:xfrm>
            <a:custGeom>
              <a:avLst/>
              <a:gdLst>
                <a:gd name="T0" fmla="*/ 3 w 6"/>
                <a:gd name="T1" fmla="*/ 5 h 5"/>
                <a:gd name="T2" fmla="*/ 4 w 6"/>
                <a:gd name="T3" fmla="*/ 5 h 5"/>
                <a:gd name="T4" fmla="*/ 4 w 6"/>
                <a:gd name="T5" fmla="*/ 5 h 5"/>
                <a:gd name="T6" fmla="*/ 5 w 6"/>
                <a:gd name="T7" fmla="*/ 5 h 5"/>
                <a:gd name="T8" fmla="*/ 6 w 6"/>
                <a:gd name="T9" fmla="*/ 4 h 5"/>
                <a:gd name="T10" fmla="*/ 6 w 6"/>
                <a:gd name="T11" fmla="*/ 3 h 5"/>
                <a:gd name="T12" fmla="*/ 6 w 6"/>
                <a:gd name="T13" fmla="*/ 3 h 5"/>
                <a:gd name="T14" fmla="*/ 6 w 6"/>
                <a:gd name="T15" fmla="*/ 2 h 5"/>
                <a:gd name="T16" fmla="*/ 6 w 6"/>
                <a:gd name="T17" fmla="*/ 1 h 5"/>
                <a:gd name="T18" fmla="*/ 5 w 6"/>
                <a:gd name="T19" fmla="*/ 1 h 5"/>
                <a:gd name="T20" fmla="*/ 4 w 6"/>
                <a:gd name="T21" fmla="*/ 0 h 5"/>
                <a:gd name="T22" fmla="*/ 3 w 6"/>
                <a:gd name="T23" fmla="*/ 0 h 5"/>
                <a:gd name="T24" fmla="*/ 2 w 6"/>
                <a:gd name="T25" fmla="*/ 1 h 5"/>
                <a:gd name="T26" fmla="*/ 2 w 6"/>
                <a:gd name="T27" fmla="*/ 1 h 5"/>
                <a:gd name="T28" fmla="*/ 0 w 6"/>
                <a:gd name="T29" fmla="*/ 2 h 5"/>
                <a:gd name="T30" fmla="*/ 0 w 6"/>
                <a:gd name="T31" fmla="*/ 3 h 5"/>
                <a:gd name="T32" fmla="*/ 2 w 6"/>
                <a:gd name="T33" fmla="*/ 4 h 5"/>
                <a:gd name="T34" fmla="*/ 2 w 6"/>
                <a:gd name="T35" fmla="*/ 5 h 5"/>
                <a:gd name="T36" fmla="*/ 3 w 6"/>
                <a:gd name="T37" fmla="*/ 5 h 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"/>
                <a:gd name="T58" fmla="*/ 0 h 5"/>
                <a:gd name="T59" fmla="*/ 6 w 6"/>
                <a:gd name="T60" fmla="*/ 5 h 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" h="5">
                  <a:moveTo>
                    <a:pt x="3" y="5"/>
                  </a:move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4"/>
                  </a:lnTo>
                  <a:lnTo>
                    <a:pt x="2" y="5"/>
                  </a:lnTo>
                  <a:lnTo>
                    <a:pt x="3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28" name="Freeform 1475"/>
            <p:cNvSpPr>
              <a:spLocks/>
            </p:cNvSpPr>
            <p:nvPr/>
          </p:nvSpPr>
          <p:spPr bwMode="auto">
            <a:xfrm>
              <a:off x="2415" y="2978"/>
              <a:ext cx="6" cy="5"/>
            </a:xfrm>
            <a:custGeom>
              <a:avLst/>
              <a:gdLst>
                <a:gd name="T0" fmla="*/ 2 w 6"/>
                <a:gd name="T1" fmla="*/ 5 h 5"/>
                <a:gd name="T2" fmla="*/ 3 w 6"/>
                <a:gd name="T3" fmla="*/ 5 h 5"/>
                <a:gd name="T4" fmla="*/ 4 w 6"/>
                <a:gd name="T5" fmla="*/ 5 h 5"/>
                <a:gd name="T6" fmla="*/ 5 w 6"/>
                <a:gd name="T7" fmla="*/ 5 h 5"/>
                <a:gd name="T8" fmla="*/ 6 w 6"/>
                <a:gd name="T9" fmla="*/ 4 h 5"/>
                <a:gd name="T10" fmla="*/ 6 w 6"/>
                <a:gd name="T11" fmla="*/ 3 h 5"/>
                <a:gd name="T12" fmla="*/ 6 w 6"/>
                <a:gd name="T13" fmla="*/ 2 h 5"/>
                <a:gd name="T14" fmla="*/ 6 w 6"/>
                <a:gd name="T15" fmla="*/ 1 h 5"/>
                <a:gd name="T16" fmla="*/ 5 w 6"/>
                <a:gd name="T17" fmla="*/ 1 h 5"/>
                <a:gd name="T18" fmla="*/ 5 w 6"/>
                <a:gd name="T19" fmla="*/ 1 h 5"/>
                <a:gd name="T20" fmla="*/ 4 w 6"/>
                <a:gd name="T21" fmla="*/ 0 h 5"/>
                <a:gd name="T22" fmla="*/ 3 w 6"/>
                <a:gd name="T23" fmla="*/ 0 h 5"/>
                <a:gd name="T24" fmla="*/ 2 w 6"/>
                <a:gd name="T25" fmla="*/ 1 h 5"/>
                <a:gd name="T26" fmla="*/ 2 w 6"/>
                <a:gd name="T27" fmla="*/ 1 h 5"/>
                <a:gd name="T28" fmla="*/ 0 w 6"/>
                <a:gd name="T29" fmla="*/ 2 h 5"/>
                <a:gd name="T30" fmla="*/ 0 w 6"/>
                <a:gd name="T31" fmla="*/ 3 h 5"/>
                <a:gd name="T32" fmla="*/ 2 w 6"/>
                <a:gd name="T33" fmla="*/ 4 h 5"/>
                <a:gd name="T34" fmla="*/ 2 w 6"/>
                <a:gd name="T35" fmla="*/ 5 h 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5"/>
                <a:gd name="T56" fmla="*/ 6 w 6"/>
                <a:gd name="T57" fmla="*/ 5 h 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5">
                  <a:moveTo>
                    <a:pt x="2" y="5"/>
                  </a:moveTo>
                  <a:lnTo>
                    <a:pt x="3" y="5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4"/>
                  </a:lnTo>
                  <a:lnTo>
                    <a:pt x="2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29" name="Freeform 1476"/>
            <p:cNvSpPr>
              <a:spLocks/>
            </p:cNvSpPr>
            <p:nvPr/>
          </p:nvSpPr>
          <p:spPr bwMode="auto">
            <a:xfrm>
              <a:off x="2406" y="2972"/>
              <a:ext cx="6" cy="6"/>
            </a:xfrm>
            <a:custGeom>
              <a:avLst/>
              <a:gdLst>
                <a:gd name="T0" fmla="*/ 2 w 6"/>
                <a:gd name="T1" fmla="*/ 5 h 6"/>
                <a:gd name="T2" fmla="*/ 3 w 6"/>
                <a:gd name="T3" fmla="*/ 6 h 6"/>
                <a:gd name="T4" fmla="*/ 4 w 6"/>
                <a:gd name="T5" fmla="*/ 6 h 6"/>
                <a:gd name="T6" fmla="*/ 5 w 6"/>
                <a:gd name="T7" fmla="*/ 5 h 6"/>
                <a:gd name="T8" fmla="*/ 5 w 6"/>
                <a:gd name="T9" fmla="*/ 5 h 6"/>
                <a:gd name="T10" fmla="*/ 6 w 6"/>
                <a:gd name="T11" fmla="*/ 3 h 6"/>
                <a:gd name="T12" fmla="*/ 6 w 6"/>
                <a:gd name="T13" fmla="*/ 2 h 6"/>
                <a:gd name="T14" fmla="*/ 5 w 6"/>
                <a:gd name="T15" fmla="*/ 1 h 6"/>
                <a:gd name="T16" fmla="*/ 5 w 6"/>
                <a:gd name="T17" fmla="*/ 0 h 6"/>
                <a:gd name="T18" fmla="*/ 5 w 6"/>
                <a:gd name="T19" fmla="*/ 0 h 6"/>
                <a:gd name="T20" fmla="*/ 4 w 6"/>
                <a:gd name="T21" fmla="*/ 0 h 6"/>
                <a:gd name="T22" fmla="*/ 3 w 6"/>
                <a:gd name="T23" fmla="*/ 0 h 6"/>
                <a:gd name="T24" fmla="*/ 2 w 6"/>
                <a:gd name="T25" fmla="*/ 0 h 6"/>
                <a:gd name="T26" fmla="*/ 0 w 6"/>
                <a:gd name="T27" fmla="*/ 1 h 6"/>
                <a:gd name="T28" fmla="*/ 0 w 6"/>
                <a:gd name="T29" fmla="*/ 2 h 6"/>
                <a:gd name="T30" fmla="*/ 0 w 6"/>
                <a:gd name="T31" fmla="*/ 3 h 6"/>
                <a:gd name="T32" fmla="*/ 0 w 6"/>
                <a:gd name="T33" fmla="*/ 5 h 6"/>
                <a:gd name="T34" fmla="*/ 2 w 6"/>
                <a:gd name="T35" fmla="*/ 5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6"/>
                <a:gd name="T56" fmla="*/ 6 w 6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6">
                  <a:moveTo>
                    <a:pt x="2" y="5"/>
                  </a:moveTo>
                  <a:lnTo>
                    <a:pt x="3" y="6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5"/>
                  </a:lnTo>
                  <a:lnTo>
                    <a:pt x="2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30" name="Freeform 1477"/>
            <p:cNvSpPr>
              <a:spLocks/>
            </p:cNvSpPr>
            <p:nvPr/>
          </p:nvSpPr>
          <p:spPr bwMode="auto">
            <a:xfrm>
              <a:off x="2396" y="2966"/>
              <a:ext cx="6" cy="5"/>
            </a:xfrm>
            <a:custGeom>
              <a:avLst/>
              <a:gdLst>
                <a:gd name="T0" fmla="*/ 1 w 6"/>
                <a:gd name="T1" fmla="*/ 5 h 5"/>
                <a:gd name="T2" fmla="*/ 2 w 6"/>
                <a:gd name="T3" fmla="*/ 5 h 5"/>
                <a:gd name="T4" fmla="*/ 4 w 6"/>
                <a:gd name="T5" fmla="*/ 5 h 5"/>
                <a:gd name="T6" fmla="*/ 5 w 6"/>
                <a:gd name="T7" fmla="*/ 5 h 5"/>
                <a:gd name="T8" fmla="*/ 6 w 6"/>
                <a:gd name="T9" fmla="*/ 4 h 5"/>
                <a:gd name="T10" fmla="*/ 6 w 6"/>
                <a:gd name="T11" fmla="*/ 3 h 5"/>
                <a:gd name="T12" fmla="*/ 6 w 6"/>
                <a:gd name="T13" fmla="*/ 2 h 5"/>
                <a:gd name="T14" fmla="*/ 6 w 6"/>
                <a:gd name="T15" fmla="*/ 1 h 5"/>
                <a:gd name="T16" fmla="*/ 5 w 6"/>
                <a:gd name="T17" fmla="*/ 1 h 5"/>
                <a:gd name="T18" fmla="*/ 5 w 6"/>
                <a:gd name="T19" fmla="*/ 1 h 5"/>
                <a:gd name="T20" fmla="*/ 4 w 6"/>
                <a:gd name="T21" fmla="*/ 0 h 5"/>
                <a:gd name="T22" fmla="*/ 2 w 6"/>
                <a:gd name="T23" fmla="*/ 0 h 5"/>
                <a:gd name="T24" fmla="*/ 1 w 6"/>
                <a:gd name="T25" fmla="*/ 1 h 5"/>
                <a:gd name="T26" fmla="*/ 1 w 6"/>
                <a:gd name="T27" fmla="*/ 1 h 5"/>
                <a:gd name="T28" fmla="*/ 0 w 6"/>
                <a:gd name="T29" fmla="*/ 2 h 5"/>
                <a:gd name="T30" fmla="*/ 0 w 6"/>
                <a:gd name="T31" fmla="*/ 3 h 5"/>
                <a:gd name="T32" fmla="*/ 1 w 6"/>
                <a:gd name="T33" fmla="*/ 4 h 5"/>
                <a:gd name="T34" fmla="*/ 1 w 6"/>
                <a:gd name="T35" fmla="*/ 5 h 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5"/>
                <a:gd name="T56" fmla="*/ 6 w 6"/>
                <a:gd name="T57" fmla="*/ 5 h 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5">
                  <a:moveTo>
                    <a:pt x="1" y="5"/>
                  </a:moveTo>
                  <a:lnTo>
                    <a:pt x="2" y="5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31" name="Freeform 1478"/>
            <p:cNvSpPr>
              <a:spLocks/>
            </p:cNvSpPr>
            <p:nvPr/>
          </p:nvSpPr>
          <p:spPr bwMode="auto">
            <a:xfrm>
              <a:off x="2387" y="2961"/>
              <a:ext cx="6" cy="5"/>
            </a:xfrm>
            <a:custGeom>
              <a:avLst/>
              <a:gdLst>
                <a:gd name="T0" fmla="*/ 1 w 6"/>
                <a:gd name="T1" fmla="*/ 4 h 5"/>
                <a:gd name="T2" fmla="*/ 2 w 6"/>
                <a:gd name="T3" fmla="*/ 5 h 5"/>
                <a:gd name="T4" fmla="*/ 4 w 6"/>
                <a:gd name="T5" fmla="*/ 5 h 5"/>
                <a:gd name="T6" fmla="*/ 5 w 6"/>
                <a:gd name="T7" fmla="*/ 4 h 5"/>
                <a:gd name="T8" fmla="*/ 5 w 6"/>
                <a:gd name="T9" fmla="*/ 4 h 5"/>
                <a:gd name="T10" fmla="*/ 6 w 6"/>
                <a:gd name="T11" fmla="*/ 3 h 5"/>
                <a:gd name="T12" fmla="*/ 6 w 6"/>
                <a:gd name="T13" fmla="*/ 2 h 5"/>
                <a:gd name="T14" fmla="*/ 5 w 6"/>
                <a:gd name="T15" fmla="*/ 1 h 5"/>
                <a:gd name="T16" fmla="*/ 5 w 6"/>
                <a:gd name="T17" fmla="*/ 0 h 5"/>
                <a:gd name="T18" fmla="*/ 5 w 6"/>
                <a:gd name="T19" fmla="*/ 0 h 5"/>
                <a:gd name="T20" fmla="*/ 4 w 6"/>
                <a:gd name="T21" fmla="*/ 0 h 5"/>
                <a:gd name="T22" fmla="*/ 2 w 6"/>
                <a:gd name="T23" fmla="*/ 0 h 5"/>
                <a:gd name="T24" fmla="*/ 1 w 6"/>
                <a:gd name="T25" fmla="*/ 0 h 5"/>
                <a:gd name="T26" fmla="*/ 0 w 6"/>
                <a:gd name="T27" fmla="*/ 1 h 5"/>
                <a:gd name="T28" fmla="*/ 0 w 6"/>
                <a:gd name="T29" fmla="*/ 2 h 5"/>
                <a:gd name="T30" fmla="*/ 0 w 6"/>
                <a:gd name="T31" fmla="*/ 3 h 5"/>
                <a:gd name="T32" fmla="*/ 0 w 6"/>
                <a:gd name="T33" fmla="*/ 4 h 5"/>
                <a:gd name="T34" fmla="*/ 1 w 6"/>
                <a:gd name="T35" fmla="*/ 4 h 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5"/>
                <a:gd name="T56" fmla="*/ 6 w 6"/>
                <a:gd name="T57" fmla="*/ 5 h 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5">
                  <a:moveTo>
                    <a:pt x="1" y="4"/>
                  </a:moveTo>
                  <a:lnTo>
                    <a:pt x="2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32" name="Freeform 1479"/>
            <p:cNvSpPr>
              <a:spLocks/>
            </p:cNvSpPr>
            <p:nvPr/>
          </p:nvSpPr>
          <p:spPr bwMode="auto">
            <a:xfrm>
              <a:off x="2377" y="2955"/>
              <a:ext cx="6" cy="6"/>
            </a:xfrm>
            <a:custGeom>
              <a:avLst/>
              <a:gdLst>
                <a:gd name="T0" fmla="*/ 1 w 6"/>
                <a:gd name="T1" fmla="*/ 5 h 6"/>
                <a:gd name="T2" fmla="*/ 2 w 6"/>
                <a:gd name="T3" fmla="*/ 6 h 6"/>
                <a:gd name="T4" fmla="*/ 3 w 6"/>
                <a:gd name="T5" fmla="*/ 6 h 6"/>
                <a:gd name="T6" fmla="*/ 5 w 6"/>
                <a:gd name="T7" fmla="*/ 5 h 6"/>
                <a:gd name="T8" fmla="*/ 6 w 6"/>
                <a:gd name="T9" fmla="*/ 5 h 6"/>
                <a:gd name="T10" fmla="*/ 6 w 6"/>
                <a:gd name="T11" fmla="*/ 4 h 6"/>
                <a:gd name="T12" fmla="*/ 6 w 6"/>
                <a:gd name="T13" fmla="*/ 3 h 6"/>
                <a:gd name="T14" fmla="*/ 6 w 6"/>
                <a:gd name="T15" fmla="*/ 2 h 6"/>
                <a:gd name="T16" fmla="*/ 5 w 6"/>
                <a:gd name="T17" fmla="*/ 0 h 6"/>
                <a:gd name="T18" fmla="*/ 5 w 6"/>
                <a:gd name="T19" fmla="*/ 0 h 6"/>
                <a:gd name="T20" fmla="*/ 3 w 6"/>
                <a:gd name="T21" fmla="*/ 0 h 6"/>
                <a:gd name="T22" fmla="*/ 2 w 6"/>
                <a:gd name="T23" fmla="*/ 0 h 6"/>
                <a:gd name="T24" fmla="*/ 1 w 6"/>
                <a:gd name="T25" fmla="*/ 0 h 6"/>
                <a:gd name="T26" fmla="*/ 1 w 6"/>
                <a:gd name="T27" fmla="*/ 2 h 6"/>
                <a:gd name="T28" fmla="*/ 0 w 6"/>
                <a:gd name="T29" fmla="*/ 3 h 6"/>
                <a:gd name="T30" fmla="*/ 0 w 6"/>
                <a:gd name="T31" fmla="*/ 4 h 6"/>
                <a:gd name="T32" fmla="*/ 1 w 6"/>
                <a:gd name="T33" fmla="*/ 5 h 6"/>
                <a:gd name="T34" fmla="*/ 1 w 6"/>
                <a:gd name="T35" fmla="*/ 5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6"/>
                <a:gd name="T56" fmla="*/ 6 w 6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6">
                  <a:moveTo>
                    <a:pt x="1" y="5"/>
                  </a:moveTo>
                  <a:lnTo>
                    <a:pt x="2" y="6"/>
                  </a:lnTo>
                  <a:lnTo>
                    <a:pt x="3" y="6"/>
                  </a:lnTo>
                  <a:lnTo>
                    <a:pt x="5" y="5"/>
                  </a:lnTo>
                  <a:lnTo>
                    <a:pt x="6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33" name="Freeform 1480"/>
            <p:cNvSpPr>
              <a:spLocks/>
            </p:cNvSpPr>
            <p:nvPr/>
          </p:nvSpPr>
          <p:spPr bwMode="auto">
            <a:xfrm>
              <a:off x="2368" y="2949"/>
              <a:ext cx="6" cy="5"/>
            </a:xfrm>
            <a:custGeom>
              <a:avLst/>
              <a:gdLst>
                <a:gd name="T0" fmla="*/ 1 w 6"/>
                <a:gd name="T1" fmla="*/ 5 h 5"/>
                <a:gd name="T2" fmla="*/ 2 w 6"/>
                <a:gd name="T3" fmla="*/ 5 h 5"/>
                <a:gd name="T4" fmla="*/ 3 w 6"/>
                <a:gd name="T5" fmla="*/ 5 h 5"/>
                <a:gd name="T6" fmla="*/ 5 w 6"/>
                <a:gd name="T7" fmla="*/ 5 h 5"/>
                <a:gd name="T8" fmla="*/ 5 w 6"/>
                <a:gd name="T9" fmla="*/ 4 h 5"/>
                <a:gd name="T10" fmla="*/ 6 w 6"/>
                <a:gd name="T11" fmla="*/ 3 h 5"/>
                <a:gd name="T12" fmla="*/ 6 w 6"/>
                <a:gd name="T13" fmla="*/ 2 h 5"/>
                <a:gd name="T14" fmla="*/ 5 w 6"/>
                <a:gd name="T15" fmla="*/ 1 h 5"/>
                <a:gd name="T16" fmla="*/ 5 w 6"/>
                <a:gd name="T17" fmla="*/ 1 h 5"/>
                <a:gd name="T18" fmla="*/ 5 w 6"/>
                <a:gd name="T19" fmla="*/ 1 h 5"/>
                <a:gd name="T20" fmla="*/ 3 w 6"/>
                <a:gd name="T21" fmla="*/ 0 h 5"/>
                <a:gd name="T22" fmla="*/ 2 w 6"/>
                <a:gd name="T23" fmla="*/ 0 h 5"/>
                <a:gd name="T24" fmla="*/ 1 w 6"/>
                <a:gd name="T25" fmla="*/ 1 h 5"/>
                <a:gd name="T26" fmla="*/ 0 w 6"/>
                <a:gd name="T27" fmla="*/ 1 h 5"/>
                <a:gd name="T28" fmla="*/ 0 w 6"/>
                <a:gd name="T29" fmla="*/ 2 h 5"/>
                <a:gd name="T30" fmla="*/ 0 w 6"/>
                <a:gd name="T31" fmla="*/ 3 h 5"/>
                <a:gd name="T32" fmla="*/ 0 w 6"/>
                <a:gd name="T33" fmla="*/ 4 h 5"/>
                <a:gd name="T34" fmla="*/ 1 w 6"/>
                <a:gd name="T35" fmla="*/ 5 h 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5"/>
                <a:gd name="T56" fmla="*/ 6 w 6"/>
                <a:gd name="T57" fmla="*/ 5 h 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5">
                  <a:moveTo>
                    <a:pt x="1" y="5"/>
                  </a:moveTo>
                  <a:lnTo>
                    <a:pt x="2" y="5"/>
                  </a:lnTo>
                  <a:lnTo>
                    <a:pt x="3" y="5"/>
                  </a:lnTo>
                  <a:lnTo>
                    <a:pt x="5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34" name="Freeform 1481"/>
            <p:cNvSpPr>
              <a:spLocks/>
            </p:cNvSpPr>
            <p:nvPr/>
          </p:nvSpPr>
          <p:spPr bwMode="auto">
            <a:xfrm>
              <a:off x="2359" y="2944"/>
              <a:ext cx="6" cy="5"/>
            </a:xfrm>
            <a:custGeom>
              <a:avLst/>
              <a:gdLst>
                <a:gd name="T0" fmla="*/ 1 w 6"/>
                <a:gd name="T1" fmla="*/ 4 h 5"/>
                <a:gd name="T2" fmla="*/ 2 w 6"/>
                <a:gd name="T3" fmla="*/ 5 h 5"/>
                <a:gd name="T4" fmla="*/ 3 w 6"/>
                <a:gd name="T5" fmla="*/ 5 h 5"/>
                <a:gd name="T6" fmla="*/ 4 w 6"/>
                <a:gd name="T7" fmla="*/ 4 h 5"/>
                <a:gd name="T8" fmla="*/ 4 w 6"/>
                <a:gd name="T9" fmla="*/ 4 h 5"/>
                <a:gd name="T10" fmla="*/ 6 w 6"/>
                <a:gd name="T11" fmla="*/ 3 h 5"/>
                <a:gd name="T12" fmla="*/ 6 w 6"/>
                <a:gd name="T13" fmla="*/ 2 h 5"/>
                <a:gd name="T14" fmla="*/ 4 w 6"/>
                <a:gd name="T15" fmla="*/ 1 h 5"/>
                <a:gd name="T16" fmla="*/ 4 w 6"/>
                <a:gd name="T17" fmla="*/ 0 h 5"/>
                <a:gd name="T18" fmla="*/ 4 w 6"/>
                <a:gd name="T19" fmla="*/ 0 h 5"/>
                <a:gd name="T20" fmla="*/ 3 w 6"/>
                <a:gd name="T21" fmla="*/ 0 h 5"/>
                <a:gd name="T22" fmla="*/ 2 w 6"/>
                <a:gd name="T23" fmla="*/ 0 h 5"/>
                <a:gd name="T24" fmla="*/ 1 w 6"/>
                <a:gd name="T25" fmla="*/ 0 h 5"/>
                <a:gd name="T26" fmla="*/ 0 w 6"/>
                <a:gd name="T27" fmla="*/ 1 h 5"/>
                <a:gd name="T28" fmla="*/ 0 w 6"/>
                <a:gd name="T29" fmla="*/ 2 h 5"/>
                <a:gd name="T30" fmla="*/ 0 w 6"/>
                <a:gd name="T31" fmla="*/ 3 h 5"/>
                <a:gd name="T32" fmla="*/ 0 w 6"/>
                <a:gd name="T33" fmla="*/ 4 h 5"/>
                <a:gd name="T34" fmla="*/ 1 w 6"/>
                <a:gd name="T35" fmla="*/ 4 h 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5"/>
                <a:gd name="T56" fmla="*/ 6 w 6"/>
                <a:gd name="T57" fmla="*/ 5 h 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5">
                  <a:moveTo>
                    <a:pt x="1" y="4"/>
                  </a:moveTo>
                  <a:lnTo>
                    <a:pt x="2" y="5"/>
                  </a:lnTo>
                  <a:lnTo>
                    <a:pt x="3" y="5"/>
                  </a:lnTo>
                  <a:lnTo>
                    <a:pt x="4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4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35" name="Freeform 1482"/>
            <p:cNvSpPr>
              <a:spLocks/>
            </p:cNvSpPr>
            <p:nvPr/>
          </p:nvSpPr>
          <p:spPr bwMode="auto">
            <a:xfrm>
              <a:off x="2349" y="2938"/>
              <a:ext cx="5" cy="5"/>
            </a:xfrm>
            <a:custGeom>
              <a:avLst/>
              <a:gdLst>
                <a:gd name="T0" fmla="*/ 1 w 5"/>
                <a:gd name="T1" fmla="*/ 5 h 5"/>
                <a:gd name="T2" fmla="*/ 2 w 5"/>
                <a:gd name="T3" fmla="*/ 5 h 5"/>
                <a:gd name="T4" fmla="*/ 3 w 5"/>
                <a:gd name="T5" fmla="*/ 5 h 5"/>
                <a:gd name="T6" fmla="*/ 4 w 5"/>
                <a:gd name="T7" fmla="*/ 5 h 5"/>
                <a:gd name="T8" fmla="*/ 5 w 5"/>
                <a:gd name="T9" fmla="*/ 4 h 5"/>
                <a:gd name="T10" fmla="*/ 5 w 5"/>
                <a:gd name="T11" fmla="*/ 3 h 5"/>
                <a:gd name="T12" fmla="*/ 5 w 5"/>
                <a:gd name="T13" fmla="*/ 2 h 5"/>
                <a:gd name="T14" fmla="*/ 5 w 5"/>
                <a:gd name="T15" fmla="*/ 1 h 5"/>
                <a:gd name="T16" fmla="*/ 4 w 5"/>
                <a:gd name="T17" fmla="*/ 1 h 5"/>
                <a:gd name="T18" fmla="*/ 4 w 5"/>
                <a:gd name="T19" fmla="*/ 1 h 5"/>
                <a:gd name="T20" fmla="*/ 3 w 5"/>
                <a:gd name="T21" fmla="*/ 0 h 5"/>
                <a:gd name="T22" fmla="*/ 2 w 5"/>
                <a:gd name="T23" fmla="*/ 0 h 5"/>
                <a:gd name="T24" fmla="*/ 1 w 5"/>
                <a:gd name="T25" fmla="*/ 1 h 5"/>
                <a:gd name="T26" fmla="*/ 1 w 5"/>
                <a:gd name="T27" fmla="*/ 1 h 5"/>
                <a:gd name="T28" fmla="*/ 0 w 5"/>
                <a:gd name="T29" fmla="*/ 2 h 5"/>
                <a:gd name="T30" fmla="*/ 0 w 5"/>
                <a:gd name="T31" fmla="*/ 3 h 5"/>
                <a:gd name="T32" fmla="*/ 1 w 5"/>
                <a:gd name="T33" fmla="*/ 4 h 5"/>
                <a:gd name="T34" fmla="*/ 1 w 5"/>
                <a:gd name="T35" fmla="*/ 5 h 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"/>
                <a:gd name="T55" fmla="*/ 0 h 5"/>
                <a:gd name="T56" fmla="*/ 5 w 5"/>
                <a:gd name="T57" fmla="*/ 5 h 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" h="5">
                  <a:moveTo>
                    <a:pt x="1" y="5"/>
                  </a:moveTo>
                  <a:lnTo>
                    <a:pt x="2" y="5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36" name="Freeform 1483"/>
            <p:cNvSpPr>
              <a:spLocks/>
            </p:cNvSpPr>
            <p:nvPr/>
          </p:nvSpPr>
          <p:spPr bwMode="auto">
            <a:xfrm>
              <a:off x="2340" y="2932"/>
              <a:ext cx="5" cy="6"/>
            </a:xfrm>
            <a:custGeom>
              <a:avLst/>
              <a:gdLst>
                <a:gd name="T0" fmla="*/ 1 w 5"/>
                <a:gd name="T1" fmla="*/ 6 h 6"/>
                <a:gd name="T2" fmla="*/ 2 w 5"/>
                <a:gd name="T3" fmla="*/ 6 h 6"/>
                <a:gd name="T4" fmla="*/ 3 w 5"/>
                <a:gd name="T5" fmla="*/ 6 h 6"/>
                <a:gd name="T6" fmla="*/ 4 w 5"/>
                <a:gd name="T7" fmla="*/ 6 h 6"/>
                <a:gd name="T8" fmla="*/ 4 w 5"/>
                <a:gd name="T9" fmla="*/ 5 h 6"/>
                <a:gd name="T10" fmla="*/ 5 w 5"/>
                <a:gd name="T11" fmla="*/ 3 h 6"/>
                <a:gd name="T12" fmla="*/ 5 w 5"/>
                <a:gd name="T13" fmla="*/ 2 h 6"/>
                <a:gd name="T14" fmla="*/ 4 w 5"/>
                <a:gd name="T15" fmla="*/ 1 h 6"/>
                <a:gd name="T16" fmla="*/ 4 w 5"/>
                <a:gd name="T17" fmla="*/ 1 h 6"/>
                <a:gd name="T18" fmla="*/ 4 w 5"/>
                <a:gd name="T19" fmla="*/ 1 h 6"/>
                <a:gd name="T20" fmla="*/ 3 w 5"/>
                <a:gd name="T21" fmla="*/ 0 h 6"/>
                <a:gd name="T22" fmla="*/ 2 w 5"/>
                <a:gd name="T23" fmla="*/ 0 h 6"/>
                <a:gd name="T24" fmla="*/ 1 w 5"/>
                <a:gd name="T25" fmla="*/ 1 h 6"/>
                <a:gd name="T26" fmla="*/ 0 w 5"/>
                <a:gd name="T27" fmla="*/ 1 h 6"/>
                <a:gd name="T28" fmla="*/ 0 w 5"/>
                <a:gd name="T29" fmla="*/ 2 h 6"/>
                <a:gd name="T30" fmla="*/ 0 w 5"/>
                <a:gd name="T31" fmla="*/ 3 h 6"/>
                <a:gd name="T32" fmla="*/ 0 w 5"/>
                <a:gd name="T33" fmla="*/ 5 h 6"/>
                <a:gd name="T34" fmla="*/ 1 w 5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"/>
                <a:gd name="T55" fmla="*/ 0 h 6"/>
                <a:gd name="T56" fmla="*/ 5 w 5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" h="6">
                  <a:moveTo>
                    <a:pt x="1" y="6"/>
                  </a:move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3"/>
                  </a:lnTo>
                  <a:lnTo>
                    <a:pt x="5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5"/>
                  </a:lnTo>
                  <a:lnTo>
                    <a:pt x="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37" name="Freeform 1484"/>
            <p:cNvSpPr>
              <a:spLocks/>
            </p:cNvSpPr>
            <p:nvPr/>
          </p:nvSpPr>
          <p:spPr bwMode="auto">
            <a:xfrm>
              <a:off x="2330" y="2927"/>
              <a:ext cx="5" cy="5"/>
            </a:xfrm>
            <a:custGeom>
              <a:avLst/>
              <a:gdLst>
                <a:gd name="T0" fmla="*/ 1 w 5"/>
                <a:gd name="T1" fmla="*/ 4 h 5"/>
                <a:gd name="T2" fmla="*/ 2 w 5"/>
                <a:gd name="T3" fmla="*/ 5 h 5"/>
                <a:gd name="T4" fmla="*/ 3 w 5"/>
                <a:gd name="T5" fmla="*/ 5 h 5"/>
                <a:gd name="T6" fmla="*/ 4 w 5"/>
                <a:gd name="T7" fmla="*/ 4 h 5"/>
                <a:gd name="T8" fmla="*/ 5 w 5"/>
                <a:gd name="T9" fmla="*/ 4 h 5"/>
                <a:gd name="T10" fmla="*/ 5 w 5"/>
                <a:gd name="T11" fmla="*/ 3 h 5"/>
                <a:gd name="T12" fmla="*/ 5 w 5"/>
                <a:gd name="T13" fmla="*/ 2 h 5"/>
                <a:gd name="T14" fmla="*/ 5 w 5"/>
                <a:gd name="T15" fmla="*/ 1 h 5"/>
                <a:gd name="T16" fmla="*/ 4 w 5"/>
                <a:gd name="T17" fmla="*/ 0 h 5"/>
                <a:gd name="T18" fmla="*/ 4 w 5"/>
                <a:gd name="T19" fmla="*/ 0 h 5"/>
                <a:gd name="T20" fmla="*/ 3 w 5"/>
                <a:gd name="T21" fmla="*/ 0 h 5"/>
                <a:gd name="T22" fmla="*/ 2 w 5"/>
                <a:gd name="T23" fmla="*/ 0 h 5"/>
                <a:gd name="T24" fmla="*/ 1 w 5"/>
                <a:gd name="T25" fmla="*/ 0 h 5"/>
                <a:gd name="T26" fmla="*/ 1 w 5"/>
                <a:gd name="T27" fmla="*/ 1 h 5"/>
                <a:gd name="T28" fmla="*/ 0 w 5"/>
                <a:gd name="T29" fmla="*/ 2 h 5"/>
                <a:gd name="T30" fmla="*/ 0 w 5"/>
                <a:gd name="T31" fmla="*/ 3 h 5"/>
                <a:gd name="T32" fmla="*/ 1 w 5"/>
                <a:gd name="T33" fmla="*/ 4 h 5"/>
                <a:gd name="T34" fmla="*/ 1 w 5"/>
                <a:gd name="T35" fmla="*/ 4 h 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"/>
                <a:gd name="T55" fmla="*/ 0 h 5"/>
                <a:gd name="T56" fmla="*/ 5 w 5"/>
                <a:gd name="T57" fmla="*/ 5 h 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" h="5">
                  <a:moveTo>
                    <a:pt x="1" y="4"/>
                  </a:moveTo>
                  <a:lnTo>
                    <a:pt x="2" y="5"/>
                  </a:lnTo>
                  <a:lnTo>
                    <a:pt x="3" y="5"/>
                  </a:lnTo>
                  <a:lnTo>
                    <a:pt x="4" y="4"/>
                  </a:lnTo>
                  <a:lnTo>
                    <a:pt x="5" y="4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38" name="Freeform 1485"/>
            <p:cNvSpPr>
              <a:spLocks/>
            </p:cNvSpPr>
            <p:nvPr/>
          </p:nvSpPr>
          <p:spPr bwMode="auto">
            <a:xfrm>
              <a:off x="2321" y="2921"/>
              <a:ext cx="5" cy="5"/>
            </a:xfrm>
            <a:custGeom>
              <a:avLst/>
              <a:gdLst>
                <a:gd name="T0" fmla="*/ 1 w 5"/>
                <a:gd name="T1" fmla="*/ 5 h 5"/>
                <a:gd name="T2" fmla="*/ 2 w 5"/>
                <a:gd name="T3" fmla="*/ 5 h 5"/>
                <a:gd name="T4" fmla="*/ 3 w 5"/>
                <a:gd name="T5" fmla="*/ 5 h 5"/>
                <a:gd name="T6" fmla="*/ 4 w 5"/>
                <a:gd name="T7" fmla="*/ 5 h 5"/>
                <a:gd name="T8" fmla="*/ 4 w 5"/>
                <a:gd name="T9" fmla="*/ 4 h 5"/>
                <a:gd name="T10" fmla="*/ 5 w 5"/>
                <a:gd name="T11" fmla="*/ 3 h 5"/>
                <a:gd name="T12" fmla="*/ 5 w 5"/>
                <a:gd name="T13" fmla="*/ 2 h 5"/>
                <a:gd name="T14" fmla="*/ 4 w 5"/>
                <a:gd name="T15" fmla="*/ 1 h 5"/>
                <a:gd name="T16" fmla="*/ 4 w 5"/>
                <a:gd name="T17" fmla="*/ 1 h 5"/>
                <a:gd name="T18" fmla="*/ 4 w 5"/>
                <a:gd name="T19" fmla="*/ 1 h 5"/>
                <a:gd name="T20" fmla="*/ 3 w 5"/>
                <a:gd name="T21" fmla="*/ 0 h 5"/>
                <a:gd name="T22" fmla="*/ 2 w 5"/>
                <a:gd name="T23" fmla="*/ 0 h 5"/>
                <a:gd name="T24" fmla="*/ 1 w 5"/>
                <a:gd name="T25" fmla="*/ 1 h 5"/>
                <a:gd name="T26" fmla="*/ 0 w 5"/>
                <a:gd name="T27" fmla="*/ 1 h 5"/>
                <a:gd name="T28" fmla="*/ 0 w 5"/>
                <a:gd name="T29" fmla="*/ 2 h 5"/>
                <a:gd name="T30" fmla="*/ 0 w 5"/>
                <a:gd name="T31" fmla="*/ 3 h 5"/>
                <a:gd name="T32" fmla="*/ 0 w 5"/>
                <a:gd name="T33" fmla="*/ 4 h 5"/>
                <a:gd name="T34" fmla="*/ 1 w 5"/>
                <a:gd name="T35" fmla="*/ 5 h 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"/>
                <a:gd name="T55" fmla="*/ 0 h 5"/>
                <a:gd name="T56" fmla="*/ 5 w 5"/>
                <a:gd name="T57" fmla="*/ 5 h 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" h="5">
                  <a:moveTo>
                    <a:pt x="1" y="5"/>
                  </a:moveTo>
                  <a:lnTo>
                    <a:pt x="2" y="5"/>
                  </a:lnTo>
                  <a:lnTo>
                    <a:pt x="3" y="5"/>
                  </a:lnTo>
                  <a:lnTo>
                    <a:pt x="4" y="5"/>
                  </a:lnTo>
                  <a:lnTo>
                    <a:pt x="4" y="4"/>
                  </a:lnTo>
                  <a:lnTo>
                    <a:pt x="5" y="3"/>
                  </a:lnTo>
                  <a:lnTo>
                    <a:pt x="5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39" name="Freeform 1486"/>
            <p:cNvSpPr>
              <a:spLocks/>
            </p:cNvSpPr>
            <p:nvPr/>
          </p:nvSpPr>
          <p:spPr bwMode="auto">
            <a:xfrm>
              <a:off x="2310" y="2915"/>
              <a:ext cx="6" cy="6"/>
            </a:xfrm>
            <a:custGeom>
              <a:avLst/>
              <a:gdLst>
                <a:gd name="T0" fmla="*/ 2 w 6"/>
                <a:gd name="T1" fmla="*/ 5 h 6"/>
                <a:gd name="T2" fmla="*/ 3 w 6"/>
                <a:gd name="T3" fmla="*/ 6 h 6"/>
                <a:gd name="T4" fmla="*/ 4 w 6"/>
                <a:gd name="T5" fmla="*/ 6 h 6"/>
                <a:gd name="T6" fmla="*/ 5 w 6"/>
                <a:gd name="T7" fmla="*/ 5 h 6"/>
                <a:gd name="T8" fmla="*/ 6 w 6"/>
                <a:gd name="T9" fmla="*/ 5 h 6"/>
                <a:gd name="T10" fmla="*/ 6 w 6"/>
                <a:gd name="T11" fmla="*/ 4 h 6"/>
                <a:gd name="T12" fmla="*/ 6 w 6"/>
                <a:gd name="T13" fmla="*/ 3 h 6"/>
                <a:gd name="T14" fmla="*/ 6 w 6"/>
                <a:gd name="T15" fmla="*/ 2 h 6"/>
                <a:gd name="T16" fmla="*/ 5 w 6"/>
                <a:gd name="T17" fmla="*/ 0 h 6"/>
                <a:gd name="T18" fmla="*/ 5 w 6"/>
                <a:gd name="T19" fmla="*/ 0 h 6"/>
                <a:gd name="T20" fmla="*/ 4 w 6"/>
                <a:gd name="T21" fmla="*/ 0 h 6"/>
                <a:gd name="T22" fmla="*/ 3 w 6"/>
                <a:gd name="T23" fmla="*/ 0 h 6"/>
                <a:gd name="T24" fmla="*/ 2 w 6"/>
                <a:gd name="T25" fmla="*/ 0 h 6"/>
                <a:gd name="T26" fmla="*/ 2 w 6"/>
                <a:gd name="T27" fmla="*/ 2 h 6"/>
                <a:gd name="T28" fmla="*/ 0 w 6"/>
                <a:gd name="T29" fmla="*/ 3 h 6"/>
                <a:gd name="T30" fmla="*/ 0 w 6"/>
                <a:gd name="T31" fmla="*/ 4 h 6"/>
                <a:gd name="T32" fmla="*/ 2 w 6"/>
                <a:gd name="T33" fmla="*/ 5 h 6"/>
                <a:gd name="T34" fmla="*/ 2 w 6"/>
                <a:gd name="T35" fmla="*/ 5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6"/>
                <a:gd name="T56" fmla="*/ 6 w 6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6">
                  <a:moveTo>
                    <a:pt x="2" y="5"/>
                  </a:moveTo>
                  <a:lnTo>
                    <a:pt x="3" y="6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2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40" name="Freeform 1487"/>
            <p:cNvSpPr>
              <a:spLocks/>
            </p:cNvSpPr>
            <p:nvPr/>
          </p:nvSpPr>
          <p:spPr bwMode="auto">
            <a:xfrm>
              <a:off x="2301" y="2909"/>
              <a:ext cx="6" cy="5"/>
            </a:xfrm>
            <a:custGeom>
              <a:avLst/>
              <a:gdLst>
                <a:gd name="T0" fmla="*/ 1 w 6"/>
                <a:gd name="T1" fmla="*/ 5 h 5"/>
                <a:gd name="T2" fmla="*/ 3 w 6"/>
                <a:gd name="T3" fmla="*/ 5 h 5"/>
                <a:gd name="T4" fmla="*/ 4 w 6"/>
                <a:gd name="T5" fmla="*/ 5 h 5"/>
                <a:gd name="T6" fmla="*/ 5 w 6"/>
                <a:gd name="T7" fmla="*/ 5 h 5"/>
                <a:gd name="T8" fmla="*/ 5 w 6"/>
                <a:gd name="T9" fmla="*/ 4 h 5"/>
                <a:gd name="T10" fmla="*/ 6 w 6"/>
                <a:gd name="T11" fmla="*/ 3 h 5"/>
                <a:gd name="T12" fmla="*/ 6 w 6"/>
                <a:gd name="T13" fmla="*/ 2 h 5"/>
                <a:gd name="T14" fmla="*/ 5 w 6"/>
                <a:gd name="T15" fmla="*/ 1 h 5"/>
                <a:gd name="T16" fmla="*/ 5 w 6"/>
                <a:gd name="T17" fmla="*/ 1 h 5"/>
                <a:gd name="T18" fmla="*/ 5 w 6"/>
                <a:gd name="T19" fmla="*/ 1 h 5"/>
                <a:gd name="T20" fmla="*/ 4 w 6"/>
                <a:gd name="T21" fmla="*/ 0 h 5"/>
                <a:gd name="T22" fmla="*/ 3 w 6"/>
                <a:gd name="T23" fmla="*/ 0 h 5"/>
                <a:gd name="T24" fmla="*/ 1 w 6"/>
                <a:gd name="T25" fmla="*/ 1 h 5"/>
                <a:gd name="T26" fmla="*/ 0 w 6"/>
                <a:gd name="T27" fmla="*/ 1 h 5"/>
                <a:gd name="T28" fmla="*/ 0 w 6"/>
                <a:gd name="T29" fmla="*/ 2 h 5"/>
                <a:gd name="T30" fmla="*/ 0 w 6"/>
                <a:gd name="T31" fmla="*/ 3 h 5"/>
                <a:gd name="T32" fmla="*/ 0 w 6"/>
                <a:gd name="T33" fmla="*/ 4 h 5"/>
                <a:gd name="T34" fmla="*/ 1 w 6"/>
                <a:gd name="T35" fmla="*/ 5 h 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5"/>
                <a:gd name="T56" fmla="*/ 6 w 6"/>
                <a:gd name="T57" fmla="*/ 5 h 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5">
                  <a:moveTo>
                    <a:pt x="1" y="5"/>
                  </a:moveTo>
                  <a:lnTo>
                    <a:pt x="3" y="5"/>
                  </a:lnTo>
                  <a:lnTo>
                    <a:pt x="4" y="5"/>
                  </a:lnTo>
                  <a:lnTo>
                    <a:pt x="5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41" name="Freeform 1488"/>
            <p:cNvSpPr>
              <a:spLocks/>
            </p:cNvSpPr>
            <p:nvPr/>
          </p:nvSpPr>
          <p:spPr bwMode="auto">
            <a:xfrm>
              <a:off x="2292" y="2904"/>
              <a:ext cx="6" cy="5"/>
            </a:xfrm>
            <a:custGeom>
              <a:avLst/>
              <a:gdLst>
                <a:gd name="T0" fmla="*/ 1 w 6"/>
                <a:gd name="T1" fmla="*/ 5 h 5"/>
                <a:gd name="T2" fmla="*/ 3 w 6"/>
                <a:gd name="T3" fmla="*/ 5 h 5"/>
                <a:gd name="T4" fmla="*/ 4 w 6"/>
                <a:gd name="T5" fmla="*/ 5 h 5"/>
                <a:gd name="T6" fmla="*/ 5 w 6"/>
                <a:gd name="T7" fmla="*/ 5 h 5"/>
                <a:gd name="T8" fmla="*/ 5 w 6"/>
                <a:gd name="T9" fmla="*/ 4 h 5"/>
                <a:gd name="T10" fmla="*/ 6 w 6"/>
                <a:gd name="T11" fmla="*/ 3 h 5"/>
                <a:gd name="T12" fmla="*/ 6 w 6"/>
                <a:gd name="T13" fmla="*/ 2 h 5"/>
                <a:gd name="T14" fmla="*/ 5 w 6"/>
                <a:gd name="T15" fmla="*/ 1 h 5"/>
                <a:gd name="T16" fmla="*/ 5 w 6"/>
                <a:gd name="T17" fmla="*/ 1 h 5"/>
                <a:gd name="T18" fmla="*/ 5 w 6"/>
                <a:gd name="T19" fmla="*/ 1 h 5"/>
                <a:gd name="T20" fmla="*/ 4 w 6"/>
                <a:gd name="T21" fmla="*/ 0 h 5"/>
                <a:gd name="T22" fmla="*/ 3 w 6"/>
                <a:gd name="T23" fmla="*/ 0 h 5"/>
                <a:gd name="T24" fmla="*/ 1 w 6"/>
                <a:gd name="T25" fmla="*/ 1 h 5"/>
                <a:gd name="T26" fmla="*/ 0 w 6"/>
                <a:gd name="T27" fmla="*/ 1 h 5"/>
                <a:gd name="T28" fmla="*/ 0 w 6"/>
                <a:gd name="T29" fmla="*/ 2 h 5"/>
                <a:gd name="T30" fmla="*/ 0 w 6"/>
                <a:gd name="T31" fmla="*/ 3 h 5"/>
                <a:gd name="T32" fmla="*/ 0 w 6"/>
                <a:gd name="T33" fmla="*/ 4 h 5"/>
                <a:gd name="T34" fmla="*/ 1 w 6"/>
                <a:gd name="T35" fmla="*/ 5 h 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5"/>
                <a:gd name="T56" fmla="*/ 6 w 6"/>
                <a:gd name="T57" fmla="*/ 5 h 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5">
                  <a:moveTo>
                    <a:pt x="1" y="5"/>
                  </a:moveTo>
                  <a:lnTo>
                    <a:pt x="3" y="5"/>
                  </a:lnTo>
                  <a:lnTo>
                    <a:pt x="4" y="5"/>
                  </a:lnTo>
                  <a:lnTo>
                    <a:pt x="5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42" name="Freeform 1489"/>
            <p:cNvSpPr>
              <a:spLocks/>
            </p:cNvSpPr>
            <p:nvPr/>
          </p:nvSpPr>
          <p:spPr bwMode="auto">
            <a:xfrm>
              <a:off x="2282" y="2899"/>
              <a:ext cx="6" cy="5"/>
            </a:xfrm>
            <a:custGeom>
              <a:avLst/>
              <a:gdLst>
                <a:gd name="T0" fmla="*/ 1 w 6"/>
                <a:gd name="T1" fmla="*/ 4 h 5"/>
                <a:gd name="T2" fmla="*/ 2 w 6"/>
                <a:gd name="T3" fmla="*/ 5 h 5"/>
                <a:gd name="T4" fmla="*/ 4 w 6"/>
                <a:gd name="T5" fmla="*/ 5 h 5"/>
                <a:gd name="T6" fmla="*/ 5 w 6"/>
                <a:gd name="T7" fmla="*/ 4 h 5"/>
                <a:gd name="T8" fmla="*/ 6 w 6"/>
                <a:gd name="T9" fmla="*/ 4 h 5"/>
                <a:gd name="T10" fmla="*/ 6 w 6"/>
                <a:gd name="T11" fmla="*/ 3 h 5"/>
                <a:gd name="T12" fmla="*/ 6 w 6"/>
                <a:gd name="T13" fmla="*/ 2 h 5"/>
                <a:gd name="T14" fmla="*/ 6 w 6"/>
                <a:gd name="T15" fmla="*/ 1 h 5"/>
                <a:gd name="T16" fmla="*/ 5 w 6"/>
                <a:gd name="T17" fmla="*/ 0 h 5"/>
                <a:gd name="T18" fmla="*/ 5 w 6"/>
                <a:gd name="T19" fmla="*/ 0 h 5"/>
                <a:gd name="T20" fmla="*/ 4 w 6"/>
                <a:gd name="T21" fmla="*/ 0 h 5"/>
                <a:gd name="T22" fmla="*/ 2 w 6"/>
                <a:gd name="T23" fmla="*/ 0 h 5"/>
                <a:gd name="T24" fmla="*/ 1 w 6"/>
                <a:gd name="T25" fmla="*/ 0 h 5"/>
                <a:gd name="T26" fmla="*/ 1 w 6"/>
                <a:gd name="T27" fmla="*/ 1 h 5"/>
                <a:gd name="T28" fmla="*/ 0 w 6"/>
                <a:gd name="T29" fmla="*/ 2 h 5"/>
                <a:gd name="T30" fmla="*/ 0 w 6"/>
                <a:gd name="T31" fmla="*/ 3 h 5"/>
                <a:gd name="T32" fmla="*/ 1 w 6"/>
                <a:gd name="T33" fmla="*/ 4 h 5"/>
                <a:gd name="T34" fmla="*/ 1 w 6"/>
                <a:gd name="T35" fmla="*/ 4 h 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5"/>
                <a:gd name="T56" fmla="*/ 6 w 6"/>
                <a:gd name="T57" fmla="*/ 5 h 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5">
                  <a:moveTo>
                    <a:pt x="1" y="4"/>
                  </a:moveTo>
                  <a:lnTo>
                    <a:pt x="2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43" name="Freeform 1490"/>
            <p:cNvSpPr>
              <a:spLocks/>
            </p:cNvSpPr>
            <p:nvPr/>
          </p:nvSpPr>
          <p:spPr bwMode="auto">
            <a:xfrm>
              <a:off x="2273" y="2892"/>
              <a:ext cx="6" cy="6"/>
            </a:xfrm>
            <a:custGeom>
              <a:avLst/>
              <a:gdLst>
                <a:gd name="T0" fmla="*/ 1 w 6"/>
                <a:gd name="T1" fmla="*/ 6 h 6"/>
                <a:gd name="T2" fmla="*/ 2 w 6"/>
                <a:gd name="T3" fmla="*/ 6 h 6"/>
                <a:gd name="T4" fmla="*/ 4 w 6"/>
                <a:gd name="T5" fmla="*/ 6 h 6"/>
                <a:gd name="T6" fmla="*/ 5 w 6"/>
                <a:gd name="T7" fmla="*/ 6 h 6"/>
                <a:gd name="T8" fmla="*/ 5 w 6"/>
                <a:gd name="T9" fmla="*/ 5 h 6"/>
                <a:gd name="T10" fmla="*/ 6 w 6"/>
                <a:gd name="T11" fmla="*/ 4 h 6"/>
                <a:gd name="T12" fmla="*/ 6 w 6"/>
                <a:gd name="T13" fmla="*/ 2 h 6"/>
                <a:gd name="T14" fmla="*/ 5 w 6"/>
                <a:gd name="T15" fmla="*/ 1 h 6"/>
                <a:gd name="T16" fmla="*/ 5 w 6"/>
                <a:gd name="T17" fmla="*/ 1 h 6"/>
                <a:gd name="T18" fmla="*/ 5 w 6"/>
                <a:gd name="T19" fmla="*/ 1 h 6"/>
                <a:gd name="T20" fmla="*/ 4 w 6"/>
                <a:gd name="T21" fmla="*/ 0 h 6"/>
                <a:gd name="T22" fmla="*/ 2 w 6"/>
                <a:gd name="T23" fmla="*/ 0 h 6"/>
                <a:gd name="T24" fmla="*/ 1 w 6"/>
                <a:gd name="T25" fmla="*/ 1 h 6"/>
                <a:gd name="T26" fmla="*/ 0 w 6"/>
                <a:gd name="T27" fmla="*/ 1 h 6"/>
                <a:gd name="T28" fmla="*/ 0 w 6"/>
                <a:gd name="T29" fmla="*/ 2 h 6"/>
                <a:gd name="T30" fmla="*/ 0 w 6"/>
                <a:gd name="T31" fmla="*/ 4 h 6"/>
                <a:gd name="T32" fmla="*/ 0 w 6"/>
                <a:gd name="T33" fmla="*/ 5 h 6"/>
                <a:gd name="T34" fmla="*/ 1 w 6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6"/>
                <a:gd name="T56" fmla="*/ 6 w 6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6">
                  <a:moveTo>
                    <a:pt x="1" y="6"/>
                  </a:moveTo>
                  <a:lnTo>
                    <a:pt x="2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44" name="Freeform 1491"/>
            <p:cNvSpPr>
              <a:spLocks/>
            </p:cNvSpPr>
            <p:nvPr/>
          </p:nvSpPr>
          <p:spPr bwMode="auto">
            <a:xfrm>
              <a:off x="2263" y="2887"/>
              <a:ext cx="6" cy="5"/>
            </a:xfrm>
            <a:custGeom>
              <a:avLst/>
              <a:gdLst>
                <a:gd name="T0" fmla="*/ 1 w 6"/>
                <a:gd name="T1" fmla="*/ 4 h 5"/>
                <a:gd name="T2" fmla="*/ 2 w 6"/>
                <a:gd name="T3" fmla="*/ 5 h 5"/>
                <a:gd name="T4" fmla="*/ 3 w 6"/>
                <a:gd name="T5" fmla="*/ 5 h 5"/>
                <a:gd name="T6" fmla="*/ 4 w 6"/>
                <a:gd name="T7" fmla="*/ 4 h 5"/>
                <a:gd name="T8" fmla="*/ 6 w 6"/>
                <a:gd name="T9" fmla="*/ 4 h 5"/>
                <a:gd name="T10" fmla="*/ 6 w 6"/>
                <a:gd name="T11" fmla="*/ 3 h 5"/>
                <a:gd name="T12" fmla="*/ 6 w 6"/>
                <a:gd name="T13" fmla="*/ 2 h 5"/>
                <a:gd name="T14" fmla="*/ 6 w 6"/>
                <a:gd name="T15" fmla="*/ 1 h 5"/>
                <a:gd name="T16" fmla="*/ 4 w 6"/>
                <a:gd name="T17" fmla="*/ 0 h 5"/>
                <a:gd name="T18" fmla="*/ 4 w 6"/>
                <a:gd name="T19" fmla="*/ 0 h 5"/>
                <a:gd name="T20" fmla="*/ 3 w 6"/>
                <a:gd name="T21" fmla="*/ 0 h 5"/>
                <a:gd name="T22" fmla="*/ 2 w 6"/>
                <a:gd name="T23" fmla="*/ 0 h 5"/>
                <a:gd name="T24" fmla="*/ 1 w 6"/>
                <a:gd name="T25" fmla="*/ 0 h 5"/>
                <a:gd name="T26" fmla="*/ 1 w 6"/>
                <a:gd name="T27" fmla="*/ 1 h 5"/>
                <a:gd name="T28" fmla="*/ 0 w 6"/>
                <a:gd name="T29" fmla="*/ 2 h 5"/>
                <a:gd name="T30" fmla="*/ 0 w 6"/>
                <a:gd name="T31" fmla="*/ 3 h 5"/>
                <a:gd name="T32" fmla="*/ 1 w 6"/>
                <a:gd name="T33" fmla="*/ 4 h 5"/>
                <a:gd name="T34" fmla="*/ 1 w 6"/>
                <a:gd name="T35" fmla="*/ 4 h 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5"/>
                <a:gd name="T56" fmla="*/ 6 w 6"/>
                <a:gd name="T57" fmla="*/ 5 h 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5">
                  <a:moveTo>
                    <a:pt x="1" y="4"/>
                  </a:moveTo>
                  <a:lnTo>
                    <a:pt x="2" y="5"/>
                  </a:lnTo>
                  <a:lnTo>
                    <a:pt x="3" y="5"/>
                  </a:lnTo>
                  <a:lnTo>
                    <a:pt x="4" y="4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45" name="Freeform 1492"/>
            <p:cNvSpPr>
              <a:spLocks/>
            </p:cNvSpPr>
            <p:nvPr/>
          </p:nvSpPr>
          <p:spPr bwMode="auto">
            <a:xfrm>
              <a:off x="2254" y="2882"/>
              <a:ext cx="6" cy="5"/>
            </a:xfrm>
            <a:custGeom>
              <a:avLst/>
              <a:gdLst>
                <a:gd name="T0" fmla="*/ 1 w 6"/>
                <a:gd name="T1" fmla="*/ 4 h 5"/>
                <a:gd name="T2" fmla="*/ 2 w 6"/>
                <a:gd name="T3" fmla="*/ 5 h 5"/>
                <a:gd name="T4" fmla="*/ 3 w 6"/>
                <a:gd name="T5" fmla="*/ 5 h 5"/>
                <a:gd name="T6" fmla="*/ 4 w 6"/>
                <a:gd name="T7" fmla="*/ 4 h 5"/>
                <a:gd name="T8" fmla="*/ 4 w 6"/>
                <a:gd name="T9" fmla="*/ 4 h 5"/>
                <a:gd name="T10" fmla="*/ 6 w 6"/>
                <a:gd name="T11" fmla="*/ 3 h 5"/>
                <a:gd name="T12" fmla="*/ 6 w 6"/>
                <a:gd name="T13" fmla="*/ 2 h 5"/>
                <a:gd name="T14" fmla="*/ 4 w 6"/>
                <a:gd name="T15" fmla="*/ 1 h 5"/>
                <a:gd name="T16" fmla="*/ 4 w 6"/>
                <a:gd name="T17" fmla="*/ 0 h 5"/>
                <a:gd name="T18" fmla="*/ 4 w 6"/>
                <a:gd name="T19" fmla="*/ 0 h 5"/>
                <a:gd name="T20" fmla="*/ 3 w 6"/>
                <a:gd name="T21" fmla="*/ 0 h 5"/>
                <a:gd name="T22" fmla="*/ 2 w 6"/>
                <a:gd name="T23" fmla="*/ 0 h 5"/>
                <a:gd name="T24" fmla="*/ 1 w 6"/>
                <a:gd name="T25" fmla="*/ 0 h 5"/>
                <a:gd name="T26" fmla="*/ 0 w 6"/>
                <a:gd name="T27" fmla="*/ 1 h 5"/>
                <a:gd name="T28" fmla="*/ 0 w 6"/>
                <a:gd name="T29" fmla="*/ 2 h 5"/>
                <a:gd name="T30" fmla="*/ 0 w 6"/>
                <a:gd name="T31" fmla="*/ 3 h 5"/>
                <a:gd name="T32" fmla="*/ 0 w 6"/>
                <a:gd name="T33" fmla="*/ 4 h 5"/>
                <a:gd name="T34" fmla="*/ 1 w 6"/>
                <a:gd name="T35" fmla="*/ 4 h 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5"/>
                <a:gd name="T56" fmla="*/ 6 w 6"/>
                <a:gd name="T57" fmla="*/ 5 h 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5">
                  <a:moveTo>
                    <a:pt x="1" y="4"/>
                  </a:moveTo>
                  <a:lnTo>
                    <a:pt x="2" y="5"/>
                  </a:lnTo>
                  <a:lnTo>
                    <a:pt x="3" y="5"/>
                  </a:lnTo>
                  <a:lnTo>
                    <a:pt x="4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4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46" name="Freeform 1493"/>
            <p:cNvSpPr>
              <a:spLocks/>
            </p:cNvSpPr>
            <p:nvPr/>
          </p:nvSpPr>
          <p:spPr bwMode="auto">
            <a:xfrm>
              <a:off x="2244" y="2876"/>
              <a:ext cx="5" cy="5"/>
            </a:xfrm>
            <a:custGeom>
              <a:avLst/>
              <a:gdLst>
                <a:gd name="T0" fmla="*/ 1 w 5"/>
                <a:gd name="T1" fmla="*/ 5 h 5"/>
                <a:gd name="T2" fmla="*/ 2 w 5"/>
                <a:gd name="T3" fmla="*/ 5 h 5"/>
                <a:gd name="T4" fmla="*/ 3 w 5"/>
                <a:gd name="T5" fmla="*/ 5 h 5"/>
                <a:gd name="T6" fmla="*/ 4 w 5"/>
                <a:gd name="T7" fmla="*/ 5 h 5"/>
                <a:gd name="T8" fmla="*/ 5 w 5"/>
                <a:gd name="T9" fmla="*/ 4 h 5"/>
                <a:gd name="T10" fmla="*/ 5 w 5"/>
                <a:gd name="T11" fmla="*/ 3 h 5"/>
                <a:gd name="T12" fmla="*/ 5 w 5"/>
                <a:gd name="T13" fmla="*/ 2 h 5"/>
                <a:gd name="T14" fmla="*/ 5 w 5"/>
                <a:gd name="T15" fmla="*/ 1 h 5"/>
                <a:gd name="T16" fmla="*/ 4 w 5"/>
                <a:gd name="T17" fmla="*/ 1 h 5"/>
                <a:gd name="T18" fmla="*/ 4 w 5"/>
                <a:gd name="T19" fmla="*/ 1 h 5"/>
                <a:gd name="T20" fmla="*/ 3 w 5"/>
                <a:gd name="T21" fmla="*/ 0 h 5"/>
                <a:gd name="T22" fmla="*/ 2 w 5"/>
                <a:gd name="T23" fmla="*/ 0 h 5"/>
                <a:gd name="T24" fmla="*/ 1 w 5"/>
                <a:gd name="T25" fmla="*/ 1 h 5"/>
                <a:gd name="T26" fmla="*/ 1 w 5"/>
                <a:gd name="T27" fmla="*/ 1 h 5"/>
                <a:gd name="T28" fmla="*/ 0 w 5"/>
                <a:gd name="T29" fmla="*/ 2 h 5"/>
                <a:gd name="T30" fmla="*/ 0 w 5"/>
                <a:gd name="T31" fmla="*/ 3 h 5"/>
                <a:gd name="T32" fmla="*/ 1 w 5"/>
                <a:gd name="T33" fmla="*/ 4 h 5"/>
                <a:gd name="T34" fmla="*/ 1 w 5"/>
                <a:gd name="T35" fmla="*/ 5 h 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"/>
                <a:gd name="T55" fmla="*/ 0 h 5"/>
                <a:gd name="T56" fmla="*/ 5 w 5"/>
                <a:gd name="T57" fmla="*/ 5 h 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" h="5">
                  <a:moveTo>
                    <a:pt x="1" y="5"/>
                  </a:moveTo>
                  <a:lnTo>
                    <a:pt x="2" y="5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47" name="Freeform 1494"/>
            <p:cNvSpPr>
              <a:spLocks/>
            </p:cNvSpPr>
            <p:nvPr/>
          </p:nvSpPr>
          <p:spPr bwMode="auto">
            <a:xfrm>
              <a:off x="2235" y="2870"/>
              <a:ext cx="5" cy="6"/>
            </a:xfrm>
            <a:custGeom>
              <a:avLst/>
              <a:gdLst>
                <a:gd name="T0" fmla="*/ 1 w 5"/>
                <a:gd name="T1" fmla="*/ 4 h 6"/>
                <a:gd name="T2" fmla="*/ 2 w 5"/>
                <a:gd name="T3" fmla="*/ 6 h 6"/>
                <a:gd name="T4" fmla="*/ 3 w 5"/>
                <a:gd name="T5" fmla="*/ 6 h 6"/>
                <a:gd name="T6" fmla="*/ 4 w 5"/>
                <a:gd name="T7" fmla="*/ 4 h 6"/>
                <a:gd name="T8" fmla="*/ 5 w 5"/>
                <a:gd name="T9" fmla="*/ 4 h 6"/>
                <a:gd name="T10" fmla="*/ 5 w 5"/>
                <a:gd name="T11" fmla="*/ 3 h 6"/>
                <a:gd name="T12" fmla="*/ 5 w 5"/>
                <a:gd name="T13" fmla="*/ 2 h 6"/>
                <a:gd name="T14" fmla="*/ 5 w 5"/>
                <a:gd name="T15" fmla="*/ 1 h 6"/>
                <a:gd name="T16" fmla="*/ 4 w 5"/>
                <a:gd name="T17" fmla="*/ 0 h 6"/>
                <a:gd name="T18" fmla="*/ 4 w 5"/>
                <a:gd name="T19" fmla="*/ 0 h 6"/>
                <a:gd name="T20" fmla="*/ 3 w 5"/>
                <a:gd name="T21" fmla="*/ 0 h 6"/>
                <a:gd name="T22" fmla="*/ 2 w 5"/>
                <a:gd name="T23" fmla="*/ 0 h 6"/>
                <a:gd name="T24" fmla="*/ 1 w 5"/>
                <a:gd name="T25" fmla="*/ 0 h 6"/>
                <a:gd name="T26" fmla="*/ 1 w 5"/>
                <a:gd name="T27" fmla="*/ 1 h 6"/>
                <a:gd name="T28" fmla="*/ 0 w 5"/>
                <a:gd name="T29" fmla="*/ 2 h 6"/>
                <a:gd name="T30" fmla="*/ 0 w 5"/>
                <a:gd name="T31" fmla="*/ 3 h 6"/>
                <a:gd name="T32" fmla="*/ 1 w 5"/>
                <a:gd name="T33" fmla="*/ 4 h 6"/>
                <a:gd name="T34" fmla="*/ 1 w 5"/>
                <a:gd name="T35" fmla="*/ 4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"/>
                <a:gd name="T55" fmla="*/ 0 h 6"/>
                <a:gd name="T56" fmla="*/ 5 w 5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" h="6">
                  <a:moveTo>
                    <a:pt x="1" y="4"/>
                  </a:moveTo>
                  <a:lnTo>
                    <a:pt x="2" y="6"/>
                  </a:lnTo>
                  <a:lnTo>
                    <a:pt x="3" y="6"/>
                  </a:lnTo>
                  <a:lnTo>
                    <a:pt x="4" y="4"/>
                  </a:lnTo>
                  <a:lnTo>
                    <a:pt x="5" y="4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48" name="Freeform 1495"/>
            <p:cNvSpPr>
              <a:spLocks/>
            </p:cNvSpPr>
            <p:nvPr/>
          </p:nvSpPr>
          <p:spPr bwMode="auto">
            <a:xfrm>
              <a:off x="2226" y="2864"/>
              <a:ext cx="5" cy="5"/>
            </a:xfrm>
            <a:custGeom>
              <a:avLst/>
              <a:gdLst>
                <a:gd name="T0" fmla="*/ 1 w 5"/>
                <a:gd name="T1" fmla="*/ 5 h 5"/>
                <a:gd name="T2" fmla="*/ 2 w 5"/>
                <a:gd name="T3" fmla="*/ 5 h 5"/>
                <a:gd name="T4" fmla="*/ 3 w 5"/>
                <a:gd name="T5" fmla="*/ 5 h 5"/>
                <a:gd name="T6" fmla="*/ 4 w 5"/>
                <a:gd name="T7" fmla="*/ 5 h 5"/>
                <a:gd name="T8" fmla="*/ 4 w 5"/>
                <a:gd name="T9" fmla="*/ 4 h 5"/>
                <a:gd name="T10" fmla="*/ 5 w 5"/>
                <a:gd name="T11" fmla="*/ 3 h 5"/>
                <a:gd name="T12" fmla="*/ 5 w 5"/>
                <a:gd name="T13" fmla="*/ 2 h 5"/>
                <a:gd name="T14" fmla="*/ 4 w 5"/>
                <a:gd name="T15" fmla="*/ 1 h 5"/>
                <a:gd name="T16" fmla="*/ 4 w 5"/>
                <a:gd name="T17" fmla="*/ 1 h 5"/>
                <a:gd name="T18" fmla="*/ 4 w 5"/>
                <a:gd name="T19" fmla="*/ 1 h 5"/>
                <a:gd name="T20" fmla="*/ 3 w 5"/>
                <a:gd name="T21" fmla="*/ 0 h 5"/>
                <a:gd name="T22" fmla="*/ 2 w 5"/>
                <a:gd name="T23" fmla="*/ 0 h 5"/>
                <a:gd name="T24" fmla="*/ 1 w 5"/>
                <a:gd name="T25" fmla="*/ 1 h 5"/>
                <a:gd name="T26" fmla="*/ 0 w 5"/>
                <a:gd name="T27" fmla="*/ 1 h 5"/>
                <a:gd name="T28" fmla="*/ 0 w 5"/>
                <a:gd name="T29" fmla="*/ 2 h 5"/>
                <a:gd name="T30" fmla="*/ 0 w 5"/>
                <a:gd name="T31" fmla="*/ 3 h 5"/>
                <a:gd name="T32" fmla="*/ 0 w 5"/>
                <a:gd name="T33" fmla="*/ 4 h 5"/>
                <a:gd name="T34" fmla="*/ 1 w 5"/>
                <a:gd name="T35" fmla="*/ 5 h 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"/>
                <a:gd name="T55" fmla="*/ 0 h 5"/>
                <a:gd name="T56" fmla="*/ 5 w 5"/>
                <a:gd name="T57" fmla="*/ 5 h 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" h="5">
                  <a:moveTo>
                    <a:pt x="1" y="5"/>
                  </a:moveTo>
                  <a:lnTo>
                    <a:pt x="2" y="5"/>
                  </a:lnTo>
                  <a:lnTo>
                    <a:pt x="3" y="5"/>
                  </a:lnTo>
                  <a:lnTo>
                    <a:pt x="4" y="5"/>
                  </a:lnTo>
                  <a:lnTo>
                    <a:pt x="4" y="4"/>
                  </a:lnTo>
                  <a:lnTo>
                    <a:pt x="5" y="3"/>
                  </a:lnTo>
                  <a:lnTo>
                    <a:pt x="5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49" name="Freeform 1496"/>
            <p:cNvSpPr>
              <a:spLocks/>
            </p:cNvSpPr>
            <p:nvPr/>
          </p:nvSpPr>
          <p:spPr bwMode="auto">
            <a:xfrm>
              <a:off x="2216" y="2859"/>
              <a:ext cx="5" cy="5"/>
            </a:xfrm>
            <a:custGeom>
              <a:avLst/>
              <a:gdLst>
                <a:gd name="T0" fmla="*/ 1 w 5"/>
                <a:gd name="T1" fmla="*/ 4 h 5"/>
                <a:gd name="T2" fmla="*/ 2 w 5"/>
                <a:gd name="T3" fmla="*/ 5 h 5"/>
                <a:gd name="T4" fmla="*/ 3 w 5"/>
                <a:gd name="T5" fmla="*/ 5 h 5"/>
                <a:gd name="T6" fmla="*/ 4 w 5"/>
                <a:gd name="T7" fmla="*/ 4 h 5"/>
                <a:gd name="T8" fmla="*/ 5 w 5"/>
                <a:gd name="T9" fmla="*/ 4 h 5"/>
                <a:gd name="T10" fmla="*/ 5 w 5"/>
                <a:gd name="T11" fmla="*/ 3 h 5"/>
                <a:gd name="T12" fmla="*/ 5 w 5"/>
                <a:gd name="T13" fmla="*/ 2 h 5"/>
                <a:gd name="T14" fmla="*/ 5 w 5"/>
                <a:gd name="T15" fmla="*/ 1 h 5"/>
                <a:gd name="T16" fmla="*/ 4 w 5"/>
                <a:gd name="T17" fmla="*/ 0 h 5"/>
                <a:gd name="T18" fmla="*/ 4 w 5"/>
                <a:gd name="T19" fmla="*/ 0 h 5"/>
                <a:gd name="T20" fmla="*/ 3 w 5"/>
                <a:gd name="T21" fmla="*/ 0 h 5"/>
                <a:gd name="T22" fmla="*/ 2 w 5"/>
                <a:gd name="T23" fmla="*/ 0 h 5"/>
                <a:gd name="T24" fmla="*/ 1 w 5"/>
                <a:gd name="T25" fmla="*/ 0 h 5"/>
                <a:gd name="T26" fmla="*/ 1 w 5"/>
                <a:gd name="T27" fmla="*/ 1 h 5"/>
                <a:gd name="T28" fmla="*/ 0 w 5"/>
                <a:gd name="T29" fmla="*/ 2 h 5"/>
                <a:gd name="T30" fmla="*/ 0 w 5"/>
                <a:gd name="T31" fmla="*/ 3 h 5"/>
                <a:gd name="T32" fmla="*/ 1 w 5"/>
                <a:gd name="T33" fmla="*/ 4 h 5"/>
                <a:gd name="T34" fmla="*/ 1 w 5"/>
                <a:gd name="T35" fmla="*/ 4 h 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"/>
                <a:gd name="T55" fmla="*/ 0 h 5"/>
                <a:gd name="T56" fmla="*/ 5 w 5"/>
                <a:gd name="T57" fmla="*/ 5 h 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" h="5">
                  <a:moveTo>
                    <a:pt x="1" y="4"/>
                  </a:moveTo>
                  <a:lnTo>
                    <a:pt x="2" y="5"/>
                  </a:lnTo>
                  <a:lnTo>
                    <a:pt x="3" y="5"/>
                  </a:lnTo>
                  <a:lnTo>
                    <a:pt x="4" y="4"/>
                  </a:lnTo>
                  <a:lnTo>
                    <a:pt x="5" y="4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50" name="Freeform 1497"/>
            <p:cNvSpPr>
              <a:spLocks/>
            </p:cNvSpPr>
            <p:nvPr/>
          </p:nvSpPr>
          <p:spPr bwMode="auto">
            <a:xfrm>
              <a:off x="2206" y="2853"/>
              <a:ext cx="6" cy="6"/>
            </a:xfrm>
            <a:custGeom>
              <a:avLst/>
              <a:gdLst>
                <a:gd name="T0" fmla="*/ 2 w 6"/>
                <a:gd name="T1" fmla="*/ 5 h 6"/>
                <a:gd name="T2" fmla="*/ 3 w 6"/>
                <a:gd name="T3" fmla="*/ 6 h 6"/>
                <a:gd name="T4" fmla="*/ 4 w 6"/>
                <a:gd name="T5" fmla="*/ 6 h 6"/>
                <a:gd name="T6" fmla="*/ 5 w 6"/>
                <a:gd name="T7" fmla="*/ 5 h 6"/>
                <a:gd name="T8" fmla="*/ 5 w 6"/>
                <a:gd name="T9" fmla="*/ 5 h 6"/>
                <a:gd name="T10" fmla="*/ 6 w 6"/>
                <a:gd name="T11" fmla="*/ 4 h 6"/>
                <a:gd name="T12" fmla="*/ 6 w 6"/>
                <a:gd name="T13" fmla="*/ 3 h 6"/>
                <a:gd name="T14" fmla="*/ 5 w 6"/>
                <a:gd name="T15" fmla="*/ 1 h 6"/>
                <a:gd name="T16" fmla="*/ 5 w 6"/>
                <a:gd name="T17" fmla="*/ 0 h 6"/>
                <a:gd name="T18" fmla="*/ 5 w 6"/>
                <a:gd name="T19" fmla="*/ 0 h 6"/>
                <a:gd name="T20" fmla="*/ 4 w 6"/>
                <a:gd name="T21" fmla="*/ 0 h 6"/>
                <a:gd name="T22" fmla="*/ 3 w 6"/>
                <a:gd name="T23" fmla="*/ 0 h 6"/>
                <a:gd name="T24" fmla="*/ 2 w 6"/>
                <a:gd name="T25" fmla="*/ 0 h 6"/>
                <a:gd name="T26" fmla="*/ 0 w 6"/>
                <a:gd name="T27" fmla="*/ 1 h 6"/>
                <a:gd name="T28" fmla="*/ 0 w 6"/>
                <a:gd name="T29" fmla="*/ 3 h 6"/>
                <a:gd name="T30" fmla="*/ 0 w 6"/>
                <a:gd name="T31" fmla="*/ 4 h 6"/>
                <a:gd name="T32" fmla="*/ 0 w 6"/>
                <a:gd name="T33" fmla="*/ 5 h 6"/>
                <a:gd name="T34" fmla="*/ 2 w 6"/>
                <a:gd name="T35" fmla="*/ 5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6"/>
                <a:gd name="T56" fmla="*/ 6 w 6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6">
                  <a:moveTo>
                    <a:pt x="2" y="5"/>
                  </a:moveTo>
                  <a:lnTo>
                    <a:pt x="3" y="6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5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2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51" name="Freeform 1498"/>
            <p:cNvSpPr>
              <a:spLocks/>
            </p:cNvSpPr>
            <p:nvPr/>
          </p:nvSpPr>
          <p:spPr bwMode="auto">
            <a:xfrm>
              <a:off x="2196" y="2847"/>
              <a:ext cx="6" cy="5"/>
            </a:xfrm>
            <a:custGeom>
              <a:avLst/>
              <a:gdLst>
                <a:gd name="T0" fmla="*/ 1 w 6"/>
                <a:gd name="T1" fmla="*/ 5 h 5"/>
                <a:gd name="T2" fmla="*/ 3 w 6"/>
                <a:gd name="T3" fmla="*/ 5 h 5"/>
                <a:gd name="T4" fmla="*/ 4 w 6"/>
                <a:gd name="T5" fmla="*/ 5 h 5"/>
                <a:gd name="T6" fmla="*/ 5 w 6"/>
                <a:gd name="T7" fmla="*/ 5 h 5"/>
                <a:gd name="T8" fmla="*/ 6 w 6"/>
                <a:gd name="T9" fmla="*/ 4 h 5"/>
                <a:gd name="T10" fmla="*/ 6 w 6"/>
                <a:gd name="T11" fmla="*/ 3 h 5"/>
                <a:gd name="T12" fmla="*/ 6 w 6"/>
                <a:gd name="T13" fmla="*/ 2 h 5"/>
                <a:gd name="T14" fmla="*/ 6 w 6"/>
                <a:gd name="T15" fmla="*/ 1 h 5"/>
                <a:gd name="T16" fmla="*/ 5 w 6"/>
                <a:gd name="T17" fmla="*/ 1 h 5"/>
                <a:gd name="T18" fmla="*/ 5 w 6"/>
                <a:gd name="T19" fmla="*/ 1 h 5"/>
                <a:gd name="T20" fmla="*/ 4 w 6"/>
                <a:gd name="T21" fmla="*/ 0 h 5"/>
                <a:gd name="T22" fmla="*/ 3 w 6"/>
                <a:gd name="T23" fmla="*/ 0 h 5"/>
                <a:gd name="T24" fmla="*/ 1 w 6"/>
                <a:gd name="T25" fmla="*/ 1 h 5"/>
                <a:gd name="T26" fmla="*/ 1 w 6"/>
                <a:gd name="T27" fmla="*/ 1 h 5"/>
                <a:gd name="T28" fmla="*/ 0 w 6"/>
                <a:gd name="T29" fmla="*/ 2 h 5"/>
                <a:gd name="T30" fmla="*/ 0 w 6"/>
                <a:gd name="T31" fmla="*/ 3 h 5"/>
                <a:gd name="T32" fmla="*/ 1 w 6"/>
                <a:gd name="T33" fmla="*/ 4 h 5"/>
                <a:gd name="T34" fmla="*/ 1 w 6"/>
                <a:gd name="T35" fmla="*/ 5 h 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5"/>
                <a:gd name="T56" fmla="*/ 6 w 6"/>
                <a:gd name="T57" fmla="*/ 5 h 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5">
                  <a:moveTo>
                    <a:pt x="1" y="5"/>
                  </a:moveTo>
                  <a:lnTo>
                    <a:pt x="3" y="5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52" name="Freeform 1499"/>
            <p:cNvSpPr>
              <a:spLocks/>
            </p:cNvSpPr>
            <p:nvPr/>
          </p:nvSpPr>
          <p:spPr bwMode="auto">
            <a:xfrm>
              <a:off x="2187" y="2842"/>
              <a:ext cx="6" cy="5"/>
            </a:xfrm>
            <a:custGeom>
              <a:avLst/>
              <a:gdLst>
                <a:gd name="T0" fmla="*/ 1 w 6"/>
                <a:gd name="T1" fmla="*/ 4 h 5"/>
                <a:gd name="T2" fmla="*/ 3 w 6"/>
                <a:gd name="T3" fmla="*/ 5 h 5"/>
                <a:gd name="T4" fmla="*/ 4 w 6"/>
                <a:gd name="T5" fmla="*/ 5 h 5"/>
                <a:gd name="T6" fmla="*/ 5 w 6"/>
                <a:gd name="T7" fmla="*/ 4 h 5"/>
                <a:gd name="T8" fmla="*/ 5 w 6"/>
                <a:gd name="T9" fmla="*/ 4 h 5"/>
                <a:gd name="T10" fmla="*/ 6 w 6"/>
                <a:gd name="T11" fmla="*/ 3 h 5"/>
                <a:gd name="T12" fmla="*/ 6 w 6"/>
                <a:gd name="T13" fmla="*/ 2 h 5"/>
                <a:gd name="T14" fmla="*/ 5 w 6"/>
                <a:gd name="T15" fmla="*/ 1 h 5"/>
                <a:gd name="T16" fmla="*/ 5 w 6"/>
                <a:gd name="T17" fmla="*/ 0 h 5"/>
                <a:gd name="T18" fmla="*/ 5 w 6"/>
                <a:gd name="T19" fmla="*/ 0 h 5"/>
                <a:gd name="T20" fmla="*/ 4 w 6"/>
                <a:gd name="T21" fmla="*/ 0 h 5"/>
                <a:gd name="T22" fmla="*/ 3 w 6"/>
                <a:gd name="T23" fmla="*/ 0 h 5"/>
                <a:gd name="T24" fmla="*/ 1 w 6"/>
                <a:gd name="T25" fmla="*/ 0 h 5"/>
                <a:gd name="T26" fmla="*/ 0 w 6"/>
                <a:gd name="T27" fmla="*/ 1 h 5"/>
                <a:gd name="T28" fmla="*/ 0 w 6"/>
                <a:gd name="T29" fmla="*/ 2 h 5"/>
                <a:gd name="T30" fmla="*/ 0 w 6"/>
                <a:gd name="T31" fmla="*/ 3 h 5"/>
                <a:gd name="T32" fmla="*/ 0 w 6"/>
                <a:gd name="T33" fmla="*/ 4 h 5"/>
                <a:gd name="T34" fmla="*/ 1 w 6"/>
                <a:gd name="T35" fmla="*/ 4 h 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5"/>
                <a:gd name="T56" fmla="*/ 6 w 6"/>
                <a:gd name="T57" fmla="*/ 5 h 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5">
                  <a:moveTo>
                    <a:pt x="1" y="4"/>
                  </a:moveTo>
                  <a:lnTo>
                    <a:pt x="3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53" name="Freeform 1500"/>
            <p:cNvSpPr>
              <a:spLocks/>
            </p:cNvSpPr>
            <p:nvPr/>
          </p:nvSpPr>
          <p:spPr bwMode="auto">
            <a:xfrm>
              <a:off x="2177" y="2836"/>
              <a:ext cx="6" cy="5"/>
            </a:xfrm>
            <a:custGeom>
              <a:avLst/>
              <a:gdLst>
                <a:gd name="T0" fmla="*/ 1 w 6"/>
                <a:gd name="T1" fmla="*/ 5 h 5"/>
                <a:gd name="T2" fmla="*/ 2 w 6"/>
                <a:gd name="T3" fmla="*/ 5 h 5"/>
                <a:gd name="T4" fmla="*/ 3 w 6"/>
                <a:gd name="T5" fmla="*/ 5 h 5"/>
                <a:gd name="T6" fmla="*/ 5 w 6"/>
                <a:gd name="T7" fmla="*/ 5 h 5"/>
                <a:gd name="T8" fmla="*/ 6 w 6"/>
                <a:gd name="T9" fmla="*/ 4 h 5"/>
                <a:gd name="T10" fmla="*/ 6 w 6"/>
                <a:gd name="T11" fmla="*/ 3 h 5"/>
                <a:gd name="T12" fmla="*/ 6 w 6"/>
                <a:gd name="T13" fmla="*/ 2 h 5"/>
                <a:gd name="T14" fmla="*/ 6 w 6"/>
                <a:gd name="T15" fmla="*/ 1 h 5"/>
                <a:gd name="T16" fmla="*/ 5 w 6"/>
                <a:gd name="T17" fmla="*/ 1 h 5"/>
                <a:gd name="T18" fmla="*/ 5 w 6"/>
                <a:gd name="T19" fmla="*/ 1 h 5"/>
                <a:gd name="T20" fmla="*/ 3 w 6"/>
                <a:gd name="T21" fmla="*/ 0 h 5"/>
                <a:gd name="T22" fmla="*/ 2 w 6"/>
                <a:gd name="T23" fmla="*/ 0 h 5"/>
                <a:gd name="T24" fmla="*/ 1 w 6"/>
                <a:gd name="T25" fmla="*/ 1 h 5"/>
                <a:gd name="T26" fmla="*/ 1 w 6"/>
                <a:gd name="T27" fmla="*/ 1 h 5"/>
                <a:gd name="T28" fmla="*/ 0 w 6"/>
                <a:gd name="T29" fmla="*/ 2 h 5"/>
                <a:gd name="T30" fmla="*/ 0 w 6"/>
                <a:gd name="T31" fmla="*/ 3 h 5"/>
                <a:gd name="T32" fmla="*/ 1 w 6"/>
                <a:gd name="T33" fmla="*/ 4 h 5"/>
                <a:gd name="T34" fmla="*/ 1 w 6"/>
                <a:gd name="T35" fmla="*/ 5 h 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5"/>
                <a:gd name="T56" fmla="*/ 6 w 6"/>
                <a:gd name="T57" fmla="*/ 5 h 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5">
                  <a:moveTo>
                    <a:pt x="1" y="5"/>
                  </a:moveTo>
                  <a:lnTo>
                    <a:pt x="2" y="5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54" name="Freeform 1501"/>
            <p:cNvSpPr>
              <a:spLocks/>
            </p:cNvSpPr>
            <p:nvPr/>
          </p:nvSpPr>
          <p:spPr bwMode="auto">
            <a:xfrm>
              <a:off x="2168" y="2830"/>
              <a:ext cx="6" cy="6"/>
            </a:xfrm>
            <a:custGeom>
              <a:avLst/>
              <a:gdLst>
                <a:gd name="T0" fmla="*/ 1 w 6"/>
                <a:gd name="T1" fmla="*/ 6 h 6"/>
                <a:gd name="T2" fmla="*/ 2 w 6"/>
                <a:gd name="T3" fmla="*/ 6 h 6"/>
                <a:gd name="T4" fmla="*/ 3 w 6"/>
                <a:gd name="T5" fmla="*/ 6 h 6"/>
                <a:gd name="T6" fmla="*/ 5 w 6"/>
                <a:gd name="T7" fmla="*/ 6 h 6"/>
                <a:gd name="T8" fmla="*/ 6 w 6"/>
                <a:gd name="T9" fmla="*/ 4 h 6"/>
                <a:gd name="T10" fmla="*/ 6 w 6"/>
                <a:gd name="T11" fmla="*/ 3 h 6"/>
                <a:gd name="T12" fmla="*/ 6 w 6"/>
                <a:gd name="T13" fmla="*/ 2 h 6"/>
                <a:gd name="T14" fmla="*/ 6 w 6"/>
                <a:gd name="T15" fmla="*/ 1 h 6"/>
                <a:gd name="T16" fmla="*/ 5 w 6"/>
                <a:gd name="T17" fmla="*/ 1 h 6"/>
                <a:gd name="T18" fmla="*/ 5 w 6"/>
                <a:gd name="T19" fmla="*/ 1 h 6"/>
                <a:gd name="T20" fmla="*/ 3 w 6"/>
                <a:gd name="T21" fmla="*/ 0 h 6"/>
                <a:gd name="T22" fmla="*/ 2 w 6"/>
                <a:gd name="T23" fmla="*/ 0 h 6"/>
                <a:gd name="T24" fmla="*/ 1 w 6"/>
                <a:gd name="T25" fmla="*/ 1 h 6"/>
                <a:gd name="T26" fmla="*/ 1 w 6"/>
                <a:gd name="T27" fmla="*/ 1 h 6"/>
                <a:gd name="T28" fmla="*/ 0 w 6"/>
                <a:gd name="T29" fmla="*/ 2 h 6"/>
                <a:gd name="T30" fmla="*/ 0 w 6"/>
                <a:gd name="T31" fmla="*/ 3 h 6"/>
                <a:gd name="T32" fmla="*/ 1 w 6"/>
                <a:gd name="T33" fmla="*/ 4 h 6"/>
                <a:gd name="T34" fmla="*/ 1 w 6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6"/>
                <a:gd name="T56" fmla="*/ 6 w 6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6">
                  <a:moveTo>
                    <a:pt x="1" y="6"/>
                  </a:moveTo>
                  <a:lnTo>
                    <a:pt x="2" y="6"/>
                  </a:lnTo>
                  <a:lnTo>
                    <a:pt x="3" y="6"/>
                  </a:lnTo>
                  <a:lnTo>
                    <a:pt x="5" y="6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55" name="Freeform 1502"/>
            <p:cNvSpPr>
              <a:spLocks/>
            </p:cNvSpPr>
            <p:nvPr/>
          </p:nvSpPr>
          <p:spPr bwMode="auto">
            <a:xfrm>
              <a:off x="2159" y="2825"/>
              <a:ext cx="6" cy="5"/>
            </a:xfrm>
            <a:custGeom>
              <a:avLst/>
              <a:gdLst>
                <a:gd name="T0" fmla="*/ 1 w 6"/>
                <a:gd name="T1" fmla="*/ 4 h 5"/>
                <a:gd name="T2" fmla="*/ 2 w 6"/>
                <a:gd name="T3" fmla="*/ 5 h 5"/>
                <a:gd name="T4" fmla="*/ 3 w 6"/>
                <a:gd name="T5" fmla="*/ 5 h 5"/>
                <a:gd name="T6" fmla="*/ 5 w 6"/>
                <a:gd name="T7" fmla="*/ 4 h 5"/>
                <a:gd name="T8" fmla="*/ 5 w 6"/>
                <a:gd name="T9" fmla="*/ 4 h 5"/>
                <a:gd name="T10" fmla="*/ 6 w 6"/>
                <a:gd name="T11" fmla="*/ 3 h 5"/>
                <a:gd name="T12" fmla="*/ 6 w 6"/>
                <a:gd name="T13" fmla="*/ 2 h 5"/>
                <a:gd name="T14" fmla="*/ 5 w 6"/>
                <a:gd name="T15" fmla="*/ 1 h 5"/>
                <a:gd name="T16" fmla="*/ 5 w 6"/>
                <a:gd name="T17" fmla="*/ 0 h 5"/>
                <a:gd name="T18" fmla="*/ 5 w 6"/>
                <a:gd name="T19" fmla="*/ 0 h 5"/>
                <a:gd name="T20" fmla="*/ 3 w 6"/>
                <a:gd name="T21" fmla="*/ 0 h 5"/>
                <a:gd name="T22" fmla="*/ 2 w 6"/>
                <a:gd name="T23" fmla="*/ 0 h 5"/>
                <a:gd name="T24" fmla="*/ 1 w 6"/>
                <a:gd name="T25" fmla="*/ 0 h 5"/>
                <a:gd name="T26" fmla="*/ 0 w 6"/>
                <a:gd name="T27" fmla="*/ 1 h 5"/>
                <a:gd name="T28" fmla="*/ 0 w 6"/>
                <a:gd name="T29" fmla="*/ 2 h 5"/>
                <a:gd name="T30" fmla="*/ 0 w 6"/>
                <a:gd name="T31" fmla="*/ 3 h 5"/>
                <a:gd name="T32" fmla="*/ 0 w 6"/>
                <a:gd name="T33" fmla="*/ 4 h 5"/>
                <a:gd name="T34" fmla="*/ 1 w 6"/>
                <a:gd name="T35" fmla="*/ 4 h 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5"/>
                <a:gd name="T56" fmla="*/ 6 w 6"/>
                <a:gd name="T57" fmla="*/ 5 h 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5">
                  <a:moveTo>
                    <a:pt x="1" y="4"/>
                  </a:moveTo>
                  <a:lnTo>
                    <a:pt x="2" y="5"/>
                  </a:lnTo>
                  <a:lnTo>
                    <a:pt x="3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56" name="Freeform 1503"/>
            <p:cNvSpPr>
              <a:spLocks/>
            </p:cNvSpPr>
            <p:nvPr/>
          </p:nvSpPr>
          <p:spPr bwMode="auto">
            <a:xfrm>
              <a:off x="2149" y="2819"/>
              <a:ext cx="6" cy="5"/>
            </a:xfrm>
            <a:custGeom>
              <a:avLst/>
              <a:gdLst>
                <a:gd name="T0" fmla="*/ 1 w 6"/>
                <a:gd name="T1" fmla="*/ 5 h 5"/>
                <a:gd name="T2" fmla="*/ 2 w 6"/>
                <a:gd name="T3" fmla="*/ 5 h 5"/>
                <a:gd name="T4" fmla="*/ 3 w 6"/>
                <a:gd name="T5" fmla="*/ 5 h 5"/>
                <a:gd name="T6" fmla="*/ 4 w 6"/>
                <a:gd name="T7" fmla="*/ 5 h 5"/>
                <a:gd name="T8" fmla="*/ 6 w 6"/>
                <a:gd name="T9" fmla="*/ 4 h 5"/>
                <a:gd name="T10" fmla="*/ 6 w 6"/>
                <a:gd name="T11" fmla="*/ 3 h 5"/>
                <a:gd name="T12" fmla="*/ 6 w 6"/>
                <a:gd name="T13" fmla="*/ 2 h 5"/>
                <a:gd name="T14" fmla="*/ 6 w 6"/>
                <a:gd name="T15" fmla="*/ 1 h 5"/>
                <a:gd name="T16" fmla="*/ 4 w 6"/>
                <a:gd name="T17" fmla="*/ 1 h 5"/>
                <a:gd name="T18" fmla="*/ 4 w 6"/>
                <a:gd name="T19" fmla="*/ 1 h 5"/>
                <a:gd name="T20" fmla="*/ 3 w 6"/>
                <a:gd name="T21" fmla="*/ 0 h 5"/>
                <a:gd name="T22" fmla="*/ 2 w 6"/>
                <a:gd name="T23" fmla="*/ 0 h 5"/>
                <a:gd name="T24" fmla="*/ 1 w 6"/>
                <a:gd name="T25" fmla="*/ 1 h 5"/>
                <a:gd name="T26" fmla="*/ 1 w 6"/>
                <a:gd name="T27" fmla="*/ 1 h 5"/>
                <a:gd name="T28" fmla="*/ 0 w 6"/>
                <a:gd name="T29" fmla="*/ 2 h 5"/>
                <a:gd name="T30" fmla="*/ 0 w 6"/>
                <a:gd name="T31" fmla="*/ 3 h 5"/>
                <a:gd name="T32" fmla="*/ 1 w 6"/>
                <a:gd name="T33" fmla="*/ 4 h 5"/>
                <a:gd name="T34" fmla="*/ 1 w 6"/>
                <a:gd name="T35" fmla="*/ 5 h 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5"/>
                <a:gd name="T56" fmla="*/ 6 w 6"/>
                <a:gd name="T57" fmla="*/ 5 h 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5">
                  <a:moveTo>
                    <a:pt x="1" y="5"/>
                  </a:moveTo>
                  <a:lnTo>
                    <a:pt x="2" y="5"/>
                  </a:lnTo>
                  <a:lnTo>
                    <a:pt x="3" y="5"/>
                  </a:lnTo>
                  <a:lnTo>
                    <a:pt x="4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1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57" name="Freeform 1504"/>
            <p:cNvSpPr>
              <a:spLocks/>
            </p:cNvSpPr>
            <p:nvPr/>
          </p:nvSpPr>
          <p:spPr bwMode="auto">
            <a:xfrm>
              <a:off x="2140" y="2813"/>
              <a:ext cx="5" cy="6"/>
            </a:xfrm>
            <a:custGeom>
              <a:avLst/>
              <a:gdLst>
                <a:gd name="T0" fmla="*/ 1 w 5"/>
                <a:gd name="T1" fmla="*/ 5 h 6"/>
                <a:gd name="T2" fmla="*/ 2 w 5"/>
                <a:gd name="T3" fmla="*/ 6 h 6"/>
                <a:gd name="T4" fmla="*/ 3 w 5"/>
                <a:gd name="T5" fmla="*/ 6 h 6"/>
                <a:gd name="T6" fmla="*/ 4 w 5"/>
                <a:gd name="T7" fmla="*/ 5 h 6"/>
                <a:gd name="T8" fmla="*/ 4 w 5"/>
                <a:gd name="T9" fmla="*/ 5 h 6"/>
                <a:gd name="T10" fmla="*/ 5 w 5"/>
                <a:gd name="T11" fmla="*/ 4 h 6"/>
                <a:gd name="T12" fmla="*/ 5 w 5"/>
                <a:gd name="T13" fmla="*/ 3 h 6"/>
                <a:gd name="T14" fmla="*/ 4 w 5"/>
                <a:gd name="T15" fmla="*/ 1 h 6"/>
                <a:gd name="T16" fmla="*/ 4 w 5"/>
                <a:gd name="T17" fmla="*/ 0 h 6"/>
                <a:gd name="T18" fmla="*/ 4 w 5"/>
                <a:gd name="T19" fmla="*/ 0 h 6"/>
                <a:gd name="T20" fmla="*/ 3 w 5"/>
                <a:gd name="T21" fmla="*/ 0 h 6"/>
                <a:gd name="T22" fmla="*/ 2 w 5"/>
                <a:gd name="T23" fmla="*/ 0 h 6"/>
                <a:gd name="T24" fmla="*/ 1 w 5"/>
                <a:gd name="T25" fmla="*/ 0 h 6"/>
                <a:gd name="T26" fmla="*/ 0 w 5"/>
                <a:gd name="T27" fmla="*/ 1 h 6"/>
                <a:gd name="T28" fmla="*/ 0 w 5"/>
                <a:gd name="T29" fmla="*/ 3 h 6"/>
                <a:gd name="T30" fmla="*/ 0 w 5"/>
                <a:gd name="T31" fmla="*/ 4 h 6"/>
                <a:gd name="T32" fmla="*/ 0 w 5"/>
                <a:gd name="T33" fmla="*/ 5 h 6"/>
                <a:gd name="T34" fmla="*/ 1 w 5"/>
                <a:gd name="T35" fmla="*/ 5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"/>
                <a:gd name="T55" fmla="*/ 0 h 6"/>
                <a:gd name="T56" fmla="*/ 5 w 5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" h="6">
                  <a:moveTo>
                    <a:pt x="1" y="5"/>
                  </a:moveTo>
                  <a:lnTo>
                    <a:pt x="2" y="6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4"/>
                  </a:lnTo>
                  <a:lnTo>
                    <a:pt x="5" y="3"/>
                  </a:lnTo>
                  <a:lnTo>
                    <a:pt x="4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58" name="Freeform 1505"/>
            <p:cNvSpPr>
              <a:spLocks/>
            </p:cNvSpPr>
            <p:nvPr/>
          </p:nvSpPr>
          <p:spPr bwMode="auto">
            <a:xfrm>
              <a:off x="2130" y="2807"/>
              <a:ext cx="5" cy="5"/>
            </a:xfrm>
            <a:custGeom>
              <a:avLst/>
              <a:gdLst>
                <a:gd name="T0" fmla="*/ 1 w 5"/>
                <a:gd name="T1" fmla="*/ 5 h 5"/>
                <a:gd name="T2" fmla="*/ 2 w 5"/>
                <a:gd name="T3" fmla="*/ 5 h 5"/>
                <a:gd name="T4" fmla="*/ 3 w 5"/>
                <a:gd name="T5" fmla="*/ 5 h 5"/>
                <a:gd name="T6" fmla="*/ 4 w 5"/>
                <a:gd name="T7" fmla="*/ 5 h 5"/>
                <a:gd name="T8" fmla="*/ 5 w 5"/>
                <a:gd name="T9" fmla="*/ 4 h 5"/>
                <a:gd name="T10" fmla="*/ 5 w 5"/>
                <a:gd name="T11" fmla="*/ 3 h 5"/>
                <a:gd name="T12" fmla="*/ 5 w 5"/>
                <a:gd name="T13" fmla="*/ 2 h 5"/>
                <a:gd name="T14" fmla="*/ 5 w 5"/>
                <a:gd name="T15" fmla="*/ 1 h 5"/>
                <a:gd name="T16" fmla="*/ 4 w 5"/>
                <a:gd name="T17" fmla="*/ 1 h 5"/>
                <a:gd name="T18" fmla="*/ 4 w 5"/>
                <a:gd name="T19" fmla="*/ 1 h 5"/>
                <a:gd name="T20" fmla="*/ 3 w 5"/>
                <a:gd name="T21" fmla="*/ 0 h 5"/>
                <a:gd name="T22" fmla="*/ 2 w 5"/>
                <a:gd name="T23" fmla="*/ 0 h 5"/>
                <a:gd name="T24" fmla="*/ 1 w 5"/>
                <a:gd name="T25" fmla="*/ 1 h 5"/>
                <a:gd name="T26" fmla="*/ 1 w 5"/>
                <a:gd name="T27" fmla="*/ 1 h 5"/>
                <a:gd name="T28" fmla="*/ 0 w 5"/>
                <a:gd name="T29" fmla="*/ 2 h 5"/>
                <a:gd name="T30" fmla="*/ 0 w 5"/>
                <a:gd name="T31" fmla="*/ 3 h 5"/>
                <a:gd name="T32" fmla="*/ 1 w 5"/>
                <a:gd name="T33" fmla="*/ 4 h 5"/>
                <a:gd name="T34" fmla="*/ 1 w 5"/>
                <a:gd name="T35" fmla="*/ 5 h 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"/>
                <a:gd name="T55" fmla="*/ 0 h 5"/>
                <a:gd name="T56" fmla="*/ 5 w 5"/>
                <a:gd name="T57" fmla="*/ 5 h 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" h="5">
                  <a:moveTo>
                    <a:pt x="1" y="5"/>
                  </a:moveTo>
                  <a:lnTo>
                    <a:pt x="2" y="5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59" name="Freeform 1506"/>
            <p:cNvSpPr>
              <a:spLocks/>
            </p:cNvSpPr>
            <p:nvPr/>
          </p:nvSpPr>
          <p:spPr bwMode="auto">
            <a:xfrm>
              <a:off x="2121" y="2802"/>
              <a:ext cx="5" cy="5"/>
            </a:xfrm>
            <a:custGeom>
              <a:avLst/>
              <a:gdLst>
                <a:gd name="T0" fmla="*/ 1 w 5"/>
                <a:gd name="T1" fmla="*/ 5 h 5"/>
                <a:gd name="T2" fmla="*/ 2 w 5"/>
                <a:gd name="T3" fmla="*/ 5 h 5"/>
                <a:gd name="T4" fmla="*/ 3 w 5"/>
                <a:gd name="T5" fmla="*/ 5 h 5"/>
                <a:gd name="T6" fmla="*/ 4 w 5"/>
                <a:gd name="T7" fmla="*/ 5 h 5"/>
                <a:gd name="T8" fmla="*/ 4 w 5"/>
                <a:gd name="T9" fmla="*/ 4 h 5"/>
                <a:gd name="T10" fmla="*/ 5 w 5"/>
                <a:gd name="T11" fmla="*/ 3 h 5"/>
                <a:gd name="T12" fmla="*/ 5 w 5"/>
                <a:gd name="T13" fmla="*/ 2 h 5"/>
                <a:gd name="T14" fmla="*/ 4 w 5"/>
                <a:gd name="T15" fmla="*/ 1 h 5"/>
                <a:gd name="T16" fmla="*/ 4 w 5"/>
                <a:gd name="T17" fmla="*/ 1 h 5"/>
                <a:gd name="T18" fmla="*/ 4 w 5"/>
                <a:gd name="T19" fmla="*/ 1 h 5"/>
                <a:gd name="T20" fmla="*/ 3 w 5"/>
                <a:gd name="T21" fmla="*/ 0 h 5"/>
                <a:gd name="T22" fmla="*/ 2 w 5"/>
                <a:gd name="T23" fmla="*/ 0 h 5"/>
                <a:gd name="T24" fmla="*/ 1 w 5"/>
                <a:gd name="T25" fmla="*/ 1 h 5"/>
                <a:gd name="T26" fmla="*/ 0 w 5"/>
                <a:gd name="T27" fmla="*/ 1 h 5"/>
                <a:gd name="T28" fmla="*/ 0 w 5"/>
                <a:gd name="T29" fmla="*/ 2 h 5"/>
                <a:gd name="T30" fmla="*/ 0 w 5"/>
                <a:gd name="T31" fmla="*/ 3 h 5"/>
                <a:gd name="T32" fmla="*/ 0 w 5"/>
                <a:gd name="T33" fmla="*/ 4 h 5"/>
                <a:gd name="T34" fmla="*/ 1 w 5"/>
                <a:gd name="T35" fmla="*/ 5 h 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"/>
                <a:gd name="T55" fmla="*/ 0 h 5"/>
                <a:gd name="T56" fmla="*/ 5 w 5"/>
                <a:gd name="T57" fmla="*/ 5 h 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" h="5">
                  <a:moveTo>
                    <a:pt x="1" y="5"/>
                  </a:moveTo>
                  <a:lnTo>
                    <a:pt x="2" y="5"/>
                  </a:lnTo>
                  <a:lnTo>
                    <a:pt x="3" y="5"/>
                  </a:lnTo>
                  <a:lnTo>
                    <a:pt x="4" y="5"/>
                  </a:lnTo>
                  <a:lnTo>
                    <a:pt x="4" y="4"/>
                  </a:lnTo>
                  <a:lnTo>
                    <a:pt x="5" y="3"/>
                  </a:lnTo>
                  <a:lnTo>
                    <a:pt x="5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60" name="Freeform 1507"/>
            <p:cNvSpPr>
              <a:spLocks/>
            </p:cNvSpPr>
            <p:nvPr/>
          </p:nvSpPr>
          <p:spPr bwMode="auto">
            <a:xfrm>
              <a:off x="2110" y="2797"/>
              <a:ext cx="6" cy="5"/>
            </a:xfrm>
            <a:custGeom>
              <a:avLst/>
              <a:gdLst>
                <a:gd name="T0" fmla="*/ 2 w 6"/>
                <a:gd name="T1" fmla="*/ 4 h 5"/>
                <a:gd name="T2" fmla="*/ 3 w 6"/>
                <a:gd name="T3" fmla="*/ 5 h 5"/>
                <a:gd name="T4" fmla="*/ 4 w 6"/>
                <a:gd name="T5" fmla="*/ 5 h 5"/>
                <a:gd name="T6" fmla="*/ 5 w 6"/>
                <a:gd name="T7" fmla="*/ 4 h 5"/>
                <a:gd name="T8" fmla="*/ 6 w 6"/>
                <a:gd name="T9" fmla="*/ 4 h 5"/>
                <a:gd name="T10" fmla="*/ 6 w 6"/>
                <a:gd name="T11" fmla="*/ 3 h 5"/>
                <a:gd name="T12" fmla="*/ 6 w 6"/>
                <a:gd name="T13" fmla="*/ 2 h 5"/>
                <a:gd name="T14" fmla="*/ 6 w 6"/>
                <a:gd name="T15" fmla="*/ 1 h 5"/>
                <a:gd name="T16" fmla="*/ 5 w 6"/>
                <a:gd name="T17" fmla="*/ 0 h 5"/>
                <a:gd name="T18" fmla="*/ 5 w 6"/>
                <a:gd name="T19" fmla="*/ 0 h 5"/>
                <a:gd name="T20" fmla="*/ 4 w 6"/>
                <a:gd name="T21" fmla="*/ 0 h 5"/>
                <a:gd name="T22" fmla="*/ 3 w 6"/>
                <a:gd name="T23" fmla="*/ 0 h 5"/>
                <a:gd name="T24" fmla="*/ 2 w 6"/>
                <a:gd name="T25" fmla="*/ 0 h 5"/>
                <a:gd name="T26" fmla="*/ 2 w 6"/>
                <a:gd name="T27" fmla="*/ 1 h 5"/>
                <a:gd name="T28" fmla="*/ 0 w 6"/>
                <a:gd name="T29" fmla="*/ 2 h 5"/>
                <a:gd name="T30" fmla="*/ 0 w 6"/>
                <a:gd name="T31" fmla="*/ 3 h 5"/>
                <a:gd name="T32" fmla="*/ 2 w 6"/>
                <a:gd name="T33" fmla="*/ 4 h 5"/>
                <a:gd name="T34" fmla="*/ 2 w 6"/>
                <a:gd name="T35" fmla="*/ 4 h 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5"/>
                <a:gd name="T56" fmla="*/ 6 w 6"/>
                <a:gd name="T57" fmla="*/ 5 h 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5">
                  <a:moveTo>
                    <a:pt x="2" y="4"/>
                  </a:moveTo>
                  <a:lnTo>
                    <a:pt x="3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61" name="Freeform 1508"/>
            <p:cNvSpPr>
              <a:spLocks/>
            </p:cNvSpPr>
            <p:nvPr/>
          </p:nvSpPr>
          <p:spPr bwMode="auto">
            <a:xfrm>
              <a:off x="2101" y="2790"/>
              <a:ext cx="6" cy="6"/>
            </a:xfrm>
            <a:custGeom>
              <a:avLst/>
              <a:gdLst>
                <a:gd name="T0" fmla="*/ 2 w 6"/>
                <a:gd name="T1" fmla="*/ 6 h 6"/>
                <a:gd name="T2" fmla="*/ 3 w 6"/>
                <a:gd name="T3" fmla="*/ 6 h 6"/>
                <a:gd name="T4" fmla="*/ 4 w 6"/>
                <a:gd name="T5" fmla="*/ 6 h 6"/>
                <a:gd name="T6" fmla="*/ 5 w 6"/>
                <a:gd name="T7" fmla="*/ 6 h 6"/>
                <a:gd name="T8" fmla="*/ 6 w 6"/>
                <a:gd name="T9" fmla="*/ 4 h 6"/>
                <a:gd name="T10" fmla="*/ 6 w 6"/>
                <a:gd name="T11" fmla="*/ 3 h 6"/>
                <a:gd name="T12" fmla="*/ 6 w 6"/>
                <a:gd name="T13" fmla="*/ 2 h 6"/>
                <a:gd name="T14" fmla="*/ 6 w 6"/>
                <a:gd name="T15" fmla="*/ 1 h 6"/>
                <a:gd name="T16" fmla="*/ 5 w 6"/>
                <a:gd name="T17" fmla="*/ 1 h 6"/>
                <a:gd name="T18" fmla="*/ 5 w 6"/>
                <a:gd name="T19" fmla="*/ 1 h 6"/>
                <a:gd name="T20" fmla="*/ 4 w 6"/>
                <a:gd name="T21" fmla="*/ 0 h 6"/>
                <a:gd name="T22" fmla="*/ 3 w 6"/>
                <a:gd name="T23" fmla="*/ 0 h 6"/>
                <a:gd name="T24" fmla="*/ 2 w 6"/>
                <a:gd name="T25" fmla="*/ 1 h 6"/>
                <a:gd name="T26" fmla="*/ 2 w 6"/>
                <a:gd name="T27" fmla="*/ 1 h 6"/>
                <a:gd name="T28" fmla="*/ 0 w 6"/>
                <a:gd name="T29" fmla="*/ 2 h 6"/>
                <a:gd name="T30" fmla="*/ 0 w 6"/>
                <a:gd name="T31" fmla="*/ 3 h 6"/>
                <a:gd name="T32" fmla="*/ 2 w 6"/>
                <a:gd name="T33" fmla="*/ 4 h 6"/>
                <a:gd name="T34" fmla="*/ 2 w 6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6"/>
                <a:gd name="T56" fmla="*/ 6 w 6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6">
                  <a:moveTo>
                    <a:pt x="2" y="6"/>
                  </a:move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4"/>
                  </a:lnTo>
                  <a:lnTo>
                    <a:pt x="2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62" name="Freeform 1509"/>
            <p:cNvSpPr>
              <a:spLocks/>
            </p:cNvSpPr>
            <p:nvPr/>
          </p:nvSpPr>
          <p:spPr bwMode="auto">
            <a:xfrm>
              <a:off x="2092" y="2785"/>
              <a:ext cx="6" cy="5"/>
            </a:xfrm>
            <a:custGeom>
              <a:avLst/>
              <a:gdLst>
                <a:gd name="T0" fmla="*/ 2 w 6"/>
                <a:gd name="T1" fmla="*/ 4 h 5"/>
                <a:gd name="T2" fmla="*/ 3 w 6"/>
                <a:gd name="T3" fmla="*/ 5 h 5"/>
                <a:gd name="T4" fmla="*/ 4 w 6"/>
                <a:gd name="T5" fmla="*/ 5 h 5"/>
                <a:gd name="T6" fmla="*/ 5 w 6"/>
                <a:gd name="T7" fmla="*/ 4 h 5"/>
                <a:gd name="T8" fmla="*/ 5 w 6"/>
                <a:gd name="T9" fmla="*/ 4 h 5"/>
                <a:gd name="T10" fmla="*/ 6 w 6"/>
                <a:gd name="T11" fmla="*/ 3 h 5"/>
                <a:gd name="T12" fmla="*/ 6 w 6"/>
                <a:gd name="T13" fmla="*/ 2 h 5"/>
                <a:gd name="T14" fmla="*/ 5 w 6"/>
                <a:gd name="T15" fmla="*/ 1 h 5"/>
                <a:gd name="T16" fmla="*/ 5 w 6"/>
                <a:gd name="T17" fmla="*/ 0 h 5"/>
                <a:gd name="T18" fmla="*/ 5 w 6"/>
                <a:gd name="T19" fmla="*/ 0 h 5"/>
                <a:gd name="T20" fmla="*/ 4 w 6"/>
                <a:gd name="T21" fmla="*/ 0 h 5"/>
                <a:gd name="T22" fmla="*/ 3 w 6"/>
                <a:gd name="T23" fmla="*/ 0 h 5"/>
                <a:gd name="T24" fmla="*/ 2 w 6"/>
                <a:gd name="T25" fmla="*/ 0 h 5"/>
                <a:gd name="T26" fmla="*/ 0 w 6"/>
                <a:gd name="T27" fmla="*/ 1 h 5"/>
                <a:gd name="T28" fmla="*/ 0 w 6"/>
                <a:gd name="T29" fmla="*/ 2 h 5"/>
                <a:gd name="T30" fmla="*/ 0 w 6"/>
                <a:gd name="T31" fmla="*/ 3 h 5"/>
                <a:gd name="T32" fmla="*/ 0 w 6"/>
                <a:gd name="T33" fmla="*/ 4 h 5"/>
                <a:gd name="T34" fmla="*/ 2 w 6"/>
                <a:gd name="T35" fmla="*/ 4 h 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5"/>
                <a:gd name="T56" fmla="*/ 6 w 6"/>
                <a:gd name="T57" fmla="*/ 5 h 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5">
                  <a:moveTo>
                    <a:pt x="2" y="4"/>
                  </a:moveTo>
                  <a:lnTo>
                    <a:pt x="3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2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63" name="Freeform 1510"/>
            <p:cNvSpPr>
              <a:spLocks/>
            </p:cNvSpPr>
            <p:nvPr/>
          </p:nvSpPr>
          <p:spPr bwMode="auto">
            <a:xfrm>
              <a:off x="2082" y="2780"/>
              <a:ext cx="6" cy="5"/>
            </a:xfrm>
            <a:custGeom>
              <a:avLst/>
              <a:gdLst>
                <a:gd name="T0" fmla="*/ 1 w 6"/>
                <a:gd name="T1" fmla="*/ 4 h 5"/>
                <a:gd name="T2" fmla="*/ 2 w 6"/>
                <a:gd name="T3" fmla="*/ 5 h 5"/>
                <a:gd name="T4" fmla="*/ 4 w 6"/>
                <a:gd name="T5" fmla="*/ 5 h 5"/>
                <a:gd name="T6" fmla="*/ 5 w 6"/>
                <a:gd name="T7" fmla="*/ 4 h 5"/>
                <a:gd name="T8" fmla="*/ 6 w 6"/>
                <a:gd name="T9" fmla="*/ 4 h 5"/>
                <a:gd name="T10" fmla="*/ 6 w 6"/>
                <a:gd name="T11" fmla="*/ 3 h 5"/>
                <a:gd name="T12" fmla="*/ 6 w 6"/>
                <a:gd name="T13" fmla="*/ 2 h 5"/>
                <a:gd name="T14" fmla="*/ 6 w 6"/>
                <a:gd name="T15" fmla="*/ 1 h 5"/>
                <a:gd name="T16" fmla="*/ 5 w 6"/>
                <a:gd name="T17" fmla="*/ 0 h 5"/>
                <a:gd name="T18" fmla="*/ 5 w 6"/>
                <a:gd name="T19" fmla="*/ 0 h 5"/>
                <a:gd name="T20" fmla="*/ 4 w 6"/>
                <a:gd name="T21" fmla="*/ 0 h 5"/>
                <a:gd name="T22" fmla="*/ 2 w 6"/>
                <a:gd name="T23" fmla="*/ 0 h 5"/>
                <a:gd name="T24" fmla="*/ 1 w 6"/>
                <a:gd name="T25" fmla="*/ 0 h 5"/>
                <a:gd name="T26" fmla="*/ 1 w 6"/>
                <a:gd name="T27" fmla="*/ 1 h 5"/>
                <a:gd name="T28" fmla="*/ 0 w 6"/>
                <a:gd name="T29" fmla="*/ 2 h 5"/>
                <a:gd name="T30" fmla="*/ 0 w 6"/>
                <a:gd name="T31" fmla="*/ 3 h 5"/>
                <a:gd name="T32" fmla="*/ 1 w 6"/>
                <a:gd name="T33" fmla="*/ 4 h 5"/>
                <a:gd name="T34" fmla="*/ 1 w 6"/>
                <a:gd name="T35" fmla="*/ 4 h 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5"/>
                <a:gd name="T56" fmla="*/ 6 w 6"/>
                <a:gd name="T57" fmla="*/ 5 h 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5">
                  <a:moveTo>
                    <a:pt x="1" y="4"/>
                  </a:moveTo>
                  <a:lnTo>
                    <a:pt x="2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64" name="Freeform 1511"/>
            <p:cNvSpPr>
              <a:spLocks/>
            </p:cNvSpPr>
            <p:nvPr/>
          </p:nvSpPr>
          <p:spPr bwMode="auto">
            <a:xfrm>
              <a:off x="2073" y="2773"/>
              <a:ext cx="6" cy="6"/>
            </a:xfrm>
            <a:custGeom>
              <a:avLst/>
              <a:gdLst>
                <a:gd name="T0" fmla="*/ 1 w 6"/>
                <a:gd name="T1" fmla="*/ 6 h 6"/>
                <a:gd name="T2" fmla="*/ 2 w 6"/>
                <a:gd name="T3" fmla="*/ 6 h 6"/>
                <a:gd name="T4" fmla="*/ 4 w 6"/>
                <a:gd name="T5" fmla="*/ 6 h 6"/>
                <a:gd name="T6" fmla="*/ 5 w 6"/>
                <a:gd name="T7" fmla="*/ 6 h 6"/>
                <a:gd name="T8" fmla="*/ 5 w 6"/>
                <a:gd name="T9" fmla="*/ 5 h 6"/>
                <a:gd name="T10" fmla="*/ 6 w 6"/>
                <a:gd name="T11" fmla="*/ 4 h 6"/>
                <a:gd name="T12" fmla="*/ 6 w 6"/>
                <a:gd name="T13" fmla="*/ 3 h 6"/>
                <a:gd name="T14" fmla="*/ 5 w 6"/>
                <a:gd name="T15" fmla="*/ 1 h 6"/>
                <a:gd name="T16" fmla="*/ 5 w 6"/>
                <a:gd name="T17" fmla="*/ 1 h 6"/>
                <a:gd name="T18" fmla="*/ 5 w 6"/>
                <a:gd name="T19" fmla="*/ 1 h 6"/>
                <a:gd name="T20" fmla="*/ 4 w 6"/>
                <a:gd name="T21" fmla="*/ 0 h 6"/>
                <a:gd name="T22" fmla="*/ 2 w 6"/>
                <a:gd name="T23" fmla="*/ 0 h 6"/>
                <a:gd name="T24" fmla="*/ 1 w 6"/>
                <a:gd name="T25" fmla="*/ 1 h 6"/>
                <a:gd name="T26" fmla="*/ 0 w 6"/>
                <a:gd name="T27" fmla="*/ 1 h 6"/>
                <a:gd name="T28" fmla="*/ 0 w 6"/>
                <a:gd name="T29" fmla="*/ 3 h 6"/>
                <a:gd name="T30" fmla="*/ 0 w 6"/>
                <a:gd name="T31" fmla="*/ 4 h 6"/>
                <a:gd name="T32" fmla="*/ 0 w 6"/>
                <a:gd name="T33" fmla="*/ 5 h 6"/>
                <a:gd name="T34" fmla="*/ 1 w 6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6"/>
                <a:gd name="T56" fmla="*/ 6 w 6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6">
                  <a:moveTo>
                    <a:pt x="1" y="6"/>
                  </a:moveTo>
                  <a:lnTo>
                    <a:pt x="2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5" y="1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65" name="Freeform 1512"/>
            <p:cNvSpPr>
              <a:spLocks/>
            </p:cNvSpPr>
            <p:nvPr/>
          </p:nvSpPr>
          <p:spPr bwMode="auto">
            <a:xfrm>
              <a:off x="2063" y="2768"/>
              <a:ext cx="6" cy="5"/>
            </a:xfrm>
            <a:custGeom>
              <a:avLst/>
              <a:gdLst>
                <a:gd name="T0" fmla="*/ 1 w 6"/>
                <a:gd name="T1" fmla="*/ 4 h 5"/>
                <a:gd name="T2" fmla="*/ 2 w 6"/>
                <a:gd name="T3" fmla="*/ 5 h 5"/>
                <a:gd name="T4" fmla="*/ 3 w 6"/>
                <a:gd name="T5" fmla="*/ 5 h 5"/>
                <a:gd name="T6" fmla="*/ 5 w 6"/>
                <a:gd name="T7" fmla="*/ 4 h 5"/>
                <a:gd name="T8" fmla="*/ 6 w 6"/>
                <a:gd name="T9" fmla="*/ 4 h 5"/>
                <a:gd name="T10" fmla="*/ 6 w 6"/>
                <a:gd name="T11" fmla="*/ 3 h 5"/>
                <a:gd name="T12" fmla="*/ 6 w 6"/>
                <a:gd name="T13" fmla="*/ 2 h 5"/>
                <a:gd name="T14" fmla="*/ 6 w 6"/>
                <a:gd name="T15" fmla="*/ 1 h 5"/>
                <a:gd name="T16" fmla="*/ 5 w 6"/>
                <a:gd name="T17" fmla="*/ 0 h 5"/>
                <a:gd name="T18" fmla="*/ 5 w 6"/>
                <a:gd name="T19" fmla="*/ 0 h 5"/>
                <a:gd name="T20" fmla="*/ 3 w 6"/>
                <a:gd name="T21" fmla="*/ 0 h 5"/>
                <a:gd name="T22" fmla="*/ 2 w 6"/>
                <a:gd name="T23" fmla="*/ 0 h 5"/>
                <a:gd name="T24" fmla="*/ 1 w 6"/>
                <a:gd name="T25" fmla="*/ 0 h 5"/>
                <a:gd name="T26" fmla="*/ 1 w 6"/>
                <a:gd name="T27" fmla="*/ 1 h 5"/>
                <a:gd name="T28" fmla="*/ 0 w 6"/>
                <a:gd name="T29" fmla="*/ 2 h 5"/>
                <a:gd name="T30" fmla="*/ 0 w 6"/>
                <a:gd name="T31" fmla="*/ 3 h 5"/>
                <a:gd name="T32" fmla="*/ 1 w 6"/>
                <a:gd name="T33" fmla="*/ 4 h 5"/>
                <a:gd name="T34" fmla="*/ 1 w 6"/>
                <a:gd name="T35" fmla="*/ 4 h 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5"/>
                <a:gd name="T56" fmla="*/ 6 w 6"/>
                <a:gd name="T57" fmla="*/ 5 h 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5">
                  <a:moveTo>
                    <a:pt x="1" y="4"/>
                  </a:moveTo>
                  <a:lnTo>
                    <a:pt x="2" y="5"/>
                  </a:lnTo>
                  <a:lnTo>
                    <a:pt x="3" y="5"/>
                  </a:lnTo>
                  <a:lnTo>
                    <a:pt x="5" y="4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66" name="Freeform 1513"/>
            <p:cNvSpPr>
              <a:spLocks/>
            </p:cNvSpPr>
            <p:nvPr/>
          </p:nvSpPr>
          <p:spPr bwMode="auto">
            <a:xfrm>
              <a:off x="2054" y="2762"/>
              <a:ext cx="6" cy="5"/>
            </a:xfrm>
            <a:custGeom>
              <a:avLst/>
              <a:gdLst>
                <a:gd name="T0" fmla="*/ 1 w 6"/>
                <a:gd name="T1" fmla="*/ 5 h 5"/>
                <a:gd name="T2" fmla="*/ 2 w 6"/>
                <a:gd name="T3" fmla="*/ 5 h 5"/>
                <a:gd name="T4" fmla="*/ 3 w 6"/>
                <a:gd name="T5" fmla="*/ 5 h 5"/>
                <a:gd name="T6" fmla="*/ 4 w 6"/>
                <a:gd name="T7" fmla="*/ 5 h 5"/>
                <a:gd name="T8" fmla="*/ 4 w 6"/>
                <a:gd name="T9" fmla="*/ 4 h 5"/>
                <a:gd name="T10" fmla="*/ 6 w 6"/>
                <a:gd name="T11" fmla="*/ 3 h 5"/>
                <a:gd name="T12" fmla="*/ 6 w 6"/>
                <a:gd name="T13" fmla="*/ 2 h 5"/>
                <a:gd name="T14" fmla="*/ 4 w 6"/>
                <a:gd name="T15" fmla="*/ 1 h 5"/>
                <a:gd name="T16" fmla="*/ 4 w 6"/>
                <a:gd name="T17" fmla="*/ 1 h 5"/>
                <a:gd name="T18" fmla="*/ 4 w 6"/>
                <a:gd name="T19" fmla="*/ 1 h 5"/>
                <a:gd name="T20" fmla="*/ 3 w 6"/>
                <a:gd name="T21" fmla="*/ 0 h 5"/>
                <a:gd name="T22" fmla="*/ 2 w 6"/>
                <a:gd name="T23" fmla="*/ 0 h 5"/>
                <a:gd name="T24" fmla="*/ 1 w 6"/>
                <a:gd name="T25" fmla="*/ 1 h 5"/>
                <a:gd name="T26" fmla="*/ 0 w 6"/>
                <a:gd name="T27" fmla="*/ 1 h 5"/>
                <a:gd name="T28" fmla="*/ 0 w 6"/>
                <a:gd name="T29" fmla="*/ 2 h 5"/>
                <a:gd name="T30" fmla="*/ 0 w 6"/>
                <a:gd name="T31" fmla="*/ 3 h 5"/>
                <a:gd name="T32" fmla="*/ 0 w 6"/>
                <a:gd name="T33" fmla="*/ 4 h 5"/>
                <a:gd name="T34" fmla="*/ 1 w 6"/>
                <a:gd name="T35" fmla="*/ 5 h 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5"/>
                <a:gd name="T56" fmla="*/ 6 w 6"/>
                <a:gd name="T57" fmla="*/ 5 h 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5">
                  <a:moveTo>
                    <a:pt x="1" y="5"/>
                  </a:moveTo>
                  <a:lnTo>
                    <a:pt x="2" y="5"/>
                  </a:lnTo>
                  <a:lnTo>
                    <a:pt x="3" y="5"/>
                  </a:lnTo>
                  <a:lnTo>
                    <a:pt x="4" y="5"/>
                  </a:lnTo>
                  <a:lnTo>
                    <a:pt x="4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67" name="Freeform 1514"/>
            <p:cNvSpPr>
              <a:spLocks/>
            </p:cNvSpPr>
            <p:nvPr/>
          </p:nvSpPr>
          <p:spPr bwMode="auto">
            <a:xfrm>
              <a:off x="2045" y="2757"/>
              <a:ext cx="6" cy="5"/>
            </a:xfrm>
            <a:custGeom>
              <a:avLst/>
              <a:gdLst>
                <a:gd name="T0" fmla="*/ 1 w 6"/>
                <a:gd name="T1" fmla="*/ 4 h 5"/>
                <a:gd name="T2" fmla="*/ 2 w 6"/>
                <a:gd name="T3" fmla="*/ 5 h 5"/>
                <a:gd name="T4" fmla="*/ 3 w 6"/>
                <a:gd name="T5" fmla="*/ 5 h 5"/>
                <a:gd name="T6" fmla="*/ 4 w 6"/>
                <a:gd name="T7" fmla="*/ 4 h 5"/>
                <a:gd name="T8" fmla="*/ 4 w 6"/>
                <a:gd name="T9" fmla="*/ 4 h 5"/>
                <a:gd name="T10" fmla="*/ 6 w 6"/>
                <a:gd name="T11" fmla="*/ 3 h 5"/>
                <a:gd name="T12" fmla="*/ 6 w 6"/>
                <a:gd name="T13" fmla="*/ 2 h 5"/>
                <a:gd name="T14" fmla="*/ 4 w 6"/>
                <a:gd name="T15" fmla="*/ 1 h 5"/>
                <a:gd name="T16" fmla="*/ 4 w 6"/>
                <a:gd name="T17" fmla="*/ 0 h 5"/>
                <a:gd name="T18" fmla="*/ 4 w 6"/>
                <a:gd name="T19" fmla="*/ 0 h 5"/>
                <a:gd name="T20" fmla="*/ 3 w 6"/>
                <a:gd name="T21" fmla="*/ 0 h 5"/>
                <a:gd name="T22" fmla="*/ 2 w 6"/>
                <a:gd name="T23" fmla="*/ 0 h 5"/>
                <a:gd name="T24" fmla="*/ 1 w 6"/>
                <a:gd name="T25" fmla="*/ 0 h 5"/>
                <a:gd name="T26" fmla="*/ 0 w 6"/>
                <a:gd name="T27" fmla="*/ 1 h 5"/>
                <a:gd name="T28" fmla="*/ 0 w 6"/>
                <a:gd name="T29" fmla="*/ 2 h 5"/>
                <a:gd name="T30" fmla="*/ 0 w 6"/>
                <a:gd name="T31" fmla="*/ 3 h 5"/>
                <a:gd name="T32" fmla="*/ 0 w 6"/>
                <a:gd name="T33" fmla="*/ 4 h 5"/>
                <a:gd name="T34" fmla="*/ 1 w 6"/>
                <a:gd name="T35" fmla="*/ 4 h 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5"/>
                <a:gd name="T56" fmla="*/ 6 w 6"/>
                <a:gd name="T57" fmla="*/ 5 h 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5">
                  <a:moveTo>
                    <a:pt x="1" y="4"/>
                  </a:moveTo>
                  <a:lnTo>
                    <a:pt x="2" y="5"/>
                  </a:lnTo>
                  <a:lnTo>
                    <a:pt x="3" y="5"/>
                  </a:lnTo>
                  <a:lnTo>
                    <a:pt x="4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4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815" name="Freeform 1516"/>
          <p:cNvSpPr>
            <a:spLocks/>
          </p:cNvSpPr>
          <p:nvPr/>
        </p:nvSpPr>
        <p:spPr bwMode="auto">
          <a:xfrm>
            <a:off x="3208338" y="4352925"/>
            <a:ext cx="57150" cy="49213"/>
          </a:xfrm>
          <a:custGeom>
            <a:avLst/>
            <a:gdLst>
              <a:gd name="T0" fmla="*/ 2147483647 w 36"/>
              <a:gd name="T1" fmla="*/ 2147483647 h 31"/>
              <a:gd name="T2" fmla="*/ 2147483647 w 36"/>
              <a:gd name="T3" fmla="*/ 0 h 31"/>
              <a:gd name="T4" fmla="*/ 0 w 36"/>
              <a:gd name="T5" fmla="*/ 2147483647 h 31"/>
              <a:gd name="T6" fmla="*/ 2147483647 w 36"/>
              <a:gd name="T7" fmla="*/ 2147483647 h 31"/>
              <a:gd name="T8" fmla="*/ 0 60000 65536"/>
              <a:gd name="T9" fmla="*/ 0 60000 65536"/>
              <a:gd name="T10" fmla="*/ 0 60000 65536"/>
              <a:gd name="T11" fmla="*/ 0 60000 65536"/>
              <a:gd name="T12" fmla="*/ 0 w 36"/>
              <a:gd name="T13" fmla="*/ 0 h 31"/>
              <a:gd name="T14" fmla="*/ 36 w 36"/>
              <a:gd name="T15" fmla="*/ 31 h 3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6" h="31">
                <a:moveTo>
                  <a:pt x="17" y="31"/>
                </a:moveTo>
                <a:lnTo>
                  <a:pt x="36" y="0"/>
                </a:lnTo>
                <a:lnTo>
                  <a:pt x="0" y="1"/>
                </a:lnTo>
                <a:lnTo>
                  <a:pt x="17" y="31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816" name="Line 1517"/>
          <p:cNvSpPr>
            <a:spLocks noChangeShapeType="1"/>
          </p:cNvSpPr>
          <p:nvPr/>
        </p:nvSpPr>
        <p:spPr bwMode="auto">
          <a:xfrm flipH="1" flipV="1">
            <a:off x="2541588" y="4403725"/>
            <a:ext cx="22225" cy="236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817" name="Freeform 1518"/>
          <p:cNvSpPr>
            <a:spLocks/>
          </p:cNvSpPr>
          <p:nvPr/>
        </p:nvSpPr>
        <p:spPr bwMode="auto">
          <a:xfrm>
            <a:off x="2508250" y="4371975"/>
            <a:ext cx="63500" cy="44450"/>
          </a:xfrm>
          <a:custGeom>
            <a:avLst/>
            <a:gdLst>
              <a:gd name="T0" fmla="*/ 0 w 40"/>
              <a:gd name="T1" fmla="*/ 2147483647 h 28"/>
              <a:gd name="T2" fmla="*/ 2147483647 w 40"/>
              <a:gd name="T3" fmla="*/ 2147483647 h 28"/>
              <a:gd name="T4" fmla="*/ 2147483647 w 40"/>
              <a:gd name="T5" fmla="*/ 0 h 28"/>
              <a:gd name="T6" fmla="*/ 0 w 40"/>
              <a:gd name="T7" fmla="*/ 2147483647 h 28"/>
              <a:gd name="T8" fmla="*/ 0 60000 65536"/>
              <a:gd name="T9" fmla="*/ 0 60000 65536"/>
              <a:gd name="T10" fmla="*/ 0 60000 65536"/>
              <a:gd name="T11" fmla="*/ 0 60000 65536"/>
              <a:gd name="T12" fmla="*/ 0 w 40"/>
              <a:gd name="T13" fmla="*/ 0 h 28"/>
              <a:gd name="T14" fmla="*/ 40 w 40"/>
              <a:gd name="T15" fmla="*/ 28 h 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" h="28">
                <a:moveTo>
                  <a:pt x="0" y="28"/>
                </a:moveTo>
                <a:lnTo>
                  <a:pt x="40" y="28"/>
                </a:lnTo>
                <a:lnTo>
                  <a:pt x="20" y="0"/>
                </a:lnTo>
                <a:lnTo>
                  <a:pt x="0" y="28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7818" name="Group 1528"/>
          <p:cNvGrpSpPr>
            <a:grpSpLocks/>
          </p:cNvGrpSpPr>
          <p:nvPr/>
        </p:nvGrpSpPr>
        <p:grpSpPr bwMode="auto">
          <a:xfrm>
            <a:off x="2009775" y="3835400"/>
            <a:ext cx="152400" cy="7938"/>
            <a:chOff x="1266" y="2416"/>
            <a:chExt cx="96" cy="5"/>
          </a:xfrm>
        </p:grpSpPr>
        <p:sp>
          <p:nvSpPr>
            <p:cNvPr id="28118" name="Freeform 1519"/>
            <p:cNvSpPr>
              <a:spLocks/>
            </p:cNvSpPr>
            <p:nvPr/>
          </p:nvSpPr>
          <p:spPr bwMode="auto">
            <a:xfrm>
              <a:off x="1356" y="2416"/>
              <a:ext cx="6" cy="5"/>
            </a:xfrm>
            <a:custGeom>
              <a:avLst/>
              <a:gdLst>
                <a:gd name="T0" fmla="*/ 4 w 6"/>
                <a:gd name="T1" fmla="*/ 5 h 5"/>
                <a:gd name="T2" fmla="*/ 4 w 6"/>
                <a:gd name="T3" fmla="*/ 4 h 5"/>
                <a:gd name="T4" fmla="*/ 6 w 6"/>
                <a:gd name="T5" fmla="*/ 3 h 5"/>
                <a:gd name="T6" fmla="*/ 6 w 6"/>
                <a:gd name="T7" fmla="*/ 2 h 5"/>
                <a:gd name="T8" fmla="*/ 6 w 6"/>
                <a:gd name="T9" fmla="*/ 2 h 5"/>
                <a:gd name="T10" fmla="*/ 6 w 6"/>
                <a:gd name="T11" fmla="*/ 1 h 5"/>
                <a:gd name="T12" fmla="*/ 4 w 6"/>
                <a:gd name="T13" fmla="*/ 0 h 5"/>
                <a:gd name="T14" fmla="*/ 3 w 6"/>
                <a:gd name="T15" fmla="*/ 0 h 5"/>
                <a:gd name="T16" fmla="*/ 3 w 6"/>
                <a:gd name="T17" fmla="*/ 0 h 5"/>
                <a:gd name="T18" fmla="*/ 2 w 6"/>
                <a:gd name="T19" fmla="*/ 0 h 5"/>
                <a:gd name="T20" fmla="*/ 1 w 6"/>
                <a:gd name="T21" fmla="*/ 0 h 5"/>
                <a:gd name="T22" fmla="*/ 1 w 6"/>
                <a:gd name="T23" fmla="*/ 1 h 5"/>
                <a:gd name="T24" fmla="*/ 0 w 6"/>
                <a:gd name="T25" fmla="*/ 2 h 5"/>
                <a:gd name="T26" fmla="*/ 0 w 6"/>
                <a:gd name="T27" fmla="*/ 3 h 5"/>
                <a:gd name="T28" fmla="*/ 1 w 6"/>
                <a:gd name="T29" fmla="*/ 4 h 5"/>
                <a:gd name="T30" fmla="*/ 1 w 6"/>
                <a:gd name="T31" fmla="*/ 4 h 5"/>
                <a:gd name="T32" fmla="*/ 2 w 6"/>
                <a:gd name="T33" fmla="*/ 5 h 5"/>
                <a:gd name="T34" fmla="*/ 3 w 6"/>
                <a:gd name="T35" fmla="*/ 5 h 5"/>
                <a:gd name="T36" fmla="*/ 4 w 6"/>
                <a:gd name="T37" fmla="*/ 5 h 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"/>
                <a:gd name="T58" fmla="*/ 0 h 5"/>
                <a:gd name="T59" fmla="*/ 6 w 6"/>
                <a:gd name="T60" fmla="*/ 5 h 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" h="5">
                  <a:moveTo>
                    <a:pt x="4" y="5"/>
                  </a:moveTo>
                  <a:lnTo>
                    <a:pt x="4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5"/>
                  </a:lnTo>
                  <a:lnTo>
                    <a:pt x="3" y="5"/>
                  </a:lnTo>
                  <a:lnTo>
                    <a:pt x="4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19" name="Freeform 1520"/>
            <p:cNvSpPr>
              <a:spLocks/>
            </p:cNvSpPr>
            <p:nvPr/>
          </p:nvSpPr>
          <p:spPr bwMode="auto">
            <a:xfrm>
              <a:off x="1345" y="2416"/>
              <a:ext cx="5" cy="5"/>
            </a:xfrm>
            <a:custGeom>
              <a:avLst/>
              <a:gdLst>
                <a:gd name="T0" fmla="*/ 4 w 5"/>
                <a:gd name="T1" fmla="*/ 5 h 5"/>
                <a:gd name="T2" fmla="*/ 4 w 5"/>
                <a:gd name="T3" fmla="*/ 4 h 5"/>
                <a:gd name="T4" fmla="*/ 5 w 5"/>
                <a:gd name="T5" fmla="*/ 3 h 5"/>
                <a:gd name="T6" fmla="*/ 5 w 5"/>
                <a:gd name="T7" fmla="*/ 2 h 5"/>
                <a:gd name="T8" fmla="*/ 5 w 5"/>
                <a:gd name="T9" fmla="*/ 2 h 5"/>
                <a:gd name="T10" fmla="*/ 5 w 5"/>
                <a:gd name="T11" fmla="*/ 1 h 5"/>
                <a:gd name="T12" fmla="*/ 4 w 5"/>
                <a:gd name="T13" fmla="*/ 0 h 5"/>
                <a:gd name="T14" fmla="*/ 3 w 5"/>
                <a:gd name="T15" fmla="*/ 0 h 5"/>
                <a:gd name="T16" fmla="*/ 3 w 5"/>
                <a:gd name="T17" fmla="*/ 0 h 5"/>
                <a:gd name="T18" fmla="*/ 2 w 5"/>
                <a:gd name="T19" fmla="*/ 0 h 5"/>
                <a:gd name="T20" fmla="*/ 1 w 5"/>
                <a:gd name="T21" fmla="*/ 0 h 5"/>
                <a:gd name="T22" fmla="*/ 1 w 5"/>
                <a:gd name="T23" fmla="*/ 1 h 5"/>
                <a:gd name="T24" fmla="*/ 0 w 5"/>
                <a:gd name="T25" fmla="*/ 2 h 5"/>
                <a:gd name="T26" fmla="*/ 0 w 5"/>
                <a:gd name="T27" fmla="*/ 3 h 5"/>
                <a:gd name="T28" fmla="*/ 1 w 5"/>
                <a:gd name="T29" fmla="*/ 4 h 5"/>
                <a:gd name="T30" fmla="*/ 1 w 5"/>
                <a:gd name="T31" fmla="*/ 4 h 5"/>
                <a:gd name="T32" fmla="*/ 2 w 5"/>
                <a:gd name="T33" fmla="*/ 5 h 5"/>
                <a:gd name="T34" fmla="*/ 3 w 5"/>
                <a:gd name="T35" fmla="*/ 5 h 5"/>
                <a:gd name="T36" fmla="*/ 4 w 5"/>
                <a:gd name="T37" fmla="*/ 5 h 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5"/>
                <a:gd name="T58" fmla="*/ 0 h 5"/>
                <a:gd name="T59" fmla="*/ 5 w 5"/>
                <a:gd name="T60" fmla="*/ 5 h 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5" h="5">
                  <a:moveTo>
                    <a:pt x="4" y="5"/>
                  </a:moveTo>
                  <a:lnTo>
                    <a:pt x="4" y="4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5"/>
                  </a:lnTo>
                  <a:lnTo>
                    <a:pt x="3" y="5"/>
                  </a:lnTo>
                  <a:lnTo>
                    <a:pt x="4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20" name="Freeform 1521"/>
            <p:cNvSpPr>
              <a:spLocks/>
            </p:cNvSpPr>
            <p:nvPr/>
          </p:nvSpPr>
          <p:spPr bwMode="auto">
            <a:xfrm>
              <a:off x="1333" y="2416"/>
              <a:ext cx="6" cy="5"/>
            </a:xfrm>
            <a:custGeom>
              <a:avLst/>
              <a:gdLst>
                <a:gd name="T0" fmla="*/ 5 w 6"/>
                <a:gd name="T1" fmla="*/ 5 h 5"/>
                <a:gd name="T2" fmla="*/ 5 w 6"/>
                <a:gd name="T3" fmla="*/ 4 h 5"/>
                <a:gd name="T4" fmla="*/ 6 w 6"/>
                <a:gd name="T5" fmla="*/ 3 h 5"/>
                <a:gd name="T6" fmla="*/ 6 w 6"/>
                <a:gd name="T7" fmla="*/ 2 h 5"/>
                <a:gd name="T8" fmla="*/ 6 w 6"/>
                <a:gd name="T9" fmla="*/ 2 h 5"/>
                <a:gd name="T10" fmla="*/ 6 w 6"/>
                <a:gd name="T11" fmla="*/ 1 h 5"/>
                <a:gd name="T12" fmla="*/ 5 w 6"/>
                <a:gd name="T13" fmla="*/ 0 h 5"/>
                <a:gd name="T14" fmla="*/ 4 w 6"/>
                <a:gd name="T15" fmla="*/ 0 h 5"/>
                <a:gd name="T16" fmla="*/ 4 w 6"/>
                <a:gd name="T17" fmla="*/ 0 h 5"/>
                <a:gd name="T18" fmla="*/ 3 w 6"/>
                <a:gd name="T19" fmla="*/ 0 h 5"/>
                <a:gd name="T20" fmla="*/ 1 w 6"/>
                <a:gd name="T21" fmla="*/ 0 h 5"/>
                <a:gd name="T22" fmla="*/ 1 w 6"/>
                <a:gd name="T23" fmla="*/ 1 h 5"/>
                <a:gd name="T24" fmla="*/ 0 w 6"/>
                <a:gd name="T25" fmla="*/ 2 h 5"/>
                <a:gd name="T26" fmla="*/ 0 w 6"/>
                <a:gd name="T27" fmla="*/ 3 h 5"/>
                <a:gd name="T28" fmla="*/ 1 w 6"/>
                <a:gd name="T29" fmla="*/ 4 h 5"/>
                <a:gd name="T30" fmla="*/ 1 w 6"/>
                <a:gd name="T31" fmla="*/ 4 h 5"/>
                <a:gd name="T32" fmla="*/ 3 w 6"/>
                <a:gd name="T33" fmla="*/ 5 h 5"/>
                <a:gd name="T34" fmla="*/ 4 w 6"/>
                <a:gd name="T35" fmla="*/ 5 h 5"/>
                <a:gd name="T36" fmla="*/ 5 w 6"/>
                <a:gd name="T37" fmla="*/ 5 h 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"/>
                <a:gd name="T58" fmla="*/ 0 h 5"/>
                <a:gd name="T59" fmla="*/ 6 w 6"/>
                <a:gd name="T60" fmla="*/ 5 h 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" h="5">
                  <a:moveTo>
                    <a:pt x="5" y="5"/>
                  </a:move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21" name="Freeform 1522"/>
            <p:cNvSpPr>
              <a:spLocks/>
            </p:cNvSpPr>
            <p:nvPr/>
          </p:nvSpPr>
          <p:spPr bwMode="auto">
            <a:xfrm>
              <a:off x="1322" y="2416"/>
              <a:ext cx="6" cy="5"/>
            </a:xfrm>
            <a:custGeom>
              <a:avLst/>
              <a:gdLst>
                <a:gd name="T0" fmla="*/ 5 w 6"/>
                <a:gd name="T1" fmla="*/ 5 h 5"/>
                <a:gd name="T2" fmla="*/ 5 w 6"/>
                <a:gd name="T3" fmla="*/ 4 h 5"/>
                <a:gd name="T4" fmla="*/ 6 w 6"/>
                <a:gd name="T5" fmla="*/ 3 h 5"/>
                <a:gd name="T6" fmla="*/ 6 w 6"/>
                <a:gd name="T7" fmla="*/ 2 h 5"/>
                <a:gd name="T8" fmla="*/ 6 w 6"/>
                <a:gd name="T9" fmla="*/ 2 h 5"/>
                <a:gd name="T10" fmla="*/ 6 w 6"/>
                <a:gd name="T11" fmla="*/ 1 h 5"/>
                <a:gd name="T12" fmla="*/ 5 w 6"/>
                <a:gd name="T13" fmla="*/ 0 h 5"/>
                <a:gd name="T14" fmla="*/ 3 w 6"/>
                <a:gd name="T15" fmla="*/ 0 h 5"/>
                <a:gd name="T16" fmla="*/ 3 w 6"/>
                <a:gd name="T17" fmla="*/ 0 h 5"/>
                <a:gd name="T18" fmla="*/ 2 w 6"/>
                <a:gd name="T19" fmla="*/ 0 h 5"/>
                <a:gd name="T20" fmla="*/ 1 w 6"/>
                <a:gd name="T21" fmla="*/ 0 h 5"/>
                <a:gd name="T22" fmla="*/ 1 w 6"/>
                <a:gd name="T23" fmla="*/ 1 h 5"/>
                <a:gd name="T24" fmla="*/ 0 w 6"/>
                <a:gd name="T25" fmla="*/ 2 h 5"/>
                <a:gd name="T26" fmla="*/ 0 w 6"/>
                <a:gd name="T27" fmla="*/ 3 h 5"/>
                <a:gd name="T28" fmla="*/ 1 w 6"/>
                <a:gd name="T29" fmla="*/ 4 h 5"/>
                <a:gd name="T30" fmla="*/ 1 w 6"/>
                <a:gd name="T31" fmla="*/ 4 h 5"/>
                <a:gd name="T32" fmla="*/ 2 w 6"/>
                <a:gd name="T33" fmla="*/ 5 h 5"/>
                <a:gd name="T34" fmla="*/ 3 w 6"/>
                <a:gd name="T35" fmla="*/ 5 h 5"/>
                <a:gd name="T36" fmla="*/ 5 w 6"/>
                <a:gd name="T37" fmla="*/ 5 h 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"/>
                <a:gd name="T58" fmla="*/ 0 h 5"/>
                <a:gd name="T59" fmla="*/ 6 w 6"/>
                <a:gd name="T60" fmla="*/ 5 h 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" h="5">
                  <a:moveTo>
                    <a:pt x="5" y="5"/>
                  </a:move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5"/>
                  </a:lnTo>
                  <a:lnTo>
                    <a:pt x="3" y="5"/>
                  </a:lnTo>
                  <a:lnTo>
                    <a:pt x="5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22" name="Freeform 1523"/>
            <p:cNvSpPr>
              <a:spLocks/>
            </p:cNvSpPr>
            <p:nvPr/>
          </p:nvSpPr>
          <p:spPr bwMode="auto">
            <a:xfrm>
              <a:off x="1311" y="2416"/>
              <a:ext cx="5" cy="5"/>
            </a:xfrm>
            <a:custGeom>
              <a:avLst/>
              <a:gdLst>
                <a:gd name="T0" fmla="*/ 4 w 5"/>
                <a:gd name="T1" fmla="*/ 5 h 5"/>
                <a:gd name="T2" fmla="*/ 4 w 5"/>
                <a:gd name="T3" fmla="*/ 4 h 5"/>
                <a:gd name="T4" fmla="*/ 5 w 5"/>
                <a:gd name="T5" fmla="*/ 3 h 5"/>
                <a:gd name="T6" fmla="*/ 5 w 5"/>
                <a:gd name="T7" fmla="*/ 2 h 5"/>
                <a:gd name="T8" fmla="*/ 5 w 5"/>
                <a:gd name="T9" fmla="*/ 2 h 5"/>
                <a:gd name="T10" fmla="*/ 5 w 5"/>
                <a:gd name="T11" fmla="*/ 1 h 5"/>
                <a:gd name="T12" fmla="*/ 4 w 5"/>
                <a:gd name="T13" fmla="*/ 0 h 5"/>
                <a:gd name="T14" fmla="*/ 3 w 5"/>
                <a:gd name="T15" fmla="*/ 0 h 5"/>
                <a:gd name="T16" fmla="*/ 3 w 5"/>
                <a:gd name="T17" fmla="*/ 0 h 5"/>
                <a:gd name="T18" fmla="*/ 2 w 5"/>
                <a:gd name="T19" fmla="*/ 0 h 5"/>
                <a:gd name="T20" fmla="*/ 1 w 5"/>
                <a:gd name="T21" fmla="*/ 0 h 5"/>
                <a:gd name="T22" fmla="*/ 1 w 5"/>
                <a:gd name="T23" fmla="*/ 1 h 5"/>
                <a:gd name="T24" fmla="*/ 0 w 5"/>
                <a:gd name="T25" fmla="*/ 2 h 5"/>
                <a:gd name="T26" fmla="*/ 0 w 5"/>
                <a:gd name="T27" fmla="*/ 3 h 5"/>
                <a:gd name="T28" fmla="*/ 1 w 5"/>
                <a:gd name="T29" fmla="*/ 4 h 5"/>
                <a:gd name="T30" fmla="*/ 1 w 5"/>
                <a:gd name="T31" fmla="*/ 4 h 5"/>
                <a:gd name="T32" fmla="*/ 2 w 5"/>
                <a:gd name="T33" fmla="*/ 5 h 5"/>
                <a:gd name="T34" fmla="*/ 3 w 5"/>
                <a:gd name="T35" fmla="*/ 5 h 5"/>
                <a:gd name="T36" fmla="*/ 4 w 5"/>
                <a:gd name="T37" fmla="*/ 5 h 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5"/>
                <a:gd name="T58" fmla="*/ 0 h 5"/>
                <a:gd name="T59" fmla="*/ 5 w 5"/>
                <a:gd name="T60" fmla="*/ 5 h 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5" h="5">
                  <a:moveTo>
                    <a:pt x="4" y="5"/>
                  </a:moveTo>
                  <a:lnTo>
                    <a:pt x="4" y="4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5"/>
                  </a:lnTo>
                  <a:lnTo>
                    <a:pt x="3" y="5"/>
                  </a:lnTo>
                  <a:lnTo>
                    <a:pt x="4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23" name="Freeform 1524"/>
            <p:cNvSpPr>
              <a:spLocks/>
            </p:cNvSpPr>
            <p:nvPr/>
          </p:nvSpPr>
          <p:spPr bwMode="auto">
            <a:xfrm>
              <a:off x="1299" y="2416"/>
              <a:ext cx="6" cy="5"/>
            </a:xfrm>
            <a:custGeom>
              <a:avLst/>
              <a:gdLst>
                <a:gd name="T0" fmla="*/ 5 w 6"/>
                <a:gd name="T1" fmla="*/ 5 h 5"/>
                <a:gd name="T2" fmla="*/ 5 w 6"/>
                <a:gd name="T3" fmla="*/ 4 h 5"/>
                <a:gd name="T4" fmla="*/ 6 w 6"/>
                <a:gd name="T5" fmla="*/ 3 h 5"/>
                <a:gd name="T6" fmla="*/ 6 w 6"/>
                <a:gd name="T7" fmla="*/ 2 h 5"/>
                <a:gd name="T8" fmla="*/ 6 w 6"/>
                <a:gd name="T9" fmla="*/ 2 h 5"/>
                <a:gd name="T10" fmla="*/ 6 w 6"/>
                <a:gd name="T11" fmla="*/ 1 h 5"/>
                <a:gd name="T12" fmla="*/ 5 w 6"/>
                <a:gd name="T13" fmla="*/ 0 h 5"/>
                <a:gd name="T14" fmla="*/ 4 w 6"/>
                <a:gd name="T15" fmla="*/ 0 h 5"/>
                <a:gd name="T16" fmla="*/ 4 w 6"/>
                <a:gd name="T17" fmla="*/ 0 h 5"/>
                <a:gd name="T18" fmla="*/ 3 w 6"/>
                <a:gd name="T19" fmla="*/ 0 h 5"/>
                <a:gd name="T20" fmla="*/ 2 w 6"/>
                <a:gd name="T21" fmla="*/ 0 h 5"/>
                <a:gd name="T22" fmla="*/ 2 w 6"/>
                <a:gd name="T23" fmla="*/ 1 h 5"/>
                <a:gd name="T24" fmla="*/ 0 w 6"/>
                <a:gd name="T25" fmla="*/ 2 h 5"/>
                <a:gd name="T26" fmla="*/ 0 w 6"/>
                <a:gd name="T27" fmla="*/ 3 h 5"/>
                <a:gd name="T28" fmla="*/ 2 w 6"/>
                <a:gd name="T29" fmla="*/ 4 h 5"/>
                <a:gd name="T30" fmla="*/ 2 w 6"/>
                <a:gd name="T31" fmla="*/ 4 h 5"/>
                <a:gd name="T32" fmla="*/ 3 w 6"/>
                <a:gd name="T33" fmla="*/ 5 h 5"/>
                <a:gd name="T34" fmla="*/ 4 w 6"/>
                <a:gd name="T35" fmla="*/ 5 h 5"/>
                <a:gd name="T36" fmla="*/ 5 w 6"/>
                <a:gd name="T37" fmla="*/ 5 h 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"/>
                <a:gd name="T58" fmla="*/ 0 h 5"/>
                <a:gd name="T59" fmla="*/ 6 w 6"/>
                <a:gd name="T60" fmla="*/ 5 h 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" h="5">
                  <a:moveTo>
                    <a:pt x="5" y="5"/>
                  </a:move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4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24" name="Freeform 1525"/>
            <p:cNvSpPr>
              <a:spLocks/>
            </p:cNvSpPr>
            <p:nvPr/>
          </p:nvSpPr>
          <p:spPr bwMode="auto">
            <a:xfrm>
              <a:off x="1288" y="2416"/>
              <a:ext cx="6" cy="5"/>
            </a:xfrm>
            <a:custGeom>
              <a:avLst/>
              <a:gdLst>
                <a:gd name="T0" fmla="*/ 5 w 6"/>
                <a:gd name="T1" fmla="*/ 5 h 5"/>
                <a:gd name="T2" fmla="*/ 5 w 6"/>
                <a:gd name="T3" fmla="*/ 4 h 5"/>
                <a:gd name="T4" fmla="*/ 6 w 6"/>
                <a:gd name="T5" fmla="*/ 3 h 5"/>
                <a:gd name="T6" fmla="*/ 6 w 6"/>
                <a:gd name="T7" fmla="*/ 2 h 5"/>
                <a:gd name="T8" fmla="*/ 6 w 6"/>
                <a:gd name="T9" fmla="*/ 2 h 5"/>
                <a:gd name="T10" fmla="*/ 6 w 6"/>
                <a:gd name="T11" fmla="*/ 1 h 5"/>
                <a:gd name="T12" fmla="*/ 5 w 6"/>
                <a:gd name="T13" fmla="*/ 0 h 5"/>
                <a:gd name="T14" fmla="*/ 4 w 6"/>
                <a:gd name="T15" fmla="*/ 0 h 5"/>
                <a:gd name="T16" fmla="*/ 4 w 6"/>
                <a:gd name="T17" fmla="*/ 0 h 5"/>
                <a:gd name="T18" fmla="*/ 2 w 6"/>
                <a:gd name="T19" fmla="*/ 0 h 5"/>
                <a:gd name="T20" fmla="*/ 1 w 6"/>
                <a:gd name="T21" fmla="*/ 0 h 5"/>
                <a:gd name="T22" fmla="*/ 1 w 6"/>
                <a:gd name="T23" fmla="*/ 1 h 5"/>
                <a:gd name="T24" fmla="*/ 0 w 6"/>
                <a:gd name="T25" fmla="*/ 2 h 5"/>
                <a:gd name="T26" fmla="*/ 0 w 6"/>
                <a:gd name="T27" fmla="*/ 3 h 5"/>
                <a:gd name="T28" fmla="*/ 1 w 6"/>
                <a:gd name="T29" fmla="*/ 4 h 5"/>
                <a:gd name="T30" fmla="*/ 1 w 6"/>
                <a:gd name="T31" fmla="*/ 4 h 5"/>
                <a:gd name="T32" fmla="*/ 2 w 6"/>
                <a:gd name="T33" fmla="*/ 5 h 5"/>
                <a:gd name="T34" fmla="*/ 4 w 6"/>
                <a:gd name="T35" fmla="*/ 5 h 5"/>
                <a:gd name="T36" fmla="*/ 5 w 6"/>
                <a:gd name="T37" fmla="*/ 5 h 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"/>
                <a:gd name="T58" fmla="*/ 0 h 5"/>
                <a:gd name="T59" fmla="*/ 6 w 6"/>
                <a:gd name="T60" fmla="*/ 5 h 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" h="5">
                  <a:moveTo>
                    <a:pt x="5" y="5"/>
                  </a:move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5"/>
                  </a:lnTo>
                  <a:lnTo>
                    <a:pt x="4" y="5"/>
                  </a:lnTo>
                  <a:lnTo>
                    <a:pt x="5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25" name="Freeform 1526"/>
            <p:cNvSpPr>
              <a:spLocks/>
            </p:cNvSpPr>
            <p:nvPr/>
          </p:nvSpPr>
          <p:spPr bwMode="auto">
            <a:xfrm>
              <a:off x="1277" y="2416"/>
              <a:ext cx="6" cy="5"/>
            </a:xfrm>
            <a:custGeom>
              <a:avLst/>
              <a:gdLst>
                <a:gd name="T0" fmla="*/ 4 w 6"/>
                <a:gd name="T1" fmla="*/ 5 h 5"/>
                <a:gd name="T2" fmla="*/ 4 w 6"/>
                <a:gd name="T3" fmla="*/ 4 h 5"/>
                <a:gd name="T4" fmla="*/ 6 w 6"/>
                <a:gd name="T5" fmla="*/ 3 h 5"/>
                <a:gd name="T6" fmla="*/ 6 w 6"/>
                <a:gd name="T7" fmla="*/ 2 h 5"/>
                <a:gd name="T8" fmla="*/ 6 w 6"/>
                <a:gd name="T9" fmla="*/ 2 h 5"/>
                <a:gd name="T10" fmla="*/ 6 w 6"/>
                <a:gd name="T11" fmla="*/ 1 h 5"/>
                <a:gd name="T12" fmla="*/ 4 w 6"/>
                <a:gd name="T13" fmla="*/ 0 h 5"/>
                <a:gd name="T14" fmla="*/ 3 w 6"/>
                <a:gd name="T15" fmla="*/ 0 h 5"/>
                <a:gd name="T16" fmla="*/ 3 w 6"/>
                <a:gd name="T17" fmla="*/ 0 h 5"/>
                <a:gd name="T18" fmla="*/ 2 w 6"/>
                <a:gd name="T19" fmla="*/ 0 h 5"/>
                <a:gd name="T20" fmla="*/ 1 w 6"/>
                <a:gd name="T21" fmla="*/ 0 h 5"/>
                <a:gd name="T22" fmla="*/ 1 w 6"/>
                <a:gd name="T23" fmla="*/ 1 h 5"/>
                <a:gd name="T24" fmla="*/ 0 w 6"/>
                <a:gd name="T25" fmla="*/ 2 h 5"/>
                <a:gd name="T26" fmla="*/ 0 w 6"/>
                <a:gd name="T27" fmla="*/ 3 h 5"/>
                <a:gd name="T28" fmla="*/ 1 w 6"/>
                <a:gd name="T29" fmla="*/ 4 h 5"/>
                <a:gd name="T30" fmla="*/ 1 w 6"/>
                <a:gd name="T31" fmla="*/ 4 h 5"/>
                <a:gd name="T32" fmla="*/ 2 w 6"/>
                <a:gd name="T33" fmla="*/ 5 h 5"/>
                <a:gd name="T34" fmla="*/ 3 w 6"/>
                <a:gd name="T35" fmla="*/ 5 h 5"/>
                <a:gd name="T36" fmla="*/ 4 w 6"/>
                <a:gd name="T37" fmla="*/ 5 h 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"/>
                <a:gd name="T58" fmla="*/ 0 h 5"/>
                <a:gd name="T59" fmla="*/ 6 w 6"/>
                <a:gd name="T60" fmla="*/ 5 h 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" h="5">
                  <a:moveTo>
                    <a:pt x="4" y="5"/>
                  </a:moveTo>
                  <a:lnTo>
                    <a:pt x="4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5"/>
                  </a:lnTo>
                  <a:lnTo>
                    <a:pt x="3" y="5"/>
                  </a:lnTo>
                  <a:lnTo>
                    <a:pt x="4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26" name="Freeform 1527"/>
            <p:cNvSpPr>
              <a:spLocks/>
            </p:cNvSpPr>
            <p:nvPr/>
          </p:nvSpPr>
          <p:spPr bwMode="auto">
            <a:xfrm>
              <a:off x="1266" y="2416"/>
              <a:ext cx="5" cy="5"/>
            </a:xfrm>
            <a:custGeom>
              <a:avLst/>
              <a:gdLst>
                <a:gd name="T0" fmla="*/ 4 w 5"/>
                <a:gd name="T1" fmla="*/ 5 h 5"/>
                <a:gd name="T2" fmla="*/ 4 w 5"/>
                <a:gd name="T3" fmla="*/ 4 h 5"/>
                <a:gd name="T4" fmla="*/ 5 w 5"/>
                <a:gd name="T5" fmla="*/ 3 h 5"/>
                <a:gd name="T6" fmla="*/ 5 w 5"/>
                <a:gd name="T7" fmla="*/ 2 h 5"/>
                <a:gd name="T8" fmla="*/ 5 w 5"/>
                <a:gd name="T9" fmla="*/ 2 h 5"/>
                <a:gd name="T10" fmla="*/ 5 w 5"/>
                <a:gd name="T11" fmla="*/ 1 h 5"/>
                <a:gd name="T12" fmla="*/ 4 w 5"/>
                <a:gd name="T13" fmla="*/ 0 h 5"/>
                <a:gd name="T14" fmla="*/ 3 w 5"/>
                <a:gd name="T15" fmla="*/ 0 h 5"/>
                <a:gd name="T16" fmla="*/ 3 w 5"/>
                <a:gd name="T17" fmla="*/ 0 h 5"/>
                <a:gd name="T18" fmla="*/ 2 w 5"/>
                <a:gd name="T19" fmla="*/ 0 h 5"/>
                <a:gd name="T20" fmla="*/ 1 w 5"/>
                <a:gd name="T21" fmla="*/ 0 h 5"/>
                <a:gd name="T22" fmla="*/ 1 w 5"/>
                <a:gd name="T23" fmla="*/ 1 h 5"/>
                <a:gd name="T24" fmla="*/ 0 w 5"/>
                <a:gd name="T25" fmla="*/ 2 h 5"/>
                <a:gd name="T26" fmla="*/ 0 w 5"/>
                <a:gd name="T27" fmla="*/ 3 h 5"/>
                <a:gd name="T28" fmla="*/ 1 w 5"/>
                <a:gd name="T29" fmla="*/ 4 h 5"/>
                <a:gd name="T30" fmla="*/ 1 w 5"/>
                <a:gd name="T31" fmla="*/ 4 h 5"/>
                <a:gd name="T32" fmla="*/ 2 w 5"/>
                <a:gd name="T33" fmla="*/ 5 h 5"/>
                <a:gd name="T34" fmla="*/ 3 w 5"/>
                <a:gd name="T35" fmla="*/ 5 h 5"/>
                <a:gd name="T36" fmla="*/ 4 w 5"/>
                <a:gd name="T37" fmla="*/ 5 h 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5"/>
                <a:gd name="T58" fmla="*/ 0 h 5"/>
                <a:gd name="T59" fmla="*/ 5 w 5"/>
                <a:gd name="T60" fmla="*/ 5 h 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5" h="5">
                  <a:moveTo>
                    <a:pt x="4" y="5"/>
                  </a:moveTo>
                  <a:lnTo>
                    <a:pt x="4" y="4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5"/>
                  </a:lnTo>
                  <a:lnTo>
                    <a:pt x="3" y="5"/>
                  </a:lnTo>
                  <a:lnTo>
                    <a:pt x="4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819" name="Freeform 1529"/>
          <p:cNvSpPr>
            <a:spLocks/>
          </p:cNvSpPr>
          <p:nvPr/>
        </p:nvSpPr>
        <p:spPr bwMode="auto">
          <a:xfrm>
            <a:off x="1965325" y="3808413"/>
            <a:ext cx="49213" cy="60325"/>
          </a:xfrm>
          <a:custGeom>
            <a:avLst/>
            <a:gdLst>
              <a:gd name="T0" fmla="*/ 2147483647 w 31"/>
              <a:gd name="T1" fmla="*/ 2147483647 h 38"/>
              <a:gd name="T2" fmla="*/ 2147483647 w 31"/>
              <a:gd name="T3" fmla="*/ 0 h 38"/>
              <a:gd name="T4" fmla="*/ 0 w 31"/>
              <a:gd name="T5" fmla="*/ 2147483647 h 38"/>
              <a:gd name="T6" fmla="*/ 2147483647 w 31"/>
              <a:gd name="T7" fmla="*/ 2147483647 h 38"/>
              <a:gd name="T8" fmla="*/ 0 60000 65536"/>
              <a:gd name="T9" fmla="*/ 0 60000 65536"/>
              <a:gd name="T10" fmla="*/ 0 60000 65536"/>
              <a:gd name="T11" fmla="*/ 0 60000 65536"/>
              <a:gd name="T12" fmla="*/ 0 w 31"/>
              <a:gd name="T13" fmla="*/ 0 h 38"/>
              <a:gd name="T14" fmla="*/ 31 w 31"/>
              <a:gd name="T15" fmla="*/ 38 h 3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1" h="38">
                <a:moveTo>
                  <a:pt x="31" y="38"/>
                </a:moveTo>
                <a:lnTo>
                  <a:pt x="31" y="0"/>
                </a:lnTo>
                <a:lnTo>
                  <a:pt x="0" y="19"/>
                </a:lnTo>
                <a:lnTo>
                  <a:pt x="31" y="38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7820" name="Group 1561"/>
          <p:cNvGrpSpPr>
            <a:grpSpLocks/>
          </p:cNvGrpSpPr>
          <p:nvPr/>
        </p:nvGrpSpPr>
        <p:grpSpPr bwMode="auto">
          <a:xfrm>
            <a:off x="6108700" y="2319338"/>
            <a:ext cx="546100" cy="9525"/>
            <a:chOff x="3848" y="1461"/>
            <a:chExt cx="344" cy="6"/>
          </a:xfrm>
        </p:grpSpPr>
        <p:sp>
          <p:nvSpPr>
            <p:cNvPr id="28087" name="Freeform 1530"/>
            <p:cNvSpPr>
              <a:spLocks/>
            </p:cNvSpPr>
            <p:nvPr/>
          </p:nvSpPr>
          <p:spPr bwMode="auto">
            <a:xfrm>
              <a:off x="4187" y="1461"/>
              <a:ext cx="5" cy="6"/>
            </a:xfrm>
            <a:custGeom>
              <a:avLst/>
              <a:gdLst>
                <a:gd name="T0" fmla="*/ 4 w 5"/>
                <a:gd name="T1" fmla="*/ 6 h 6"/>
                <a:gd name="T2" fmla="*/ 4 w 5"/>
                <a:gd name="T3" fmla="*/ 4 h 6"/>
                <a:gd name="T4" fmla="*/ 5 w 5"/>
                <a:gd name="T5" fmla="*/ 3 h 6"/>
                <a:gd name="T6" fmla="*/ 5 w 5"/>
                <a:gd name="T7" fmla="*/ 2 h 6"/>
                <a:gd name="T8" fmla="*/ 5 w 5"/>
                <a:gd name="T9" fmla="*/ 2 h 6"/>
                <a:gd name="T10" fmla="*/ 5 w 5"/>
                <a:gd name="T11" fmla="*/ 1 h 6"/>
                <a:gd name="T12" fmla="*/ 4 w 5"/>
                <a:gd name="T13" fmla="*/ 0 h 6"/>
                <a:gd name="T14" fmla="*/ 3 w 5"/>
                <a:gd name="T15" fmla="*/ 0 h 6"/>
                <a:gd name="T16" fmla="*/ 3 w 5"/>
                <a:gd name="T17" fmla="*/ 0 h 6"/>
                <a:gd name="T18" fmla="*/ 2 w 5"/>
                <a:gd name="T19" fmla="*/ 0 h 6"/>
                <a:gd name="T20" fmla="*/ 1 w 5"/>
                <a:gd name="T21" fmla="*/ 0 h 6"/>
                <a:gd name="T22" fmla="*/ 1 w 5"/>
                <a:gd name="T23" fmla="*/ 1 h 6"/>
                <a:gd name="T24" fmla="*/ 0 w 5"/>
                <a:gd name="T25" fmla="*/ 2 h 6"/>
                <a:gd name="T26" fmla="*/ 0 w 5"/>
                <a:gd name="T27" fmla="*/ 3 h 6"/>
                <a:gd name="T28" fmla="*/ 1 w 5"/>
                <a:gd name="T29" fmla="*/ 4 h 6"/>
                <a:gd name="T30" fmla="*/ 1 w 5"/>
                <a:gd name="T31" fmla="*/ 4 h 6"/>
                <a:gd name="T32" fmla="*/ 2 w 5"/>
                <a:gd name="T33" fmla="*/ 6 h 6"/>
                <a:gd name="T34" fmla="*/ 3 w 5"/>
                <a:gd name="T35" fmla="*/ 6 h 6"/>
                <a:gd name="T36" fmla="*/ 4 w 5"/>
                <a:gd name="T37" fmla="*/ 6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5"/>
                <a:gd name="T58" fmla="*/ 0 h 6"/>
                <a:gd name="T59" fmla="*/ 5 w 5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5" h="6">
                  <a:moveTo>
                    <a:pt x="4" y="6"/>
                  </a:moveTo>
                  <a:lnTo>
                    <a:pt x="4" y="4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88" name="Freeform 1531"/>
            <p:cNvSpPr>
              <a:spLocks/>
            </p:cNvSpPr>
            <p:nvPr/>
          </p:nvSpPr>
          <p:spPr bwMode="auto">
            <a:xfrm>
              <a:off x="4175" y="1461"/>
              <a:ext cx="6" cy="6"/>
            </a:xfrm>
            <a:custGeom>
              <a:avLst/>
              <a:gdLst>
                <a:gd name="T0" fmla="*/ 5 w 6"/>
                <a:gd name="T1" fmla="*/ 6 h 6"/>
                <a:gd name="T2" fmla="*/ 5 w 6"/>
                <a:gd name="T3" fmla="*/ 4 h 6"/>
                <a:gd name="T4" fmla="*/ 6 w 6"/>
                <a:gd name="T5" fmla="*/ 3 h 6"/>
                <a:gd name="T6" fmla="*/ 6 w 6"/>
                <a:gd name="T7" fmla="*/ 2 h 6"/>
                <a:gd name="T8" fmla="*/ 6 w 6"/>
                <a:gd name="T9" fmla="*/ 2 h 6"/>
                <a:gd name="T10" fmla="*/ 6 w 6"/>
                <a:gd name="T11" fmla="*/ 1 h 6"/>
                <a:gd name="T12" fmla="*/ 5 w 6"/>
                <a:gd name="T13" fmla="*/ 0 h 6"/>
                <a:gd name="T14" fmla="*/ 4 w 6"/>
                <a:gd name="T15" fmla="*/ 0 h 6"/>
                <a:gd name="T16" fmla="*/ 4 w 6"/>
                <a:gd name="T17" fmla="*/ 0 h 6"/>
                <a:gd name="T18" fmla="*/ 3 w 6"/>
                <a:gd name="T19" fmla="*/ 0 h 6"/>
                <a:gd name="T20" fmla="*/ 1 w 6"/>
                <a:gd name="T21" fmla="*/ 0 h 6"/>
                <a:gd name="T22" fmla="*/ 1 w 6"/>
                <a:gd name="T23" fmla="*/ 1 h 6"/>
                <a:gd name="T24" fmla="*/ 0 w 6"/>
                <a:gd name="T25" fmla="*/ 2 h 6"/>
                <a:gd name="T26" fmla="*/ 0 w 6"/>
                <a:gd name="T27" fmla="*/ 3 h 6"/>
                <a:gd name="T28" fmla="*/ 1 w 6"/>
                <a:gd name="T29" fmla="*/ 4 h 6"/>
                <a:gd name="T30" fmla="*/ 1 w 6"/>
                <a:gd name="T31" fmla="*/ 4 h 6"/>
                <a:gd name="T32" fmla="*/ 3 w 6"/>
                <a:gd name="T33" fmla="*/ 6 h 6"/>
                <a:gd name="T34" fmla="*/ 4 w 6"/>
                <a:gd name="T35" fmla="*/ 6 h 6"/>
                <a:gd name="T36" fmla="*/ 5 w 6"/>
                <a:gd name="T37" fmla="*/ 6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"/>
                <a:gd name="T58" fmla="*/ 0 h 6"/>
                <a:gd name="T59" fmla="*/ 6 w 6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" h="6">
                  <a:moveTo>
                    <a:pt x="5" y="6"/>
                  </a:move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89" name="Freeform 1532"/>
            <p:cNvSpPr>
              <a:spLocks/>
            </p:cNvSpPr>
            <p:nvPr/>
          </p:nvSpPr>
          <p:spPr bwMode="auto">
            <a:xfrm>
              <a:off x="4164" y="1461"/>
              <a:ext cx="7" cy="6"/>
            </a:xfrm>
            <a:custGeom>
              <a:avLst/>
              <a:gdLst>
                <a:gd name="T0" fmla="*/ 4 w 7"/>
                <a:gd name="T1" fmla="*/ 6 h 6"/>
                <a:gd name="T2" fmla="*/ 6 w 7"/>
                <a:gd name="T3" fmla="*/ 4 h 6"/>
                <a:gd name="T4" fmla="*/ 6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6 w 7"/>
                <a:gd name="T11" fmla="*/ 1 h 6"/>
                <a:gd name="T12" fmla="*/ 6 w 7"/>
                <a:gd name="T13" fmla="*/ 0 h 6"/>
                <a:gd name="T14" fmla="*/ 4 w 7"/>
                <a:gd name="T15" fmla="*/ 0 h 6"/>
                <a:gd name="T16" fmla="*/ 3 w 7"/>
                <a:gd name="T17" fmla="*/ 0 h 6"/>
                <a:gd name="T18" fmla="*/ 2 w 7"/>
                <a:gd name="T19" fmla="*/ 0 h 6"/>
                <a:gd name="T20" fmla="*/ 1 w 7"/>
                <a:gd name="T21" fmla="*/ 0 h 6"/>
                <a:gd name="T22" fmla="*/ 1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1 w 7"/>
                <a:gd name="T29" fmla="*/ 4 h 6"/>
                <a:gd name="T30" fmla="*/ 1 w 7"/>
                <a:gd name="T31" fmla="*/ 4 h 6"/>
                <a:gd name="T32" fmla="*/ 2 w 7"/>
                <a:gd name="T33" fmla="*/ 6 h 6"/>
                <a:gd name="T34" fmla="*/ 3 w 7"/>
                <a:gd name="T35" fmla="*/ 6 h 6"/>
                <a:gd name="T36" fmla="*/ 4 w 7"/>
                <a:gd name="T37" fmla="*/ 6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4" y="6"/>
                  </a:move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90" name="Freeform 1533"/>
            <p:cNvSpPr>
              <a:spLocks/>
            </p:cNvSpPr>
            <p:nvPr/>
          </p:nvSpPr>
          <p:spPr bwMode="auto">
            <a:xfrm>
              <a:off x="4153" y="1461"/>
              <a:ext cx="6" cy="6"/>
            </a:xfrm>
            <a:custGeom>
              <a:avLst/>
              <a:gdLst>
                <a:gd name="T0" fmla="*/ 4 w 6"/>
                <a:gd name="T1" fmla="*/ 6 h 6"/>
                <a:gd name="T2" fmla="*/ 5 w 6"/>
                <a:gd name="T3" fmla="*/ 4 h 6"/>
                <a:gd name="T4" fmla="*/ 5 w 6"/>
                <a:gd name="T5" fmla="*/ 4 h 6"/>
                <a:gd name="T6" fmla="*/ 6 w 6"/>
                <a:gd name="T7" fmla="*/ 3 h 6"/>
                <a:gd name="T8" fmla="*/ 6 w 6"/>
                <a:gd name="T9" fmla="*/ 2 h 6"/>
                <a:gd name="T10" fmla="*/ 5 w 6"/>
                <a:gd name="T11" fmla="*/ 1 h 6"/>
                <a:gd name="T12" fmla="*/ 5 w 6"/>
                <a:gd name="T13" fmla="*/ 0 h 6"/>
                <a:gd name="T14" fmla="*/ 4 w 6"/>
                <a:gd name="T15" fmla="*/ 0 h 6"/>
                <a:gd name="T16" fmla="*/ 3 w 6"/>
                <a:gd name="T17" fmla="*/ 0 h 6"/>
                <a:gd name="T18" fmla="*/ 2 w 6"/>
                <a:gd name="T19" fmla="*/ 0 h 6"/>
                <a:gd name="T20" fmla="*/ 1 w 6"/>
                <a:gd name="T21" fmla="*/ 0 h 6"/>
                <a:gd name="T22" fmla="*/ 1 w 6"/>
                <a:gd name="T23" fmla="*/ 1 h 6"/>
                <a:gd name="T24" fmla="*/ 0 w 6"/>
                <a:gd name="T25" fmla="*/ 2 h 6"/>
                <a:gd name="T26" fmla="*/ 0 w 6"/>
                <a:gd name="T27" fmla="*/ 3 h 6"/>
                <a:gd name="T28" fmla="*/ 1 w 6"/>
                <a:gd name="T29" fmla="*/ 4 h 6"/>
                <a:gd name="T30" fmla="*/ 1 w 6"/>
                <a:gd name="T31" fmla="*/ 4 h 6"/>
                <a:gd name="T32" fmla="*/ 2 w 6"/>
                <a:gd name="T33" fmla="*/ 6 h 6"/>
                <a:gd name="T34" fmla="*/ 3 w 6"/>
                <a:gd name="T35" fmla="*/ 6 h 6"/>
                <a:gd name="T36" fmla="*/ 4 w 6"/>
                <a:gd name="T37" fmla="*/ 6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"/>
                <a:gd name="T58" fmla="*/ 0 h 6"/>
                <a:gd name="T59" fmla="*/ 6 w 6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" h="6">
                  <a:moveTo>
                    <a:pt x="4" y="6"/>
                  </a:move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91" name="Freeform 1534"/>
            <p:cNvSpPr>
              <a:spLocks/>
            </p:cNvSpPr>
            <p:nvPr/>
          </p:nvSpPr>
          <p:spPr bwMode="auto">
            <a:xfrm>
              <a:off x="4141" y="1461"/>
              <a:ext cx="7" cy="6"/>
            </a:xfrm>
            <a:custGeom>
              <a:avLst/>
              <a:gdLst>
                <a:gd name="T0" fmla="*/ 5 w 7"/>
                <a:gd name="T1" fmla="*/ 6 h 6"/>
                <a:gd name="T2" fmla="*/ 6 w 7"/>
                <a:gd name="T3" fmla="*/ 4 h 6"/>
                <a:gd name="T4" fmla="*/ 6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6 w 7"/>
                <a:gd name="T11" fmla="*/ 1 h 6"/>
                <a:gd name="T12" fmla="*/ 6 w 7"/>
                <a:gd name="T13" fmla="*/ 0 h 6"/>
                <a:gd name="T14" fmla="*/ 5 w 7"/>
                <a:gd name="T15" fmla="*/ 0 h 6"/>
                <a:gd name="T16" fmla="*/ 4 w 7"/>
                <a:gd name="T17" fmla="*/ 0 h 6"/>
                <a:gd name="T18" fmla="*/ 3 w 7"/>
                <a:gd name="T19" fmla="*/ 0 h 6"/>
                <a:gd name="T20" fmla="*/ 2 w 7"/>
                <a:gd name="T21" fmla="*/ 0 h 6"/>
                <a:gd name="T22" fmla="*/ 2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2 w 7"/>
                <a:gd name="T29" fmla="*/ 4 h 6"/>
                <a:gd name="T30" fmla="*/ 2 w 7"/>
                <a:gd name="T31" fmla="*/ 4 h 6"/>
                <a:gd name="T32" fmla="*/ 3 w 7"/>
                <a:gd name="T33" fmla="*/ 6 h 6"/>
                <a:gd name="T34" fmla="*/ 4 w 7"/>
                <a:gd name="T35" fmla="*/ 6 h 6"/>
                <a:gd name="T36" fmla="*/ 5 w 7"/>
                <a:gd name="T37" fmla="*/ 6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5" y="6"/>
                  </a:move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4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92" name="Freeform 1535"/>
            <p:cNvSpPr>
              <a:spLocks/>
            </p:cNvSpPr>
            <p:nvPr/>
          </p:nvSpPr>
          <p:spPr bwMode="auto">
            <a:xfrm>
              <a:off x="4130" y="1461"/>
              <a:ext cx="7" cy="6"/>
            </a:xfrm>
            <a:custGeom>
              <a:avLst/>
              <a:gdLst>
                <a:gd name="T0" fmla="*/ 5 w 7"/>
                <a:gd name="T1" fmla="*/ 6 h 6"/>
                <a:gd name="T2" fmla="*/ 6 w 7"/>
                <a:gd name="T3" fmla="*/ 4 h 6"/>
                <a:gd name="T4" fmla="*/ 6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6 w 7"/>
                <a:gd name="T11" fmla="*/ 1 h 6"/>
                <a:gd name="T12" fmla="*/ 6 w 7"/>
                <a:gd name="T13" fmla="*/ 0 h 6"/>
                <a:gd name="T14" fmla="*/ 5 w 7"/>
                <a:gd name="T15" fmla="*/ 0 h 6"/>
                <a:gd name="T16" fmla="*/ 3 w 7"/>
                <a:gd name="T17" fmla="*/ 0 h 6"/>
                <a:gd name="T18" fmla="*/ 2 w 7"/>
                <a:gd name="T19" fmla="*/ 0 h 6"/>
                <a:gd name="T20" fmla="*/ 1 w 7"/>
                <a:gd name="T21" fmla="*/ 0 h 6"/>
                <a:gd name="T22" fmla="*/ 1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1 w 7"/>
                <a:gd name="T29" fmla="*/ 4 h 6"/>
                <a:gd name="T30" fmla="*/ 1 w 7"/>
                <a:gd name="T31" fmla="*/ 4 h 6"/>
                <a:gd name="T32" fmla="*/ 2 w 7"/>
                <a:gd name="T33" fmla="*/ 6 h 6"/>
                <a:gd name="T34" fmla="*/ 3 w 7"/>
                <a:gd name="T35" fmla="*/ 6 h 6"/>
                <a:gd name="T36" fmla="*/ 5 w 7"/>
                <a:gd name="T37" fmla="*/ 6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5" y="6"/>
                  </a:move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93" name="Freeform 1536"/>
            <p:cNvSpPr>
              <a:spLocks/>
            </p:cNvSpPr>
            <p:nvPr/>
          </p:nvSpPr>
          <p:spPr bwMode="auto">
            <a:xfrm>
              <a:off x="4119" y="1461"/>
              <a:ext cx="7" cy="6"/>
            </a:xfrm>
            <a:custGeom>
              <a:avLst/>
              <a:gdLst>
                <a:gd name="T0" fmla="*/ 4 w 7"/>
                <a:gd name="T1" fmla="*/ 6 h 6"/>
                <a:gd name="T2" fmla="*/ 5 w 7"/>
                <a:gd name="T3" fmla="*/ 4 h 6"/>
                <a:gd name="T4" fmla="*/ 5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5 w 7"/>
                <a:gd name="T11" fmla="*/ 1 h 6"/>
                <a:gd name="T12" fmla="*/ 5 w 7"/>
                <a:gd name="T13" fmla="*/ 0 h 6"/>
                <a:gd name="T14" fmla="*/ 4 w 7"/>
                <a:gd name="T15" fmla="*/ 0 h 6"/>
                <a:gd name="T16" fmla="*/ 3 w 7"/>
                <a:gd name="T17" fmla="*/ 0 h 6"/>
                <a:gd name="T18" fmla="*/ 2 w 7"/>
                <a:gd name="T19" fmla="*/ 0 h 6"/>
                <a:gd name="T20" fmla="*/ 1 w 7"/>
                <a:gd name="T21" fmla="*/ 0 h 6"/>
                <a:gd name="T22" fmla="*/ 1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1 w 7"/>
                <a:gd name="T29" fmla="*/ 4 h 6"/>
                <a:gd name="T30" fmla="*/ 1 w 7"/>
                <a:gd name="T31" fmla="*/ 4 h 6"/>
                <a:gd name="T32" fmla="*/ 2 w 7"/>
                <a:gd name="T33" fmla="*/ 6 h 6"/>
                <a:gd name="T34" fmla="*/ 3 w 7"/>
                <a:gd name="T35" fmla="*/ 6 h 6"/>
                <a:gd name="T36" fmla="*/ 4 w 7"/>
                <a:gd name="T37" fmla="*/ 6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4" y="6"/>
                  </a:moveTo>
                  <a:lnTo>
                    <a:pt x="5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5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94" name="Freeform 1537"/>
            <p:cNvSpPr>
              <a:spLocks/>
            </p:cNvSpPr>
            <p:nvPr/>
          </p:nvSpPr>
          <p:spPr bwMode="auto">
            <a:xfrm>
              <a:off x="4107" y="1461"/>
              <a:ext cx="7" cy="6"/>
            </a:xfrm>
            <a:custGeom>
              <a:avLst/>
              <a:gdLst>
                <a:gd name="T0" fmla="*/ 5 w 7"/>
                <a:gd name="T1" fmla="*/ 6 h 6"/>
                <a:gd name="T2" fmla="*/ 6 w 7"/>
                <a:gd name="T3" fmla="*/ 4 h 6"/>
                <a:gd name="T4" fmla="*/ 6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6 w 7"/>
                <a:gd name="T11" fmla="*/ 1 h 6"/>
                <a:gd name="T12" fmla="*/ 6 w 7"/>
                <a:gd name="T13" fmla="*/ 0 h 6"/>
                <a:gd name="T14" fmla="*/ 5 w 7"/>
                <a:gd name="T15" fmla="*/ 0 h 6"/>
                <a:gd name="T16" fmla="*/ 4 w 7"/>
                <a:gd name="T17" fmla="*/ 0 h 6"/>
                <a:gd name="T18" fmla="*/ 3 w 7"/>
                <a:gd name="T19" fmla="*/ 0 h 6"/>
                <a:gd name="T20" fmla="*/ 2 w 7"/>
                <a:gd name="T21" fmla="*/ 0 h 6"/>
                <a:gd name="T22" fmla="*/ 2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2 w 7"/>
                <a:gd name="T29" fmla="*/ 4 h 6"/>
                <a:gd name="T30" fmla="*/ 2 w 7"/>
                <a:gd name="T31" fmla="*/ 4 h 6"/>
                <a:gd name="T32" fmla="*/ 3 w 7"/>
                <a:gd name="T33" fmla="*/ 6 h 6"/>
                <a:gd name="T34" fmla="*/ 4 w 7"/>
                <a:gd name="T35" fmla="*/ 6 h 6"/>
                <a:gd name="T36" fmla="*/ 5 w 7"/>
                <a:gd name="T37" fmla="*/ 6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5" y="6"/>
                  </a:move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4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95" name="Freeform 1538"/>
            <p:cNvSpPr>
              <a:spLocks/>
            </p:cNvSpPr>
            <p:nvPr/>
          </p:nvSpPr>
          <p:spPr bwMode="auto">
            <a:xfrm>
              <a:off x="4096" y="1461"/>
              <a:ext cx="7" cy="6"/>
            </a:xfrm>
            <a:custGeom>
              <a:avLst/>
              <a:gdLst>
                <a:gd name="T0" fmla="*/ 5 w 7"/>
                <a:gd name="T1" fmla="*/ 6 h 6"/>
                <a:gd name="T2" fmla="*/ 6 w 7"/>
                <a:gd name="T3" fmla="*/ 4 h 6"/>
                <a:gd name="T4" fmla="*/ 6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6 w 7"/>
                <a:gd name="T11" fmla="*/ 1 h 6"/>
                <a:gd name="T12" fmla="*/ 6 w 7"/>
                <a:gd name="T13" fmla="*/ 0 h 6"/>
                <a:gd name="T14" fmla="*/ 5 w 7"/>
                <a:gd name="T15" fmla="*/ 0 h 6"/>
                <a:gd name="T16" fmla="*/ 4 w 7"/>
                <a:gd name="T17" fmla="*/ 0 h 6"/>
                <a:gd name="T18" fmla="*/ 2 w 7"/>
                <a:gd name="T19" fmla="*/ 0 h 6"/>
                <a:gd name="T20" fmla="*/ 1 w 7"/>
                <a:gd name="T21" fmla="*/ 0 h 6"/>
                <a:gd name="T22" fmla="*/ 1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1 w 7"/>
                <a:gd name="T29" fmla="*/ 4 h 6"/>
                <a:gd name="T30" fmla="*/ 1 w 7"/>
                <a:gd name="T31" fmla="*/ 4 h 6"/>
                <a:gd name="T32" fmla="*/ 2 w 7"/>
                <a:gd name="T33" fmla="*/ 6 h 6"/>
                <a:gd name="T34" fmla="*/ 4 w 7"/>
                <a:gd name="T35" fmla="*/ 6 h 6"/>
                <a:gd name="T36" fmla="*/ 5 w 7"/>
                <a:gd name="T37" fmla="*/ 6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5" y="6"/>
                  </a:move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6"/>
                  </a:lnTo>
                  <a:lnTo>
                    <a:pt x="4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96" name="Freeform 1539"/>
            <p:cNvSpPr>
              <a:spLocks/>
            </p:cNvSpPr>
            <p:nvPr/>
          </p:nvSpPr>
          <p:spPr bwMode="auto">
            <a:xfrm>
              <a:off x="4085" y="1461"/>
              <a:ext cx="7" cy="6"/>
            </a:xfrm>
            <a:custGeom>
              <a:avLst/>
              <a:gdLst>
                <a:gd name="T0" fmla="*/ 4 w 7"/>
                <a:gd name="T1" fmla="*/ 6 h 6"/>
                <a:gd name="T2" fmla="*/ 6 w 7"/>
                <a:gd name="T3" fmla="*/ 4 h 6"/>
                <a:gd name="T4" fmla="*/ 6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6 w 7"/>
                <a:gd name="T11" fmla="*/ 1 h 6"/>
                <a:gd name="T12" fmla="*/ 6 w 7"/>
                <a:gd name="T13" fmla="*/ 0 h 6"/>
                <a:gd name="T14" fmla="*/ 4 w 7"/>
                <a:gd name="T15" fmla="*/ 0 h 6"/>
                <a:gd name="T16" fmla="*/ 3 w 7"/>
                <a:gd name="T17" fmla="*/ 0 h 6"/>
                <a:gd name="T18" fmla="*/ 2 w 7"/>
                <a:gd name="T19" fmla="*/ 0 h 6"/>
                <a:gd name="T20" fmla="*/ 1 w 7"/>
                <a:gd name="T21" fmla="*/ 0 h 6"/>
                <a:gd name="T22" fmla="*/ 1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1 w 7"/>
                <a:gd name="T29" fmla="*/ 4 h 6"/>
                <a:gd name="T30" fmla="*/ 1 w 7"/>
                <a:gd name="T31" fmla="*/ 4 h 6"/>
                <a:gd name="T32" fmla="*/ 2 w 7"/>
                <a:gd name="T33" fmla="*/ 6 h 6"/>
                <a:gd name="T34" fmla="*/ 3 w 7"/>
                <a:gd name="T35" fmla="*/ 6 h 6"/>
                <a:gd name="T36" fmla="*/ 4 w 7"/>
                <a:gd name="T37" fmla="*/ 6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4" y="6"/>
                  </a:move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97" name="Freeform 1540"/>
            <p:cNvSpPr>
              <a:spLocks/>
            </p:cNvSpPr>
            <p:nvPr/>
          </p:nvSpPr>
          <p:spPr bwMode="auto">
            <a:xfrm>
              <a:off x="4074" y="1461"/>
              <a:ext cx="6" cy="6"/>
            </a:xfrm>
            <a:custGeom>
              <a:avLst/>
              <a:gdLst>
                <a:gd name="T0" fmla="*/ 4 w 6"/>
                <a:gd name="T1" fmla="*/ 6 h 6"/>
                <a:gd name="T2" fmla="*/ 5 w 6"/>
                <a:gd name="T3" fmla="*/ 4 h 6"/>
                <a:gd name="T4" fmla="*/ 5 w 6"/>
                <a:gd name="T5" fmla="*/ 4 h 6"/>
                <a:gd name="T6" fmla="*/ 6 w 6"/>
                <a:gd name="T7" fmla="*/ 3 h 6"/>
                <a:gd name="T8" fmla="*/ 6 w 6"/>
                <a:gd name="T9" fmla="*/ 2 h 6"/>
                <a:gd name="T10" fmla="*/ 5 w 6"/>
                <a:gd name="T11" fmla="*/ 1 h 6"/>
                <a:gd name="T12" fmla="*/ 5 w 6"/>
                <a:gd name="T13" fmla="*/ 0 h 6"/>
                <a:gd name="T14" fmla="*/ 4 w 6"/>
                <a:gd name="T15" fmla="*/ 0 h 6"/>
                <a:gd name="T16" fmla="*/ 3 w 6"/>
                <a:gd name="T17" fmla="*/ 0 h 6"/>
                <a:gd name="T18" fmla="*/ 2 w 6"/>
                <a:gd name="T19" fmla="*/ 0 h 6"/>
                <a:gd name="T20" fmla="*/ 1 w 6"/>
                <a:gd name="T21" fmla="*/ 0 h 6"/>
                <a:gd name="T22" fmla="*/ 1 w 6"/>
                <a:gd name="T23" fmla="*/ 1 h 6"/>
                <a:gd name="T24" fmla="*/ 0 w 6"/>
                <a:gd name="T25" fmla="*/ 2 h 6"/>
                <a:gd name="T26" fmla="*/ 0 w 6"/>
                <a:gd name="T27" fmla="*/ 3 h 6"/>
                <a:gd name="T28" fmla="*/ 1 w 6"/>
                <a:gd name="T29" fmla="*/ 4 h 6"/>
                <a:gd name="T30" fmla="*/ 1 w 6"/>
                <a:gd name="T31" fmla="*/ 4 h 6"/>
                <a:gd name="T32" fmla="*/ 2 w 6"/>
                <a:gd name="T33" fmla="*/ 6 h 6"/>
                <a:gd name="T34" fmla="*/ 3 w 6"/>
                <a:gd name="T35" fmla="*/ 6 h 6"/>
                <a:gd name="T36" fmla="*/ 4 w 6"/>
                <a:gd name="T37" fmla="*/ 6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"/>
                <a:gd name="T58" fmla="*/ 0 h 6"/>
                <a:gd name="T59" fmla="*/ 6 w 6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" h="6">
                  <a:moveTo>
                    <a:pt x="4" y="6"/>
                  </a:move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98" name="Freeform 1541"/>
            <p:cNvSpPr>
              <a:spLocks/>
            </p:cNvSpPr>
            <p:nvPr/>
          </p:nvSpPr>
          <p:spPr bwMode="auto">
            <a:xfrm>
              <a:off x="4062" y="1461"/>
              <a:ext cx="7" cy="6"/>
            </a:xfrm>
            <a:custGeom>
              <a:avLst/>
              <a:gdLst>
                <a:gd name="T0" fmla="*/ 5 w 7"/>
                <a:gd name="T1" fmla="*/ 6 h 6"/>
                <a:gd name="T2" fmla="*/ 6 w 7"/>
                <a:gd name="T3" fmla="*/ 4 h 6"/>
                <a:gd name="T4" fmla="*/ 6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6 w 7"/>
                <a:gd name="T11" fmla="*/ 1 h 6"/>
                <a:gd name="T12" fmla="*/ 6 w 7"/>
                <a:gd name="T13" fmla="*/ 0 h 6"/>
                <a:gd name="T14" fmla="*/ 5 w 7"/>
                <a:gd name="T15" fmla="*/ 0 h 6"/>
                <a:gd name="T16" fmla="*/ 4 w 7"/>
                <a:gd name="T17" fmla="*/ 0 h 6"/>
                <a:gd name="T18" fmla="*/ 3 w 7"/>
                <a:gd name="T19" fmla="*/ 0 h 6"/>
                <a:gd name="T20" fmla="*/ 1 w 7"/>
                <a:gd name="T21" fmla="*/ 0 h 6"/>
                <a:gd name="T22" fmla="*/ 1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1 w 7"/>
                <a:gd name="T29" fmla="*/ 4 h 6"/>
                <a:gd name="T30" fmla="*/ 1 w 7"/>
                <a:gd name="T31" fmla="*/ 4 h 6"/>
                <a:gd name="T32" fmla="*/ 3 w 7"/>
                <a:gd name="T33" fmla="*/ 6 h 6"/>
                <a:gd name="T34" fmla="*/ 4 w 7"/>
                <a:gd name="T35" fmla="*/ 6 h 6"/>
                <a:gd name="T36" fmla="*/ 5 w 7"/>
                <a:gd name="T37" fmla="*/ 6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5" y="6"/>
                  </a:move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99" name="Freeform 1542"/>
            <p:cNvSpPr>
              <a:spLocks/>
            </p:cNvSpPr>
            <p:nvPr/>
          </p:nvSpPr>
          <p:spPr bwMode="auto">
            <a:xfrm>
              <a:off x="4051" y="1461"/>
              <a:ext cx="7" cy="6"/>
            </a:xfrm>
            <a:custGeom>
              <a:avLst/>
              <a:gdLst>
                <a:gd name="T0" fmla="*/ 5 w 7"/>
                <a:gd name="T1" fmla="*/ 6 h 6"/>
                <a:gd name="T2" fmla="*/ 6 w 7"/>
                <a:gd name="T3" fmla="*/ 4 h 6"/>
                <a:gd name="T4" fmla="*/ 6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6 w 7"/>
                <a:gd name="T11" fmla="*/ 1 h 6"/>
                <a:gd name="T12" fmla="*/ 6 w 7"/>
                <a:gd name="T13" fmla="*/ 0 h 6"/>
                <a:gd name="T14" fmla="*/ 5 w 7"/>
                <a:gd name="T15" fmla="*/ 0 h 6"/>
                <a:gd name="T16" fmla="*/ 3 w 7"/>
                <a:gd name="T17" fmla="*/ 0 h 6"/>
                <a:gd name="T18" fmla="*/ 2 w 7"/>
                <a:gd name="T19" fmla="*/ 0 h 6"/>
                <a:gd name="T20" fmla="*/ 1 w 7"/>
                <a:gd name="T21" fmla="*/ 0 h 6"/>
                <a:gd name="T22" fmla="*/ 1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1 w 7"/>
                <a:gd name="T29" fmla="*/ 4 h 6"/>
                <a:gd name="T30" fmla="*/ 1 w 7"/>
                <a:gd name="T31" fmla="*/ 4 h 6"/>
                <a:gd name="T32" fmla="*/ 2 w 7"/>
                <a:gd name="T33" fmla="*/ 6 h 6"/>
                <a:gd name="T34" fmla="*/ 3 w 7"/>
                <a:gd name="T35" fmla="*/ 6 h 6"/>
                <a:gd name="T36" fmla="*/ 5 w 7"/>
                <a:gd name="T37" fmla="*/ 6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5" y="6"/>
                  </a:move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00" name="Freeform 1543"/>
            <p:cNvSpPr>
              <a:spLocks/>
            </p:cNvSpPr>
            <p:nvPr/>
          </p:nvSpPr>
          <p:spPr bwMode="auto">
            <a:xfrm>
              <a:off x="4040" y="1461"/>
              <a:ext cx="6" cy="6"/>
            </a:xfrm>
            <a:custGeom>
              <a:avLst/>
              <a:gdLst>
                <a:gd name="T0" fmla="*/ 4 w 6"/>
                <a:gd name="T1" fmla="*/ 6 h 6"/>
                <a:gd name="T2" fmla="*/ 5 w 6"/>
                <a:gd name="T3" fmla="*/ 4 h 6"/>
                <a:gd name="T4" fmla="*/ 5 w 6"/>
                <a:gd name="T5" fmla="*/ 4 h 6"/>
                <a:gd name="T6" fmla="*/ 6 w 6"/>
                <a:gd name="T7" fmla="*/ 3 h 6"/>
                <a:gd name="T8" fmla="*/ 6 w 6"/>
                <a:gd name="T9" fmla="*/ 2 h 6"/>
                <a:gd name="T10" fmla="*/ 5 w 6"/>
                <a:gd name="T11" fmla="*/ 1 h 6"/>
                <a:gd name="T12" fmla="*/ 5 w 6"/>
                <a:gd name="T13" fmla="*/ 0 h 6"/>
                <a:gd name="T14" fmla="*/ 4 w 6"/>
                <a:gd name="T15" fmla="*/ 0 h 6"/>
                <a:gd name="T16" fmla="*/ 3 w 6"/>
                <a:gd name="T17" fmla="*/ 0 h 6"/>
                <a:gd name="T18" fmla="*/ 2 w 6"/>
                <a:gd name="T19" fmla="*/ 0 h 6"/>
                <a:gd name="T20" fmla="*/ 1 w 6"/>
                <a:gd name="T21" fmla="*/ 0 h 6"/>
                <a:gd name="T22" fmla="*/ 1 w 6"/>
                <a:gd name="T23" fmla="*/ 1 h 6"/>
                <a:gd name="T24" fmla="*/ 0 w 6"/>
                <a:gd name="T25" fmla="*/ 2 h 6"/>
                <a:gd name="T26" fmla="*/ 0 w 6"/>
                <a:gd name="T27" fmla="*/ 3 h 6"/>
                <a:gd name="T28" fmla="*/ 1 w 6"/>
                <a:gd name="T29" fmla="*/ 4 h 6"/>
                <a:gd name="T30" fmla="*/ 1 w 6"/>
                <a:gd name="T31" fmla="*/ 4 h 6"/>
                <a:gd name="T32" fmla="*/ 2 w 6"/>
                <a:gd name="T33" fmla="*/ 6 h 6"/>
                <a:gd name="T34" fmla="*/ 3 w 6"/>
                <a:gd name="T35" fmla="*/ 6 h 6"/>
                <a:gd name="T36" fmla="*/ 4 w 6"/>
                <a:gd name="T37" fmla="*/ 6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"/>
                <a:gd name="T58" fmla="*/ 0 h 6"/>
                <a:gd name="T59" fmla="*/ 6 w 6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" h="6">
                  <a:moveTo>
                    <a:pt x="4" y="6"/>
                  </a:move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01" name="Freeform 1544"/>
            <p:cNvSpPr>
              <a:spLocks/>
            </p:cNvSpPr>
            <p:nvPr/>
          </p:nvSpPr>
          <p:spPr bwMode="auto">
            <a:xfrm>
              <a:off x="4028" y="1461"/>
              <a:ext cx="7" cy="6"/>
            </a:xfrm>
            <a:custGeom>
              <a:avLst/>
              <a:gdLst>
                <a:gd name="T0" fmla="*/ 5 w 7"/>
                <a:gd name="T1" fmla="*/ 6 h 6"/>
                <a:gd name="T2" fmla="*/ 6 w 7"/>
                <a:gd name="T3" fmla="*/ 4 h 6"/>
                <a:gd name="T4" fmla="*/ 6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6 w 7"/>
                <a:gd name="T11" fmla="*/ 1 h 6"/>
                <a:gd name="T12" fmla="*/ 6 w 7"/>
                <a:gd name="T13" fmla="*/ 0 h 6"/>
                <a:gd name="T14" fmla="*/ 5 w 7"/>
                <a:gd name="T15" fmla="*/ 0 h 6"/>
                <a:gd name="T16" fmla="*/ 4 w 7"/>
                <a:gd name="T17" fmla="*/ 0 h 6"/>
                <a:gd name="T18" fmla="*/ 3 w 7"/>
                <a:gd name="T19" fmla="*/ 0 h 6"/>
                <a:gd name="T20" fmla="*/ 2 w 7"/>
                <a:gd name="T21" fmla="*/ 0 h 6"/>
                <a:gd name="T22" fmla="*/ 2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2 w 7"/>
                <a:gd name="T29" fmla="*/ 4 h 6"/>
                <a:gd name="T30" fmla="*/ 2 w 7"/>
                <a:gd name="T31" fmla="*/ 4 h 6"/>
                <a:gd name="T32" fmla="*/ 3 w 7"/>
                <a:gd name="T33" fmla="*/ 6 h 6"/>
                <a:gd name="T34" fmla="*/ 4 w 7"/>
                <a:gd name="T35" fmla="*/ 6 h 6"/>
                <a:gd name="T36" fmla="*/ 5 w 7"/>
                <a:gd name="T37" fmla="*/ 6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5" y="6"/>
                  </a:move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4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02" name="Freeform 1545"/>
            <p:cNvSpPr>
              <a:spLocks/>
            </p:cNvSpPr>
            <p:nvPr/>
          </p:nvSpPr>
          <p:spPr bwMode="auto">
            <a:xfrm>
              <a:off x="4017" y="1461"/>
              <a:ext cx="7" cy="6"/>
            </a:xfrm>
            <a:custGeom>
              <a:avLst/>
              <a:gdLst>
                <a:gd name="T0" fmla="*/ 5 w 7"/>
                <a:gd name="T1" fmla="*/ 6 h 6"/>
                <a:gd name="T2" fmla="*/ 6 w 7"/>
                <a:gd name="T3" fmla="*/ 4 h 6"/>
                <a:gd name="T4" fmla="*/ 6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6 w 7"/>
                <a:gd name="T11" fmla="*/ 1 h 6"/>
                <a:gd name="T12" fmla="*/ 6 w 7"/>
                <a:gd name="T13" fmla="*/ 0 h 6"/>
                <a:gd name="T14" fmla="*/ 5 w 7"/>
                <a:gd name="T15" fmla="*/ 0 h 6"/>
                <a:gd name="T16" fmla="*/ 4 w 7"/>
                <a:gd name="T17" fmla="*/ 0 h 6"/>
                <a:gd name="T18" fmla="*/ 2 w 7"/>
                <a:gd name="T19" fmla="*/ 0 h 6"/>
                <a:gd name="T20" fmla="*/ 1 w 7"/>
                <a:gd name="T21" fmla="*/ 0 h 6"/>
                <a:gd name="T22" fmla="*/ 1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1 w 7"/>
                <a:gd name="T29" fmla="*/ 4 h 6"/>
                <a:gd name="T30" fmla="*/ 1 w 7"/>
                <a:gd name="T31" fmla="*/ 4 h 6"/>
                <a:gd name="T32" fmla="*/ 2 w 7"/>
                <a:gd name="T33" fmla="*/ 6 h 6"/>
                <a:gd name="T34" fmla="*/ 4 w 7"/>
                <a:gd name="T35" fmla="*/ 6 h 6"/>
                <a:gd name="T36" fmla="*/ 5 w 7"/>
                <a:gd name="T37" fmla="*/ 6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5" y="6"/>
                  </a:move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6"/>
                  </a:lnTo>
                  <a:lnTo>
                    <a:pt x="4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03" name="Freeform 1546"/>
            <p:cNvSpPr>
              <a:spLocks/>
            </p:cNvSpPr>
            <p:nvPr/>
          </p:nvSpPr>
          <p:spPr bwMode="auto">
            <a:xfrm>
              <a:off x="4006" y="1461"/>
              <a:ext cx="7" cy="6"/>
            </a:xfrm>
            <a:custGeom>
              <a:avLst/>
              <a:gdLst>
                <a:gd name="T0" fmla="*/ 4 w 7"/>
                <a:gd name="T1" fmla="*/ 6 h 6"/>
                <a:gd name="T2" fmla="*/ 5 w 7"/>
                <a:gd name="T3" fmla="*/ 6 h 6"/>
                <a:gd name="T4" fmla="*/ 5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5 w 7"/>
                <a:gd name="T11" fmla="*/ 1 h 6"/>
                <a:gd name="T12" fmla="*/ 5 w 7"/>
                <a:gd name="T13" fmla="*/ 1 h 6"/>
                <a:gd name="T14" fmla="*/ 4 w 7"/>
                <a:gd name="T15" fmla="*/ 0 h 6"/>
                <a:gd name="T16" fmla="*/ 3 w 7"/>
                <a:gd name="T17" fmla="*/ 0 h 6"/>
                <a:gd name="T18" fmla="*/ 2 w 7"/>
                <a:gd name="T19" fmla="*/ 0 h 6"/>
                <a:gd name="T20" fmla="*/ 1 w 7"/>
                <a:gd name="T21" fmla="*/ 1 h 6"/>
                <a:gd name="T22" fmla="*/ 1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1 w 7"/>
                <a:gd name="T29" fmla="*/ 4 h 6"/>
                <a:gd name="T30" fmla="*/ 1 w 7"/>
                <a:gd name="T31" fmla="*/ 6 h 6"/>
                <a:gd name="T32" fmla="*/ 2 w 7"/>
                <a:gd name="T33" fmla="*/ 6 h 6"/>
                <a:gd name="T34" fmla="*/ 3 w 7"/>
                <a:gd name="T35" fmla="*/ 6 h 6"/>
                <a:gd name="T36" fmla="*/ 4 w 7"/>
                <a:gd name="T37" fmla="*/ 6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4" y="6"/>
                  </a:moveTo>
                  <a:lnTo>
                    <a:pt x="5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04" name="Freeform 1547"/>
            <p:cNvSpPr>
              <a:spLocks/>
            </p:cNvSpPr>
            <p:nvPr/>
          </p:nvSpPr>
          <p:spPr bwMode="auto">
            <a:xfrm>
              <a:off x="3995" y="1461"/>
              <a:ext cx="6" cy="6"/>
            </a:xfrm>
            <a:custGeom>
              <a:avLst/>
              <a:gdLst>
                <a:gd name="T0" fmla="*/ 4 w 6"/>
                <a:gd name="T1" fmla="*/ 6 h 6"/>
                <a:gd name="T2" fmla="*/ 5 w 6"/>
                <a:gd name="T3" fmla="*/ 6 h 6"/>
                <a:gd name="T4" fmla="*/ 5 w 6"/>
                <a:gd name="T5" fmla="*/ 4 h 6"/>
                <a:gd name="T6" fmla="*/ 6 w 6"/>
                <a:gd name="T7" fmla="*/ 3 h 6"/>
                <a:gd name="T8" fmla="*/ 6 w 6"/>
                <a:gd name="T9" fmla="*/ 2 h 6"/>
                <a:gd name="T10" fmla="*/ 5 w 6"/>
                <a:gd name="T11" fmla="*/ 1 h 6"/>
                <a:gd name="T12" fmla="*/ 5 w 6"/>
                <a:gd name="T13" fmla="*/ 1 h 6"/>
                <a:gd name="T14" fmla="*/ 4 w 6"/>
                <a:gd name="T15" fmla="*/ 0 h 6"/>
                <a:gd name="T16" fmla="*/ 3 w 6"/>
                <a:gd name="T17" fmla="*/ 0 h 6"/>
                <a:gd name="T18" fmla="*/ 2 w 6"/>
                <a:gd name="T19" fmla="*/ 0 h 6"/>
                <a:gd name="T20" fmla="*/ 1 w 6"/>
                <a:gd name="T21" fmla="*/ 1 h 6"/>
                <a:gd name="T22" fmla="*/ 1 w 6"/>
                <a:gd name="T23" fmla="*/ 1 h 6"/>
                <a:gd name="T24" fmla="*/ 0 w 6"/>
                <a:gd name="T25" fmla="*/ 2 h 6"/>
                <a:gd name="T26" fmla="*/ 0 w 6"/>
                <a:gd name="T27" fmla="*/ 3 h 6"/>
                <a:gd name="T28" fmla="*/ 1 w 6"/>
                <a:gd name="T29" fmla="*/ 4 h 6"/>
                <a:gd name="T30" fmla="*/ 1 w 6"/>
                <a:gd name="T31" fmla="*/ 6 h 6"/>
                <a:gd name="T32" fmla="*/ 2 w 6"/>
                <a:gd name="T33" fmla="*/ 6 h 6"/>
                <a:gd name="T34" fmla="*/ 3 w 6"/>
                <a:gd name="T35" fmla="*/ 6 h 6"/>
                <a:gd name="T36" fmla="*/ 4 w 6"/>
                <a:gd name="T37" fmla="*/ 6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"/>
                <a:gd name="T58" fmla="*/ 0 h 6"/>
                <a:gd name="T59" fmla="*/ 6 w 6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" h="6">
                  <a:moveTo>
                    <a:pt x="4" y="6"/>
                  </a:moveTo>
                  <a:lnTo>
                    <a:pt x="5" y="6"/>
                  </a:ln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05" name="Freeform 1548"/>
            <p:cNvSpPr>
              <a:spLocks/>
            </p:cNvSpPr>
            <p:nvPr/>
          </p:nvSpPr>
          <p:spPr bwMode="auto">
            <a:xfrm>
              <a:off x="3983" y="1461"/>
              <a:ext cx="7" cy="6"/>
            </a:xfrm>
            <a:custGeom>
              <a:avLst/>
              <a:gdLst>
                <a:gd name="T0" fmla="*/ 5 w 7"/>
                <a:gd name="T1" fmla="*/ 6 h 6"/>
                <a:gd name="T2" fmla="*/ 6 w 7"/>
                <a:gd name="T3" fmla="*/ 6 h 6"/>
                <a:gd name="T4" fmla="*/ 6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6 w 7"/>
                <a:gd name="T11" fmla="*/ 1 h 6"/>
                <a:gd name="T12" fmla="*/ 6 w 7"/>
                <a:gd name="T13" fmla="*/ 1 h 6"/>
                <a:gd name="T14" fmla="*/ 5 w 7"/>
                <a:gd name="T15" fmla="*/ 0 h 6"/>
                <a:gd name="T16" fmla="*/ 4 w 7"/>
                <a:gd name="T17" fmla="*/ 0 h 6"/>
                <a:gd name="T18" fmla="*/ 3 w 7"/>
                <a:gd name="T19" fmla="*/ 0 h 6"/>
                <a:gd name="T20" fmla="*/ 1 w 7"/>
                <a:gd name="T21" fmla="*/ 1 h 6"/>
                <a:gd name="T22" fmla="*/ 1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1 w 7"/>
                <a:gd name="T29" fmla="*/ 4 h 6"/>
                <a:gd name="T30" fmla="*/ 1 w 7"/>
                <a:gd name="T31" fmla="*/ 6 h 6"/>
                <a:gd name="T32" fmla="*/ 3 w 7"/>
                <a:gd name="T33" fmla="*/ 6 h 6"/>
                <a:gd name="T34" fmla="*/ 4 w 7"/>
                <a:gd name="T35" fmla="*/ 6 h 6"/>
                <a:gd name="T36" fmla="*/ 5 w 7"/>
                <a:gd name="T37" fmla="*/ 6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5" y="6"/>
                  </a:moveTo>
                  <a:lnTo>
                    <a:pt x="6" y="6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06" name="Freeform 1549"/>
            <p:cNvSpPr>
              <a:spLocks/>
            </p:cNvSpPr>
            <p:nvPr/>
          </p:nvSpPr>
          <p:spPr bwMode="auto">
            <a:xfrm>
              <a:off x="3972" y="1461"/>
              <a:ext cx="7" cy="6"/>
            </a:xfrm>
            <a:custGeom>
              <a:avLst/>
              <a:gdLst>
                <a:gd name="T0" fmla="*/ 4 w 7"/>
                <a:gd name="T1" fmla="*/ 6 h 6"/>
                <a:gd name="T2" fmla="*/ 6 w 7"/>
                <a:gd name="T3" fmla="*/ 6 h 6"/>
                <a:gd name="T4" fmla="*/ 6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6 w 7"/>
                <a:gd name="T11" fmla="*/ 1 h 6"/>
                <a:gd name="T12" fmla="*/ 6 w 7"/>
                <a:gd name="T13" fmla="*/ 1 h 6"/>
                <a:gd name="T14" fmla="*/ 4 w 7"/>
                <a:gd name="T15" fmla="*/ 0 h 6"/>
                <a:gd name="T16" fmla="*/ 3 w 7"/>
                <a:gd name="T17" fmla="*/ 0 h 6"/>
                <a:gd name="T18" fmla="*/ 2 w 7"/>
                <a:gd name="T19" fmla="*/ 0 h 6"/>
                <a:gd name="T20" fmla="*/ 1 w 7"/>
                <a:gd name="T21" fmla="*/ 1 h 6"/>
                <a:gd name="T22" fmla="*/ 1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1 w 7"/>
                <a:gd name="T29" fmla="*/ 4 h 6"/>
                <a:gd name="T30" fmla="*/ 1 w 7"/>
                <a:gd name="T31" fmla="*/ 6 h 6"/>
                <a:gd name="T32" fmla="*/ 2 w 7"/>
                <a:gd name="T33" fmla="*/ 6 h 6"/>
                <a:gd name="T34" fmla="*/ 3 w 7"/>
                <a:gd name="T35" fmla="*/ 6 h 6"/>
                <a:gd name="T36" fmla="*/ 4 w 7"/>
                <a:gd name="T37" fmla="*/ 6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4" y="6"/>
                  </a:moveTo>
                  <a:lnTo>
                    <a:pt x="6" y="6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07" name="Freeform 1550"/>
            <p:cNvSpPr>
              <a:spLocks/>
            </p:cNvSpPr>
            <p:nvPr/>
          </p:nvSpPr>
          <p:spPr bwMode="auto">
            <a:xfrm>
              <a:off x="3961" y="1461"/>
              <a:ext cx="6" cy="6"/>
            </a:xfrm>
            <a:custGeom>
              <a:avLst/>
              <a:gdLst>
                <a:gd name="T0" fmla="*/ 4 w 6"/>
                <a:gd name="T1" fmla="*/ 6 h 6"/>
                <a:gd name="T2" fmla="*/ 5 w 6"/>
                <a:gd name="T3" fmla="*/ 6 h 6"/>
                <a:gd name="T4" fmla="*/ 5 w 6"/>
                <a:gd name="T5" fmla="*/ 4 h 6"/>
                <a:gd name="T6" fmla="*/ 6 w 6"/>
                <a:gd name="T7" fmla="*/ 3 h 6"/>
                <a:gd name="T8" fmla="*/ 6 w 6"/>
                <a:gd name="T9" fmla="*/ 2 h 6"/>
                <a:gd name="T10" fmla="*/ 5 w 6"/>
                <a:gd name="T11" fmla="*/ 1 h 6"/>
                <a:gd name="T12" fmla="*/ 5 w 6"/>
                <a:gd name="T13" fmla="*/ 1 h 6"/>
                <a:gd name="T14" fmla="*/ 4 w 6"/>
                <a:gd name="T15" fmla="*/ 0 h 6"/>
                <a:gd name="T16" fmla="*/ 3 w 6"/>
                <a:gd name="T17" fmla="*/ 0 h 6"/>
                <a:gd name="T18" fmla="*/ 2 w 6"/>
                <a:gd name="T19" fmla="*/ 0 h 6"/>
                <a:gd name="T20" fmla="*/ 1 w 6"/>
                <a:gd name="T21" fmla="*/ 1 h 6"/>
                <a:gd name="T22" fmla="*/ 1 w 6"/>
                <a:gd name="T23" fmla="*/ 1 h 6"/>
                <a:gd name="T24" fmla="*/ 0 w 6"/>
                <a:gd name="T25" fmla="*/ 2 h 6"/>
                <a:gd name="T26" fmla="*/ 0 w 6"/>
                <a:gd name="T27" fmla="*/ 3 h 6"/>
                <a:gd name="T28" fmla="*/ 1 w 6"/>
                <a:gd name="T29" fmla="*/ 4 h 6"/>
                <a:gd name="T30" fmla="*/ 1 w 6"/>
                <a:gd name="T31" fmla="*/ 6 h 6"/>
                <a:gd name="T32" fmla="*/ 2 w 6"/>
                <a:gd name="T33" fmla="*/ 6 h 6"/>
                <a:gd name="T34" fmla="*/ 3 w 6"/>
                <a:gd name="T35" fmla="*/ 6 h 6"/>
                <a:gd name="T36" fmla="*/ 4 w 6"/>
                <a:gd name="T37" fmla="*/ 6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"/>
                <a:gd name="T58" fmla="*/ 0 h 6"/>
                <a:gd name="T59" fmla="*/ 6 w 6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" h="6">
                  <a:moveTo>
                    <a:pt x="4" y="6"/>
                  </a:moveTo>
                  <a:lnTo>
                    <a:pt x="5" y="6"/>
                  </a:ln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08" name="Freeform 1551"/>
            <p:cNvSpPr>
              <a:spLocks/>
            </p:cNvSpPr>
            <p:nvPr/>
          </p:nvSpPr>
          <p:spPr bwMode="auto">
            <a:xfrm>
              <a:off x="3949" y="1461"/>
              <a:ext cx="7" cy="6"/>
            </a:xfrm>
            <a:custGeom>
              <a:avLst/>
              <a:gdLst>
                <a:gd name="T0" fmla="*/ 5 w 7"/>
                <a:gd name="T1" fmla="*/ 6 h 6"/>
                <a:gd name="T2" fmla="*/ 6 w 7"/>
                <a:gd name="T3" fmla="*/ 6 h 6"/>
                <a:gd name="T4" fmla="*/ 6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6 w 7"/>
                <a:gd name="T11" fmla="*/ 1 h 6"/>
                <a:gd name="T12" fmla="*/ 6 w 7"/>
                <a:gd name="T13" fmla="*/ 1 h 6"/>
                <a:gd name="T14" fmla="*/ 5 w 7"/>
                <a:gd name="T15" fmla="*/ 0 h 6"/>
                <a:gd name="T16" fmla="*/ 4 w 7"/>
                <a:gd name="T17" fmla="*/ 0 h 6"/>
                <a:gd name="T18" fmla="*/ 3 w 7"/>
                <a:gd name="T19" fmla="*/ 0 h 6"/>
                <a:gd name="T20" fmla="*/ 1 w 7"/>
                <a:gd name="T21" fmla="*/ 1 h 6"/>
                <a:gd name="T22" fmla="*/ 1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1 w 7"/>
                <a:gd name="T29" fmla="*/ 4 h 6"/>
                <a:gd name="T30" fmla="*/ 1 w 7"/>
                <a:gd name="T31" fmla="*/ 6 h 6"/>
                <a:gd name="T32" fmla="*/ 3 w 7"/>
                <a:gd name="T33" fmla="*/ 6 h 6"/>
                <a:gd name="T34" fmla="*/ 4 w 7"/>
                <a:gd name="T35" fmla="*/ 6 h 6"/>
                <a:gd name="T36" fmla="*/ 5 w 7"/>
                <a:gd name="T37" fmla="*/ 6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5" y="6"/>
                  </a:moveTo>
                  <a:lnTo>
                    <a:pt x="6" y="6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09" name="Freeform 1552"/>
            <p:cNvSpPr>
              <a:spLocks/>
            </p:cNvSpPr>
            <p:nvPr/>
          </p:nvSpPr>
          <p:spPr bwMode="auto">
            <a:xfrm>
              <a:off x="3938" y="1461"/>
              <a:ext cx="7" cy="6"/>
            </a:xfrm>
            <a:custGeom>
              <a:avLst/>
              <a:gdLst>
                <a:gd name="T0" fmla="*/ 5 w 7"/>
                <a:gd name="T1" fmla="*/ 6 h 6"/>
                <a:gd name="T2" fmla="*/ 6 w 7"/>
                <a:gd name="T3" fmla="*/ 6 h 6"/>
                <a:gd name="T4" fmla="*/ 6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6 w 7"/>
                <a:gd name="T11" fmla="*/ 1 h 6"/>
                <a:gd name="T12" fmla="*/ 6 w 7"/>
                <a:gd name="T13" fmla="*/ 1 h 6"/>
                <a:gd name="T14" fmla="*/ 5 w 7"/>
                <a:gd name="T15" fmla="*/ 0 h 6"/>
                <a:gd name="T16" fmla="*/ 3 w 7"/>
                <a:gd name="T17" fmla="*/ 0 h 6"/>
                <a:gd name="T18" fmla="*/ 2 w 7"/>
                <a:gd name="T19" fmla="*/ 0 h 6"/>
                <a:gd name="T20" fmla="*/ 1 w 7"/>
                <a:gd name="T21" fmla="*/ 1 h 6"/>
                <a:gd name="T22" fmla="*/ 1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1 w 7"/>
                <a:gd name="T29" fmla="*/ 4 h 6"/>
                <a:gd name="T30" fmla="*/ 1 w 7"/>
                <a:gd name="T31" fmla="*/ 6 h 6"/>
                <a:gd name="T32" fmla="*/ 2 w 7"/>
                <a:gd name="T33" fmla="*/ 6 h 6"/>
                <a:gd name="T34" fmla="*/ 3 w 7"/>
                <a:gd name="T35" fmla="*/ 6 h 6"/>
                <a:gd name="T36" fmla="*/ 5 w 7"/>
                <a:gd name="T37" fmla="*/ 6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5" y="6"/>
                  </a:moveTo>
                  <a:lnTo>
                    <a:pt x="6" y="6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10" name="Freeform 1553"/>
            <p:cNvSpPr>
              <a:spLocks/>
            </p:cNvSpPr>
            <p:nvPr/>
          </p:nvSpPr>
          <p:spPr bwMode="auto">
            <a:xfrm>
              <a:off x="3927" y="1461"/>
              <a:ext cx="7" cy="6"/>
            </a:xfrm>
            <a:custGeom>
              <a:avLst/>
              <a:gdLst>
                <a:gd name="T0" fmla="*/ 4 w 7"/>
                <a:gd name="T1" fmla="*/ 6 h 6"/>
                <a:gd name="T2" fmla="*/ 5 w 7"/>
                <a:gd name="T3" fmla="*/ 6 h 6"/>
                <a:gd name="T4" fmla="*/ 5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5 w 7"/>
                <a:gd name="T11" fmla="*/ 1 h 6"/>
                <a:gd name="T12" fmla="*/ 5 w 7"/>
                <a:gd name="T13" fmla="*/ 1 h 6"/>
                <a:gd name="T14" fmla="*/ 4 w 7"/>
                <a:gd name="T15" fmla="*/ 0 h 6"/>
                <a:gd name="T16" fmla="*/ 3 w 7"/>
                <a:gd name="T17" fmla="*/ 0 h 6"/>
                <a:gd name="T18" fmla="*/ 2 w 7"/>
                <a:gd name="T19" fmla="*/ 0 h 6"/>
                <a:gd name="T20" fmla="*/ 1 w 7"/>
                <a:gd name="T21" fmla="*/ 1 h 6"/>
                <a:gd name="T22" fmla="*/ 1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1 w 7"/>
                <a:gd name="T29" fmla="*/ 4 h 6"/>
                <a:gd name="T30" fmla="*/ 1 w 7"/>
                <a:gd name="T31" fmla="*/ 6 h 6"/>
                <a:gd name="T32" fmla="*/ 2 w 7"/>
                <a:gd name="T33" fmla="*/ 6 h 6"/>
                <a:gd name="T34" fmla="*/ 3 w 7"/>
                <a:gd name="T35" fmla="*/ 6 h 6"/>
                <a:gd name="T36" fmla="*/ 4 w 7"/>
                <a:gd name="T37" fmla="*/ 6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4" y="6"/>
                  </a:moveTo>
                  <a:lnTo>
                    <a:pt x="5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11" name="Freeform 1554"/>
            <p:cNvSpPr>
              <a:spLocks/>
            </p:cNvSpPr>
            <p:nvPr/>
          </p:nvSpPr>
          <p:spPr bwMode="auto">
            <a:xfrm>
              <a:off x="3915" y="1461"/>
              <a:ext cx="7" cy="6"/>
            </a:xfrm>
            <a:custGeom>
              <a:avLst/>
              <a:gdLst>
                <a:gd name="T0" fmla="*/ 5 w 7"/>
                <a:gd name="T1" fmla="*/ 6 h 6"/>
                <a:gd name="T2" fmla="*/ 6 w 7"/>
                <a:gd name="T3" fmla="*/ 6 h 6"/>
                <a:gd name="T4" fmla="*/ 6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6 w 7"/>
                <a:gd name="T11" fmla="*/ 1 h 6"/>
                <a:gd name="T12" fmla="*/ 6 w 7"/>
                <a:gd name="T13" fmla="*/ 1 h 6"/>
                <a:gd name="T14" fmla="*/ 5 w 7"/>
                <a:gd name="T15" fmla="*/ 0 h 6"/>
                <a:gd name="T16" fmla="*/ 4 w 7"/>
                <a:gd name="T17" fmla="*/ 0 h 6"/>
                <a:gd name="T18" fmla="*/ 3 w 7"/>
                <a:gd name="T19" fmla="*/ 0 h 6"/>
                <a:gd name="T20" fmla="*/ 2 w 7"/>
                <a:gd name="T21" fmla="*/ 1 h 6"/>
                <a:gd name="T22" fmla="*/ 2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2 w 7"/>
                <a:gd name="T29" fmla="*/ 4 h 6"/>
                <a:gd name="T30" fmla="*/ 2 w 7"/>
                <a:gd name="T31" fmla="*/ 6 h 6"/>
                <a:gd name="T32" fmla="*/ 3 w 7"/>
                <a:gd name="T33" fmla="*/ 6 h 6"/>
                <a:gd name="T34" fmla="*/ 4 w 7"/>
                <a:gd name="T35" fmla="*/ 6 h 6"/>
                <a:gd name="T36" fmla="*/ 5 w 7"/>
                <a:gd name="T37" fmla="*/ 6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5" y="6"/>
                  </a:moveTo>
                  <a:lnTo>
                    <a:pt x="6" y="6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4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12" name="Freeform 1555"/>
            <p:cNvSpPr>
              <a:spLocks/>
            </p:cNvSpPr>
            <p:nvPr/>
          </p:nvSpPr>
          <p:spPr bwMode="auto">
            <a:xfrm>
              <a:off x="3904" y="1461"/>
              <a:ext cx="7" cy="6"/>
            </a:xfrm>
            <a:custGeom>
              <a:avLst/>
              <a:gdLst>
                <a:gd name="T0" fmla="*/ 5 w 7"/>
                <a:gd name="T1" fmla="*/ 6 h 6"/>
                <a:gd name="T2" fmla="*/ 6 w 7"/>
                <a:gd name="T3" fmla="*/ 6 h 6"/>
                <a:gd name="T4" fmla="*/ 6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6 w 7"/>
                <a:gd name="T11" fmla="*/ 1 h 6"/>
                <a:gd name="T12" fmla="*/ 6 w 7"/>
                <a:gd name="T13" fmla="*/ 1 h 6"/>
                <a:gd name="T14" fmla="*/ 5 w 7"/>
                <a:gd name="T15" fmla="*/ 0 h 6"/>
                <a:gd name="T16" fmla="*/ 4 w 7"/>
                <a:gd name="T17" fmla="*/ 0 h 6"/>
                <a:gd name="T18" fmla="*/ 2 w 7"/>
                <a:gd name="T19" fmla="*/ 0 h 6"/>
                <a:gd name="T20" fmla="*/ 1 w 7"/>
                <a:gd name="T21" fmla="*/ 1 h 6"/>
                <a:gd name="T22" fmla="*/ 1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1 w 7"/>
                <a:gd name="T29" fmla="*/ 4 h 6"/>
                <a:gd name="T30" fmla="*/ 1 w 7"/>
                <a:gd name="T31" fmla="*/ 6 h 6"/>
                <a:gd name="T32" fmla="*/ 2 w 7"/>
                <a:gd name="T33" fmla="*/ 6 h 6"/>
                <a:gd name="T34" fmla="*/ 4 w 7"/>
                <a:gd name="T35" fmla="*/ 6 h 6"/>
                <a:gd name="T36" fmla="*/ 5 w 7"/>
                <a:gd name="T37" fmla="*/ 6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5" y="6"/>
                  </a:moveTo>
                  <a:lnTo>
                    <a:pt x="6" y="6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6"/>
                  </a:lnTo>
                  <a:lnTo>
                    <a:pt x="2" y="6"/>
                  </a:lnTo>
                  <a:lnTo>
                    <a:pt x="4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13" name="Freeform 1556"/>
            <p:cNvSpPr>
              <a:spLocks/>
            </p:cNvSpPr>
            <p:nvPr/>
          </p:nvSpPr>
          <p:spPr bwMode="auto">
            <a:xfrm>
              <a:off x="3893" y="1461"/>
              <a:ext cx="7" cy="6"/>
            </a:xfrm>
            <a:custGeom>
              <a:avLst/>
              <a:gdLst>
                <a:gd name="T0" fmla="*/ 4 w 7"/>
                <a:gd name="T1" fmla="*/ 6 h 6"/>
                <a:gd name="T2" fmla="*/ 6 w 7"/>
                <a:gd name="T3" fmla="*/ 6 h 6"/>
                <a:gd name="T4" fmla="*/ 6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6 w 7"/>
                <a:gd name="T11" fmla="*/ 1 h 6"/>
                <a:gd name="T12" fmla="*/ 6 w 7"/>
                <a:gd name="T13" fmla="*/ 1 h 6"/>
                <a:gd name="T14" fmla="*/ 4 w 7"/>
                <a:gd name="T15" fmla="*/ 0 h 6"/>
                <a:gd name="T16" fmla="*/ 3 w 7"/>
                <a:gd name="T17" fmla="*/ 0 h 6"/>
                <a:gd name="T18" fmla="*/ 2 w 7"/>
                <a:gd name="T19" fmla="*/ 0 h 6"/>
                <a:gd name="T20" fmla="*/ 1 w 7"/>
                <a:gd name="T21" fmla="*/ 1 h 6"/>
                <a:gd name="T22" fmla="*/ 1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1 w 7"/>
                <a:gd name="T29" fmla="*/ 4 h 6"/>
                <a:gd name="T30" fmla="*/ 1 w 7"/>
                <a:gd name="T31" fmla="*/ 6 h 6"/>
                <a:gd name="T32" fmla="*/ 2 w 7"/>
                <a:gd name="T33" fmla="*/ 6 h 6"/>
                <a:gd name="T34" fmla="*/ 3 w 7"/>
                <a:gd name="T35" fmla="*/ 6 h 6"/>
                <a:gd name="T36" fmla="*/ 4 w 7"/>
                <a:gd name="T37" fmla="*/ 6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4" y="6"/>
                  </a:moveTo>
                  <a:lnTo>
                    <a:pt x="6" y="6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14" name="Freeform 1557"/>
            <p:cNvSpPr>
              <a:spLocks/>
            </p:cNvSpPr>
            <p:nvPr/>
          </p:nvSpPr>
          <p:spPr bwMode="auto">
            <a:xfrm>
              <a:off x="3882" y="1461"/>
              <a:ext cx="6" cy="6"/>
            </a:xfrm>
            <a:custGeom>
              <a:avLst/>
              <a:gdLst>
                <a:gd name="T0" fmla="*/ 4 w 6"/>
                <a:gd name="T1" fmla="*/ 6 h 6"/>
                <a:gd name="T2" fmla="*/ 5 w 6"/>
                <a:gd name="T3" fmla="*/ 6 h 6"/>
                <a:gd name="T4" fmla="*/ 5 w 6"/>
                <a:gd name="T5" fmla="*/ 4 h 6"/>
                <a:gd name="T6" fmla="*/ 6 w 6"/>
                <a:gd name="T7" fmla="*/ 3 h 6"/>
                <a:gd name="T8" fmla="*/ 6 w 6"/>
                <a:gd name="T9" fmla="*/ 2 h 6"/>
                <a:gd name="T10" fmla="*/ 5 w 6"/>
                <a:gd name="T11" fmla="*/ 1 h 6"/>
                <a:gd name="T12" fmla="*/ 5 w 6"/>
                <a:gd name="T13" fmla="*/ 1 h 6"/>
                <a:gd name="T14" fmla="*/ 4 w 6"/>
                <a:gd name="T15" fmla="*/ 0 h 6"/>
                <a:gd name="T16" fmla="*/ 3 w 6"/>
                <a:gd name="T17" fmla="*/ 0 h 6"/>
                <a:gd name="T18" fmla="*/ 2 w 6"/>
                <a:gd name="T19" fmla="*/ 0 h 6"/>
                <a:gd name="T20" fmla="*/ 1 w 6"/>
                <a:gd name="T21" fmla="*/ 1 h 6"/>
                <a:gd name="T22" fmla="*/ 1 w 6"/>
                <a:gd name="T23" fmla="*/ 1 h 6"/>
                <a:gd name="T24" fmla="*/ 0 w 6"/>
                <a:gd name="T25" fmla="*/ 2 h 6"/>
                <a:gd name="T26" fmla="*/ 0 w 6"/>
                <a:gd name="T27" fmla="*/ 3 h 6"/>
                <a:gd name="T28" fmla="*/ 1 w 6"/>
                <a:gd name="T29" fmla="*/ 4 h 6"/>
                <a:gd name="T30" fmla="*/ 1 w 6"/>
                <a:gd name="T31" fmla="*/ 6 h 6"/>
                <a:gd name="T32" fmla="*/ 2 w 6"/>
                <a:gd name="T33" fmla="*/ 6 h 6"/>
                <a:gd name="T34" fmla="*/ 3 w 6"/>
                <a:gd name="T35" fmla="*/ 6 h 6"/>
                <a:gd name="T36" fmla="*/ 4 w 6"/>
                <a:gd name="T37" fmla="*/ 6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"/>
                <a:gd name="T58" fmla="*/ 0 h 6"/>
                <a:gd name="T59" fmla="*/ 6 w 6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" h="6">
                  <a:moveTo>
                    <a:pt x="4" y="6"/>
                  </a:moveTo>
                  <a:lnTo>
                    <a:pt x="5" y="6"/>
                  </a:ln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15" name="Freeform 1558"/>
            <p:cNvSpPr>
              <a:spLocks/>
            </p:cNvSpPr>
            <p:nvPr/>
          </p:nvSpPr>
          <p:spPr bwMode="auto">
            <a:xfrm>
              <a:off x="3870" y="1461"/>
              <a:ext cx="7" cy="6"/>
            </a:xfrm>
            <a:custGeom>
              <a:avLst/>
              <a:gdLst>
                <a:gd name="T0" fmla="*/ 5 w 7"/>
                <a:gd name="T1" fmla="*/ 6 h 6"/>
                <a:gd name="T2" fmla="*/ 6 w 7"/>
                <a:gd name="T3" fmla="*/ 6 h 6"/>
                <a:gd name="T4" fmla="*/ 6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6 w 7"/>
                <a:gd name="T11" fmla="*/ 1 h 6"/>
                <a:gd name="T12" fmla="*/ 6 w 7"/>
                <a:gd name="T13" fmla="*/ 1 h 6"/>
                <a:gd name="T14" fmla="*/ 5 w 7"/>
                <a:gd name="T15" fmla="*/ 0 h 6"/>
                <a:gd name="T16" fmla="*/ 4 w 7"/>
                <a:gd name="T17" fmla="*/ 0 h 6"/>
                <a:gd name="T18" fmla="*/ 3 w 7"/>
                <a:gd name="T19" fmla="*/ 0 h 6"/>
                <a:gd name="T20" fmla="*/ 1 w 7"/>
                <a:gd name="T21" fmla="*/ 1 h 6"/>
                <a:gd name="T22" fmla="*/ 1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1 w 7"/>
                <a:gd name="T29" fmla="*/ 4 h 6"/>
                <a:gd name="T30" fmla="*/ 1 w 7"/>
                <a:gd name="T31" fmla="*/ 6 h 6"/>
                <a:gd name="T32" fmla="*/ 3 w 7"/>
                <a:gd name="T33" fmla="*/ 6 h 6"/>
                <a:gd name="T34" fmla="*/ 4 w 7"/>
                <a:gd name="T35" fmla="*/ 6 h 6"/>
                <a:gd name="T36" fmla="*/ 5 w 7"/>
                <a:gd name="T37" fmla="*/ 6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5" y="6"/>
                  </a:moveTo>
                  <a:lnTo>
                    <a:pt x="6" y="6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16" name="Freeform 1559"/>
            <p:cNvSpPr>
              <a:spLocks/>
            </p:cNvSpPr>
            <p:nvPr/>
          </p:nvSpPr>
          <p:spPr bwMode="auto">
            <a:xfrm>
              <a:off x="3859" y="1461"/>
              <a:ext cx="7" cy="6"/>
            </a:xfrm>
            <a:custGeom>
              <a:avLst/>
              <a:gdLst>
                <a:gd name="T0" fmla="*/ 5 w 7"/>
                <a:gd name="T1" fmla="*/ 6 h 6"/>
                <a:gd name="T2" fmla="*/ 6 w 7"/>
                <a:gd name="T3" fmla="*/ 6 h 6"/>
                <a:gd name="T4" fmla="*/ 6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6 w 7"/>
                <a:gd name="T11" fmla="*/ 1 h 6"/>
                <a:gd name="T12" fmla="*/ 6 w 7"/>
                <a:gd name="T13" fmla="*/ 1 h 6"/>
                <a:gd name="T14" fmla="*/ 5 w 7"/>
                <a:gd name="T15" fmla="*/ 0 h 6"/>
                <a:gd name="T16" fmla="*/ 3 w 7"/>
                <a:gd name="T17" fmla="*/ 0 h 6"/>
                <a:gd name="T18" fmla="*/ 2 w 7"/>
                <a:gd name="T19" fmla="*/ 0 h 6"/>
                <a:gd name="T20" fmla="*/ 1 w 7"/>
                <a:gd name="T21" fmla="*/ 1 h 6"/>
                <a:gd name="T22" fmla="*/ 1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1 w 7"/>
                <a:gd name="T29" fmla="*/ 4 h 6"/>
                <a:gd name="T30" fmla="*/ 1 w 7"/>
                <a:gd name="T31" fmla="*/ 6 h 6"/>
                <a:gd name="T32" fmla="*/ 2 w 7"/>
                <a:gd name="T33" fmla="*/ 6 h 6"/>
                <a:gd name="T34" fmla="*/ 3 w 7"/>
                <a:gd name="T35" fmla="*/ 6 h 6"/>
                <a:gd name="T36" fmla="*/ 5 w 7"/>
                <a:gd name="T37" fmla="*/ 6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5" y="6"/>
                  </a:moveTo>
                  <a:lnTo>
                    <a:pt x="6" y="6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17" name="Freeform 1560"/>
            <p:cNvSpPr>
              <a:spLocks/>
            </p:cNvSpPr>
            <p:nvPr/>
          </p:nvSpPr>
          <p:spPr bwMode="auto">
            <a:xfrm>
              <a:off x="3848" y="1461"/>
              <a:ext cx="6" cy="6"/>
            </a:xfrm>
            <a:custGeom>
              <a:avLst/>
              <a:gdLst>
                <a:gd name="T0" fmla="*/ 4 w 6"/>
                <a:gd name="T1" fmla="*/ 6 h 6"/>
                <a:gd name="T2" fmla="*/ 5 w 6"/>
                <a:gd name="T3" fmla="*/ 6 h 6"/>
                <a:gd name="T4" fmla="*/ 5 w 6"/>
                <a:gd name="T5" fmla="*/ 4 h 6"/>
                <a:gd name="T6" fmla="*/ 6 w 6"/>
                <a:gd name="T7" fmla="*/ 3 h 6"/>
                <a:gd name="T8" fmla="*/ 6 w 6"/>
                <a:gd name="T9" fmla="*/ 2 h 6"/>
                <a:gd name="T10" fmla="*/ 5 w 6"/>
                <a:gd name="T11" fmla="*/ 1 h 6"/>
                <a:gd name="T12" fmla="*/ 5 w 6"/>
                <a:gd name="T13" fmla="*/ 1 h 6"/>
                <a:gd name="T14" fmla="*/ 4 w 6"/>
                <a:gd name="T15" fmla="*/ 0 h 6"/>
                <a:gd name="T16" fmla="*/ 3 w 6"/>
                <a:gd name="T17" fmla="*/ 0 h 6"/>
                <a:gd name="T18" fmla="*/ 2 w 6"/>
                <a:gd name="T19" fmla="*/ 0 h 6"/>
                <a:gd name="T20" fmla="*/ 1 w 6"/>
                <a:gd name="T21" fmla="*/ 1 h 6"/>
                <a:gd name="T22" fmla="*/ 1 w 6"/>
                <a:gd name="T23" fmla="*/ 1 h 6"/>
                <a:gd name="T24" fmla="*/ 0 w 6"/>
                <a:gd name="T25" fmla="*/ 2 h 6"/>
                <a:gd name="T26" fmla="*/ 0 w 6"/>
                <a:gd name="T27" fmla="*/ 3 h 6"/>
                <a:gd name="T28" fmla="*/ 1 w 6"/>
                <a:gd name="T29" fmla="*/ 4 h 6"/>
                <a:gd name="T30" fmla="*/ 1 w 6"/>
                <a:gd name="T31" fmla="*/ 6 h 6"/>
                <a:gd name="T32" fmla="*/ 2 w 6"/>
                <a:gd name="T33" fmla="*/ 6 h 6"/>
                <a:gd name="T34" fmla="*/ 3 w 6"/>
                <a:gd name="T35" fmla="*/ 6 h 6"/>
                <a:gd name="T36" fmla="*/ 4 w 6"/>
                <a:gd name="T37" fmla="*/ 6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"/>
                <a:gd name="T58" fmla="*/ 0 h 6"/>
                <a:gd name="T59" fmla="*/ 6 w 6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" h="6">
                  <a:moveTo>
                    <a:pt x="4" y="6"/>
                  </a:moveTo>
                  <a:lnTo>
                    <a:pt x="5" y="6"/>
                  </a:ln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821" name="Freeform 1562"/>
          <p:cNvSpPr>
            <a:spLocks/>
          </p:cNvSpPr>
          <p:nvPr/>
        </p:nvSpPr>
        <p:spPr bwMode="auto">
          <a:xfrm>
            <a:off x="6076950" y="2293938"/>
            <a:ext cx="47625" cy="58737"/>
          </a:xfrm>
          <a:custGeom>
            <a:avLst/>
            <a:gdLst>
              <a:gd name="T0" fmla="*/ 2147483647 w 30"/>
              <a:gd name="T1" fmla="*/ 2147483647 h 37"/>
              <a:gd name="T2" fmla="*/ 2147483647 w 30"/>
              <a:gd name="T3" fmla="*/ 0 h 37"/>
              <a:gd name="T4" fmla="*/ 0 w 30"/>
              <a:gd name="T5" fmla="*/ 2147483647 h 37"/>
              <a:gd name="T6" fmla="*/ 2147483647 w 30"/>
              <a:gd name="T7" fmla="*/ 2147483647 h 37"/>
              <a:gd name="T8" fmla="*/ 0 60000 65536"/>
              <a:gd name="T9" fmla="*/ 0 60000 65536"/>
              <a:gd name="T10" fmla="*/ 0 60000 65536"/>
              <a:gd name="T11" fmla="*/ 0 60000 65536"/>
              <a:gd name="T12" fmla="*/ 0 w 30"/>
              <a:gd name="T13" fmla="*/ 0 h 37"/>
              <a:gd name="T14" fmla="*/ 30 w 30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" h="37">
                <a:moveTo>
                  <a:pt x="30" y="37"/>
                </a:moveTo>
                <a:lnTo>
                  <a:pt x="30" y="0"/>
                </a:lnTo>
                <a:lnTo>
                  <a:pt x="0" y="18"/>
                </a:lnTo>
                <a:lnTo>
                  <a:pt x="30" y="37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7822" name="Group 1565"/>
          <p:cNvGrpSpPr>
            <a:grpSpLocks/>
          </p:cNvGrpSpPr>
          <p:nvPr/>
        </p:nvGrpSpPr>
        <p:grpSpPr bwMode="auto">
          <a:xfrm>
            <a:off x="4441825" y="4238625"/>
            <a:ext cx="117475" cy="201613"/>
            <a:chOff x="2798" y="2670"/>
            <a:chExt cx="74" cy="127"/>
          </a:xfrm>
        </p:grpSpPr>
        <p:sp>
          <p:nvSpPr>
            <p:cNvPr id="28085" name="Line 1563"/>
            <p:cNvSpPr>
              <a:spLocks noChangeShapeType="1"/>
            </p:cNvSpPr>
            <p:nvPr/>
          </p:nvSpPr>
          <p:spPr bwMode="auto">
            <a:xfrm>
              <a:off x="2834" y="2670"/>
              <a:ext cx="1" cy="6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86" name="Freeform 1564"/>
            <p:cNvSpPr>
              <a:spLocks/>
            </p:cNvSpPr>
            <p:nvPr/>
          </p:nvSpPr>
          <p:spPr bwMode="auto">
            <a:xfrm>
              <a:off x="2798" y="2728"/>
              <a:ext cx="74" cy="69"/>
            </a:xfrm>
            <a:custGeom>
              <a:avLst/>
              <a:gdLst>
                <a:gd name="T0" fmla="*/ 0 w 74"/>
                <a:gd name="T1" fmla="*/ 0 h 69"/>
                <a:gd name="T2" fmla="*/ 38 w 74"/>
                <a:gd name="T3" fmla="*/ 69 h 69"/>
                <a:gd name="T4" fmla="*/ 74 w 74"/>
                <a:gd name="T5" fmla="*/ 0 h 69"/>
                <a:gd name="T6" fmla="*/ 0 w 74"/>
                <a:gd name="T7" fmla="*/ 0 h 6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4"/>
                <a:gd name="T13" fmla="*/ 0 h 69"/>
                <a:gd name="T14" fmla="*/ 74 w 74"/>
                <a:gd name="T15" fmla="*/ 69 h 6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4" h="69">
                  <a:moveTo>
                    <a:pt x="0" y="0"/>
                  </a:moveTo>
                  <a:lnTo>
                    <a:pt x="38" y="69"/>
                  </a:lnTo>
                  <a:lnTo>
                    <a:pt x="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823" name="Group 1568"/>
          <p:cNvGrpSpPr>
            <a:grpSpLocks/>
          </p:cNvGrpSpPr>
          <p:nvPr/>
        </p:nvGrpSpPr>
        <p:grpSpPr bwMode="auto">
          <a:xfrm>
            <a:off x="5792788" y="4338638"/>
            <a:ext cx="428625" cy="201612"/>
            <a:chOff x="3649" y="2733"/>
            <a:chExt cx="270" cy="127"/>
          </a:xfrm>
        </p:grpSpPr>
        <p:sp>
          <p:nvSpPr>
            <p:cNvPr id="28083" name="Line 1566"/>
            <p:cNvSpPr>
              <a:spLocks noChangeShapeType="1"/>
            </p:cNvSpPr>
            <p:nvPr/>
          </p:nvSpPr>
          <p:spPr bwMode="auto">
            <a:xfrm flipH="1">
              <a:off x="3711" y="2733"/>
              <a:ext cx="208" cy="9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84" name="Freeform 1567"/>
            <p:cNvSpPr>
              <a:spLocks/>
            </p:cNvSpPr>
            <p:nvPr/>
          </p:nvSpPr>
          <p:spPr bwMode="auto">
            <a:xfrm>
              <a:off x="3649" y="2799"/>
              <a:ext cx="82" cy="61"/>
            </a:xfrm>
            <a:custGeom>
              <a:avLst/>
              <a:gdLst>
                <a:gd name="T0" fmla="*/ 50 w 82"/>
                <a:gd name="T1" fmla="*/ 0 h 61"/>
                <a:gd name="T2" fmla="*/ 0 w 82"/>
                <a:gd name="T3" fmla="*/ 61 h 61"/>
                <a:gd name="T4" fmla="*/ 82 w 82"/>
                <a:gd name="T5" fmla="*/ 61 h 61"/>
                <a:gd name="T6" fmla="*/ 50 w 82"/>
                <a:gd name="T7" fmla="*/ 0 h 6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2"/>
                <a:gd name="T13" fmla="*/ 0 h 61"/>
                <a:gd name="T14" fmla="*/ 82 w 82"/>
                <a:gd name="T15" fmla="*/ 61 h 6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2" h="61">
                  <a:moveTo>
                    <a:pt x="50" y="0"/>
                  </a:moveTo>
                  <a:lnTo>
                    <a:pt x="0" y="61"/>
                  </a:lnTo>
                  <a:lnTo>
                    <a:pt x="82" y="61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824" name="Group 1571"/>
          <p:cNvGrpSpPr>
            <a:grpSpLocks/>
          </p:cNvGrpSpPr>
          <p:nvPr/>
        </p:nvGrpSpPr>
        <p:grpSpPr bwMode="auto">
          <a:xfrm>
            <a:off x="5792788" y="4605338"/>
            <a:ext cx="642937" cy="134937"/>
            <a:chOff x="3649" y="2901"/>
            <a:chExt cx="405" cy="85"/>
          </a:xfrm>
        </p:grpSpPr>
        <p:sp>
          <p:nvSpPr>
            <p:cNvPr id="28081" name="Line 1569"/>
            <p:cNvSpPr>
              <a:spLocks noChangeShapeType="1"/>
            </p:cNvSpPr>
            <p:nvPr/>
          </p:nvSpPr>
          <p:spPr bwMode="auto">
            <a:xfrm flipH="1" flipV="1">
              <a:off x="3718" y="2934"/>
              <a:ext cx="336" cy="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82" name="Freeform 1570"/>
            <p:cNvSpPr>
              <a:spLocks/>
            </p:cNvSpPr>
            <p:nvPr/>
          </p:nvSpPr>
          <p:spPr bwMode="auto">
            <a:xfrm>
              <a:off x="3649" y="2901"/>
              <a:ext cx="79" cy="68"/>
            </a:xfrm>
            <a:custGeom>
              <a:avLst/>
              <a:gdLst>
                <a:gd name="T0" fmla="*/ 79 w 79"/>
                <a:gd name="T1" fmla="*/ 0 h 68"/>
                <a:gd name="T2" fmla="*/ 0 w 79"/>
                <a:gd name="T3" fmla="*/ 22 h 68"/>
                <a:gd name="T4" fmla="*/ 67 w 79"/>
                <a:gd name="T5" fmla="*/ 68 h 68"/>
                <a:gd name="T6" fmla="*/ 79 w 79"/>
                <a:gd name="T7" fmla="*/ 0 h 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9"/>
                <a:gd name="T13" fmla="*/ 0 h 68"/>
                <a:gd name="T14" fmla="*/ 79 w 79"/>
                <a:gd name="T15" fmla="*/ 68 h 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9" h="68">
                  <a:moveTo>
                    <a:pt x="79" y="0"/>
                  </a:moveTo>
                  <a:lnTo>
                    <a:pt x="0" y="22"/>
                  </a:lnTo>
                  <a:lnTo>
                    <a:pt x="67" y="68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825" name="Rectangle 1572"/>
          <p:cNvSpPr>
            <a:spLocks noChangeArrowheads="1"/>
          </p:cNvSpPr>
          <p:nvPr/>
        </p:nvSpPr>
        <p:spPr bwMode="auto">
          <a:xfrm>
            <a:off x="7189788" y="3838575"/>
            <a:ext cx="754062" cy="1103313"/>
          </a:xfrm>
          <a:prstGeom prst="rect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826" name="Rectangle 1573"/>
          <p:cNvSpPr>
            <a:spLocks noChangeArrowheads="1"/>
          </p:cNvSpPr>
          <p:nvPr/>
        </p:nvSpPr>
        <p:spPr bwMode="auto">
          <a:xfrm>
            <a:off x="7302500" y="3897313"/>
            <a:ext cx="136525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300">
                <a:solidFill>
                  <a:srgbClr val="000000"/>
                </a:solidFill>
                <a:latin typeface="Arial" charset="0"/>
              </a:rPr>
              <a:t> </a:t>
            </a:r>
            <a:endParaRPr lang="en-US"/>
          </a:p>
        </p:txBody>
      </p:sp>
      <p:sp>
        <p:nvSpPr>
          <p:cNvPr id="27827" name="Rectangle 1574"/>
          <p:cNvSpPr>
            <a:spLocks noChangeArrowheads="1"/>
          </p:cNvSpPr>
          <p:nvPr/>
        </p:nvSpPr>
        <p:spPr bwMode="auto">
          <a:xfrm>
            <a:off x="7302500" y="4089400"/>
            <a:ext cx="528638" cy="23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300">
                <a:solidFill>
                  <a:srgbClr val="000000"/>
                </a:solidFill>
                <a:latin typeface="Arial" charset="0"/>
              </a:rPr>
              <a:t>CAPI</a:t>
            </a:r>
            <a:endParaRPr lang="en-US"/>
          </a:p>
        </p:txBody>
      </p:sp>
      <p:sp>
        <p:nvSpPr>
          <p:cNvPr id="27828" name="Rectangle 1575"/>
          <p:cNvSpPr>
            <a:spLocks noChangeArrowheads="1"/>
          </p:cNvSpPr>
          <p:nvPr/>
        </p:nvSpPr>
        <p:spPr bwMode="auto">
          <a:xfrm>
            <a:off x="7302500" y="4281488"/>
            <a:ext cx="484188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300">
                <a:solidFill>
                  <a:srgbClr val="000000"/>
                </a:solidFill>
                <a:latin typeface="Arial" charset="0"/>
              </a:rPr>
              <a:t>TAL </a:t>
            </a:r>
            <a:endParaRPr lang="en-US"/>
          </a:p>
        </p:txBody>
      </p:sp>
      <p:sp>
        <p:nvSpPr>
          <p:cNvPr id="27829" name="Rectangle 1576"/>
          <p:cNvSpPr>
            <a:spLocks noChangeArrowheads="1"/>
          </p:cNvSpPr>
          <p:nvPr/>
        </p:nvSpPr>
        <p:spPr bwMode="auto">
          <a:xfrm>
            <a:off x="7302500" y="4473575"/>
            <a:ext cx="609600" cy="23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300">
                <a:solidFill>
                  <a:srgbClr val="000000"/>
                </a:solidFill>
                <a:latin typeface="Arial" charset="0"/>
              </a:rPr>
              <a:t>MKTS</a:t>
            </a:r>
            <a:endParaRPr lang="en-US"/>
          </a:p>
        </p:txBody>
      </p:sp>
      <p:sp>
        <p:nvSpPr>
          <p:cNvPr id="27830" name="Rectangle 1577"/>
          <p:cNvSpPr>
            <a:spLocks noChangeArrowheads="1"/>
          </p:cNvSpPr>
          <p:nvPr/>
        </p:nvSpPr>
        <p:spPr bwMode="auto">
          <a:xfrm>
            <a:off x="7802563" y="4473575"/>
            <a:ext cx="136525" cy="23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300">
                <a:solidFill>
                  <a:srgbClr val="000000"/>
                </a:solidFill>
                <a:latin typeface="Arial" charset="0"/>
              </a:rPr>
              <a:t> </a:t>
            </a:r>
            <a:endParaRPr lang="en-US"/>
          </a:p>
        </p:txBody>
      </p:sp>
      <p:grpSp>
        <p:nvGrpSpPr>
          <p:cNvPr id="27831" name="Group 1630"/>
          <p:cNvGrpSpPr>
            <a:grpSpLocks/>
          </p:cNvGrpSpPr>
          <p:nvPr/>
        </p:nvGrpSpPr>
        <p:grpSpPr bwMode="auto">
          <a:xfrm>
            <a:off x="7346950" y="2635250"/>
            <a:ext cx="117475" cy="1203325"/>
            <a:chOff x="4628" y="1660"/>
            <a:chExt cx="74" cy="758"/>
          </a:xfrm>
        </p:grpSpPr>
        <p:sp>
          <p:nvSpPr>
            <p:cNvPr id="28029" name="Freeform 1578"/>
            <p:cNvSpPr>
              <a:spLocks/>
            </p:cNvSpPr>
            <p:nvPr/>
          </p:nvSpPr>
          <p:spPr bwMode="auto">
            <a:xfrm>
              <a:off x="4661" y="2348"/>
              <a:ext cx="7" cy="7"/>
            </a:xfrm>
            <a:custGeom>
              <a:avLst/>
              <a:gdLst>
                <a:gd name="T0" fmla="*/ 0 w 7"/>
                <a:gd name="T1" fmla="*/ 5 h 7"/>
                <a:gd name="T2" fmla="*/ 1 w 7"/>
                <a:gd name="T3" fmla="*/ 5 h 7"/>
                <a:gd name="T4" fmla="*/ 2 w 7"/>
                <a:gd name="T5" fmla="*/ 6 h 7"/>
                <a:gd name="T6" fmla="*/ 3 w 7"/>
                <a:gd name="T7" fmla="*/ 7 h 7"/>
                <a:gd name="T8" fmla="*/ 3 w 7"/>
                <a:gd name="T9" fmla="*/ 7 h 7"/>
                <a:gd name="T10" fmla="*/ 4 w 7"/>
                <a:gd name="T11" fmla="*/ 6 h 7"/>
                <a:gd name="T12" fmla="*/ 6 w 7"/>
                <a:gd name="T13" fmla="*/ 5 h 7"/>
                <a:gd name="T14" fmla="*/ 7 w 7"/>
                <a:gd name="T15" fmla="*/ 3 h 7"/>
                <a:gd name="T16" fmla="*/ 7 w 7"/>
                <a:gd name="T17" fmla="*/ 3 h 7"/>
                <a:gd name="T18" fmla="*/ 7 w 7"/>
                <a:gd name="T19" fmla="*/ 2 h 7"/>
                <a:gd name="T20" fmla="*/ 7 w 7"/>
                <a:gd name="T21" fmla="*/ 1 h 7"/>
                <a:gd name="T22" fmla="*/ 6 w 7"/>
                <a:gd name="T23" fmla="*/ 0 h 7"/>
                <a:gd name="T24" fmla="*/ 4 w 7"/>
                <a:gd name="T25" fmla="*/ 0 h 7"/>
                <a:gd name="T26" fmla="*/ 3 w 7"/>
                <a:gd name="T27" fmla="*/ 0 h 7"/>
                <a:gd name="T28" fmla="*/ 2 w 7"/>
                <a:gd name="T29" fmla="*/ 0 h 7"/>
                <a:gd name="T30" fmla="*/ 1 w 7"/>
                <a:gd name="T31" fmla="*/ 1 h 7"/>
                <a:gd name="T32" fmla="*/ 0 w 7"/>
                <a:gd name="T33" fmla="*/ 2 h 7"/>
                <a:gd name="T34" fmla="*/ 0 w 7"/>
                <a:gd name="T35" fmla="*/ 3 h 7"/>
                <a:gd name="T36" fmla="*/ 0 w 7"/>
                <a:gd name="T37" fmla="*/ 5 h 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7"/>
                <a:gd name="T59" fmla="*/ 7 w 7"/>
                <a:gd name="T60" fmla="*/ 7 h 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7">
                  <a:moveTo>
                    <a:pt x="0" y="5"/>
                  </a:moveTo>
                  <a:lnTo>
                    <a:pt x="1" y="5"/>
                  </a:lnTo>
                  <a:lnTo>
                    <a:pt x="2" y="6"/>
                  </a:lnTo>
                  <a:lnTo>
                    <a:pt x="3" y="7"/>
                  </a:lnTo>
                  <a:lnTo>
                    <a:pt x="4" y="6"/>
                  </a:lnTo>
                  <a:lnTo>
                    <a:pt x="6" y="5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30" name="Freeform 1579"/>
            <p:cNvSpPr>
              <a:spLocks/>
            </p:cNvSpPr>
            <p:nvPr/>
          </p:nvSpPr>
          <p:spPr bwMode="auto">
            <a:xfrm>
              <a:off x="4661" y="2336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31" name="Freeform 1580"/>
            <p:cNvSpPr>
              <a:spLocks/>
            </p:cNvSpPr>
            <p:nvPr/>
          </p:nvSpPr>
          <p:spPr bwMode="auto">
            <a:xfrm>
              <a:off x="4661" y="2323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32" name="Freeform 1581"/>
            <p:cNvSpPr>
              <a:spLocks/>
            </p:cNvSpPr>
            <p:nvPr/>
          </p:nvSpPr>
          <p:spPr bwMode="auto">
            <a:xfrm>
              <a:off x="4661" y="2310"/>
              <a:ext cx="7" cy="7"/>
            </a:xfrm>
            <a:custGeom>
              <a:avLst/>
              <a:gdLst>
                <a:gd name="T0" fmla="*/ 0 w 7"/>
                <a:gd name="T1" fmla="*/ 5 h 7"/>
                <a:gd name="T2" fmla="*/ 1 w 7"/>
                <a:gd name="T3" fmla="*/ 5 h 7"/>
                <a:gd name="T4" fmla="*/ 2 w 7"/>
                <a:gd name="T5" fmla="*/ 6 h 7"/>
                <a:gd name="T6" fmla="*/ 3 w 7"/>
                <a:gd name="T7" fmla="*/ 7 h 7"/>
                <a:gd name="T8" fmla="*/ 3 w 7"/>
                <a:gd name="T9" fmla="*/ 7 h 7"/>
                <a:gd name="T10" fmla="*/ 4 w 7"/>
                <a:gd name="T11" fmla="*/ 6 h 7"/>
                <a:gd name="T12" fmla="*/ 6 w 7"/>
                <a:gd name="T13" fmla="*/ 5 h 7"/>
                <a:gd name="T14" fmla="*/ 7 w 7"/>
                <a:gd name="T15" fmla="*/ 4 h 7"/>
                <a:gd name="T16" fmla="*/ 7 w 7"/>
                <a:gd name="T17" fmla="*/ 4 h 7"/>
                <a:gd name="T18" fmla="*/ 7 w 7"/>
                <a:gd name="T19" fmla="*/ 3 h 7"/>
                <a:gd name="T20" fmla="*/ 7 w 7"/>
                <a:gd name="T21" fmla="*/ 1 h 7"/>
                <a:gd name="T22" fmla="*/ 6 w 7"/>
                <a:gd name="T23" fmla="*/ 0 h 7"/>
                <a:gd name="T24" fmla="*/ 4 w 7"/>
                <a:gd name="T25" fmla="*/ 0 h 7"/>
                <a:gd name="T26" fmla="*/ 3 w 7"/>
                <a:gd name="T27" fmla="*/ 0 h 7"/>
                <a:gd name="T28" fmla="*/ 2 w 7"/>
                <a:gd name="T29" fmla="*/ 0 h 7"/>
                <a:gd name="T30" fmla="*/ 1 w 7"/>
                <a:gd name="T31" fmla="*/ 1 h 7"/>
                <a:gd name="T32" fmla="*/ 0 w 7"/>
                <a:gd name="T33" fmla="*/ 3 h 7"/>
                <a:gd name="T34" fmla="*/ 0 w 7"/>
                <a:gd name="T35" fmla="*/ 4 h 7"/>
                <a:gd name="T36" fmla="*/ 0 w 7"/>
                <a:gd name="T37" fmla="*/ 5 h 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7"/>
                <a:gd name="T59" fmla="*/ 7 w 7"/>
                <a:gd name="T60" fmla="*/ 7 h 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7">
                  <a:moveTo>
                    <a:pt x="0" y="5"/>
                  </a:moveTo>
                  <a:lnTo>
                    <a:pt x="1" y="5"/>
                  </a:lnTo>
                  <a:lnTo>
                    <a:pt x="2" y="6"/>
                  </a:lnTo>
                  <a:lnTo>
                    <a:pt x="3" y="7"/>
                  </a:lnTo>
                  <a:lnTo>
                    <a:pt x="4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33" name="Freeform 1582"/>
            <p:cNvSpPr>
              <a:spLocks/>
            </p:cNvSpPr>
            <p:nvPr/>
          </p:nvSpPr>
          <p:spPr bwMode="auto">
            <a:xfrm>
              <a:off x="4661" y="2298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34" name="Freeform 1583"/>
            <p:cNvSpPr>
              <a:spLocks/>
            </p:cNvSpPr>
            <p:nvPr/>
          </p:nvSpPr>
          <p:spPr bwMode="auto">
            <a:xfrm>
              <a:off x="4661" y="2285"/>
              <a:ext cx="7" cy="7"/>
            </a:xfrm>
            <a:custGeom>
              <a:avLst/>
              <a:gdLst>
                <a:gd name="T0" fmla="*/ 0 w 7"/>
                <a:gd name="T1" fmla="*/ 4 h 7"/>
                <a:gd name="T2" fmla="*/ 1 w 7"/>
                <a:gd name="T3" fmla="*/ 4 h 7"/>
                <a:gd name="T4" fmla="*/ 2 w 7"/>
                <a:gd name="T5" fmla="*/ 5 h 7"/>
                <a:gd name="T6" fmla="*/ 3 w 7"/>
                <a:gd name="T7" fmla="*/ 7 h 7"/>
                <a:gd name="T8" fmla="*/ 3 w 7"/>
                <a:gd name="T9" fmla="*/ 7 h 7"/>
                <a:gd name="T10" fmla="*/ 4 w 7"/>
                <a:gd name="T11" fmla="*/ 5 h 7"/>
                <a:gd name="T12" fmla="*/ 6 w 7"/>
                <a:gd name="T13" fmla="*/ 4 h 7"/>
                <a:gd name="T14" fmla="*/ 7 w 7"/>
                <a:gd name="T15" fmla="*/ 3 h 7"/>
                <a:gd name="T16" fmla="*/ 7 w 7"/>
                <a:gd name="T17" fmla="*/ 3 h 7"/>
                <a:gd name="T18" fmla="*/ 7 w 7"/>
                <a:gd name="T19" fmla="*/ 2 h 7"/>
                <a:gd name="T20" fmla="*/ 7 w 7"/>
                <a:gd name="T21" fmla="*/ 1 h 7"/>
                <a:gd name="T22" fmla="*/ 6 w 7"/>
                <a:gd name="T23" fmla="*/ 0 h 7"/>
                <a:gd name="T24" fmla="*/ 4 w 7"/>
                <a:gd name="T25" fmla="*/ 0 h 7"/>
                <a:gd name="T26" fmla="*/ 3 w 7"/>
                <a:gd name="T27" fmla="*/ 0 h 7"/>
                <a:gd name="T28" fmla="*/ 2 w 7"/>
                <a:gd name="T29" fmla="*/ 0 h 7"/>
                <a:gd name="T30" fmla="*/ 1 w 7"/>
                <a:gd name="T31" fmla="*/ 1 h 7"/>
                <a:gd name="T32" fmla="*/ 0 w 7"/>
                <a:gd name="T33" fmla="*/ 2 h 7"/>
                <a:gd name="T34" fmla="*/ 0 w 7"/>
                <a:gd name="T35" fmla="*/ 3 h 7"/>
                <a:gd name="T36" fmla="*/ 0 w 7"/>
                <a:gd name="T37" fmla="*/ 4 h 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7"/>
                <a:gd name="T59" fmla="*/ 7 w 7"/>
                <a:gd name="T60" fmla="*/ 7 h 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7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35" name="Freeform 1584"/>
            <p:cNvSpPr>
              <a:spLocks/>
            </p:cNvSpPr>
            <p:nvPr/>
          </p:nvSpPr>
          <p:spPr bwMode="auto">
            <a:xfrm>
              <a:off x="4661" y="2273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36" name="Freeform 1585"/>
            <p:cNvSpPr>
              <a:spLocks/>
            </p:cNvSpPr>
            <p:nvPr/>
          </p:nvSpPr>
          <p:spPr bwMode="auto">
            <a:xfrm>
              <a:off x="4661" y="2260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37" name="Freeform 1586"/>
            <p:cNvSpPr>
              <a:spLocks/>
            </p:cNvSpPr>
            <p:nvPr/>
          </p:nvSpPr>
          <p:spPr bwMode="auto">
            <a:xfrm>
              <a:off x="4661" y="2247"/>
              <a:ext cx="7" cy="7"/>
            </a:xfrm>
            <a:custGeom>
              <a:avLst/>
              <a:gdLst>
                <a:gd name="T0" fmla="*/ 0 w 7"/>
                <a:gd name="T1" fmla="*/ 5 h 7"/>
                <a:gd name="T2" fmla="*/ 1 w 7"/>
                <a:gd name="T3" fmla="*/ 5 h 7"/>
                <a:gd name="T4" fmla="*/ 2 w 7"/>
                <a:gd name="T5" fmla="*/ 6 h 7"/>
                <a:gd name="T6" fmla="*/ 3 w 7"/>
                <a:gd name="T7" fmla="*/ 7 h 7"/>
                <a:gd name="T8" fmla="*/ 3 w 7"/>
                <a:gd name="T9" fmla="*/ 7 h 7"/>
                <a:gd name="T10" fmla="*/ 4 w 7"/>
                <a:gd name="T11" fmla="*/ 6 h 7"/>
                <a:gd name="T12" fmla="*/ 6 w 7"/>
                <a:gd name="T13" fmla="*/ 5 h 7"/>
                <a:gd name="T14" fmla="*/ 7 w 7"/>
                <a:gd name="T15" fmla="*/ 3 h 7"/>
                <a:gd name="T16" fmla="*/ 7 w 7"/>
                <a:gd name="T17" fmla="*/ 3 h 7"/>
                <a:gd name="T18" fmla="*/ 7 w 7"/>
                <a:gd name="T19" fmla="*/ 2 h 7"/>
                <a:gd name="T20" fmla="*/ 7 w 7"/>
                <a:gd name="T21" fmla="*/ 1 h 7"/>
                <a:gd name="T22" fmla="*/ 6 w 7"/>
                <a:gd name="T23" fmla="*/ 0 h 7"/>
                <a:gd name="T24" fmla="*/ 4 w 7"/>
                <a:gd name="T25" fmla="*/ 0 h 7"/>
                <a:gd name="T26" fmla="*/ 3 w 7"/>
                <a:gd name="T27" fmla="*/ 0 h 7"/>
                <a:gd name="T28" fmla="*/ 2 w 7"/>
                <a:gd name="T29" fmla="*/ 0 h 7"/>
                <a:gd name="T30" fmla="*/ 1 w 7"/>
                <a:gd name="T31" fmla="*/ 1 h 7"/>
                <a:gd name="T32" fmla="*/ 0 w 7"/>
                <a:gd name="T33" fmla="*/ 2 h 7"/>
                <a:gd name="T34" fmla="*/ 0 w 7"/>
                <a:gd name="T35" fmla="*/ 3 h 7"/>
                <a:gd name="T36" fmla="*/ 0 w 7"/>
                <a:gd name="T37" fmla="*/ 5 h 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7"/>
                <a:gd name="T59" fmla="*/ 7 w 7"/>
                <a:gd name="T60" fmla="*/ 7 h 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7">
                  <a:moveTo>
                    <a:pt x="0" y="5"/>
                  </a:moveTo>
                  <a:lnTo>
                    <a:pt x="1" y="5"/>
                  </a:lnTo>
                  <a:lnTo>
                    <a:pt x="2" y="6"/>
                  </a:lnTo>
                  <a:lnTo>
                    <a:pt x="3" y="7"/>
                  </a:lnTo>
                  <a:lnTo>
                    <a:pt x="4" y="6"/>
                  </a:lnTo>
                  <a:lnTo>
                    <a:pt x="6" y="5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38" name="Freeform 1587"/>
            <p:cNvSpPr>
              <a:spLocks/>
            </p:cNvSpPr>
            <p:nvPr/>
          </p:nvSpPr>
          <p:spPr bwMode="auto">
            <a:xfrm>
              <a:off x="4661" y="2235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39" name="Freeform 1588"/>
            <p:cNvSpPr>
              <a:spLocks/>
            </p:cNvSpPr>
            <p:nvPr/>
          </p:nvSpPr>
          <p:spPr bwMode="auto">
            <a:xfrm>
              <a:off x="4661" y="2222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40" name="Freeform 1589"/>
            <p:cNvSpPr>
              <a:spLocks/>
            </p:cNvSpPr>
            <p:nvPr/>
          </p:nvSpPr>
          <p:spPr bwMode="auto">
            <a:xfrm>
              <a:off x="4661" y="2209"/>
              <a:ext cx="7" cy="7"/>
            </a:xfrm>
            <a:custGeom>
              <a:avLst/>
              <a:gdLst>
                <a:gd name="T0" fmla="*/ 0 w 7"/>
                <a:gd name="T1" fmla="*/ 5 h 7"/>
                <a:gd name="T2" fmla="*/ 1 w 7"/>
                <a:gd name="T3" fmla="*/ 5 h 7"/>
                <a:gd name="T4" fmla="*/ 2 w 7"/>
                <a:gd name="T5" fmla="*/ 6 h 7"/>
                <a:gd name="T6" fmla="*/ 3 w 7"/>
                <a:gd name="T7" fmla="*/ 7 h 7"/>
                <a:gd name="T8" fmla="*/ 3 w 7"/>
                <a:gd name="T9" fmla="*/ 7 h 7"/>
                <a:gd name="T10" fmla="*/ 4 w 7"/>
                <a:gd name="T11" fmla="*/ 6 h 7"/>
                <a:gd name="T12" fmla="*/ 6 w 7"/>
                <a:gd name="T13" fmla="*/ 5 h 7"/>
                <a:gd name="T14" fmla="*/ 7 w 7"/>
                <a:gd name="T15" fmla="*/ 4 h 7"/>
                <a:gd name="T16" fmla="*/ 7 w 7"/>
                <a:gd name="T17" fmla="*/ 4 h 7"/>
                <a:gd name="T18" fmla="*/ 7 w 7"/>
                <a:gd name="T19" fmla="*/ 3 h 7"/>
                <a:gd name="T20" fmla="*/ 7 w 7"/>
                <a:gd name="T21" fmla="*/ 1 h 7"/>
                <a:gd name="T22" fmla="*/ 6 w 7"/>
                <a:gd name="T23" fmla="*/ 0 h 7"/>
                <a:gd name="T24" fmla="*/ 4 w 7"/>
                <a:gd name="T25" fmla="*/ 0 h 7"/>
                <a:gd name="T26" fmla="*/ 3 w 7"/>
                <a:gd name="T27" fmla="*/ 0 h 7"/>
                <a:gd name="T28" fmla="*/ 2 w 7"/>
                <a:gd name="T29" fmla="*/ 0 h 7"/>
                <a:gd name="T30" fmla="*/ 1 w 7"/>
                <a:gd name="T31" fmla="*/ 1 h 7"/>
                <a:gd name="T32" fmla="*/ 0 w 7"/>
                <a:gd name="T33" fmla="*/ 3 h 7"/>
                <a:gd name="T34" fmla="*/ 0 w 7"/>
                <a:gd name="T35" fmla="*/ 4 h 7"/>
                <a:gd name="T36" fmla="*/ 0 w 7"/>
                <a:gd name="T37" fmla="*/ 5 h 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7"/>
                <a:gd name="T59" fmla="*/ 7 w 7"/>
                <a:gd name="T60" fmla="*/ 7 h 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7">
                  <a:moveTo>
                    <a:pt x="0" y="5"/>
                  </a:moveTo>
                  <a:lnTo>
                    <a:pt x="1" y="5"/>
                  </a:lnTo>
                  <a:lnTo>
                    <a:pt x="2" y="6"/>
                  </a:lnTo>
                  <a:lnTo>
                    <a:pt x="3" y="7"/>
                  </a:lnTo>
                  <a:lnTo>
                    <a:pt x="4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41" name="Freeform 1590"/>
            <p:cNvSpPr>
              <a:spLocks/>
            </p:cNvSpPr>
            <p:nvPr/>
          </p:nvSpPr>
          <p:spPr bwMode="auto">
            <a:xfrm>
              <a:off x="4661" y="2197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42" name="Freeform 1591"/>
            <p:cNvSpPr>
              <a:spLocks/>
            </p:cNvSpPr>
            <p:nvPr/>
          </p:nvSpPr>
          <p:spPr bwMode="auto">
            <a:xfrm>
              <a:off x="4661" y="2184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43" name="Freeform 1592"/>
            <p:cNvSpPr>
              <a:spLocks/>
            </p:cNvSpPr>
            <p:nvPr/>
          </p:nvSpPr>
          <p:spPr bwMode="auto">
            <a:xfrm>
              <a:off x="4661" y="2172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44" name="Freeform 1593"/>
            <p:cNvSpPr>
              <a:spLocks/>
            </p:cNvSpPr>
            <p:nvPr/>
          </p:nvSpPr>
          <p:spPr bwMode="auto">
            <a:xfrm>
              <a:off x="4661" y="2159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45" name="Freeform 1594"/>
            <p:cNvSpPr>
              <a:spLocks/>
            </p:cNvSpPr>
            <p:nvPr/>
          </p:nvSpPr>
          <p:spPr bwMode="auto">
            <a:xfrm>
              <a:off x="4661" y="2146"/>
              <a:ext cx="7" cy="7"/>
            </a:xfrm>
            <a:custGeom>
              <a:avLst/>
              <a:gdLst>
                <a:gd name="T0" fmla="*/ 0 w 7"/>
                <a:gd name="T1" fmla="*/ 5 h 7"/>
                <a:gd name="T2" fmla="*/ 1 w 7"/>
                <a:gd name="T3" fmla="*/ 5 h 7"/>
                <a:gd name="T4" fmla="*/ 2 w 7"/>
                <a:gd name="T5" fmla="*/ 6 h 7"/>
                <a:gd name="T6" fmla="*/ 3 w 7"/>
                <a:gd name="T7" fmla="*/ 7 h 7"/>
                <a:gd name="T8" fmla="*/ 3 w 7"/>
                <a:gd name="T9" fmla="*/ 7 h 7"/>
                <a:gd name="T10" fmla="*/ 4 w 7"/>
                <a:gd name="T11" fmla="*/ 6 h 7"/>
                <a:gd name="T12" fmla="*/ 6 w 7"/>
                <a:gd name="T13" fmla="*/ 5 h 7"/>
                <a:gd name="T14" fmla="*/ 7 w 7"/>
                <a:gd name="T15" fmla="*/ 3 h 7"/>
                <a:gd name="T16" fmla="*/ 7 w 7"/>
                <a:gd name="T17" fmla="*/ 3 h 7"/>
                <a:gd name="T18" fmla="*/ 7 w 7"/>
                <a:gd name="T19" fmla="*/ 2 h 7"/>
                <a:gd name="T20" fmla="*/ 7 w 7"/>
                <a:gd name="T21" fmla="*/ 1 h 7"/>
                <a:gd name="T22" fmla="*/ 6 w 7"/>
                <a:gd name="T23" fmla="*/ 0 h 7"/>
                <a:gd name="T24" fmla="*/ 4 w 7"/>
                <a:gd name="T25" fmla="*/ 0 h 7"/>
                <a:gd name="T26" fmla="*/ 3 w 7"/>
                <a:gd name="T27" fmla="*/ 0 h 7"/>
                <a:gd name="T28" fmla="*/ 2 w 7"/>
                <a:gd name="T29" fmla="*/ 0 h 7"/>
                <a:gd name="T30" fmla="*/ 1 w 7"/>
                <a:gd name="T31" fmla="*/ 1 h 7"/>
                <a:gd name="T32" fmla="*/ 0 w 7"/>
                <a:gd name="T33" fmla="*/ 2 h 7"/>
                <a:gd name="T34" fmla="*/ 0 w 7"/>
                <a:gd name="T35" fmla="*/ 3 h 7"/>
                <a:gd name="T36" fmla="*/ 0 w 7"/>
                <a:gd name="T37" fmla="*/ 5 h 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7"/>
                <a:gd name="T59" fmla="*/ 7 w 7"/>
                <a:gd name="T60" fmla="*/ 7 h 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7">
                  <a:moveTo>
                    <a:pt x="0" y="5"/>
                  </a:moveTo>
                  <a:lnTo>
                    <a:pt x="1" y="5"/>
                  </a:lnTo>
                  <a:lnTo>
                    <a:pt x="2" y="6"/>
                  </a:lnTo>
                  <a:lnTo>
                    <a:pt x="3" y="7"/>
                  </a:lnTo>
                  <a:lnTo>
                    <a:pt x="4" y="6"/>
                  </a:lnTo>
                  <a:lnTo>
                    <a:pt x="6" y="5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46" name="Freeform 1595"/>
            <p:cNvSpPr>
              <a:spLocks/>
            </p:cNvSpPr>
            <p:nvPr/>
          </p:nvSpPr>
          <p:spPr bwMode="auto">
            <a:xfrm>
              <a:off x="4661" y="2134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47" name="Freeform 1596"/>
            <p:cNvSpPr>
              <a:spLocks/>
            </p:cNvSpPr>
            <p:nvPr/>
          </p:nvSpPr>
          <p:spPr bwMode="auto">
            <a:xfrm>
              <a:off x="4661" y="2121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48" name="Freeform 1597"/>
            <p:cNvSpPr>
              <a:spLocks/>
            </p:cNvSpPr>
            <p:nvPr/>
          </p:nvSpPr>
          <p:spPr bwMode="auto">
            <a:xfrm>
              <a:off x="4661" y="2108"/>
              <a:ext cx="7" cy="7"/>
            </a:xfrm>
            <a:custGeom>
              <a:avLst/>
              <a:gdLst>
                <a:gd name="T0" fmla="*/ 0 w 7"/>
                <a:gd name="T1" fmla="*/ 5 h 7"/>
                <a:gd name="T2" fmla="*/ 1 w 7"/>
                <a:gd name="T3" fmla="*/ 5 h 7"/>
                <a:gd name="T4" fmla="*/ 2 w 7"/>
                <a:gd name="T5" fmla="*/ 6 h 7"/>
                <a:gd name="T6" fmla="*/ 3 w 7"/>
                <a:gd name="T7" fmla="*/ 7 h 7"/>
                <a:gd name="T8" fmla="*/ 3 w 7"/>
                <a:gd name="T9" fmla="*/ 7 h 7"/>
                <a:gd name="T10" fmla="*/ 4 w 7"/>
                <a:gd name="T11" fmla="*/ 6 h 7"/>
                <a:gd name="T12" fmla="*/ 6 w 7"/>
                <a:gd name="T13" fmla="*/ 5 h 7"/>
                <a:gd name="T14" fmla="*/ 7 w 7"/>
                <a:gd name="T15" fmla="*/ 4 h 7"/>
                <a:gd name="T16" fmla="*/ 7 w 7"/>
                <a:gd name="T17" fmla="*/ 4 h 7"/>
                <a:gd name="T18" fmla="*/ 7 w 7"/>
                <a:gd name="T19" fmla="*/ 3 h 7"/>
                <a:gd name="T20" fmla="*/ 7 w 7"/>
                <a:gd name="T21" fmla="*/ 1 h 7"/>
                <a:gd name="T22" fmla="*/ 6 w 7"/>
                <a:gd name="T23" fmla="*/ 0 h 7"/>
                <a:gd name="T24" fmla="*/ 4 w 7"/>
                <a:gd name="T25" fmla="*/ 0 h 7"/>
                <a:gd name="T26" fmla="*/ 3 w 7"/>
                <a:gd name="T27" fmla="*/ 0 h 7"/>
                <a:gd name="T28" fmla="*/ 2 w 7"/>
                <a:gd name="T29" fmla="*/ 0 h 7"/>
                <a:gd name="T30" fmla="*/ 1 w 7"/>
                <a:gd name="T31" fmla="*/ 1 h 7"/>
                <a:gd name="T32" fmla="*/ 0 w 7"/>
                <a:gd name="T33" fmla="*/ 3 h 7"/>
                <a:gd name="T34" fmla="*/ 0 w 7"/>
                <a:gd name="T35" fmla="*/ 4 h 7"/>
                <a:gd name="T36" fmla="*/ 0 w 7"/>
                <a:gd name="T37" fmla="*/ 5 h 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7"/>
                <a:gd name="T59" fmla="*/ 7 w 7"/>
                <a:gd name="T60" fmla="*/ 7 h 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7">
                  <a:moveTo>
                    <a:pt x="0" y="5"/>
                  </a:moveTo>
                  <a:lnTo>
                    <a:pt x="1" y="5"/>
                  </a:lnTo>
                  <a:lnTo>
                    <a:pt x="2" y="6"/>
                  </a:lnTo>
                  <a:lnTo>
                    <a:pt x="3" y="7"/>
                  </a:lnTo>
                  <a:lnTo>
                    <a:pt x="4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49" name="Freeform 1598"/>
            <p:cNvSpPr>
              <a:spLocks/>
            </p:cNvSpPr>
            <p:nvPr/>
          </p:nvSpPr>
          <p:spPr bwMode="auto">
            <a:xfrm>
              <a:off x="4661" y="2096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50" name="Freeform 1599"/>
            <p:cNvSpPr>
              <a:spLocks/>
            </p:cNvSpPr>
            <p:nvPr/>
          </p:nvSpPr>
          <p:spPr bwMode="auto">
            <a:xfrm>
              <a:off x="4661" y="2083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51" name="Freeform 1600"/>
            <p:cNvSpPr>
              <a:spLocks/>
            </p:cNvSpPr>
            <p:nvPr/>
          </p:nvSpPr>
          <p:spPr bwMode="auto">
            <a:xfrm>
              <a:off x="4661" y="2071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52" name="Freeform 1601"/>
            <p:cNvSpPr>
              <a:spLocks/>
            </p:cNvSpPr>
            <p:nvPr/>
          </p:nvSpPr>
          <p:spPr bwMode="auto">
            <a:xfrm>
              <a:off x="4661" y="2058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53" name="Freeform 1602"/>
            <p:cNvSpPr>
              <a:spLocks/>
            </p:cNvSpPr>
            <p:nvPr/>
          </p:nvSpPr>
          <p:spPr bwMode="auto">
            <a:xfrm>
              <a:off x="4661" y="2045"/>
              <a:ext cx="7" cy="7"/>
            </a:xfrm>
            <a:custGeom>
              <a:avLst/>
              <a:gdLst>
                <a:gd name="T0" fmla="*/ 0 w 7"/>
                <a:gd name="T1" fmla="*/ 4 h 7"/>
                <a:gd name="T2" fmla="*/ 1 w 7"/>
                <a:gd name="T3" fmla="*/ 4 h 7"/>
                <a:gd name="T4" fmla="*/ 2 w 7"/>
                <a:gd name="T5" fmla="*/ 6 h 7"/>
                <a:gd name="T6" fmla="*/ 3 w 7"/>
                <a:gd name="T7" fmla="*/ 7 h 7"/>
                <a:gd name="T8" fmla="*/ 3 w 7"/>
                <a:gd name="T9" fmla="*/ 7 h 7"/>
                <a:gd name="T10" fmla="*/ 4 w 7"/>
                <a:gd name="T11" fmla="*/ 6 h 7"/>
                <a:gd name="T12" fmla="*/ 6 w 7"/>
                <a:gd name="T13" fmla="*/ 4 h 7"/>
                <a:gd name="T14" fmla="*/ 7 w 7"/>
                <a:gd name="T15" fmla="*/ 3 h 7"/>
                <a:gd name="T16" fmla="*/ 7 w 7"/>
                <a:gd name="T17" fmla="*/ 3 h 7"/>
                <a:gd name="T18" fmla="*/ 7 w 7"/>
                <a:gd name="T19" fmla="*/ 2 h 7"/>
                <a:gd name="T20" fmla="*/ 7 w 7"/>
                <a:gd name="T21" fmla="*/ 1 h 7"/>
                <a:gd name="T22" fmla="*/ 6 w 7"/>
                <a:gd name="T23" fmla="*/ 0 h 7"/>
                <a:gd name="T24" fmla="*/ 4 w 7"/>
                <a:gd name="T25" fmla="*/ 0 h 7"/>
                <a:gd name="T26" fmla="*/ 3 w 7"/>
                <a:gd name="T27" fmla="*/ 0 h 7"/>
                <a:gd name="T28" fmla="*/ 2 w 7"/>
                <a:gd name="T29" fmla="*/ 0 h 7"/>
                <a:gd name="T30" fmla="*/ 1 w 7"/>
                <a:gd name="T31" fmla="*/ 1 h 7"/>
                <a:gd name="T32" fmla="*/ 0 w 7"/>
                <a:gd name="T33" fmla="*/ 2 h 7"/>
                <a:gd name="T34" fmla="*/ 0 w 7"/>
                <a:gd name="T35" fmla="*/ 3 h 7"/>
                <a:gd name="T36" fmla="*/ 0 w 7"/>
                <a:gd name="T37" fmla="*/ 4 h 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7"/>
                <a:gd name="T59" fmla="*/ 7 w 7"/>
                <a:gd name="T60" fmla="*/ 7 h 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7">
                  <a:moveTo>
                    <a:pt x="0" y="4"/>
                  </a:moveTo>
                  <a:lnTo>
                    <a:pt x="1" y="4"/>
                  </a:lnTo>
                  <a:lnTo>
                    <a:pt x="2" y="6"/>
                  </a:lnTo>
                  <a:lnTo>
                    <a:pt x="3" y="7"/>
                  </a:lnTo>
                  <a:lnTo>
                    <a:pt x="4" y="6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54" name="Freeform 1603"/>
            <p:cNvSpPr>
              <a:spLocks/>
            </p:cNvSpPr>
            <p:nvPr/>
          </p:nvSpPr>
          <p:spPr bwMode="auto">
            <a:xfrm>
              <a:off x="4661" y="2033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55" name="Freeform 1604"/>
            <p:cNvSpPr>
              <a:spLocks/>
            </p:cNvSpPr>
            <p:nvPr/>
          </p:nvSpPr>
          <p:spPr bwMode="auto">
            <a:xfrm>
              <a:off x="4661" y="2020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56" name="Freeform 1605"/>
            <p:cNvSpPr>
              <a:spLocks/>
            </p:cNvSpPr>
            <p:nvPr/>
          </p:nvSpPr>
          <p:spPr bwMode="auto">
            <a:xfrm>
              <a:off x="4661" y="2007"/>
              <a:ext cx="7" cy="7"/>
            </a:xfrm>
            <a:custGeom>
              <a:avLst/>
              <a:gdLst>
                <a:gd name="T0" fmla="*/ 0 w 7"/>
                <a:gd name="T1" fmla="*/ 5 h 7"/>
                <a:gd name="T2" fmla="*/ 1 w 7"/>
                <a:gd name="T3" fmla="*/ 5 h 7"/>
                <a:gd name="T4" fmla="*/ 2 w 7"/>
                <a:gd name="T5" fmla="*/ 6 h 7"/>
                <a:gd name="T6" fmla="*/ 3 w 7"/>
                <a:gd name="T7" fmla="*/ 7 h 7"/>
                <a:gd name="T8" fmla="*/ 3 w 7"/>
                <a:gd name="T9" fmla="*/ 7 h 7"/>
                <a:gd name="T10" fmla="*/ 4 w 7"/>
                <a:gd name="T11" fmla="*/ 6 h 7"/>
                <a:gd name="T12" fmla="*/ 6 w 7"/>
                <a:gd name="T13" fmla="*/ 5 h 7"/>
                <a:gd name="T14" fmla="*/ 7 w 7"/>
                <a:gd name="T15" fmla="*/ 4 h 7"/>
                <a:gd name="T16" fmla="*/ 7 w 7"/>
                <a:gd name="T17" fmla="*/ 4 h 7"/>
                <a:gd name="T18" fmla="*/ 7 w 7"/>
                <a:gd name="T19" fmla="*/ 2 h 7"/>
                <a:gd name="T20" fmla="*/ 7 w 7"/>
                <a:gd name="T21" fmla="*/ 1 h 7"/>
                <a:gd name="T22" fmla="*/ 6 w 7"/>
                <a:gd name="T23" fmla="*/ 0 h 7"/>
                <a:gd name="T24" fmla="*/ 4 w 7"/>
                <a:gd name="T25" fmla="*/ 0 h 7"/>
                <a:gd name="T26" fmla="*/ 3 w 7"/>
                <a:gd name="T27" fmla="*/ 0 h 7"/>
                <a:gd name="T28" fmla="*/ 2 w 7"/>
                <a:gd name="T29" fmla="*/ 0 h 7"/>
                <a:gd name="T30" fmla="*/ 1 w 7"/>
                <a:gd name="T31" fmla="*/ 1 h 7"/>
                <a:gd name="T32" fmla="*/ 0 w 7"/>
                <a:gd name="T33" fmla="*/ 2 h 7"/>
                <a:gd name="T34" fmla="*/ 0 w 7"/>
                <a:gd name="T35" fmla="*/ 4 h 7"/>
                <a:gd name="T36" fmla="*/ 0 w 7"/>
                <a:gd name="T37" fmla="*/ 5 h 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7"/>
                <a:gd name="T59" fmla="*/ 7 w 7"/>
                <a:gd name="T60" fmla="*/ 7 h 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7">
                  <a:moveTo>
                    <a:pt x="0" y="5"/>
                  </a:moveTo>
                  <a:lnTo>
                    <a:pt x="1" y="5"/>
                  </a:lnTo>
                  <a:lnTo>
                    <a:pt x="2" y="6"/>
                  </a:lnTo>
                  <a:lnTo>
                    <a:pt x="3" y="7"/>
                  </a:lnTo>
                  <a:lnTo>
                    <a:pt x="4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57" name="Freeform 1606"/>
            <p:cNvSpPr>
              <a:spLocks/>
            </p:cNvSpPr>
            <p:nvPr/>
          </p:nvSpPr>
          <p:spPr bwMode="auto">
            <a:xfrm>
              <a:off x="4661" y="1995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58" name="Freeform 1607"/>
            <p:cNvSpPr>
              <a:spLocks/>
            </p:cNvSpPr>
            <p:nvPr/>
          </p:nvSpPr>
          <p:spPr bwMode="auto">
            <a:xfrm>
              <a:off x="4661" y="1982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59" name="Freeform 1608"/>
            <p:cNvSpPr>
              <a:spLocks/>
            </p:cNvSpPr>
            <p:nvPr/>
          </p:nvSpPr>
          <p:spPr bwMode="auto">
            <a:xfrm>
              <a:off x="4661" y="1970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60" name="Freeform 1609"/>
            <p:cNvSpPr>
              <a:spLocks/>
            </p:cNvSpPr>
            <p:nvPr/>
          </p:nvSpPr>
          <p:spPr bwMode="auto">
            <a:xfrm>
              <a:off x="4661" y="1957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61" name="Freeform 1610"/>
            <p:cNvSpPr>
              <a:spLocks/>
            </p:cNvSpPr>
            <p:nvPr/>
          </p:nvSpPr>
          <p:spPr bwMode="auto">
            <a:xfrm>
              <a:off x="4661" y="1944"/>
              <a:ext cx="7" cy="7"/>
            </a:xfrm>
            <a:custGeom>
              <a:avLst/>
              <a:gdLst>
                <a:gd name="T0" fmla="*/ 0 w 7"/>
                <a:gd name="T1" fmla="*/ 4 h 7"/>
                <a:gd name="T2" fmla="*/ 1 w 7"/>
                <a:gd name="T3" fmla="*/ 4 h 7"/>
                <a:gd name="T4" fmla="*/ 2 w 7"/>
                <a:gd name="T5" fmla="*/ 6 h 7"/>
                <a:gd name="T6" fmla="*/ 3 w 7"/>
                <a:gd name="T7" fmla="*/ 7 h 7"/>
                <a:gd name="T8" fmla="*/ 3 w 7"/>
                <a:gd name="T9" fmla="*/ 7 h 7"/>
                <a:gd name="T10" fmla="*/ 4 w 7"/>
                <a:gd name="T11" fmla="*/ 6 h 7"/>
                <a:gd name="T12" fmla="*/ 6 w 7"/>
                <a:gd name="T13" fmla="*/ 4 h 7"/>
                <a:gd name="T14" fmla="*/ 7 w 7"/>
                <a:gd name="T15" fmla="*/ 3 h 7"/>
                <a:gd name="T16" fmla="*/ 7 w 7"/>
                <a:gd name="T17" fmla="*/ 3 h 7"/>
                <a:gd name="T18" fmla="*/ 7 w 7"/>
                <a:gd name="T19" fmla="*/ 2 h 7"/>
                <a:gd name="T20" fmla="*/ 7 w 7"/>
                <a:gd name="T21" fmla="*/ 1 h 7"/>
                <a:gd name="T22" fmla="*/ 6 w 7"/>
                <a:gd name="T23" fmla="*/ 0 h 7"/>
                <a:gd name="T24" fmla="*/ 4 w 7"/>
                <a:gd name="T25" fmla="*/ 0 h 7"/>
                <a:gd name="T26" fmla="*/ 3 w 7"/>
                <a:gd name="T27" fmla="*/ 0 h 7"/>
                <a:gd name="T28" fmla="*/ 2 w 7"/>
                <a:gd name="T29" fmla="*/ 0 h 7"/>
                <a:gd name="T30" fmla="*/ 1 w 7"/>
                <a:gd name="T31" fmla="*/ 1 h 7"/>
                <a:gd name="T32" fmla="*/ 0 w 7"/>
                <a:gd name="T33" fmla="*/ 2 h 7"/>
                <a:gd name="T34" fmla="*/ 0 w 7"/>
                <a:gd name="T35" fmla="*/ 3 h 7"/>
                <a:gd name="T36" fmla="*/ 0 w 7"/>
                <a:gd name="T37" fmla="*/ 4 h 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7"/>
                <a:gd name="T59" fmla="*/ 7 w 7"/>
                <a:gd name="T60" fmla="*/ 7 h 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7">
                  <a:moveTo>
                    <a:pt x="0" y="4"/>
                  </a:moveTo>
                  <a:lnTo>
                    <a:pt x="1" y="4"/>
                  </a:lnTo>
                  <a:lnTo>
                    <a:pt x="2" y="6"/>
                  </a:lnTo>
                  <a:lnTo>
                    <a:pt x="3" y="7"/>
                  </a:lnTo>
                  <a:lnTo>
                    <a:pt x="4" y="6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62" name="Freeform 1611"/>
            <p:cNvSpPr>
              <a:spLocks/>
            </p:cNvSpPr>
            <p:nvPr/>
          </p:nvSpPr>
          <p:spPr bwMode="auto">
            <a:xfrm>
              <a:off x="4661" y="1932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63" name="Freeform 1612"/>
            <p:cNvSpPr>
              <a:spLocks/>
            </p:cNvSpPr>
            <p:nvPr/>
          </p:nvSpPr>
          <p:spPr bwMode="auto">
            <a:xfrm>
              <a:off x="4661" y="1919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64" name="Freeform 1613"/>
            <p:cNvSpPr>
              <a:spLocks/>
            </p:cNvSpPr>
            <p:nvPr/>
          </p:nvSpPr>
          <p:spPr bwMode="auto">
            <a:xfrm>
              <a:off x="4661" y="1906"/>
              <a:ext cx="7" cy="7"/>
            </a:xfrm>
            <a:custGeom>
              <a:avLst/>
              <a:gdLst>
                <a:gd name="T0" fmla="*/ 0 w 7"/>
                <a:gd name="T1" fmla="*/ 5 h 7"/>
                <a:gd name="T2" fmla="*/ 1 w 7"/>
                <a:gd name="T3" fmla="*/ 5 h 7"/>
                <a:gd name="T4" fmla="*/ 2 w 7"/>
                <a:gd name="T5" fmla="*/ 6 h 7"/>
                <a:gd name="T6" fmla="*/ 3 w 7"/>
                <a:gd name="T7" fmla="*/ 7 h 7"/>
                <a:gd name="T8" fmla="*/ 3 w 7"/>
                <a:gd name="T9" fmla="*/ 7 h 7"/>
                <a:gd name="T10" fmla="*/ 4 w 7"/>
                <a:gd name="T11" fmla="*/ 6 h 7"/>
                <a:gd name="T12" fmla="*/ 6 w 7"/>
                <a:gd name="T13" fmla="*/ 5 h 7"/>
                <a:gd name="T14" fmla="*/ 7 w 7"/>
                <a:gd name="T15" fmla="*/ 4 h 7"/>
                <a:gd name="T16" fmla="*/ 7 w 7"/>
                <a:gd name="T17" fmla="*/ 4 h 7"/>
                <a:gd name="T18" fmla="*/ 7 w 7"/>
                <a:gd name="T19" fmla="*/ 2 h 7"/>
                <a:gd name="T20" fmla="*/ 7 w 7"/>
                <a:gd name="T21" fmla="*/ 1 h 7"/>
                <a:gd name="T22" fmla="*/ 6 w 7"/>
                <a:gd name="T23" fmla="*/ 0 h 7"/>
                <a:gd name="T24" fmla="*/ 4 w 7"/>
                <a:gd name="T25" fmla="*/ 0 h 7"/>
                <a:gd name="T26" fmla="*/ 3 w 7"/>
                <a:gd name="T27" fmla="*/ 0 h 7"/>
                <a:gd name="T28" fmla="*/ 2 w 7"/>
                <a:gd name="T29" fmla="*/ 0 h 7"/>
                <a:gd name="T30" fmla="*/ 1 w 7"/>
                <a:gd name="T31" fmla="*/ 1 h 7"/>
                <a:gd name="T32" fmla="*/ 0 w 7"/>
                <a:gd name="T33" fmla="*/ 2 h 7"/>
                <a:gd name="T34" fmla="*/ 0 w 7"/>
                <a:gd name="T35" fmla="*/ 4 h 7"/>
                <a:gd name="T36" fmla="*/ 0 w 7"/>
                <a:gd name="T37" fmla="*/ 5 h 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7"/>
                <a:gd name="T59" fmla="*/ 7 w 7"/>
                <a:gd name="T60" fmla="*/ 7 h 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7">
                  <a:moveTo>
                    <a:pt x="0" y="5"/>
                  </a:moveTo>
                  <a:lnTo>
                    <a:pt x="1" y="5"/>
                  </a:lnTo>
                  <a:lnTo>
                    <a:pt x="2" y="6"/>
                  </a:lnTo>
                  <a:lnTo>
                    <a:pt x="3" y="7"/>
                  </a:lnTo>
                  <a:lnTo>
                    <a:pt x="4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65" name="Freeform 1614"/>
            <p:cNvSpPr>
              <a:spLocks/>
            </p:cNvSpPr>
            <p:nvPr/>
          </p:nvSpPr>
          <p:spPr bwMode="auto">
            <a:xfrm>
              <a:off x="4661" y="1894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66" name="Freeform 1615"/>
            <p:cNvSpPr>
              <a:spLocks/>
            </p:cNvSpPr>
            <p:nvPr/>
          </p:nvSpPr>
          <p:spPr bwMode="auto">
            <a:xfrm>
              <a:off x="4661" y="1881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67" name="Freeform 1616"/>
            <p:cNvSpPr>
              <a:spLocks/>
            </p:cNvSpPr>
            <p:nvPr/>
          </p:nvSpPr>
          <p:spPr bwMode="auto">
            <a:xfrm>
              <a:off x="4661" y="1868"/>
              <a:ext cx="7" cy="7"/>
            </a:xfrm>
            <a:custGeom>
              <a:avLst/>
              <a:gdLst>
                <a:gd name="T0" fmla="*/ 0 w 7"/>
                <a:gd name="T1" fmla="*/ 5 h 7"/>
                <a:gd name="T2" fmla="*/ 1 w 7"/>
                <a:gd name="T3" fmla="*/ 5 h 7"/>
                <a:gd name="T4" fmla="*/ 2 w 7"/>
                <a:gd name="T5" fmla="*/ 6 h 7"/>
                <a:gd name="T6" fmla="*/ 3 w 7"/>
                <a:gd name="T7" fmla="*/ 7 h 7"/>
                <a:gd name="T8" fmla="*/ 3 w 7"/>
                <a:gd name="T9" fmla="*/ 7 h 7"/>
                <a:gd name="T10" fmla="*/ 4 w 7"/>
                <a:gd name="T11" fmla="*/ 6 h 7"/>
                <a:gd name="T12" fmla="*/ 6 w 7"/>
                <a:gd name="T13" fmla="*/ 5 h 7"/>
                <a:gd name="T14" fmla="*/ 7 w 7"/>
                <a:gd name="T15" fmla="*/ 4 h 7"/>
                <a:gd name="T16" fmla="*/ 7 w 7"/>
                <a:gd name="T17" fmla="*/ 4 h 7"/>
                <a:gd name="T18" fmla="*/ 7 w 7"/>
                <a:gd name="T19" fmla="*/ 3 h 7"/>
                <a:gd name="T20" fmla="*/ 7 w 7"/>
                <a:gd name="T21" fmla="*/ 2 h 7"/>
                <a:gd name="T22" fmla="*/ 6 w 7"/>
                <a:gd name="T23" fmla="*/ 0 h 7"/>
                <a:gd name="T24" fmla="*/ 4 w 7"/>
                <a:gd name="T25" fmla="*/ 0 h 7"/>
                <a:gd name="T26" fmla="*/ 3 w 7"/>
                <a:gd name="T27" fmla="*/ 0 h 7"/>
                <a:gd name="T28" fmla="*/ 2 w 7"/>
                <a:gd name="T29" fmla="*/ 0 h 7"/>
                <a:gd name="T30" fmla="*/ 1 w 7"/>
                <a:gd name="T31" fmla="*/ 2 h 7"/>
                <a:gd name="T32" fmla="*/ 0 w 7"/>
                <a:gd name="T33" fmla="*/ 3 h 7"/>
                <a:gd name="T34" fmla="*/ 0 w 7"/>
                <a:gd name="T35" fmla="*/ 4 h 7"/>
                <a:gd name="T36" fmla="*/ 0 w 7"/>
                <a:gd name="T37" fmla="*/ 5 h 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7"/>
                <a:gd name="T59" fmla="*/ 7 w 7"/>
                <a:gd name="T60" fmla="*/ 7 h 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7">
                  <a:moveTo>
                    <a:pt x="0" y="5"/>
                  </a:moveTo>
                  <a:lnTo>
                    <a:pt x="1" y="5"/>
                  </a:lnTo>
                  <a:lnTo>
                    <a:pt x="2" y="6"/>
                  </a:lnTo>
                  <a:lnTo>
                    <a:pt x="3" y="7"/>
                  </a:lnTo>
                  <a:lnTo>
                    <a:pt x="4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68" name="Freeform 1617"/>
            <p:cNvSpPr>
              <a:spLocks/>
            </p:cNvSpPr>
            <p:nvPr/>
          </p:nvSpPr>
          <p:spPr bwMode="auto">
            <a:xfrm>
              <a:off x="4661" y="1856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69" name="Freeform 1618"/>
            <p:cNvSpPr>
              <a:spLocks/>
            </p:cNvSpPr>
            <p:nvPr/>
          </p:nvSpPr>
          <p:spPr bwMode="auto">
            <a:xfrm>
              <a:off x="4661" y="1843"/>
              <a:ext cx="7" cy="7"/>
            </a:xfrm>
            <a:custGeom>
              <a:avLst/>
              <a:gdLst>
                <a:gd name="T0" fmla="*/ 0 w 7"/>
                <a:gd name="T1" fmla="*/ 4 h 7"/>
                <a:gd name="T2" fmla="*/ 1 w 7"/>
                <a:gd name="T3" fmla="*/ 4 h 7"/>
                <a:gd name="T4" fmla="*/ 2 w 7"/>
                <a:gd name="T5" fmla="*/ 6 h 7"/>
                <a:gd name="T6" fmla="*/ 3 w 7"/>
                <a:gd name="T7" fmla="*/ 7 h 7"/>
                <a:gd name="T8" fmla="*/ 3 w 7"/>
                <a:gd name="T9" fmla="*/ 7 h 7"/>
                <a:gd name="T10" fmla="*/ 4 w 7"/>
                <a:gd name="T11" fmla="*/ 6 h 7"/>
                <a:gd name="T12" fmla="*/ 6 w 7"/>
                <a:gd name="T13" fmla="*/ 4 h 7"/>
                <a:gd name="T14" fmla="*/ 7 w 7"/>
                <a:gd name="T15" fmla="*/ 3 h 7"/>
                <a:gd name="T16" fmla="*/ 7 w 7"/>
                <a:gd name="T17" fmla="*/ 3 h 7"/>
                <a:gd name="T18" fmla="*/ 7 w 7"/>
                <a:gd name="T19" fmla="*/ 2 h 7"/>
                <a:gd name="T20" fmla="*/ 7 w 7"/>
                <a:gd name="T21" fmla="*/ 1 h 7"/>
                <a:gd name="T22" fmla="*/ 6 w 7"/>
                <a:gd name="T23" fmla="*/ 0 h 7"/>
                <a:gd name="T24" fmla="*/ 4 w 7"/>
                <a:gd name="T25" fmla="*/ 0 h 7"/>
                <a:gd name="T26" fmla="*/ 3 w 7"/>
                <a:gd name="T27" fmla="*/ 0 h 7"/>
                <a:gd name="T28" fmla="*/ 2 w 7"/>
                <a:gd name="T29" fmla="*/ 0 h 7"/>
                <a:gd name="T30" fmla="*/ 1 w 7"/>
                <a:gd name="T31" fmla="*/ 1 h 7"/>
                <a:gd name="T32" fmla="*/ 0 w 7"/>
                <a:gd name="T33" fmla="*/ 2 h 7"/>
                <a:gd name="T34" fmla="*/ 0 w 7"/>
                <a:gd name="T35" fmla="*/ 3 h 7"/>
                <a:gd name="T36" fmla="*/ 0 w 7"/>
                <a:gd name="T37" fmla="*/ 4 h 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7"/>
                <a:gd name="T59" fmla="*/ 7 w 7"/>
                <a:gd name="T60" fmla="*/ 7 h 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7">
                  <a:moveTo>
                    <a:pt x="0" y="4"/>
                  </a:moveTo>
                  <a:lnTo>
                    <a:pt x="1" y="4"/>
                  </a:lnTo>
                  <a:lnTo>
                    <a:pt x="2" y="6"/>
                  </a:lnTo>
                  <a:lnTo>
                    <a:pt x="3" y="7"/>
                  </a:lnTo>
                  <a:lnTo>
                    <a:pt x="4" y="6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70" name="Freeform 1619"/>
            <p:cNvSpPr>
              <a:spLocks/>
            </p:cNvSpPr>
            <p:nvPr/>
          </p:nvSpPr>
          <p:spPr bwMode="auto">
            <a:xfrm>
              <a:off x="4661" y="1831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71" name="Freeform 1620"/>
            <p:cNvSpPr>
              <a:spLocks/>
            </p:cNvSpPr>
            <p:nvPr/>
          </p:nvSpPr>
          <p:spPr bwMode="auto">
            <a:xfrm>
              <a:off x="4661" y="1818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72" name="Freeform 1621"/>
            <p:cNvSpPr>
              <a:spLocks/>
            </p:cNvSpPr>
            <p:nvPr/>
          </p:nvSpPr>
          <p:spPr bwMode="auto">
            <a:xfrm>
              <a:off x="4661" y="1805"/>
              <a:ext cx="7" cy="7"/>
            </a:xfrm>
            <a:custGeom>
              <a:avLst/>
              <a:gdLst>
                <a:gd name="T0" fmla="*/ 0 w 7"/>
                <a:gd name="T1" fmla="*/ 5 h 7"/>
                <a:gd name="T2" fmla="*/ 1 w 7"/>
                <a:gd name="T3" fmla="*/ 5 h 7"/>
                <a:gd name="T4" fmla="*/ 2 w 7"/>
                <a:gd name="T5" fmla="*/ 6 h 7"/>
                <a:gd name="T6" fmla="*/ 3 w 7"/>
                <a:gd name="T7" fmla="*/ 7 h 7"/>
                <a:gd name="T8" fmla="*/ 3 w 7"/>
                <a:gd name="T9" fmla="*/ 7 h 7"/>
                <a:gd name="T10" fmla="*/ 4 w 7"/>
                <a:gd name="T11" fmla="*/ 6 h 7"/>
                <a:gd name="T12" fmla="*/ 6 w 7"/>
                <a:gd name="T13" fmla="*/ 5 h 7"/>
                <a:gd name="T14" fmla="*/ 7 w 7"/>
                <a:gd name="T15" fmla="*/ 4 h 7"/>
                <a:gd name="T16" fmla="*/ 7 w 7"/>
                <a:gd name="T17" fmla="*/ 4 h 7"/>
                <a:gd name="T18" fmla="*/ 7 w 7"/>
                <a:gd name="T19" fmla="*/ 2 h 7"/>
                <a:gd name="T20" fmla="*/ 7 w 7"/>
                <a:gd name="T21" fmla="*/ 1 h 7"/>
                <a:gd name="T22" fmla="*/ 6 w 7"/>
                <a:gd name="T23" fmla="*/ 0 h 7"/>
                <a:gd name="T24" fmla="*/ 4 w 7"/>
                <a:gd name="T25" fmla="*/ 0 h 7"/>
                <a:gd name="T26" fmla="*/ 3 w 7"/>
                <a:gd name="T27" fmla="*/ 0 h 7"/>
                <a:gd name="T28" fmla="*/ 2 w 7"/>
                <a:gd name="T29" fmla="*/ 0 h 7"/>
                <a:gd name="T30" fmla="*/ 1 w 7"/>
                <a:gd name="T31" fmla="*/ 1 h 7"/>
                <a:gd name="T32" fmla="*/ 0 w 7"/>
                <a:gd name="T33" fmla="*/ 2 h 7"/>
                <a:gd name="T34" fmla="*/ 0 w 7"/>
                <a:gd name="T35" fmla="*/ 4 h 7"/>
                <a:gd name="T36" fmla="*/ 0 w 7"/>
                <a:gd name="T37" fmla="*/ 5 h 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7"/>
                <a:gd name="T59" fmla="*/ 7 w 7"/>
                <a:gd name="T60" fmla="*/ 7 h 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7">
                  <a:moveTo>
                    <a:pt x="0" y="5"/>
                  </a:moveTo>
                  <a:lnTo>
                    <a:pt x="1" y="5"/>
                  </a:lnTo>
                  <a:lnTo>
                    <a:pt x="2" y="6"/>
                  </a:lnTo>
                  <a:lnTo>
                    <a:pt x="3" y="7"/>
                  </a:lnTo>
                  <a:lnTo>
                    <a:pt x="4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73" name="Freeform 1622"/>
            <p:cNvSpPr>
              <a:spLocks/>
            </p:cNvSpPr>
            <p:nvPr/>
          </p:nvSpPr>
          <p:spPr bwMode="auto">
            <a:xfrm>
              <a:off x="4661" y="1793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74" name="Freeform 1623"/>
            <p:cNvSpPr>
              <a:spLocks/>
            </p:cNvSpPr>
            <p:nvPr/>
          </p:nvSpPr>
          <p:spPr bwMode="auto">
            <a:xfrm>
              <a:off x="4661" y="1780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75" name="Freeform 1624"/>
            <p:cNvSpPr>
              <a:spLocks/>
            </p:cNvSpPr>
            <p:nvPr/>
          </p:nvSpPr>
          <p:spPr bwMode="auto">
            <a:xfrm>
              <a:off x="4661" y="1767"/>
              <a:ext cx="7" cy="7"/>
            </a:xfrm>
            <a:custGeom>
              <a:avLst/>
              <a:gdLst>
                <a:gd name="T0" fmla="*/ 0 w 7"/>
                <a:gd name="T1" fmla="*/ 5 h 7"/>
                <a:gd name="T2" fmla="*/ 1 w 7"/>
                <a:gd name="T3" fmla="*/ 5 h 7"/>
                <a:gd name="T4" fmla="*/ 2 w 7"/>
                <a:gd name="T5" fmla="*/ 6 h 7"/>
                <a:gd name="T6" fmla="*/ 3 w 7"/>
                <a:gd name="T7" fmla="*/ 7 h 7"/>
                <a:gd name="T8" fmla="*/ 3 w 7"/>
                <a:gd name="T9" fmla="*/ 7 h 7"/>
                <a:gd name="T10" fmla="*/ 4 w 7"/>
                <a:gd name="T11" fmla="*/ 6 h 7"/>
                <a:gd name="T12" fmla="*/ 6 w 7"/>
                <a:gd name="T13" fmla="*/ 5 h 7"/>
                <a:gd name="T14" fmla="*/ 7 w 7"/>
                <a:gd name="T15" fmla="*/ 4 h 7"/>
                <a:gd name="T16" fmla="*/ 7 w 7"/>
                <a:gd name="T17" fmla="*/ 4 h 7"/>
                <a:gd name="T18" fmla="*/ 7 w 7"/>
                <a:gd name="T19" fmla="*/ 3 h 7"/>
                <a:gd name="T20" fmla="*/ 7 w 7"/>
                <a:gd name="T21" fmla="*/ 2 h 7"/>
                <a:gd name="T22" fmla="*/ 6 w 7"/>
                <a:gd name="T23" fmla="*/ 0 h 7"/>
                <a:gd name="T24" fmla="*/ 4 w 7"/>
                <a:gd name="T25" fmla="*/ 0 h 7"/>
                <a:gd name="T26" fmla="*/ 3 w 7"/>
                <a:gd name="T27" fmla="*/ 0 h 7"/>
                <a:gd name="T28" fmla="*/ 2 w 7"/>
                <a:gd name="T29" fmla="*/ 0 h 7"/>
                <a:gd name="T30" fmla="*/ 1 w 7"/>
                <a:gd name="T31" fmla="*/ 2 h 7"/>
                <a:gd name="T32" fmla="*/ 0 w 7"/>
                <a:gd name="T33" fmla="*/ 3 h 7"/>
                <a:gd name="T34" fmla="*/ 0 w 7"/>
                <a:gd name="T35" fmla="*/ 4 h 7"/>
                <a:gd name="T36" fmla="*/ 0 w 7"/>
                <a:gd name="T37" fmla="*/ 5 h 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7"/>
                <a:gd name="T59" fmla="*/ 7 w 7"/>
                <a:gd name="T60" fmla="*/ 7 h 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7">
                  <a:moveTo>
                    <a:pt x="0" y="5"/>
                  </a:moveTo>
                  <a:lnTo>
                    <a:pt x="1" y="5"/>
                  </a:lnTo>
                  <a:lnTo>
                    <a:pt x="2" y="6"/>
                  </a:lnTo>
                  <a:lnTo>
                    <a:pt x="3" y="7"/>
                  </a:lnTo>
                  <a:lnTo>
                    <a:pt x="4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76" name="Freeform 1625"/>
            <p:cNvSpPr>
              <a:spLocks/>
            </p:cNvSpPr>
            <p:nvPr/>
          </p:nvSpPr>
          <p:spPr bwMode="auto">
            <a:xfrm>
              <a:off x="4661" y="1755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77" name="Freeform 1626"/>
            <p:cNvSpPr>
              <a:spLocks/>
            </p:cNvSpPr>
            <p:nvPr/>
          </p:nvSpPr>
          <p:spPr bwMode="auto">
            <a:xfrm>
              <a:off x="4661" y="1742"/>
              <a:ext cx="7" cy="7"/>
            </a:xfrm>
            <a:custGeom>
              <a:avLst/>
              <a:gdLst>
                <a:gd name="T0" fmla="*/ 0 w 7"/>
                <a:gd name="T1" fmla="*/ 4 h 7"/>
                <a:gd name="T2" fmla="*/ 1 w 7"/>
                <a:gd name="T3" fmla="*/ 4 h 7"/>
                <a:gd name="T4" fmla="*/ 2 w 7"/>
                <a:gd name="T5" fmla="*/ 5 h 7"/>
                <a:gd name="T6" fmla="*/ 3 w 7"/>
                <a:gd name="T7" fmla="*/ 7 h 7"/>
                <a:gd name="T8" fmla="*/ 3 w 7"/>
                <a:gd name="T9" fmla="*/ 7 h 7"/>
                <a:gd name="T10" fmla="*/ 4 w 7"/>
                <a:gd name="T11" fmla="*/ 5 h 7"/>
                <a:gd name="T12" fmla="*/ 6 w 7"/>
                <a:gd name="T13" fmla="*/ 4 h 7"/>
                <a:gd name="T14" fmla="*/ 7 w 7"/>
                <a:gd name="T15" fmla="*/ 3 h 7"/>
                <a:gd name="T16" fmla="*/ 7 w 7"/>
                <a:gd name="T17" fmla="*/ 3 h 7"/>
                <a:gd name="T18" fmla="*/ 7 w 7"/>
                <a:gd name="T19" fmla="*/ 2 h 7"/>
                <a:gd name="T20" fmla="*/ 7 w 7"/>
                <a:gd name="T21" fmla="*/ 1 h 7"/>
                <a:gd name="T22" fmla="*/ 6 w 7"/>
                <a:gd name="T23" fmla="*/ 0 h 7"/>
                <a:gd name="T24" fmla="*/ 4 w 7"/>
                <a:gd name="T25" fmla="*/ 0 h 7"/>
                <a:gd name="T26" fmla="*/ 3 w 7"/>
                <a:gd name="T27" fmla="*/ 0 h 7"/>
                <a:gd name="T28" fmla="*/ 2 w 7"/>
                <a:gd name="T29" fmla="*/ 0 h 7"/>
                <a:gd name="T30" fmla="*/ 1 w 7"/>
                <a:gd name="T31" fmla="*/ 1 h 7"/>
                <a:gd name="T32" fmla="*/ 0 w 7"/>
                <a:gd name="T33" fmla="*/ 2 h 7"/>
                <a:gd name="T34" fmla="*/ 0 w 7"/>
                <a:gd name="T35" fmla="*/ 3 h 7"/>
                <a:gd name="T36" fmla="*/ 0 w 7"/>
                <a:gd name="T37" fmla="*/ 4 h 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7"/>
                <a:gd name="T59" fmla="*/ 7 w 7"/>
                <a:gd name="T60" fmla="*/ 7 h 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7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78" name="Freeform 1627"/>
            <p:cNvSpPr>
              <a:spLocks/>
            </p:cNvSpPr>
            <p:nvPr/>
          </p:nvSpPr>
          <p:spPr bwMode="auto">
            <a:xfrm>
              <a:off x="4661" y="1730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79" name="Freeform 1628"/>
            <p:cNvSpPr>
              <a:spLocks/>
            </p:cNvSpPr>
            <p:nvPr/>
          </p:nvSpPr>
          <p:spPr bwMode="auto">
            <a:xfrm>
              <a:off x="4628" y="2349"/>
              <a:ext cx="74" cy="69"/>
            </a:xfrm>
            <a:custGeom>
              <a:avLst/>
              <a:gdLst>
                <a:gd name="T0" fmla="*/ 0 w 74"/>
                <a:gd name="T1" fmla="*/ 0 h 69"/>
                <a:gd name="T2" fmla="*/ 37 w 74"/>
                <a:gd name="T3" fmla="*/ 69 h 69"/>
                <a:gd name="T4" fmla="*/ 74 w 74"/>
                <a:gd name="T5" fmla="*/ 0 h 69"/>
                <a:gd name="T6" fmla="*/ 0 w 74"/>
                <a:gd name="T7" fmla="*/ 0 h 6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4"/>
                <a:gd name="T13" fmla="*/ 0 h 69"/>
                <a:gd name="T14" fmla="*/ 74 w 74"/>
                <a:gd name="T15" fmla="*/ 69 h 6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4" h="69">
                  <a:moveTo>
                    <a:pt x="0" y="0"/>
                  </a:moveTo>
                  <a:lnTo>
                    <a:pt x="37" y="69"/>
                  </a:lnTo>
                  <a:lnTo>
                    <a:pt x="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80" name="Freeform 1629"/>
            <p:cNvSpPr>
              <a:spLocks/>
            </p:cNvSpPr>
            <p:nvPr/>
          </p:nvSpPr>
          <p:spPr bwMode="auto">
            <a:xfrm>
              <a:off x="4628" y="1660"/>
              <a:ext cx="74" cy="70"/>
            </a:xfrm>
            <a:custGeom>
              <a:avLst/>
              <a:gdLst>
                <a:gd name="T0" fmla="*/ 74 w 74"/>
                <a:gd name="T1" fmla="*/ 70 h 70"/>
                <a:gd name="T2" fmla="*/ 37 w 74"/>
                <a:gd name="T3" fmla="*/ 0 h 70"/>
                <a:gd name="T4" fmla="*/ 0 w 74"/>
                <a:gd name="T5" fmla="*/ 70 h 70"/>
                <a:gd name="T6" fmla="*/ 74 w 74"/>
                <a:gd name="T7" fmla="*/ 70 h 7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4"/>
                <a:gd name="T13" fmla="*/ 0 h 70"/>
                <a:gd name="T14" fmla="*/ 74 w 74"/>
                <a:gd name="T15" fmla="*/ 70 h 7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4" h="70">
                  <a:moveTo>
                    <a:pt x="74" y="70"/>
                  </a:moveTo>
                  <a:lnTo>
                    <a:pt x="37" y="0"/>
                  </a:lnTo>
                  <a:lnTo>
                    <a:pt x="0" y="70"/>
                  </a:lnTo>
                  <a:lnTo>
                    <a:pt x="74" y="7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832" name="Group 1633"/>
          <p:cNvGrpSpPr>
            <a:grpSpLocks/>
          </p:cNvGrpSpPr>
          <p:nvPr/>
        </p:nvGrpSpPr>
        <p:grpSpPr bwMode="auto">
          <a:xfrm>
            <a:off x="6761163" y="4086225"/>
            <a:ext cx="428625" cy="107950"/>
            <a:chOff x="4259" y="2574"/>
            <a:chExt cx="270" cy="68"/>
          </a:xfrm>
        </p:grpSpPr>
        <p:sp>
          <p:nvSpPr>
            <p:cNvPr id="28027" name="Line 1631"/>
            <p:cNvSpPr>
              <a:spLocks noChangeShapeType="1"/>
            </p:cNvSpPr>
            <p:nvPr/>
          </p:nvSpPr>
          <p:spPr bwMode="auto">
            <a:xfrm flipH="1">
              <a:off x="4329" y="2607"/>
              <a:ext cx="20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28" name="Freeform 1632"/>
            <p:cNvSpPr>
              <a:spLocks/>
            </p:cNvSpPr>
            <p:nvPr/>
          </p:nvSpPr>
          <p:spPr bwMode="auto">
            <a:xfrm>
              <a:off x="4259" y="2574"/>
              <a:ext cx="73" cy="68"/>
            </a:xfrm>
            <a:custGeom>
              <a:avLst/>
              <a:gdLst>
                <a:gd name="T0" fmla="*/ 73 w 73"/>
                <a:gd name="T1" fmla="*/ 0 h 68"/>
                <a:gd name="T2" fmla="*/ 0 w 73"/>
                <a:gd name="T3" fmla="*/ 33 h 68"/>
                <a:gd name="T4" fmla="*/ 73 w 73"/>
                <a:gd name="T5" fmla="*/ 68 h 68"/>
                <a:gd name="T6" fmla="*/ 73 w 73"/>
                <a:gd name="T7" fmla="*/ 0 h 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3"/>
                <a:gd name="T13" fmla="*/ 0 h 68"/>
                <a:gd name="T14" fmla="*/ 73 w 73"/>
                <a:gd name="T15" fmla="*/ 68 h 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3" h="68">
                  <a:moveTo>
                    <a:pt x="73" y="0"/>
                  </a:moveTo>
                  <a:lnTo>
                    <a:pt x="0" y="33"/>
                  </a:lnTo>
                  <a:lnTo>
                    <a:pt x="73" y="68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833" name="Group 1636"/>
          <p:cNvGrpSpPr>
            <a:grpSpLocks/>
          </p:cNvGrpSpPr>
          <p:nvPr/>
        </p:nvGrpSpPr>
        <p:grpSpPr bwMode="auto">
          <a:xfrm>
            <a:off x="6869113" y="4786313"/>
            <a:ext cx="320675" cy="109537"/>
            <a:chOff x="4327" y="3015"/>
            <a:chExt cx="202" cy="69"/>
          </a:xfrm>
        </p:grpSpPr>
        <p:sp>
          <p:nvSpPr>
            <p:cNvPr id="28025" name="Line 1634"/>
            <p:cNvSpPr>
              <a:spLocks noChangeShapeType="1"/>
            </p:cNvSpPr>
            <p:nvPr/>
          </p:nvSpPr>
          <p:spPr bwMode="auto">
            <a:xfrm flipH="1">
              <a:off x="4397" y="3049"/>
              <a:ext cx="13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26" name="Freeform 1635"/>
            <p:cNvSpPr>
              <a:spLocks/>
            </p:cNvSpPr>
            <p:nvPr/>
          </p:nvSpPr>
          <p:spPr bwMode="auto">
            <a:xfrm>
              <a:off x="4327" y="3015"/>
              <a:ext cx="73" cy="69"/>
            </a:xfrm>
            <a:custGeom>
              <a:avLst/>
              <a:gdLst>
                <a:gd name="T0" fmla="*/ 73 w 73"/>
                <a:gd name="T1" fmla="*/ 0 h 69"/>
                <a:gd name="T2" fmla="*/ 0 w 73"/>
                <a:gd name="T3" fmla="*/ 34 h 69"/>
                <a:gd name="T4" fmla="*/ 73 w 73"/>
                <a:gd name="T5" fmla="*/ 69 h 69"/>
                <a:gd name="T6" fmla="*/ 73 w 73"/>
                <a:gd name="T7" fmla="*/ 0 h 6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3"/>
                <a:gd name="T13" fmla="*/ 0 h 69"/>
                <a:gd name="T14" fmla="*/ 73 w 73"/>
                <a:gd name="T15" fmla="*/ 69 h 6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3" h="69">
                  <a:moveTo>
                    <a:pt x="73" y="0"/>
                  </a:moveTo>
                  <a:lnTo>
                    <a:pt x="0" y="34"/>
                  </a:lnTo>
                  <a:lnTo>
                    <a:pt x="73" y="69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834" name="Group 1663"/>
          <p:cNvGrpSpPr>
            <a:grpSpLocks/>
          </p:cNvGrpSpPr>
          <p:nvPr/>
        </p:nvGrpSpPr>
        <p:grpSpPr bwMode="auto">
          <a:xfrm>
            <a:off x="7346950" y="1533525"/>
            <a:ext cx="117475" cy="606425"/>
            <a:chOff x="4628" y="966"/>
            <a:chExt cx="74" cy="382"/>
          </a:xfrm>
        </p:grpSpPr>
        <p:sp>
          <p:nvSpPr>
            <p:cNvPr id="27999" name="Freeform 1637"/>
            <p:cNvSpPr>
              <a:spLocks/>
            </p:cNvSpPr>
            <p:nvPr/>
          </p:nvSpPr>
          <p:spPr bwMode="auto">
            <a:xfrm>
              <a:off x="4661" y="1341"/>
              <a:ext cx="7" cy="7"/>
            </a:xfrm>
            <a:custGeom>
              <a:avLst/>
              <a:gdLst>
                <a:gd name="T0" fmla="*/ 0 w 7"/>
                <a:gd name="T1" fmla="*/ 5 h 7"/>
                <a:gd name="T2" fmla="*/ 1 w 7"/>
                <a:gd name="T3" fmla="*/ 5 h 7"/>
                <a:gd name="T4" fmla="*/ 2 w 7"/>
                <a:gd name="T5" fmla="*/ 6 h 7"/>
                <a:gd name="T6" fmla="*/ 3 w 7"/>
                <a:gd name="T7" fmla="*/ 7 h 7"/>
                <a:gd name="T8" fmla="*/ 3 w 7"/>
                <a:gd name="T9" fmla="*/ 7 h 7"/>
                <a:gd name="T10" fmla="*/ 4 w 7"/>
                <a:gd name="T11" fmla="*/ 6 h 7"/>
                <a:gd name="T12" fmla="*/ 6 w 7"/>
                <a:gd name="T13" fmla="*/ 5 h 7"/>
                <a:gd name="T14" fmla="*/ 7 w 7"/>
                <a:gd name="T15" fmla="*/ 3 h 7"/>
                <a:gd name="T16" fmla="*/ 7 w 7"/>
                <a:gd name="T17" fmla="*/ 3 h 7"/>
                <a:gd name="T18" fmla="*/ 7 w 7"/>
                <a:gd name="T19" fmla="*/ 2 h 7"/>
                <a:gd name="T20" fmla="*/ 7 w 7"/>
                <a:gd name="T21" fmla="*/ 1 h 7"/>
                <a:gd name="T22" fmla="*/ 6 w 7"/>
                <a:gd name="T23" fmla="*/ 0 h 7"/>
                <a:gd name="T24" fmla="*/ 4 w 7"/>
                <a:gd name="T25" fmla="*/ 0 h 7"/>
                <a:gd name="T26" fmla="*/ 3 w 7"/>
                <a:gd name="T27" fmla="*/ 0 h 7"/>
                <a:gd name="T28" fmla="*/ 2 w 7"/>
                <a:gd name="T29" fmla="*/ 0 h 7"/>
                <a:gd name="T30" fmla="*/ 1 w 7"/>
                <a:gd name="T31" fmla="*/ 1 h 7"/>
                <a:gd name="T32" fmla="*/ 0 w 7"/>
                <a:gd name="T33" fmla="*/ 2 h 7"/>
                <a:gd name="T34" fmla="*/ 0 w 7"/>
                <a:gd name="T35" fmla="*/ 3 h 7"/>
                <a:gd name="T36" fmla="*/ 0 w 7"/>
                <a:gd name="T37" fmla="*/ 5 h 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7"/>
                <a:gd name="T59" fmla="*/ 7 w 7"/>
                <a:gd name="T60" fmla="*/ 7 h 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7">
                  <a:moveTo>
                    <a:pt x="0" y="5"/>
                  </a:moveTo>
                  <a:lnTo>
                    <a:pt x="1" y="5"/>
                  </a:lnTo>
                  <a:lnTo>
                    <a:pt x="2" y="6"/>
                  </a:lnTo>
                  <a:lnTo>
                    <a:pt x="3" y="7"/>
                  </a:lnTo>
                  <a:lnTo>
                    <a:pt x="4" y="6"/>
                  </a:lnTo>
                  <a:lnTo>
                    <a:pt x="6" y="5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00" name="Freeform 1638"/>
            <p:cNvSpPr>
              <a:spLocks/>
            </p:cNvSpPr>
            <p:nvPr/>
          </p:nvSpPr>
          <p:spPr bwMode="auto">
            <a:xfrm>
              <a:off x="4661" y="1329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01" name="Freeform 1639"/>
            <p:cNvSpPr>
              <a:spLocks/>
            </p:cNvSpPr>
            <p:nvPr/>
          </p:nvSpPr>
          <p:spPr bwMode="auto">
            <a:xfrm>
              <a:off x="4661" y="1316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02" name="Freeform 1640"/>
            <p:cNvSpPr>
              <a:spLocks/>
            </p:cNvSpPr>
            <p:nvPr/>
          </p:nvSpPr>
          <p:spPr bwMode="auto">
            <a:xfrm>
              <a:off x="4661" y="1303"/>
              <a:ext cx="7" cy="7"/>
            </a:xfrm>
            <a:custGeom>
              <a:avLst/>
              <a:gdLst>
                <a:gd name="T0" fmla="*/ 0 w 7"/>
                <a:gd name="T1" fmla="*/ 5 h 7"/>
                <a:gd name="T2" fmla="*/ 1 w 7"/>
                <a:gd name="T3" fmla="*/ 5 h 7"/>
                <a:gd name="T4" fmla="*/ 2 w 7"/>
                <a:gd name="T5" fmla="*/ 6 h 7"/>
                <a:gd name="T6" fmla="*/ 3 w 7"/>
                <a:gd name="T7" fmla="*/ 7 h 7"/>
                <a:gd name="T8" fmla="*/ 3 w 7"/>
                <a:gd name="T9" fmla="*/ 7 h 7"/>
                <a:gd name="T10" fmla="*/ 4 w 7"/>
                <a:gd name="T11" fmla="*/ 6 h 7"/>
                <a:gd name="T12" fmla="*/ 6 w 7"/>
                <a:gd name="T13" fmla="*/ 5 h 7"/>
                <a:gd name="T14" fmla="*/ 7 w 7"/>
                <a:gd name="T15" fmla="*/ 4 h 7"/>
                <a:gd name="T16" fmla="*/ 7 w 7"/>
                <a:gd name="T17" fmla="*/ 4 h 7"/>
                <a:gd name="T18" fmla="*/ 7 w 7"/>
                <a:gd name="T19" fmla="*/ 3 h 7"/>
                <a:gd name="T20" fmla="*/ 7 w 7"/>
                <a:gd name="T21" fmla="*/ 1 h 7"/>
                <a:gd name="T22" fmla="*/ 6 w 7"/>
                <a:gd name="T23" fmla="*/ 0 h 7"/>
                <a:gd name="T24" fmla="*/ 4 w 7"/>
                <a:gd name="T25" fmla="*/ 0 h 7"/>
                <a:gd name="T26" fmla="*/ 3 w 7"/>
                <a:gd name="T27" fmla="*/ 0 h 7"/>
                <a:gd name="T28" fmla="*/ 2 w 7"/>
                <a:gd name="T29" fmla="*/ 0 h 7"/>
                <a:gd name="T30" fmla="*/ 1 w 7"/>
                <a:gd name="T31" fmla="*/ 1 h 7"/>
                <a:gd name="T32" fmla="*/ 0 w 7"/>
                <a:gd name="T33" fmla="*/ 3 h 7"/>
                <a:gd name="T34" fmla="*/ 0 w 7"/>
                <a:gd name="T35" fmla="*/ 4 h 7"/>
                <a:gd name="T36" fmla="*/ 0 w 7"/>
                <a:gd name="T37" fmla="*/ 5 h 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7"/>
                <a:gd name="T59" fmla="*/ 7 w 7"/>
                <a:gd name="T60" fmla="*/ 7 h 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7">
                  <a:moveTo>
                    <a:pt x="0" y="5"/>
                  </a:moveTo>
                  <a:lnTo>
                    <a:pt x="1" y="5"/>
                  </a:lnTo>
                  <a:lnTo>
                    <a:pt x="2" y="6"/>
                  </a:lnTo>
                  <a:lnTo>
                    <a:pt x="3" y="7"/>
                  </a:lnTo>
                  <a:lnTo>
                    <a:pt x="4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03" name="Freeform 1641"/>
            <p:cNvSpPr>
              <a:spLocks/>
            </p:cNvSpPr>
            <p:nvPr/>
          </p:nvSpPr>
          <p:spPr bwMode="auto">
            <a:xfrm>
              <a:off x="4661" y="1291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04" name="Freeform 1642"/>
            <p:cNvSpPr>
              <a:spLocks/>
            </p:cNvSpPr>
            <p:nvPr/>
          </p:nvSpPr>
          <p:spPr bwMode="auto">
            <a:xfrm>
              <a:off x="4661" y="1278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05" name="Freeform 1643"/>
            <p:cNvSpPr>
              <a:spLocks/>
            </p:cNvSpPr>
            <p:nvPr/>
          </p:nvSpPr>
          <p:spPr bwMode="auto">
            <a:xfrm>
              <a:off x="4661" y="1266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06" name="Freeform 1644"/>
            <p:cNvSpPr>
              <a:spLocks/>
            </p:cNvSpPr>
            <p:nvPr/>
          </p:nvSpPr>
          <p:spPr bwMode="auto">
            <a:xfrm>
              <a:off x="4661" y="1253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07" name="Freeform 1645"/>
            <p:cNvSpPr>
              <a:spLocks/>
            </p:cNvSpPr>
            <p:nvPr/>
          </p:nvSpPr>
          <p:spPr bwMode="auto">
            <a:xfrm>
              <a:off x="4661" y="1240"/>
              <a:ext cx="7" cy="7"/>
            </a:xfrm>
            <a:custGeom>
              <a:avLst/>
              <a:gdLst>
                <a:gd name="T0" fmla="*/ 0 w 7"/>
                <a:gd name="T1" fmla="*/ 5 h 7"/>
                <a:gd name="T2" fmla="*/ 1 w 7"/>
                <a:gd name="T3" fmla="*/ 5 h 7"/>
                <a:gd name="T4" fmla="*/ 2 w 7"/>
                <a:gd name="T5" fmla="*/ 6 h 7"/>
                <a:gd name="T6" fmla="*/ 3 w 7"/>
                <a:gd name="T7" fmla="*/ 7 h 7"/>
                <a:gd name="T8" fmla="*/ 3 w 7"/>
                <a:gd name="T9" fmla="*/ 7 h 7"/>
                <a:gd name="T10" fmla="*/ 4 w 7"/>
                <a:gd name="T11" fmla="*/ 6 h 7"/>
                <a:gd name="T12" fmla="*/ 6 w 7"/>
                <a:gd name="T13" fmla="*/ 5 h 7"/>
                <a:gd name="T14" fmla="*/ 7 w 7"/>
                <a:gd name="T15" fmla="*/ 3 h 7"/>
                <a:gd name="T16" fmla="*/ 7 w 7"/>
                <a:gd name="T17" fmla="*/ 3 h 7"/>
                <a:gd name="T18" fmla="*/ 7 w 7"/>
                <a:gd name="T19" fmla="*/ 2 h 7"/>
                <a:gd name="T20" fmla="*/ 7 w 7"/>
                <a:gd name="T21" fmla="*/ 1 h 7"/>
                <a:gd name="T22" fmla="*/ 6 w 7"/>
                <a:gd name="T23" fmla="*/ 0 h 7"/>
                <a:gd name="T24" fmla="*/ 4 w 7"/>
                <a:gd name="T25" fmla="*/ 0 h 7"/>
                <a:gd name="T26" fmla="*/ 3 w 7"/>
                <a:gd name="T27" fmla="*/ 0 h 7"/>
                <a:gd name="T28" fmla="*/ 2 w 7"/>
                <a:gd name="T29" fmla="*/ 0 h 7"/>
                <a:gd name="T30" fmla="*/ 1 w 7"/>
                <a:gd name="T31" fmla="*/ 1 h 7"/>
                <a:gd name="T32" fmla="*/ 0 w 7"/>
                <a:gd name="T33" fmla="*/ 2 h 7"/>
                <a:gd name="T34" fmla="*/ 0 w 7"/>
                <a:gd name="T35" fmla="*/ 3 h 7"/>
                <a:gd name="T36" fmla="*/ 0 w 7"/>
                <a:gd name="T37" fmla="*/ 5 h 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7"/>
                <a:gd name="T59" fmla="*/ 7 w 7"/>
                <a:gd name="T60" fmla="*/ 7 h 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7">
                  <a:moveTo>
                    <a:pt x="0" y="5"/>
                  </a:moveTo>
                  <a:lnTo>
                    <a:pt x="1" y="5"/>
                  </a:lnTo>
                  <a:lnTo>
                    <a:pt x="2" y="6"/>
                  </a:lnTo>
                  <a:lnTo>
                    <a:pt x="3" y="7"/>
                  </a:lnTo>
                  <a:lnTo>
                    <a:pt x="4" y="6"/>
                  </a:lnTo>
                  <a:lnTo>
                    <a:pt x="6" y="5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08" name="Freeform 1646"/>
            <p:cNvSpPr>
              <a:spLocks/>
            </p:cNvSpPr>
            <p:nvPr/>
          </p:nvSpPr>
          <p:spPr bwMode="auto">
            <a:xfrm>
              <a:off x="4661" y="1228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09" name="Freeform 1647"/>
            <p:cNvSpPr>
              <a:spLocks/>
            </p:cNvSpPr>
            <p:nvPr/>
          </p:nvSpPr>
          <p:spPr bwMode="auto">
            <a:xfrm>
              <a:off x="4661" y="1215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10" name="Freeform 1648"/>
            <p:cNvSpPr>
              <a:spLocks/>
            </p:cNvSpPr>
            <p:nvPr/>
          </p:nvSpPr>
          <p:spPr bwMode="auto">
            <a:xfrm>
              <a:off x="4661" y="1202"/>
              <a:ext cx="7" cy="7"/>
            </a:xfrm>
            <a:custGeom>
              <a:avLst/>
              <a:gdLst>
                <a:gd name="T0" fmla="*/ 0 w 7"/>
                <a:gd name="T1" fmla="*/ 5 h 7"/>
                <a:gd name="T2" fmla="*/ 1 w 7"/>
                <a:gd name="T3" fmla="*/ 5 h 7"/>
                <a:gd name="T4" fmla="*/ 2 w 7"/>
                <a:gd name="T5" fmla="*/ 6 h 7"/>
                <a:gd name="T6" fmla="*/ 3 w 7"/>
                <a:gd name="T7" fmla="*/ 7 h 7"/>
                <a:gd name="T8" fmla="*/ 3 w 7"/>
                <a:gd name="T9" fmla="*/ 7 h 7"/>
                <a:gd name="T10" fmla="*/ 4 w 7"/>
                <a:gd name="T11" fmla="*/ 6 h 7"/>
                <a:gd name="T12" fmla="*/ 6 w 7"/>
                <a:gd name="T13" fmla="*/ 5 h 7"/>
                <a:gd name="T14" fmla="*/ 7 w 7"/>
                <a:gd name="T15" fmla="*/ 4 h 7"/>
                <a:gd name="T16" fmla="*/ 7 w 7"/>
                <a:gd name="T17" fmla="*/ 4 h 7"/>
                <a:gd name="T18" fmla="*/ 7 w 7"/>
                <a:gd name="T19" fmla="*/ 3 h 7"/>
                <a:gd name="T20" fmla="*/ 7 w 7"/>
                <a:gd name="T21" fmla="*/ 1 h 7"/>
                <a:gd name="T22" fmla="*/ 6 w 7"/>
                <a:gd name="T23" fmla="*/ 0 h 7"/>
                <a:gd name="T24" fmla="*/ 4 w 7"/>
                <a:gd name="T25" fmla="*/ 0 h 7"/>
                <a:gd name="T26" fmla="*/ 3 w 7"/>
                <a:gd name="T27" fmla="*/ 0 h 7"/>
                <a:gd name="T28" fmla="*/ 2 w 7"/>
                <a:gd name="T29" fmla="*/ 0 h 7"/>
                <a:gd name="T30" fmla="*/ 1 w 7"/>
                <a:gd name="T31" fmla="*/ 1 h 7"/>
                <a:gd name="T32" fmla="*/ 0 w 7"/>
                <a:gd name="T33" fmla="*/ 3 h 7"/>
                <a:gd name="T34" fmla="*/ 0 w 7"/>
                <a:gd name="T35" fmla="*/ 4 h 7"/>
                <a:gd name="T36" fmla="*/ 0 w 7"/>
                <a:gd name="T37" fmla="*/ 5 h 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7"/>
                <a:gd name="T59" fmla="*/ 7 w 7"/>
                <a:gd name="T60" fmla="*/ 7 h 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7">
                  <a:moveTo>
                    <a:pt x="0" y="5"/>
                  </a:moveTo>
                  <a:lnTo>
                    <a:pt x="1" y="5"/>
                  </a:lnTo>
                  <a:lnTo>
                    <a:pt x="2" y="6"/>
                  </a:lnTo>
                  <a:lnTo>
                    <a:pt x="3" y="7"/>
                  </a:lnTo>
                  <a:lnTo>
                    <a:pt x="4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11" name="Freeform 1649"/>
            <p:cNvSpPr>
              <a:spLocks/>
            </p:cNvSpPr>
            <p:nvPr/>
          </p:nvSpPr>
          <p:spPr bwMode="auto">
            <a:xfrm>
              <a:off x="4661" y="1190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12" name="Freeform 1650"/>
            <p:cNvSpPr>
              <a:spLocks/>
            </p:cNvSpPr>
            <p:nvPr/>
          </p:nvSpPr>
          <p:spPr bwMode="auto">
            <a:xfrm>
              <a:off x="4661" y="1177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13" name="Freeform 1651"/>
            <p:cNvSpPr>
              <a:spLocks/>
            </p:cNvSpPr>
            <p:nvPr/>
          </p:nvSpPr>
          <p:spPr bwMode="auto">
            <a:xfrm>
              <a:off x="4661" y="1165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14" name="Freeform 1652"/>
            <p:cNvSpPr>
              <a:spLocks/>
            </p:cNvSpPr>
            <p:nvPr/>
          </p:nvSpPr>
          <p:spPr bwMode="auto">
            <a:xfrm>
              <a:off x="4661" y="1152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15" name="Freeform 1653"/>
            <p:cNvSpPr>
              <a:spLocks/>
            </p:cNvSpPr>
            <p:nvPr/>
          </p:nvSpPr>
          <p:spPr bwMode="auto">
            <a:xfrm>
              <a:off x="4661" y="1139"/>
              <a:ext cx="7" cy="7"/>
            </a:xfrm>
            <a:custGeom>
              <a:avLst/>
              <a:gdLst>
                <a:gd name="T0" fmla="*/ 0 w 7"/>
                <a:gd name="T1" fmla="*/ 4 h 7"/>
                <a:gd name="T2" fmla="*/ 1 w 7"/>
                <a:gd name="T3" fmla="*/ 4 h 7"/>
                <a:gd name="T4" fmla="*/ 2 w 7"/>
                <a:gd name="T5" fmla="*/ 6 h 7"/>
                <a:gd name="T6" fmla="*/ 3 w 7"/>
                <a:gd name="T7" fmla="*/ 7 h 7"/>
                <a:gd name="T8" fmla="*/ 3 w 7"/>
                <a:gd name="T9" fmla="*/ 7 h 7"/>
                <a:gd name="T10" fmla="*/ 4 w 7"/>
                <a:gd name="T11" fmla="*/ 6 h 7"/>
                <a:gd name="T12" fmla="*/ 6 w 7"/>
                <a:gd name="T13" fmla="*/ 4 h 7"/>
                <a:gd name="T14" fmla="*/ 7 w 7"/>
                <a:gd name="T15" fmla="*/ 3 h 7"/>
                <a:gd name="T16" fmla="*/ 7 w 7"/>
                <a:gd name="T17" fmla="*/ 3 h 7"/>
                <a:gd name="T18" fmla="*/ 7 w 7"/>
                <a:gd name="T19" fmla="*/ 2 h 7"/>
                <a:gd name="T20" fmla="*/ 7 w 7"/>
                <a:gd name="T21" fmla="*/ 1 h 7"/>
                <a:gd name="T22" fmla="*/ 6 w 7"/>
                <a:gd name="T23" fmla="*/ 0 h 7"/>
                <a:gd name="T24" fmla="*/ 4 w 7"/>
                <a:gd name="T25" fmla="*/ 0 h 7"/>
                <a:gd name="T26" fmla="*/ 3 w 7"/>
                <a:gd name="T27" fmla="*/ 0 h 7"/>
                <a:gd name="T28" fmla="*/ 2 w 7"/>
                <a:gd name="T29" fmla="*/ 0 h 7"/>
                <a:gd name="T30" fmla="*/ 1 w 7"/>
                <a:gd name="T31" fmla="*/ 1 h 7"/>
                <a:gd name="T32" fmla="*/ 0 w 7"/>
                <a:gd name="T33" fmla="*/ 2 h 7"/>
                <a:gd name="T34" fmla="*/ 0 w 7"/>
                <a:gd name="T35" fmla="*/ 3 h 7"/>
                <a:gd name="T36" fmla="*/ 0 w 7"/>
                <a:gd name="T37" fmla="*/ 4 h 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7"/>
                <a:gd name="T59" fmla="*/ 7 w 7"/>
                <a:gd name="T60" fmla="*/ 7 h 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7">
                  <a:moveTo>
                    <a:pt x="0" y="4"/>
                  </a:moveTo>
                  <a:lnTo>
                    <a:pt x="1" y="4"/>
                  </a:lnTo>
                  <a:lnTo>
                    <a:pt x="2" y="6"/>
                  </a:lnTo>
                  <a:lnTo>
                    <a:pt x="3" y="7"/>
                  </a:lnTo>
                  <a:lnTo>
                    <a:pt x="4" y="6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16" name="Freeform 1654"/>
            <p:cNvSpPr>
              <a:spLocks/>
            </p:cNvSpPr>
            <p:nvPr/>
          </p:nvSpPr>
          <p:spPr bwMode="auto">
            <a:xfrm>
              <a:off x="4661" y="1127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17" name="Freeform 1655"/>
            <p:cNvSpPr>
              <a:spLocks/>
            </p:cNvSpPr>
            <p:nvPr/>
          </p:nvSpPr>
          <p:spPr bwMode="auto">
            <a:xfrm>
              <a:off x="4661" y="1114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18" name="Freeform 1656"/>
            <p:cNvSpPr>
              <a:spLocks/>
            </p:cNvSpPr>
            <p:nvPr/>
          </p:nvSpPr>
          <p:spPr bwMode="auto">
            <a:xfrm>
              <a:off x="4661" y="1101"/>
              <a:ext cx="7" cy="7"/>
            </a:xfrm>
            <a:custGeom>
              <a:avLst/>
              <a:gdLst>
                <a:gd name="T0" fmla="*/ 0 w 7"/>
                <a:gd name="T1" fmla="*/ 5 h 7"/>
                <a:gd name="T2" fmla="*/ 1 w 7"/>
                <a:gd name="T3" fmla="*/ 5 h 7"/>
                <a:gd name="T4" fmla="*/ 2 w 7"/>
                <a:gd name="T5" fmla="*/ 6 h 7"/>
                <a:gd name="T6" fmla="*/ 3 w 7"/>
                <a:gd name="T7" fmla="*/ 7 h 7"/>
                <a:gd name="T8" fmla="*/ 3 w 7"/>
                <a:gd name="T9" fmla="*/ 7 h 7"/>
                <a:gd name="T10" fmla="*/ 4 w 7"/>
                <a:gd name="T11" fmla="*/ 6 h 7"/>
                <a:gd name="T12" fmla="*/ 6 w 7"/>
                <a:gd name="T13" fmla="*/ 5 h 7"/>
                <a:gd name="T14" fmla="*/ 7 w 7"/>
                <a:gd name="T15" fmla="*/ 4 h 7"/>
                <a:gd name="T16" fmla="*/ 7 w 7"/>
                <a:gd name="T17" fmla="*/ 4 h 7"/>
                <a:gd name="T18" fmla="*/ 7 w 7"/>
                <a:gd name="T19" fmla="*/ 3 h 7"/>
                <a:gd name="T20" fmla="*/ 7 w 7"/>
                <a:gd name="T21" fmla="*/ 1 h 7"/>
                <a:gd name="T22" fmla="*/ 6 w 7"/>
                <a:gd name="T23" fmla="*/ 0 h 7"/>
                <a:gd name="T24" fmla="*/ 4 w 7"/>
                <a:gd name="T25" fmla="*/ 0 h 7"/>
                <a:gd name="T26" fmla="*/ 3 w 7"/>
                <a:gd name="T27" fmla="*/ 0 h 7"/>
                <a:gd name="T28" fmla="*/ 2 w 7"/>
                <a:gd name="T29" fmla="*/ 0 h 7"/>
                <a:gd name="T30" fmla="*/ 1 w 7"/>
                <a:gd name="T31" fmla="*/ 1 h 7"/>
                <a:gd name="T32" fmla="*/ 0 w 7"/>
                <a:gd name="T33" fmla="*/ 3 h 7"/>
                <a:gd name="T34" fmla="*/ 0 w 7"/>
                <a:gd name="T35" fmla="*/ 4 h 7"/>
                <a:gd name="T36" fmla="*/ 0 w 7"/>
                <a:gd name="T37" fmla="*/ 5 h 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7"/>
                <a:gd name="T59" fmla="*/ 7 w 7"/>
                <a:gd name="T60" fmla="*/ 7 h 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7">
                  <a:moveTo>
                    <a:pt x="0" y="5"/>
                  </a:moveTo>
                  <a:lnTo>
                    <a:pt x="1" y="5"/>
                  </a:lnTo>
                  <a:lnTo>
                    <a:pt x="2" y="6"/>
                  </a:lnTo>
                  <a:lnTo>
                    <a:pt x="3" y="7"/>
                  </a:lnTo>
                  <a:lnTo>
                    <a:pt x="4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19" name="Freeform 1657"/>
            <p:cNvSpPr>
              <a:spLocks/>
            </p:cNvSpPr>
            <p:nvPr/>
          </p:nvSpPr>
          <p:spPr bwMode="auto">
            <a:xfrm>
              <a:off x="4661" y="1089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20" name="Freeform 1658"/>
            <p:cNvSpPr>
              <a:spLocks/>
            </p:cNvSpPr>
            <p:nvPr/>
          </p:nvSpPr>
          <p:spPr bwMode="auto">
            <a:xfrm>
              <a:off x="4661" y="1076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21" name="Freeform 1659"/>
            <p:cNvSpPr>
              <a:spLocks/>
            </p:cNvSpPr>
            <p:nvPr/>
          </p:nvSpPr>
          <p:spPr bwMode="auto">
            <a:xfrm>
              <a:off x="4661" y="1064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22" name="Freeform 1660"/>
            <p:cNvSpPr>
              <a:spLocks/>
            </p:cNvSpPr>
            <p:nvPr/>
          </p:nvSpPr>
          <p:spPr bwMode="auto">
            <a:xfrm>
              <a:off x="4661" y="1051"/>
              <a:ext cx="7" cy="6"/>
            </a:xfrm>
            <a:custGeom>
              <a:avLst/>
              <a:gdLst>
                <a:gd name="T0" fmla="*/ 0 w 7"/>
                <a:gd name="T1" fmla="*/ 4 h 6"/>
                <a:gd name="T2" fmla="*/ 1 w 7"/>
                <a:gd name="T3" fmla="*/ 4 h 6"/>
                <a:gd name="T4" fmla="*/ 2 w 7"/>
                <a:gd name="T5" fmla="*/ 5 h 6"/>
                <a:gd name="T6" fmla="*/ 3 w 7"/>
                <a:gd name="T7" fmla="*/ 6 h 6"/>
                <a:gd name="T8" fmla="*/ 3 w 7"/>
                <a:gd name="T9" fmla="*/ 6 h 6"/>
                <a:gd name="T10" fmla="*/ 4 w 7"/>
                <a:gd name="T11" fmla="*/ 5 h 6"/>
                <a:gd name="T12" fmla="*/ 6 w 7"/>
                <a:gd name="T13" fmla="*/ 4 h 6"/>
                <a:gd name="T14" fmla="*/ 7 w 7"/>
                <a:gd name="T15" fmla="*/ 3 h 6"/>
                <a:gd name="T16" fmla="*/ 7 w 7"/>
                <a:gd name="T17" fmla="*/ 3 h 6"/>
                <a:gd name="T18" fmla="*/ 7 w 7"/>
                <a:gd name="T19" fmla="*/ 2 h 6"/>
                <a:gd name="T20" fmla="*/ 7 w 7"/>
                <a:gd name="T21" fmla="*/ 1 h 6"/>
                <a:gd name="T22" fmla="*/ 6 w 7"/>
                <a:gd name="T23" fmla="*/ 0 h 6"/>
                <a:gd name="T24" fmla="*/ 4 w 7"/>
                <a:gd name="T25" fmla="*/ 0 h 6"/>
                <a:gd name="T26" fmla="*/ 3 w 7"/>
                <a:gd name="T27" fmla="*/ 0 h 6"/>
                <a:gd name="T28" fmla="*/ 2 w 7"/>
                <a:gd name="T29" fmla="*/ 0 h 6"/>
                <a:gd name="T30" fmla="*/ 1 w 7"/>
                <a:gd name="T31" fmla="*/ 1 h 6"/>
                <a:gd name="T32" fmla="*/ 0 w 7"/>
                <a:gd name="T33" fmla="*/ 2 h 6"/>
                <a:gd name="T34" fmla="*/ 0 w 7"/>
                <a:gd name="T35" fmla="*/ 3 h 6"/>
                <a:gd name="T36" fmla="*/ 0 w 7"/>
                <a:gd name="T37" fmla="*/ 4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0" y="4"/>
                  </a:move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23" name="Freeform 1661"/>
            <p:cNvSpPr>
              <a:spLocks/>
            </p:cNvSpPr>
            <p:nvPr/>
          </p:nvSpPr>
          <p:spPr bwMode="auto">
            <a:xfrm>
              <a:off x="4661" y="1038"/>
              <a:ext cx="7" cy="7"/>
            </a:xfrm>
            <a:custGeom>
              <a:avLst/>
              <a:gdLst>
                <a:gd name="T0" fmla="*/ 0 w 7"/>
                <a:gd name="T1" fmla="*/ 4 h 7"/>
                <a:gd name="T2" fmla="*/ 1 w 7"/>
                <a:gd name="T3" fmla="*/ 4 h 7"/>
                <a:gd name="T4" fmla="*/ 2 w 7"/>
                <a:gd name="T5" fmla="*/ 6 h 7"/>
                <a:gd name="T6" fmla="*/ 3 w 7"/>
                <a:gd name="T7" fmla="*/ 7 h 7"/>
                <a:gd name="T8" fmla="*/ 3 w 7"/>
                <a:gd name="T9" fmla="*/ 7 h 7"/>
                <a:gd name="T10" fmla="*/ 4 w 7"/>
                <a:gd name="T11" fmla="*/ 6 h 7"/>
                <a:gd name="T12" fmla="*/ 6 w 7"/>
                <a:gd name="T13" fmla="*/ 4 h 7"/>
                <a:gd name="T14" fmla="*/ 7 w 7"/>
                <a:gd name="T15" fmla="*/ 3 h 7"/>
                <a:gd name="T16" fmla="*/ 7 w 7"/>
                <a:gd name="T17" fmla="*/ 3 h 7"/>
                <a:gd name="T18" fmla="*/ 7 w 7"/>
                <a:gd name="T19" fmla="*/ 2 h 7"/>
                <a:gd name="T20" fmla="*/ 7 w 7"/>
                <a:gd name="T21" fmla="*/ 1 h 7"/>
                <a:gd name="T22" fmla="*/ 6 w 7"/>
                <a:gd name="T23" fmla="*/ 0 h 7"/>
                <a:gd name="T24" fmla="*/ 4 w 7"/>
                <a:gd name="T25" fmla="*/ 0 h 7"/>
                <a:gd name="T26" fmla="*/ 3 w 7"/>
                <a:gd name="T27" fmla="*/ 0 h 7"/>
                <a:gd name="T28" fmla="*/ 2 w 7"/>
                <a:gd name="T29" fmla="*/ 0 h 7"/>
                <a:gd name="T30" fmla="*/ 1 w 7"/>
                <a:gd name="T31" fmla="*/ 1 h 7"/>
                <a:gd name="T32" fmla="*/ 0 w 7"/>
                <a:gd name="T33" fmla="*/ 2 h 7"/>
                <a:gd name="T34" fmla="*/ 0 w 7"/>
                <a:gd name="T35" fmla="*/ 3 h 7"/>
                <a:gd name="T36" fmla="*/ 0 w 7"/>
                <a:gd name="T37" fmla="*/ 4 h 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7"/>
                <a:gd name="T59" fmla="*/ 7 w 7"/>
                <a:gd name="T60" fmla="*/ 7 h 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7">
                  <a:moveTo>
                    <a:pt x="0" y="4"/>
                  </a:moveTo>
                  <a:lnTo>
                    <a:pt x="1" y="4"/>
                  </a:lnTo>
                  <a:lnTo>
                    <a:pt x="2" y="6"/>
                  </a:lnTo>
                  <a:lnTo>
                    <a:pt x="3" y="7"/>
                  </a:lnTo>
                  <a:lnTo>
                    <a:pt x="4" y="6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24" name="Freeform 1662"/>
            <p:cNvSpPr>
              <a:spLocks/>
            </p:cNvSpPr>
            <p:nvPr/>
          </p:nvSpPr>
          <p:spPr bwMode="auto">
            <a:xfrm>
              <a:off x="4628" y="966"/>
              <a:ext cx="74" cy="69"/>
            </a:xfrm>
            <a:custGeom>
              <a:avLst/>
              <a:gdLst>
                <a:gd name="T0" fmla="*/ 74 w 74"/>
                <a:gd name="T1" fmla="*/ 69 h 69"/>
                <a:gd name="T2" fmla="*/ 37 w 74"/>
                <a:gd name="T3" fmla="*/ 0 h 69"/>
                <a:gd name="T4" fmla="*/ 0 w 74"/>
                <a:gd name="T5" fmla="*/ 69 h 69"/>
                <a:gd name="T6" fmla="*/ 74 w 74"/>
                <a:gd name="T7" fmla="*/ 69 h 6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4"/>
                <a:gd name="T13" fmla="*/ 0 h 69"/>
                <a:gd name="T14" fmla="*/ 74 w 74"/>
                <a:gd name="T15" fmla="*/ 69 h 6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4" h="69">
                  <a:moveTo>
                    <a:pt x="74" y="69"/>
                  </a:moveTo>
                  <a:lnTo>
                    <a:pt x="37" y="0"/>
                  </a:lnTo>
                  <a:lnTo>
                    <a:pt x="0" y="69"/>
                  </a:lnTo>
                  <a:lnTo>
                    <a:pt x="74" y="6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835" name="Group 1817"/>
          <p:cNvGrpSpPr>
            <a:grpSpLocks/>
          </p:cNvGrpSpPr>
          <p:nvPr/>
        </p:nvGrpSpPr>
        <p:grpSpPr bwMode="auto">
          <a:xfrm>
            <a:off x="3317875" y="2630488"/>
            <a:ext cx="3338513" cy="544512"/>
            <a:chOff x="2090" y="1657"/>
            <a:chExt cx="2103" cy="343"/>
          </a:xfrm>
        </p:grpSpPr>
        <p:sp>
          <p:nvSpPr>
            <p:cNvPr id="27846" name="Freeform 1664"/>
            <p:cNvSpPr>
              <a:spLocks/>
            </p:cNvSpPr>
            <p:nvPr/>
          </p:nvSpPr>
          <p:spPr bwMode="auto">
            <a:xfrm>
              <a:off x="4187" y="1657"/>
              <a:ext cx="6" cy="6"/>
            </a:xfrm>
            <a:custGeom>
              <a:avLst/>
              <a:gdLst>
                <a:gd name="T0" fmla="*/ 4 w 6"/>
                <a:gd name="T1" fmla="*/ 6 h 6"/>
                <a:gd name="T2" fmla="*/ 4 w 6"/>
                <a:gd name="T3" fmla="*/ 5 h 6"/>
                <a:gd name="T4" fmla="*/ 5 w 6"/>
                <a:gd name="T5" fmla="*/ 4 h 6"/>
                <a:gd name="T6" fmla="*/ 6 w 6"/>
                <a:gd name="T7" fmla="*/ 3 h 6"/>
                <a:gd name="T8" fmla="*/ 6 w 6"/>
                <a:gd name="T9" fmla="*/ 3 h 6"/>
                <a:gd name="T10" fmla="*/ 5 w 6"/>
                <a:gd name="T11" fmla="*/ 2 h 6"/>
                <a:gd name="T12" fmla="*/ 4 w 6"/>
                <a:gd name="T13" fmla="*/ 1 h 6"/>
                <a:gd name="T14" fmla="*/ 3 w 6"/>
                <a:gd name="T15" fmla="*/ 0 h 6"/>
                <a:gd name="T16" fmla="*/ 3 w 6"/>
                <a:gd name="T17" fmla="*/ 0 h 6"/>
                <a:gd name="T18" fmla="*/ 2 w 6"/>
                <a:gd name="T19" fmla="*/ 0 h 6"/>
                <a:gd name="T20" fmla="*/ 1 w 6"/>
                <a:gd name="T21" fmla="*/ 1 h 6"/>
                <a:gd name="T22" fmla="*/ 0 w 6"/>
                <a:gd name="T23" fmla="*/ 2 h 6"/>
                <a:gd name="T24" fmla="*/ 0 w 6"/>
                <a:gd name="T25" fmla="*/ 3 h 6"/>
                <a:gd name="T26" fmla="*/ 0 w 6"/>
                <a:gd name="T27" fmla="*/ 4 h 6"/>
                <a:gd name="T28" fmla="*/ 0 w 6"/>
                <a:gd name="T29" fmla="*/ 5 h 6"/>
                <a:gd name="T30" fmla="*/ 1 w 6"/>
                <a:gd name="T31" fmla="*/ 6 h 6"/>
                <a:gd name="T32" fmla="*/ 2 w 6"/>
                <a:gd name="T33" fmla="*/ 6 h 6"/>
                <a:gd name="T34" fmla="*/ 3 w 6"/>
                <a:gd name="T35" fmla="*/ 6 h 6"/>
                <a:gd name="T36" fmla="*/ 4 w 6"/>
                <a:gd name="T37" fmla="*/ 6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"/>
                <a:gd name="T58" fmla="*/ 0 h 6"/>
                <a:gd name="T59" fmla="*/ 6 w 6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" h="6">
                  <a:moveTo>
                    <a:pt x="4" y="6"/>
                  </a:moveTo>
                  <a:lnTo>
                    <a:pt x="4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5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47" name="Freeform 1665"/>
            <p:cNvSpPr>
              <a:spLocks/>
            </p:cNvSpPr>
            <p:nvPr/>
          </p:nvSpPr>
          <p:spPr bwMode="auto">
            <a:xfrm>
              <a:off x="4173" y="1659"/>
              <a:ext cx="7" cy="6"/>
            </a:xfrm>
            <a:custGeom>
              <a:avLst/>
              <a:gdLst>
                <a:gd name="T0" fmla="*/ 5 w 7"/>
                <a:gd name="T1" fmla="*/ 6 h 6"/>
                <a:gd name="T2" fmla="*/ 6 w 7"/>
                <a:gd name="T3" fmla="*/ 5 h 6"/>
                <a:gd name="T4" fmla="*/ 7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7 w 7"/>
                <a:gd name="T11" fmla="*/ 1 h 6"/>
                <a:gd name="T12" fmla="*/ 6 w 7"/>
                <a:gd name="T13" fmla="*/ 0 h 6"/>
                <a:gd name="T14" fmla="*/ 5 w 7"/>
                <a:gd name="T15" fmla="*/ 0 h 6"/>
                <a:gd name="T16" fmla="*/ 3 w 7"/>
                <a:gd name="T17" fmla="*/ 0 h 6"/>
                <a:gd name="T18" fmla="*/ 3 w 7"/>
                <a:gd name="T19" fmla="*/ 0 h 6"/>
                <a:gd name="T20" fmla="*/ 2 w 7"/>
                <a:gd name="T21" fmla="*/ 0 h 6"/>
                <a:gd name="T22" fmla="*/ 1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1 w 7"/>
                <a:gd name="T29" fmla="*/ 4 h 6"/>
                <a:gd name="T30" fmla="*/ 2 w 7"/>
                <a:gd name="T31" fmla="*/ 5 h 6"/>
                <a:gd name="T32" fmla="*/ 3 w 7"/>
                <a:gd name="T33" fmla="*/ 6 h 6"/>
                <a:gd name="T34" fmla="*/ 5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5" y="6"/>
                  </a:move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48" name="Freeform 1666"/>
            <p:cNvSpPr>
              <a:spLocks/>
            </p:cNvSpPr>
            <p:nvPr/>
          </p:nvSpPr>
          <p:spPr bwMode="auto">
            <a:xfrm>
              <a:off x="4159" y="1661"/>
              <a:ext cx="7" cy="7"/>
            </a:xfrm>
            <a:custGeom>
              <a:avLst/>
              <a:gdLst>
                <a:gd name="T0" fmla="*/ 5 w 7"/>
                <a:gd name="T1" fmla="*/ 7 h 7"/>
                <a:gd name="T2" fmla="*/ 6 w 7"/>
                <a:gd name="T3" fmla="*/ 5 h 7"/>
                <a:gd name="T4" fmla="*/ 7 w 7"/>
                <a:gd name="T5" fmla="*/ 4 h 7"/>
                <a:gd name="T6" fmla="*/ 7 w 7"/>
                <a:gd name="T7" fmla="*/ 3 h 7"/>
                <a:gd name="T8" fmla="*/ 7 w 7"/>
                <a:gd name="T9" fmla="*/ 2 h 7"/>
                <a:gd name="T10" fmla="*/ 7 w 7"/>
                <a:gd name="T11" fmla="*/ 1 h 7"/>
                <a:gd name="T12" fmla="*/ 6 w 7"/>
                <a:gd name="T13" fmla="*/ 0 h 7"/>
                <a:gd name="T14" fmla="*/ 5 w 7"/>
                <a:gd name="T15" fmla="*/ 0 h 7"/>
                <a:gd name="T16" fmla="*/ 4 w 7"/>
                <a:gd name="T17" fmla="*/ 0 h 7"/>
                <a:gd name="T18" fmla="*/ 4 w 7"/>
                <a:gd name="T19" fmla="*/ 0 h 7"/>
                <a:gd name="T20" fmla="*/ 3 w 7"/>
                <a:gd name="T21" fmla="*/ 0 h 7"/>
                <a:gd name="T22" fmla="*/ 2 w 7"/>
                <a:gd name="T23" fmla="*/ 1 h 7"/>
                <a:gd name="T24" fmla="*/ 0 w 7"/>
                <a:gd name="T25" fmla="*/ 2 h 7"/>
                <a:gd name="T26" fmla="*/ 0 w 7"/>
                <a:gd name="T27" fmla="*/ 3 h 7"/>
                <a:gd name="T28" fmla="*/ 2 w 7"/>
                <a:gd name="T29" fmla="*/ 4 h 7"/>
                <a:gd name="T30" fmla="*/ 3 w 7"/>
                <a:gd name="T31" fmla="*/ 5 h 7"/>
                <a:gd name="T32" fmla="*/ 4 w 7"/>
                <a:gd name="T33" fmla="*/ 7 h 7"/>
                <a:gd name="T34" fmla="*/ 5 w 7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7"/>
                <a:gd name="T56" fmla="*/ 7 w 7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7">
                  <a:moveTo>
                    <a:pt x="5" y="7"/>
                  </a:move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4"/>
                  </a:lnTo>
                  <a:lnTo>
                    <a:pt x="3" y="5"/>
                  </a:lnTo>
                  <a:lnTo>
                    <a:pt x="4" y="7"/>
                  </a:lnTo>
                  <a:lnTo>
                    <a:pt x="5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49" name="Freeform 1667"/>
            <p:cNvSpPr>
              <a:spLocks/>
            </p:cNvSpPr>
            <p:nvPr/>
          </p:nvSpPr>
          <p:spPr bwMode="auto">
            <a:xfrm>
              <a:off x="4146" y="1663"/>
              <a:ext cx="7" cy="7"/>
            </a:xfrm>
            <a:custGeom>
              <a:avLst/>
              <a:gdLst>
                <a:gd name="T0" fmla="*/ 4 w 7"/>
                <a:gd name="T1" fmla="*/ 7 h 7"/>
                <a:gd name="T2" fmla="*/ 6 w 7"/>
                <a:gd name="T3" fmla="*/ 6 h 7"/>
                <a:gd name="T4" fmla="*/ 7 w 7"/>
                <a:gd name="T5" fmla="*/ 5 h 7"/>
                <a:gd name="T6" fmla="*/ 7 w 7"/>
                <a:gd name="T7" fmla="*/ 3 h 7"/>
                <a:gd name="T8" fmla="*/ 7 w 7"/>
                <a:gd name="T9" fmla="*/ 2 h 7"/>
                <a:gd name="T10" fmla="*/ 7 w 7"/>
                <a:gd name="T11" fmla="*/ 1 h 7"/>
                <a:gd name="T12" fmla="*/ 6 w 7"/>
                <a:gd name="T13" fmla="*/ 0 h 7"/>
                <a:gd name="T14" fmla="*/ 4 w 7"/>
                <a:gd name="T15" fmla="*/ 0 h 7"/>
                <a:gd name="T16" fmla="*/ 3 w 7"/>
                <a:gd name="T17" fmla="*/ 0 h 7"/>
                <a:gd name="T18" fmla="*/ 3 w 7"/>
                <a:gd name="T19" fmla="*/ 0 h 7"/>
                <a:gd name="T20" fmla="*/ 2 w 7"/>
                <a:gd name="T21" fmla="*/ 0 h 7"/>
                <a:gd name="T22" fmla="*/ 1 w 7"/>
                <a:gd name="T23" fmla="*/ 1 h 7"/>
                <a:gd name="T24" fmla="*/ 0 w 7"/>
                <a:gd name="T25" fmla="*/ 2 h 7"/>
                <a:gd name="T26" fmla="*/ 0 w 7"/>
                <a:gd name="T27" fmla="*/ 3 h 7"/>
                <a:gd name="T28" fmla="*/ 1 w 7"/>
                <a:gd name="T29" fmla="*/ 5 h 7"/>
                <a:gd name="T30" fmla="*/ 2 w 7"/>
                <a:gd name="T31" fmla="*/ 6 h 7"/>
                <a:gd name="T32" fmla="*/ 3 w 7"/>
                <a:gd name="T33" fmla="*/ 7 h 7"/>
                <a:gd name="T34" fmla="*/ 4 w 7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7"/>
                <a:gd name="T56" fmla="*/ 7 w 7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7">
                  <a:moveTo>
                    <a:pt x="4" y="7"/>
                  </a:moveTo>
                  <a:lnTo>
                    <a:pt x="6" y="6"/>
                  </a:lnTo>
                  <a:lnTo>
                    <a:pt x="7" y="5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7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50" name="Freeform 1668"/>
            <p:cNvSpPr>
              <a:spLocks/>
            </p:cNvSpPr>
            <p:nvPr/>
          </p:nvSpPr>
          <p:spPr bwMode="auto">
            <a:xfrm>
              <a:off x="4133" y="1665"/>
              <a:ext cx="7" cy="7"/>
            </a:xfrm>
            <a:custGeom>
              <a:avLst/>
              <a:gdLst>
                <a:gd name="T0" fmla="*/ 4 w 7"/>
                <a:gd name="T1" fmla="*/ 7 h 7"/>
                <a:gd name="T2" fmla="*/ 5 w 7"/>
                <a:gd name="T3" fmla="*/ 6 h 7"/>
                <a:gd name="T4" fmla="*/ 6 w 7"/>
                <a:gd name="T5" fmla="*/ 5 h 7"/>
                <a:gd name="T6" fmla="*/ 7 w 7"/>
                <a:gd name="T7" fmla="*/ 4 h 7"/>
                <a:gd name="T8" fmla="*/ 7 w 7"/>
                <a:gd name="T9" fmla="*/ 3 h 7"/>
                <a:gd name="T10" fmla="*/ 6 w 7"/>
                <a:gd name="T11" fmla="*/ 1 h 7"/>
                <a:gd name="T12" fmla="*/ 5 w 7"/>
                <a:gd name="T13" fmla="*/ 0 h 7"/>
                <a:gd name="T14" fmla="*/ 4 w 7"/>
                <a:gd name="T15" fmla="*/ 0 h 7"/>
                <a:gd name="T16" fmla="*/ 3 w 7"/>
                <a:gd name="T17" fmla="*/ 0 h 7"/>
                <a:gd name="T18" fmla="*/ 3 w 7"/>
                <a:gd name="T19" fmla="*/ 0 h 7"/>
                <a:gd name="T20" fmla="*/ 2 w 7"/>
                <a:gd name="T21" fmla="*/ 0 h 7"/>
                <a:gd name="T22" fmla="*/ 0 w 7"/>
                <a:gd name="T23" fmla="*/ 1 h 7"/>
                <a:gd name="T24" fmla="*/ 0 w 7"/>
                <a:gd name="T25" fmla="*/ 3 h 7"/>
                <a:gd name="T26" fmla="*/ 0 w 7"/>
                <a:gd name="T27" fmla="*/ 4 h 7"/>
                <a:gd name="T28" fmla="*/ 0 w 7"/>
                <a:gd name="T29" fmla="*/ 5 h 7"/>
                <a:gd name="T30" fmla="*/ 2 w 7"/>
                <a:gd name="T31" fmla="*/ 6 h 7"/>
                <a:gd name="T32" fmla="*/ 3 w 7"/>
                <a:gd name="T33" fmla="*/ 7 h 7"/>
                <a:gd name="T34" fmla="*/ 4 w 7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7"/>
                <a:gd name="T56" fmla="*/ 7 w 7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7">
                  <a:moveTo>
                    <a:pt x="4" y="7"/>
                  </a:move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2" y="6"/>
                  </a:lnTo>
                  <a:lnTo>
                    <a:pt x="3" y="7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51" name="Freeform 1669"/>
            <p:cNvSpPr>
              <a:spLocks/>
            </p:cNvSpPr>
            <p:nvPr/>
          </p:nvSpPr>
          <p:spPr bwMode="auto">
            <a:xfrm>
              <a:off x="4120" y="1668"/>
              <a:ext cx="7" cy="6"/>
            </a:xfrm>
            <a:custGeom>
              <a:avLst/>
              <a:gdLst>
                <a:gd name="T0" fmla="*/ 3 w 7"/>
                <a:gd name="T1" fmla="*/ 6 h 6"/>
                <a:gd name="T2" fmla="*/ 4 w 7"/>
                <a:gd name="T3" fmla="*/ 5 h 6"/>
                <a:gd name="T4" fmla="*/ 6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6 w 7"/>
                <a:gd name="T11" fmla="*/ 1 h 6"/>
                <a:gd name="T12" fmla="*/ 4 w 7"/>
                <a:gd name="T13" fmla="*/ 0 h 6"/>
                <a:gd name="T14" fmla="*/ 3 w 7"/>
                <a:gd name="T15" fmla="*/ 0 h 6"/>
                <a:gd name="T16" fmla="*/ 2 w 7"/>
                <a:gd name="T17" fmla="*/ 0 h 6"/>
                <a:gd name="T18" fmla="*/ 2 w 7"/>
                <a:gd name="T19" fmla="*/ 0 h 6"/>
                <a:gd name="T20" fmla="*/ 1 w 7"/>
                <a:gd name="T21" fmla="*/ 0 h 6"/>
                <a:gd name="T22" fmla="*/ 0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0 w 7"/>
                <a:gd name="T29" fmla="*/ 4 h 6"/>
                <a:gd name="T30" fmla="*/ 1 w 7"/>
                <a:gd name="T31" fmla="*/ 5 h 6"/>
                <a:gd name="T32" fmla="*/ 2 w 7"/>
                <a:gd name="T33" fmla="*/ 6 h 6"/>
                <a:gd name="T34" fmla="*/ 3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3" y="6"/>
                  </a:move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52" name="Freeform 1670"/>
            <p:cNvSpPr>
              <a:spLocks/>
            </p:cNvSpPr>
            <p:nvPr/>
          </p:nvSpPr>
          <p:spPr bwMode="auto">
            <a:xfrm>
              <a:off x="4106" y="1669"/>
              <a:ext cx="7" cy="6"/>
            </a:xfrm>
            <a:custGeom>
              <a:avLst/>
              <a:gdLst>
                <a:gd name="T0" fmla="*/ 4 w 7"/>
                <a:gd name="T1" fmla="*/ 6 h 6"/>
                <a:gd name="T2" fmla="*/ 5 w 7"/>
                <a:gd name="T3" fmla="*/ 6 h 6"/>
                <a:gd name="T4" fmla="*/ 6 w 7"/>
                <a:gd name="T5" fmla="*/ 5 h 6"/>
                <a:gd name="T6" fmla="*/ 7 w 7"/>
                <a:gd name="T7" fmla="*/ 4 h 6"/>
                <a:gd name="T8" fmla="*/ 7 w 7"/>
                <a:gd name="T9" fmla="*/ 3 h 6"/>
                <a:gd name="T10" fmla="*/ 6 w 7"/>
                <a:gd name="T11" fmla="*/ 2 h 6"/>
                <a:gd name="T12" fmla="*/ 5 w 7"/>
                <a:gd name="T13" fmla="*/ 1 h 6"/>
                <a:gd name="T14" fmla="*/ 4 w 7"/>
                <a:gd name="T15" fmla="*/ 0 h 6"/>
                <a:gd name="T16" fmla="*/ 3 w 7"/>
                <a:gd name="T17" fmla="*/ 0 h 6"/>
                <a:gd name="T18" fmla="*/ 3 w 7"/>
                <a:gd name="T19" fmla="*/ 0 h 6"/>
                <a:gd name="T20" fmla="*/ 1 w 7"/>
                <a:gd name="T21" fmla="*/ 1 h 6"/>
                <a:gd name="T22" fmla="*/ 0 w 7"/>
                <a:gd name="T23" fmla="*/ 2 h 6"/>
                <a:gd name="T24" fmla="*/ 0 w 7"/>
                <a:gd name="T25" fmla="*/ 3 h 6"/>
                <a:gd name="T26" fmla="*/ 0 w 7"/>
                <a:gd name="T27" fmla="*/ 4 h 6"/>
                <a:gd name="T28" fmla="*/ 0 w 7"/>
                <a:gd name="T29" fmla="*/ 5 h 6"/>
                <a:gd name="T30" fmla="*/ 1 w 7"/>
                <a:gd name="T31" fmla="*/ 6 h 6"/>
                <a:gd name="T32" fmla="*/ 3 w 7"/>
                <a:gd name="T33" fmla="*/ 6 h 6"/>
                <a:gd name="T34" fmla="*/ 4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4" y="6"/>
                  </a:move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53" name="Freeform 1671"/>
            <p:cNvSpPr>
              <a:spLocks/>
            </p:cNvSpPr>
            <p:nvPr/>
          </p:nvSpPr>
          <p:spPr bwMode="auto">
            <a:xfrm>
              <a:off x="4093" y="1671"/>
              <a:ext cx="7" cy="6"/>
            </a:xfrm>
            <a:custGeom>
              <a:avLst/>
              <a:gdLst>
                <a:gd name="T0" fmla="*/ 4 w 7"/>
                <a:gd name="T1" fmla="*/ 6 h 6"/>
                <a:gd name="T2" fmla="*/ 5 w 7"/>
                <a:gd name="T3" fmla="*/ 6 h 6"/>
                <a:gd name="T4" fmla="*/ 7 w 7"/>
                <a:gd name="T5" fmla="*/ 5 h 6"/>
                <a:gd name="T6" fmla="*/ 7 w 7"/>
                <a:gd name="T7" fmla="*/ 4 h 6"/>
                <a:gd name="T8" fmla="*/ 7 w 7"/>
                <a:gd name="T9" fmla="*/ 3 h 6"/>
                <a:gd name="T10" fmla="*/ 7 w 7"/>
                <a:gd name="T11" fmla="*/ 2 h 6"/>
                <a:gd name="T12" fmla="*/ 5 w 7"/>
                <a:gd name="T13" fmla="*/ 1 h 6"/>
                <a:gd name="T14" fmla="*/ 4 w 7"/>
                <a:gd name="T15" fmla="*/ 0 h 6"/>
                <a:gd name="T16" fmla="*/ 3 w 7"/>
                <a:gd name="T17" fmla="*/ 0 h 6"/>
                <a:gd name="T18" fmla="*/ 3 w 7"/>
                <a:gd name="T19" fmla="*/ 0 h 6"/>
                <a:gd name="T20" fmla="*/ 2 w 7"/>
                <a:gd name="T21" fmla="*/ 1 h 6"/>
                <a:gd name="T22" fmla="*/ 1 w 7"/>
                <a:gd name="T23" fmla="*/ 2 h 6"/>
                <a:gd name="T24" fmla="*/ 0 w 7"/>
                <a:gd name="T25" fmla="*/ 3 h 6"/>
                <a:gd name="T26" fmla="*/ 0 w 7"/>
                <a:gd name="T27" fmla="*/ 4 h 6"/>
                <a:gd name="T28" fmla="*/ 1 w 7"/>
                <a:gd name="T29" fmla="*/ 5 h 6"/>
                <a:gd name="T30" fmla="*/ 2 w 7"/>
                <a:gd name="T31" fmla="*/ 6 h 6"/>
                <a:gd name="T32" fmla="*/ 3 w 7"/>
                <a:gd name="T33" fmla="*/ 6 h 6"/>
                <a:gd name="T34" fmla="*/ 4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4" y="6"/>
                  </a:moveTo>
                  <a:lnTo>
                    <a:pt x="5" y="6"/>
                  </a:lnTo>
                  <a:lnTo>
                    <a:pt x="7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54" name="Freeform 1672"/>
            <p:cNvSpPr>
              <a:spLocks/>
            </p:cNvSpPr>
            <p:nvPr/>
          </p:nvSpPr>
          <p:spPr bwMode="auto">
            <a:xfrm>
              <a:off x="4079" y="1673"/>
              <a:ext cx="7" cy="6"/>
            </a:xfrm>
            <a:custGeom>
              <a:avLst/>
              <a:gdLst>
                <a:gd name="T0" fmla="*/ 5 w 7"/>
                <a:gd name="T1" fmla="*/ 6 h 6"/>
                <a:gd name="T2" fmla="*/ 6 w 7"/>
                <a:gd name="T3" fmla="*/ 6 h 6"/>
                <a:gd name="T4" fmla="*/ 7 w 7"/>
                <a:gd name="T5" fmla="*/ 5 h 6"/>
                <a:gd name="T6" fmla="*/ 7 w 7"/>
                <a:gd name="T7" fmla="*/ 4 h 6"/>
                <a:gd name="T8" fmla="*/ 7 w 7"/>
                <a:gd name="T9" fmla="*/ 3 h 6"/>
                <a:gd name="T10" fmla="*/ 7 w 7"/>
                <a:gd name="T11" fmla="*/ 2 h 6"/>
                <a:gd name="T12" fmla="*/ 6 w 7"/>
                <a:gd name="T13" fmla="*/ 1 h 6"/>
                <a:gd name="T14" fmla="*/ 5 w 7"/>
                <a:gd name="T15" fmla="*/ 0 h 6"/>
                <a:gd name="T16" fmla="*/ 4 w 7"/>
                <a:gd name="T17" fmla="*/ 0 h 6"/>
                <a:gd name="T18" fmla="*/ 4 w 7"/>
                <a:gd name="T19" fmla="*/ 0 h 6"/>
                <a:gd name="T20" fmla="*/ 3 w 7"/>
                <a:gd name="T21" fmla="*/ 1 h 6"/>
                <a:gd name="T22" fmla="*/ 1 w 7"/>
                <a:gd name="T23" fmla="*/ 2 h 6"/>
                <a:gd name="T24" fmla="*/ 0 w 7"/>
                <a:gd name="T25" fmla="*/ 3 h 6"/>
                <a:gd name="T26" fmla="*/ 0 w 7"/>
                <a:gd name="T27" fmla="*/ 4 h 6"/>
                <a:gd name="T28" fmla="*/ 1 w 7"/>
                <a:gd name="T29" fmla="*/ 5 h 6"/>
                <a:gd name="T30" fmla="*/ 3 w 7"/>
                <a:gd name="T31" fmla="*/ 6 h 6"/>
                <a:gd name="T32" fmla="*/ 4 w 7"/>
                <a:gd name="T33" fmla="*/ 6 h 6"/>
                <a:gd name="T34" fmla="*/ 5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5" y="6"/>
                  </a:moveTo>
                  <a:lnTo>
                    <a:pt x="6" y="6"/>
                  </a:lnTo>
                  <a:lnTo>
                    <a:pt x="7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55" name="Freeform 1673"/>
            <p:cNvSpPr>
              <a:spLocks/>
            </p:cNvSpPr>
            <p:nvPr/>
          </p:nvSpPr>
          <p:spPr bwMode="auto">
            <a:xfrm>
              <a:off x="4066" y="1675"/>
              <a:ext cx="6" cy="6"/>
            </a:xfrm>
            <a:custGeom>
              <a:avLst/>
              <a:gdLst>
                <a:gd name="T0" fmla="*/ 4 w 6"/>
                <a:gd name="T1" fmla="*/ 6 h 6"/>
                <a:gd name="T2" fmla="*/ 5 w 6"/>
                <a:gd name="T3" fmla="*/ 6 h 6"/>
                <a:gd name="T4" fmla="*/ 6 w 6"/>
                <a:gd name="T5" fmla="*/ 5 h 6"/>
                <a:gd name="T6" fmla="*/ 6 w 6"/>
                <a:gd name="T7" fmla="*/ 4 h 6"/>
                <a:gd name="T8" fmla="*/ 6 w 6"/>
                <a:gd name="T9" fmla="*/ 3 h 6"/>
                <a:gd name="T10" fmla="*/ 6 w 6"/>
                <a:gd name="T11" fmla="*/ 2 h 6"/>
                <a:gd name="T12" fmla="*/ 5 w 6"/>
                <a:gd name="T13" fmla="*/ 1 h 6"/>
                <a:gd name="T14" fmla="*/ 4 w 6"/>
                <a:gd name="T15" fmla="*/ 0 h 6"/>
                <a:gd name="T16" fmla="*/ 3 w 6"/>
                <a:gd name="T17" fmla="*/ 0 h 6"/>
                <a:gd name="T18" fmla="*/ 3 w 6"/>
                <a:gd name="T19" fmla="*/ 0 h 6"/>
                <a:gd name="T20" fmla="*/ 2 w 6"/>
                <a:gd name="T21" fmla="*/ 1 h 6"/>
                <a:gd name="T22" fmla="*/ 1 w 6"/>
                <a:gd name="T23" fmla="*/ 2 h 6"/>
                <a:gd name="T24" fmla="*/ 0 w 6"/>
                <a:gd name="T25" fmla="*/ 3 h 6"/>
                <a:gd name="T26" fmla="*/ 0 w 6"/>
                <a:gd name="T27" fmla="*/ 4 h 6"/>
                <a:gd name="T28" fmla="*/ 1 w 6"/>
                <a:gd name="T29" fmla="*/ 5 h 6"/>
                <a:gd name="T30" fmla="*/ 2 w 6"/>
                <a:gd name="T31" fmla="*/ 6 h 6"/>
                <a:gd name="T32" fmla="*/ 3 w 6"/>
                <a:gd name="T33" fmla="*/ 6 h 6"/>
                <a:gd name="T34" fmla="*/ 4 w 6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6"/>
                <a:gd name="T56" fmla="*/ 6 w 6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6">
                  <a:moveTo>
                    <a:pt x="4" y="6"/>
                  </a:moveTo>
                  <a:lnTo>
                    <a:pt x="5" y="6"/>
                  </a:lnTo>
                  <a:lnTo>
                    <a:pt x="6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56" name="Freeform 1674"/>
            <p:cNvSpPr>
              <a:spLocks/>
            </p:cNvSpPr>
            <p:nvPr/>
          </p:nvSpPr>
          <p:spPr bwMode="auto">
            <a:xfrm>
              <a:off x="4053" y="1677"/>
              <a:ext cx="7" cy="6"/>
            </a:xfrm>
            <a:custGeom>
              <a:avLst/>
              <a:gdLst>
                <a:gd name="T0" fmla="*/ 4 w 7"/>
                <a:gd name="T1" fmla="*/ 6 h 6"/>
                <a:gd name="T2" fmla="*/ 5 w 7"/>
                <a:gd name="T3" fmla="*/ 6 h 6"/>
                <a:gd name="T4" fmla="*/ 6 w 7"/>
                <a:gd name="T5" fmla="*/ 5 h 6"/>
                <a:gd name="T6" fmla="*/ 7 w 7"/>
                <a:gd name="T7" fmla="*/ 4 h 6"/>
                <a:gd name="T8" fmla="*/ 7 w 7"/>
                <a:gd name="T9" fmla="*/ 3 h 6"/>
                <a:gd name="T10" fmla="*/ 6 w 7"/>
                <a:gd name="T11" fmla="*/ 2 h 6"/>
                <a:gd name="T12" fmla="*/ 5 w 7"/>
                <a:gd name="T13" fmla="*/ 1 h 6"/>
                <a:gd name="T14" fmla="*/ 4 w 7"/>
                <a:gd name="T15" fmla="*/ 0 h 6"/>
                <a:gd name="T16" fmla="*/ 3 w 7"/>
                <a:gd name="T17" fmla="*/ 0 h 6"/>
                <a:gd name="T18" fmla="*/ 3 w 7"/>
                <a:gd name="T19" fmla="*/ 0 h 6"/>
                <a:gd name="T20" fmla="*/ 1 w 7"/>
                <a:gd name="T21" fmla="*/ 1 h 6"/>
                <a:gd name="T22" fmla="*/ 0 w 7"/>
                <a:gd name="T23" fmla="*/ 2 h 6"/>
                <a:gd name="T24" fmla="*/ 0 w 7"/>
                <a:gd name="T25" fmla="*/ 3 h 6"/>
                <a:gd name="T26" fmla="*/ 0 w 7"/>
                <a:gd name="T27" fmla="*/ 4 h 6"/>
                <a:gd name="T28" fmla="*/ 0 w 7"/>
                <a:gd name="T29" fmla="*/ 5 h 6"/>
                <a:gd name="T30" fmla="*/ 1 w 7"/>
                <a:gd name="T31" fmla="*/ 6 h 6"/>
                <a:gd name="T32" fmla="*/ 3 w 7"/>
                <a:gd name="T33" fmla="*/ 6 h 6"/>
                <a:gd name="T34" fmla="*/ 4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4" y="6"/>
                  </a:move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57" name="Freeform 1675"/>
            <p:cNvSpPr>
              <a:spLocks/>
            </p:cNvSpPr>
            <p:nvPr/>
          </p:nvSpPr>
          <p:spPr bwMode="auto">
            <a:xfrm>
              <a:off x="4040" y="1679"/>
              <a:ext cx="6" cy="6"/>
            </a:xfrm>
            <a:custGeom>
              <a:avLst/>
              <a:gdLst>
                <a:gd name="T0" fmla="*/ 3 w 6"/>
                <a:gd name="T1" fmla="*/ 6 h 6"/>
                <a:gd name="T2" fmla="*/ 4 w 6"/>
                <a:gd name="T3" fmla="*/ 6 h 6"/>
                <a:gd name="T4" fmla="*/ 5 w 6"/>
                <a:gd name="T5" fmla="*/ 5 h 6"/>
                <a:gd name="T6" fmla="*/ 6 w 6"/>
                <a:gd name="T7" fmla="*/ 4 h 6"/>
                <a:gd name="T8" fmla="*/ 6 w 6"/>
                <a:gd name="T9" fmla="*/ 3 h 6"/>
                <a:gd name="T10" fmla="*/ 5 w 6"/>
                <a:gd name="T11" fmla="*/ 2 h 6"/>
                <a:gd name="T12" fmla="*/ 4 w 6"/>
                <a:gd name="T13" fmla="*/ 1 h 6"/>
                <a:gd name="T14" fmla="*/ 3 w 6"/>
                <a:gd name="T15" fmla="*/ 0 h 6"/>
                <a:gd name="T16" fmla="*/ 2 w 6"/>
                <a:gd name="T17" fmla="*/ 0 h 6"/>
                <a:gd name="T18" fmla="*/ 2 w 6"/>
                <a:gd name="T19" fmla="*/ 0 h 6"/>
                <a:gd name="T20" fmla="*/ 1 w 6"/>
                <a:gd name="T21" fmla="*/ 1 h 6"/>
                <a:gd name="T22" fmla="*/ 0 w 6"/>
                <a:gd name="T23" fmla="*/ 2 h 6"/>
                <a:gd name="T24" fmla="*/ 0 w 6"/>
                <a:gd name="T25" fmla="*/ 3 h 6"/>
                <a:gd name="T26" fmla="*/ 0 w 6"/>
                <a:gd name="T27" fmla="*/ 4 h 6"/>
                <a:gd name="T28" fmla="*/ 0 w 6"/>
                <a:gd name="T29" fmla="*/ 5 h 6"/>
                <a:gd name="T30" fmla="*/ 1 w 6"/>
                <a:gd name="T31" fmla="*/ 6 h 6"/>
                <a:gd name="T32" fmla="*/ 2 w 6"/>
                <a:gd name="T33" fmla="*/ 6 h 6"/>
                <a:gd name="T34" fmla="*/ 3 w 6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6"/>
                <a:gd name="T56" fmla="*/ 6 w 6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6">
                  <a:moveTo>
                    <a:pt x="3" y="6"/>
                  </a:move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5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58" name="Freeform 1676"/>
            <p:cNvSpPr>
              <a:spLocks/>
            </p:cNvSpPr>
            <p:nvPr/>
          </p:nvSpPr>
          <p:spPr bwMode="auto">
            <a:xfrm>
              <a:off x="4026" y="1681"/>
              <a:ext cx="7" cy="7"/>
            </a:xfrm>
            <a:custGeom>
              <a:avLst/>
              <a:gdLst>
                <a:gd name="T0" fmla="*/ 4 w 7"/>
                <a:gd name="T1" fmla="*/ 7 h 7"/>
                <a:gd name="T2" fmla="*/ 5 w 7"/>
                <a:gd name="T3" fmla="*/ 5 h 7"/>
                <a:gd name="T4" fmla="*/ 6 w 7"/>
                <a:gd name="T5" fmla="*/ 4 h 7"/>
                <a:gd name="T6" fmla="*/ 7 w 7"/>
                <a:gd name="T7" fmla="*/ 3 h 7"/>
                <a:gd name="T8" fmla="*/ 7 w 7"/>
                <a:gd name="T9" fmla="*/ 2 h 7"/>
                <a:gd name="T10" fmla="*/ 6 w 7"/>
                <a:gd name="T11" fmla="*/ 1 h 7"/>
                <a:gd name="T12" fmla="*/ 5 w 7"/>
                <a:gd name="T13" fmla="*/ 0 h 7"/>
                <a:gd name="T14" fmla="*/ 4 w 7"/>
                <a:gd name="T15" fmla="*/ 0 h 7"/>
                <a:gd name="T16" fmla="*/ 2 w 7"/>
                <a:gd name="T17" fmla="*/ 0 h 7"/>
                <a:gd name="T18" fmla="*/ 2 w 7"/>
                <a:gd name="T19" fmla="*/ 0 h 7"/>
                <a:gd name="T20" fmla="*/ 1 w 7"/>
                <a:gd name="T21" fmla="*/ 0 h 7"/>
                <a:gd name="T22" fmla="*/ 0 w 7"/>
                <a:gd name="T23" fmla="*/ 1 h 7"/>
                <a:gd name="T24" fmla="*/ 0 w 7"/>
                <a:gd name="T25" fmla="*/ 2 h 7"/>
                <a:gd name="T26" fmla="*/ 0 w 7"/>
                <a:gd name="T27" fmla="*/ 3 h 7"/>
                <a:gd name="T28" fmla="*/ 0 w 7"/>
                <a:gd name="T29" fmla="*/ 4 h 7"/>
                <a:gd name="T30" fmla="*/ 1 w 7"/>
                <a:gd name="T31" fmla="*/ 5 h 7"/>
                <a:gd name="T32" fmla="*/ 2 w 7"/>
                <a:gd name="T33" fmla="*/ 7 h 7"/>
                <a:gd name="T34" fmla="*/ 4 w 7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7"/>
                <a:gd name="T56" fmla="*/ 7 w 7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7">
                  <a:moveTo>
                    <a:pt x="4" y="7"/>
                  </a:moveTo>
                  <a:lnTo>
                    <a:pt x="5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7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59" name="Freeform 1677"/>
            <p:cNvSpPr>
              <a:spLocks/>
            </p:cNvSpPr>
            <p:nvPr/>
          </p:nvSpPr>
          <p:spPr bwMode="auto">
            <a:xfrm>
              <a:off x="4013" y="1683"/>
              <a:ext cx="6" cy="7"/>
            </a:xfrm>
            <a:custGeom>
              <a:avLst/>
              <a:gdLst>
                <a:gd name="T0" fmla="*/ 3 w 6"/>
                <a:gd name="T1" fmla="*/ 7 h 7"/>
                <a:gd name="T2" fmla="*/ 4 w 6"/>
                <a:gd name="T3" fmla="*/ 6 h 7"/>
                <a:gd name="T4" fmla="*/ 5 w 6"/>
                <a:gd name="T5" fmla="*/ 5 h 7"/>
                <a:gd name="T6" fmla="*/ 6 w 6"/>
                <a:gd name="T7" fmla="*/ 3 h 7"/>
                <a:gd name="T8" fmla="*/ 6 w 6"/>
                <a:gd name="T9" fmla="*/ 2 h 7"/>
                <a:gd name="T10" fmla="*/ 5 w 6"/>
                <a:gd name="T11" fmla="*/ 1 h 7"/>
                <a:gd name="T12" fmla="*/ 4 w 6"/>
                <a:gd name="T13" fmla="*/ 0 h 7"/>
                <a:gd name="T14" fmla="*/ 3 w 6"/>
                <a:gd name="T15" fmla="*/ 0 h 7"/>
                <a:gd name="T16" fmla="*/ 2 w 6"/>
                <a:gd name="T17" fmla="*/ 0 h 7"/>
                <a:gd name="T18" fmla="*/ 2 w 6"/>
                <a:gd name="T19" fmla="*/ 0 h 7"/>
                <a:gd name="T20" fmla="*/ 1 w 6"/>
                <a:gd name="T21" fmla="*/ 0 h 7"/>
                <a:gd name="T22" fmla="*/ 0 w 6"/>
                <a:gd name="T23" fmla="*/ 1 h 7"/>
                <a:gd name="T24" fmla="*/ 0 w 6"/>
                <a:gd name="T25" fmla="*/ 2 h 7"/>
                <a:gd name="T26" fmla="*/ 0 w 6"/>
                <a:gd name="T27" fmla="*/ 3 h 7"/>
                <a:gd name="T28" fmla="*/ 0 w 6"/>
                <a:gd name="T29" fmla="*/ 5 h 7"/>
                <a:gd name="T30" fmla="*/ 1 w 6"/>
                <a:gd name="T31" fmla="*/ 6 h 7"/>
                <a:gd name="T32" fmla="*/ 2 w 6"/>
                <a:gd name="T33" fmla="*/ 7 h 7"/>
                <a:gd name="T34" fmla="*/ 3 w 6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7"/>
                <a:gd name="T56" fmla="*/ 6 w 6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7">
                  <a:moveTo>
                    <a:pt x="3" y="7"/>
                  </a:moveTo>
                  <a:lnTo>
                    <a:pt x="4" y="6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7"/>
                  </a:lnTo>
                  <a:lnTo>
                    <a:pt x="3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60" name="Freeform 1678"/>
            <p:cNvSpPr>
              <a:spLocks/>
            </p:cNvSpPr>
            <p:nvPr/>
          </p:nvSpPr>
          <p:spPr bwMode="auto">
            <a:xfrm>
              <a:off x="3999" y="1685"/>
              <a:ext cx="7" cy="7"/>
            </a:xfrm>
            <a:custGeom>
              <a:avLst/>
              <a:gdLst>
                <a:gd name="T0" fmla="*/ 5 w 7"/>
                <a:gd name="T1" fmla="*/ 7 h 7"/>
                <a:gd name="T2" fmla="*/ 6 w 7"/>
                <a:gd name="T3" fmla="*/ 6 h 7"/>
                <a:gd name="T4" fmla="*/ 7 w 7"/>
                <a:gd name="T5" fmla="*/ 5 h 7"/>
                <a:gd name="T6" fmla="*/ 7 w 7"/>
                <a:gd name="T7" fmla="*/ 4 h 7"/>
                <a:gd name="T8" fmla="*/ 7 w 7"/>
                <a:gd name="T9" fmla="*/ 3 h 7"/>
                <a:gd name="T10" fmla="*/ 7 w 7"/>
                <a:gd name="T11" fmla="*/ 1 h 7"/>
                <a:gd name="T12" fmla="*/ 6 w 7"/>
                <a:gd name="T13" fmla="*/ 0 h 7"/>
                <a:gd name="T14" fmla="*/ 5 w 7"/>
                <a:gd name="T15" fmla="*/ 0 h 7"/>
                <a:gd name="T16" fmla="*/ 3 w 7"/>
                <a:gd name="T17" fmla="*/ 0 h 7"/>
                <a:gd name="T18" fmla="*/ 3 w 7"/>
                <a:gd name="T19" fmla="*/ 0 h 7"/>
                <a:gd name="T20" fmla="*/ 2 w 7"/>
                <a:gd name="T21" fmla="*/ 0 h 7"/>
                <a:gd name="T22" fmla="*/ 1 w 7"/>
                <a:gd name="T23" fmla="*/ 1 h 7"/>
                <a:gd name="T24" fmla="*/ 0 w 7"/>
                <a:gd name="T25" fmla="*/ 3 h 7"/>
                <a:gd name="T26" fmla="*/ 0 w 7"/>
                <a:gd name="T27" fmla="*/ 4 h 7"/>
                <a:gd name="T28" fmla="*/ 1 w 7"/>
                <a:gd name="T29" fmla="*/ 5 h 7"/>
                <a:gd name="T30" fmla="*/ 2 w 7"/>
                <a:gd name="T31" fmla="*/ 6 h 7"/>
                <a:gd name="T32" fmla="*/ 3 w 7"/>
                <a:gd name="T33" fmla="*/ 7 h 7"/>
                <a:gd name="T34" fmla="*/ 5 w 7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7"/>
                <a:gd name="T56" fmla="*/ 7 w 7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7">
                  <a:moveTo>
                    <a:pt x="5" y="7"/>
                  </a:moveTo>
                  <a:lnTo>
                    <a:pt x="6" y="6"/>
                  </a:lnTo>
                  <a:lnTo>
                    <a:pt x="7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7"/>
                  </a:lnTo>
                  <a:lnTo>
                    <a:pt x="5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61" name="Freeform 1679"/>
            <p:cNvSpPr>
              <a:spLocks/>
            </p:cNvSpPr>
            <p:nvPr/>
          </p:nvSpPr>
          <p:spPr bwMode="auto">
            <a:xfrm>
              <a:off x="3986" y="1688"/>
              <a:ext cx="6" cy="6"/>
            </a:xfrm>
            <a:custGeom>
              <a:avLst/>
              <a:gdLst>
                <a:gd name="T0" fmla="*/ 4 w 6"/>
                <a:gd name="T1" fmla="*/ 6 h 6"/>
                <a:gd name="T2" fmla="*/ 5 w 6"/>
                <a:gd name="T3" fmla="*/ 5 h 6"/>
                <a:gd name="T4" fmla="*/ 6 w 6"/>
                <a:gd name="T5" fmla="*/ 4 h 6"/>
                <a:gd name="T6" fmla="*/ 6 w 6"/>
                <a:gd name="T7" fmla="*/ 3 h 6"/>
                <a:gd name="T8" fmla="*/ 6 w 6"/>
                <a:gd name="T9" fmla="*/ 2 h 6"/>
                <a:gd name="T10" fmla="*/ 6 w 6"/>
                <a:gd name="T11" fmla="*/ 1 h 6"/>
                <a:gd name="T12" fmla="*/ 5 w 6"/>
                <a:gd name="T13" fmla="*/ 0 h 6"/>
                <a:gd name="T14" fmla="*/ 4 w 6"/>
                <a:gd name="T15" fmla="*/ 0 h 6"/>
                <a:gd name="T16" fmla="*/ 3 w 6"/>
                <a:gd name="T17" fmla="*/ 0 h 6"/>
                <a:gd name="T18" fmla="*/ 3 w 6"/>
                <a:gd name="T19" fmla="*/ 0 h 6"/>
                <a:gd name="T20" fmla="*/ 2 w 6"/>
                <a:gd name="T21" fmla="*/ 0 h 6"/>
                <a:gd name="T22" fmla="*/ 1 w 6"/>
                <a:gd name="T23" fmla="*/ 1 h 6"/>
                <a:gd name="T24" fmla="*/ 0 w 6"/>
                <a:gd name="T25" fmla="*/ 2 h 6"/>
                <a:gd name="T26" fmla="*/ 0 w 6"/>
                <a:gd name="T27" fmla="*/ 3 h 6"/>
                <a:gd name="T28" fmla="*/ 1 w 6"/>
                <a:gd name="T29" fmla="*/ 4 h 6"/>
                <a:gd name="T30" fmla="*/ 2 w 6"/>
                <a:gd name="T31" fmla="*/ 5 h 6"/>
                <a:gd name="T32" fmla="*/ 3 w 6"/>
                <a:gd name="T33" fmla="*/ 6 h 6"/>
                <a:gd name="T34" fmla="*/ 4 w 6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6"/>
                <a:gd name="T56" fmla="*/ 6 w 6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6">
                  <a:moveTo>
                    <a:pt x="4" y="6"/>
                  </a:move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62" name="Freeform 1680"/>
            <p:cNvSpPr>
              <a:spLocks/>
            </p:cNvSpPr>
            <p:nvPr/>
          </p:nvSpPr>
          <p:spPr bwMode="auto">
            <a:xfrm>
              <a:off x="3972" y="1690"/>
              <a:ext cx="7" cy="6"/>
            </a:xfrm>
            <a:custGeom>
              <a:avLst/>
              <a:gdLst>
                <a:gd name="T0" fmla="*/ 4 w 7"/>
                <a:gd name="T1" fmla="*/ 6 h 6"/>
                <a:gd name="T2" fmla="*/ 6 w 7"/>
                <a:gd name="T3" fmla="*/ 5 h 6"/>
                <a:gd name="T4" fmla="*/ 7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7 w 7"/>
                <a:gd name="T11" fmla="*/ 1 h 6"/>
                <a:gd name="T12" fmla="*/ 6 w 7"/>
                <a:gd name="T13" fmla="*/ 0 h 6"/>
                <a:gd name="T14" fmla="*/ 4 w 7"/>
                <a:gd name="T15" fmla="*/ 0 h 6"/>
                <a:gd name="T16" fmla="*/ 3 w 7"/>
                <a:gd name="T17" fmla="*/ 0 h 6"/>
                <a:gd name="T18" fmla="*/ 3 w 7"/>
                <a:gd name="T19" fmla="*/ 0 h 6"/>
                <a:gd name="T20" fmla="*/ 2 w 7"/>
                <a:gd name="T21" fmla="*/ 0 h 6"/>
                <a:gd name="T22" fmla="*/ 1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1 w 7"/>
                <a:gd name="T29" fmla="*/ 4 h 6"/>
                <a:gd name="T30" fmla="*/ 2 w 7"/>
                <a:gd name="T31" fmla="*/ 5 h 6"/>
                <a:gd name="T32" fmla="*/ 3 w 7"/>
                <a:gd name="T33" fmla="*/ 6 h 6"/>
                <a:gd name="T34" fmla="*/ 4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4" y="6"/>
                  </a:move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63" name="Freeform 1681"/>
            <p:cNvSpPr>
              <a:spLocks/>
            </p:cNvSpPr>
            <p:nvPr/>
          </p:nvSpPr>
          <p:spPr bwMode="auto">
            <a:xfrm>
              <a:off x="3960" y="1691"/>
              <a:ext cx="6" cy="6"/>
            </a:xfrm>
            <a:custGeom>
              <a:avLst/>
              <a:gdLst>
                <a:gd name="T0" fmla="*/ 3 w 6"/>
                <a:gd name="T1" fmla="*/ 6 h 6"/>
                <a:gd name="T2" fmla="*/ 4 w 6"/>
                <a:gd name="T3" fmla="*/ 6 h 6"/>
                <a:gd name="T4" fmla="*/ 5 w 6"/>
                <a:gd name="T5" fmla="*/ 5 h 6"/>
                <a:gd name="T6" fmla="*/ 6 w 6"/>
                <a:gd name="T7" fmla="*/ 4 h 6"/>
                <a:gd name="T8" fmla="*/ 6 w 6"/>
                <a:gd name="T9" fmla="*/ 3 h 6"/>
                <a:gd name="T10" fmla="*/ 5 w 6"/>
                <a:gd name="T11" fmla="*/ 2 h 6"/>
                <a:gd name="T12" fmla="*/ 4 w 6"/>
                <a:gd name="T13" fmla="*/ 1 h 6"/>
                <a:gd name="T14" fmla="*/ 3 w 6"/>
                <a:gd name="T15" fmla="*/ 0 h 6"/>
                <a:gd name="T16" fmla="*/ 2 w 6"/>
                <a:gd name="T17" fmla="*/ 0 h 6"/>
                <a:gd name="T18" fmla="*/ 2 w 6"/>
                <a:gd name="T19" fmla="*/ 0 h 6"/>
                <a:gd name="T20" fmla="*/ 1 w 6"/>
                <a:gd name="T21" fmla="*/ 1 h 6"/>
                <a:gd name="T22" fmla="*/ 0 w 6"/>
                <a:gd name="T23" fmla="*/ 2 h 6"/>
                <a:gd name="T24" fmla="*/ 0 w 6"/>
                <a:gd name="T25" fmla="*/ 3 h 6"/>
                <a:gd name="T26" fmla="*/ 0 w 6"/>
                <a:gd name="T27" fmla="*/ 4 h 6"/>
                <a:gd name="T28" fmla="*/ 0 w 6"/>
                <a:gd name="T29" fmla="*/ 5 h 6"/>
                <a:gd name="T30" fmla="*/ 1 w 6"/>
                <a:gd name="T31" fmla="*/ 6 h 6"/>
                <a:gd name="T32" fmla="*/ 2 w 6"/>
                <a:gd name="T33" fmla="*/ 6 h 6"/>
                <a:gd name="T34" fmla="*/ 3 w 6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6"/>
                <a:gd name="T56" fmla="*/ 6 w 6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6">
                  <a:moveTo>
                    <a:pt x="3" y="6"/>
                  </a:move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5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64" name="Freeform 1682"/>
            <p:cNvSpPr>
              <a:spLocks/>
            </p:cNvSpPr>
            <p:nvPr/>
          </p:nvSpPr>
          <p:spPr bwMode="auto">
            <a:xfrm>
              <a:off x="3946" y="1693"/>
              <a:ext cx="7" cy="6"/>
            </a:xfrm>
            <a:custGeom>
              <a:avLst/>
              <a:gdLst>
                <a:gd name="T0" fmla="*/ 3 w 7"/>
                <a:gd name="T1" fmla="*/ 6 h 6"/>
                <a:gd name="T2" fmla="*/ 4 w 7"/>
                <a:gd name="T3" fmla="*/ 6 h 6"/>
                <a:gd name="T4" fmla="*/ 6 w 7"/>
                <a:gd name="T5" fmla="*/ 5 h 6"/>
                <a:gd name="T6" fmla="*/ 7 w 7"/>
                <a:gd name="T7" fmla="*/ 4 h 6"/>
                <a:gd name="T8" fmla="*/ 7 w 7"/>
                <a:gd name="T9" fmla="*/ 3 h 6"/>
                <a:gd name="T10" fmla="*/ 6 w 7"/>
                <a:gd name="T11" fmla="*/ 2 h 6"/>
                <a:gd name="T12" fmla="*/ 4 w 7"/>
                <a:gd name="T13" fmla="*/ 1 h 6"/>
                <a:gd name="T14" fmla="*/ 3 w 7"/>
                <a:gd name="T15" fmla="*/ 0 h 6"/>
                <a:gd name="T16" fmla="*/ 2 w 7"/>
                <a:gd name="T17" fmla="*/ 0 h 6"/>
                <a:gd name="T18" fmla="*/ 2 w 7"/>
                <a:gd name="T19" fmla="*/ 0 h 6"/>
                <a:gd name="T20" fmla="*/ 1 w 7"/>
                <a:gd name="T21" fmla="*/ 1 h 6"/>
                <a:gd name="T22" fmla="*/ 0 w 7"/>
                <a:gd name="T23" fmla="*/ 2 h 6"/>
                <a:gd name="T24" fmla="*/ 0 w 7"/>
                <a:gd name="T25" fmla="*/ 3 h 6"/>
                <a:gd name="T26" fmla="*/ 0 w 7"/>
                <a:gd name="T27" fmla="*/ 4 h 6"/>
                <a:gd name="T28" fmla="*/ 0 w 7"/>
                <a:gd name="T29" fmla="*/ 5 h 6"/>
                <a:gd name="T30" fmla="*/ 1 w 7"/>
                <a:gd name="T31" fmla="*/ 6 h 6"/>
                <a:gd name="T32" fmla="*/ 2 w 7"/>
                <a:gd name="T33" fmla="*/ 6 h 6"/>
                <a:gd name="T34" fmla="*/ 3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3" y="6"/>
                  </a:moveTo>
                  <a:lnTo>
                    <a:pt x="4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65" name="Freeform 1683"/>
            <p:cNvSpPr>
              <a:spLocks/>
            </p:cNvSpPr>
            <p:nvPr/>
          </p:nvSpPr>
          <p:spPr bwMode="auto">
            <a:xfrm>
              <a:off x="3932" y="1695"/>
              <a:ext cx="7" cy="6"/>
            </a:xfrm>
            <a:custGeom>
              <a:avLst/>
              <a:gdLst>
                <a:gd name="T0" fmla="*/ 4 w 7"/>
                <a:gd name="T1" fmla="*/ 6 h 6"/>
                <a:gd name="T2" fmla="*/ 5 w 7"/>
                <a:gd name="T3" fmla="*/ 6 h 6"/>
                <a:gd name="T4" fmla="*/ 6 w 7"/>
                <a:gd name="T5" fmla="*/ 5 h 6"/>
                <a:gd name="T6" fmla="*/ 7 w 7"/>
                <a:gd name="T7" fmla="*/ 4 h 6"/>
                <a:gd name="T8" fmla="*/ 7 w 7"/>
                <a:gd name="T9" fmla="*/ 3 h 6"/>
                <a:gd name="T10" fmla="*/ 6 w 7"/>
                <a:gd name="T11" fmla="*/ 2 h 6"/>
                <a:gd name="T12" fmla="*/ 5 w 7"/>
                <a:gd name="T13" fmla="*/ 1 h 6"/>
                <a:gd name="T14" fmla="*/ 4 w 7"/>
                <a:gd name="T15" fmla="*/ 0 h 6"/>
                <a:gd name="T16" fmla="*/ 3 w 7"/>
                <a:gd name="T17" fmla="*/ 0 h 6"/>
                <a:gd name="T18" fmla="*/ 3 w 7"/>
                <a:gd name="T19" fmla="*/ 0 h 6"/>
                <a:gd name="T20" fmla="*/ 2 w 7"/>
                <a:gd name="T21" fmla="*/ 1 h 6"/>
                <a:gd name="T22" fmla="*/ 0 w 7"/>
                <a:gd name="T23" fmla="*/ 2 h 6"/>
                <a:gd name="T24" fmla="*/ 0 w 7"/>
                <a:gd name="T25" fmla="*/ 3 h 6"/>
                <a:gd name="T26" fmla="*/ 0 w 7"/>
                <a:gd name="T27" fmla="*/ 4 h 6"/>
                <a:gd name="T28" fmla="*/ 0 w 7"/>
                <a:gd name="T29" fmla="*/ 5 h 6"/>
                <a:gd name="T30" fmla="*/ 2 w 7"/>
                <a:gd name="T31" fmla="*/ 6 h 6"/>
                <a:gd name="T32" fmla="*/ 3 w 7"/>
                <a:gd name="T33" fmla="*/ 6 h 6"/>
                <a:gd name="T34" fmla="*/ 4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4" y="6"/>
                  </a:move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66" name="Freeform 1684"/>
            <p:cNvSpPr>
              <a:spLocks/>
            </p:cNvSpPr>
            <p:nvPr/>
          </p:nvSpPr>
          <p:spPr bwMode="auto">
            <a:xfrm>
              <a:off x="3919" y="1697"/>
              <a:ext cx="7" cy="6"/>
            </a:xfrm>
            <a:custGeom>
              <a:avLst/>
              <a:gdLst>
                <a:gd name="T0" fmla="*/ 4 w 7"/>
                <a:gd name="T1" fmla="*/ 6 h 6"/>
                <a:gd name="T2" fmla="*/ 6 w 7"/>
                <a:gd name="T3" fmla="*/ 6 h 6"/>
                <a:gd name="T4" fmla="*/ 7 w 7"/>
                <a:gd name="T5" fmla="*/ 5 h 6"/>
                <a:gd name="T6" fmla="*/ 7 w 7"/>
                <a:gd name="T7" fmla="*/ 4 h 6"/>
                <a:gd name="T8" fmla="*/ 7 w 7"/>
                <a:gd name="T9" fmla="*/ 3 h 6"/>
                <a:gd name="T10" fmla="*/ 7 w 7"/>
                <a:gd name="T11" fmla="*/ 2 h 6"/>
                <a:gd name="T12" fmla="*/ 6 w 7"/>
                <a:gd name="T13" fmla="*/ 1 h 6"/>
                <a:gd name="T14" fmla="*/ 4 w 7"/>
                <a:gd name="T15" fmla="*/ 0 h 6"/>
                <a:gd name="T16" fmla="*/ 3 w 7"/>
                <a:gd name="T17" fmla="*/ 0 h 6"/>
                <a:gd name="T18" fmla="*/ 3 w 7"/>
                <a:gd name="T19" fmla="*/ 0 h 6"/>
                <a:gd name="T20" fmla="*/ 2 w 7"/>
                <a:gd name="T21" fmla="*/ 1 h 6"/>
                <a:gd name="T22" fmla="*/ 1 w 7"/>
                <a:gd name="T23" fmla="*/ 2 h 6"/>
                <a:gd name="T24" fmla="*/ 0 w 7"/>
                <a:gd name="T25" fmla="*/ 3 h 6"/>
                <a:gd name="T26" fmla="*/ 0 w 7"/>
                <a:gd name="T27" fmla="*/ 4 h 6"/>
                <a:gd name="T28" fmla="*/ 1 w 7"/>
                <a:gd name="T29" fmla="*/ 5 h 6"/>
                <a:gd name="T30" fmla="*/ 2 w 7"/>
                <a:gd name="T31" fmla="*/ 6 h 6"/>
                <a:gd name="T32" fmla="*/ 3 w 7"/>
                <a:gd name="T33" fmla="*/ 6 h 6"/>
                <a:gd name="T34" fmla="*/ 4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4" y="6"/>
                  </a:moveTo>
                  <a:lnTo>
                    <a:pt x="6" y="6"/>
                  </a:lnTo>
                  <a:lnTo>
                    <a:pt x="7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67" name="Freeform 1685"/>
            <p:cNvSpPr>
              <a:spLocks/>
            </p:cNvSpPr>
            <p:nvPr/>
          </p:nvSpPr>
          <p:spPr bwMode="auto">
            <a:xfrm>
              <a:off x="3905" y="1699"/>
              <a:ext cx="7" cy="6"/>
            </a:xfrm>
            <a:custGeom>
              <a:avLst/>
              <a:gdLst>
                <a:gd name="T0" fmla="*/ 5 w 7"/>
                <a:gd name="T1" fmla="*/ 6 h 6"/>
                <a:gd name="T2" fmla="*/ 6 w 7"/>
                <a:gd name="T3" fmla="*/ 6 h 6"/>
                <a:gd name="T4" fmla="*/ 7 w 7"/>
                <a:gd name="T5" fmla="*/ 5 h 6"/>
                <a:gd name="T6" fmla="*/ 7 w 7"/>
                <a:gd name="T7" fmla="*/ 4 h 6"/>
                <a:gd name="T8" fmla="*/ 7 w 7"/>
                <a:gd name="T9" fmla="*/ 3 h 6"/>
                <a:gd name="T10" fmla="*/ 7 w 7"/>
                <a:gd name="T11" fmla="*/ 2 h 6"/>
                <a:gd name="T12" fmla="*/ 6 w 7"/>
                <a:gd name="T13" fmla="*/ 1 h 6"/>
                <a:gd name="T14" fmla="*/ 5 w 7"/>
                <a:gd name="T15" fmla="*/ 0 h 6"/>
                <a:gd name="T16" fmla="*/ 4 w 7"/>
                <a:gd name="T17" fmla="*/ 0 h 6"/>
                <a:gd name="T18" fmla="*/ 4 w 7"/>
                <a:gd name="T19" fmla="*/ 0 h 6"/>
                <a:gd name="T20" fmla="*/ 3 w 7"/>
                <a:gd name="T21" fmla="*/ 1 h 6"/>
                <a:gd name="T22" fmla="*/ 1 w 7"/>
                <a:gd name="T23" fmla="*/ 2 h 6"/>
                <a:gd name="T24" fmla="*/ 0 w 7"/>
                <a:gd name="T25" fmla="*/ 3 h 6"/>
                <a:gd name="T26" fmla="*/ 0 w 7"/>
                <a:gd name="T27" fmla="*/ 4 h 6"/>
                <a:gd name="T28" fmla="*/ 1 w 7"/>
                <a:gd name="T29" fmla="*/ 5 h 6"/>
                <a:gd name="T30" fmla="*/ 3 w 7"/>
                <a:gd name="T31" fmla="*/ 6 h 6"/>
                <a:gd name="T32" fmla="*/ 4 w 7"/>
                <a:gd name="T33" fmla="*/ 6 h 6"/>
                <a:gd name="T34" fmla="*/ 5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5" y="6"/>
                  </a:moveTo>
                  <a:lnTo>
                    <a:pt x="6" y="6"/>
                  </a:lnTo>
                  <a:lnTo>
                    <a:pt x="7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68" name="Freeform 1686"/>
            <p:cNvSpPr>
              <a:spLocks/>
            </p:cNvSpPr>
            <p:nvPr/>
          </p:nvSpPr>
          <p:spPr bwMode="auto">
            <a:xfrm>
              <a:off x="3892" y="1701"/>
              <a:ext cx="7" cy="6"/>
            </a:xfrm>
            <a:custGeom>
              <a:avLst/>
              <a:gdLst>
                <a:gd name="T0" fmla="*/ 4 w 7"/>
                <a:gd name="T1" fmla="*/ 6 h 6"/>
                <a:gd name="T2" fmla="*/ 5 w 7"/>
                <a:gd name="T3" fmla="*/ 6 h 6"/>
                <a:gd name="T4" fmla="*/ 7 w 7"/>
                <a:gd name="T5" fmla="*/ 5 h 6"/>
                <a:gd name="T6" fmla="*/ 7 w 7"/>
                <a:gd name="T7" fmla="*/ 4 h 6"/>
                <a:gd name="T8" fmla="*/ 7 w 7"/>
                <a:gd name="T9" fmla="*/ 3 h 6"/>
                <a:gd name="T10" fmla="*/ 7 w 7"/>
                <a:gd name="T11" fmla="*/ 2 h 6"/>
                <a:gd name="T12" fmla="*/ 5 w 7"/>
                <a:gd name="T13" fmla="*/ 1 h 6"/>
                <a:gd name="T14" fmla="*/ 4 w 7"/>
                <a:gd name="T15" fmla="*/ 0 h 6"/>
                <a:gd name="T16" fmla="*/ 3 w 7"/>
                <a:gd name="T17" fmla="*/ 0 h 6"/>
                <a:gd name="T18" fmla="*/ 3 w 7"/>
                <a:gd name="T19" fmla="*/ 0 h 6"/>
                <a:gd name="T20" fmla="*/ 2 w 7"/>
                <a:gd name="T21" fmla="*/ 1 h 6"/>
                <a:gd name="T22" fmla="*/ 1 w 7"/>
                <a:gd name="T23" fmla="*/ 2 h 6"/>
                <a:gd name="T24" fmla="*/ 0 w 7"/>
                <a:gd name="T25" fmla="*/ 3 h 6"/>
                <a:gd name="T26" fmla="*/ 0 w 7"/>
                <a:gd name="T27" fmla="*/ 4 h 6"/>
                <a:gd name="T28" fmla="*/ 1 w 7"/>
                <a:gd name="T29" fmla="*/ 5 h 6"/>
                <a:gd name="T30" fmla="*/ 2 w 7"/>
                <a:gd name="T31" fmla="*/ 6 h 6"/>
                <a:gd name="T32" fmla="*/ 3 w 7"/>
                <a:gd name="T33" fmla="*/ 6 h 6"/>
                <a:gd name="T34" fmla="*/ 4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4" y="6"/>
                  </a:moveTo>
                  <a:lnTo>
                    <a:pt x="5" y="6"/>
                  </a:lnTo>
                  <a:lnTo>
                    <a:pt x="7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69" name="Freeform 1687"/>
            <p:cNvSpPr>
              <a:spLocks/>
            </p:cNvSpPr>
            <p:nvPr/>
          </p:nvSpPr>
          <p:spPr bwMode="auto">
            <a:xfrm>
              <a:off x="3879" y="1703"/>
              <a:ext cx="7" cy="7"/>
            </a:xfrm>
            <a:custGeom>
              <a:avLst/>
              <a:gdLst>
                <a:gd name="T0" fmla="*/ 4 w 7"/>
                <a:gd name="T1" fmla="*/ 7 h 7"/>
                <a:gd name="T2" fmla="*/ 5 w 7"/>
                <a:gd name="T3" fmla="*/ 6 h 7"/>
                <a:gd name="T4" fmla="*/ 6 w 7"/>
                <a:gd name="T5" fmla="*/ 4 h 7"/>
                <a:gd name="T6" fmla="*/ 7 w 7"/>
                <a:gd name="T7" fmla="*/ 3 h 7"/>
                <a:gd name="T8" fmla="*/ 7 w 7"/>
                <a:gd name="T9" fmla="*/ 2 h 7"/>
                <a:gd name="T10" fmla="*/ 6 w 7"/>
                <a:gd name="T11" fmla="*/ 1 h 7"/>
                <a:gd name="T12" fmla="*/ 5 w 7"/>
                <a:gd name="T13" fmla="*/ 0 h 7"/>
                <a:gd name="T14" fmla="*/ 4 w 7"/>
                <a:gd name="T15" fmla="*/ 0 h 7"/>
                <a:gd name="T16" fmla="*/ 3 w 7"/>
                <a:gd name="T17" fmla="*/ 0 h 7"/>
                <a:gd name="T18" fmla="*/ 3 w 7"/>
                <a:gd name="T19" fmla="*/ 0 h 7"/>
                <a:gd name="T20" fmla="*/ 1 w 7"/>
                <a:gd name="T21" fmla="*/ 0 h 7"/>
                <a:gd name="T22" fmla="*/ 0 w 7"/>
                <a:gd name="T23" fmla="*/ 1 h 7"/>
                <a:gd name="T24" fmla="*/ 0 w 7"/>
                <a:gd name="T25" fmla="*/ 2 h 7"/>
                <a:gd name="T26" fmla="*/ 0 w 7"/>
                <a:gd name="T27" fmla="*/ 3 h 7"/>
                <a:gd name="T28" fmla="*/ 0 w 7"/>
                <a:gd name="T29" fmla="*/ 4 h 7"/>
                <a:gd name="T30" fmla="*/ 1 w 7"/>
                <a:gd name="T31" fmla="*/ 6 h 7"/>
                <a:gd name="T32" fmla="*/ 3 w 7"/>
                <a:gd name="T33" fmla="*/ 7 h 7"/>
                <a:gd name="T34" fmla="*/ 4 w 7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7"/>
                <a:gd name="T56" fmla="*/ 7 w 7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7">
                  <a:moveTo>
                    <a:pt x="4" y="7"/>
                  </a:moveTo>
                  <a:lnTo>
                    <a:pt x="5" y="6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6"/>
                  </a:lnTo>
                  <a:lnTo>
                    <a:pt x="3" y="7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70" name="Freeform 1688"/>
            <p:cNvSpPr>
              <a:spLocks/>
            </p:cNvSpPr>
            <p:nvPr/>
          </p:nvSpPr>
          <p:spPr bwMode="auto">
            <a:xfrm>
              <a:off x="3866" y="1705"/>
              <a:ext cx="7" cy="7"/>
            </a:xfrm>
            <a:custGeom>
              <a:avLst/>
              <a:gdLst>
                <a:gd name="T0" fmla="*/ 3 w 7"/>
                <a:gd name="T1" fmla="*/ 7 h 7"/>
                <a:gd name="T2" fmla="*/ 4 w 7"/>
                <a:gd name="T3" fmla="*/ 6 h 7"/>
                <a:gd name="T4" fmla="*/ 5 w 7"/>
                <a:gd name="T5" fmla="*/ 5 h 7"/>
                <a:gd name="T6" fmla="*/ 7 w 7"/>
                <a:gd name="T7" fmla="*/ 4 h 7"/>
                <a:gd name="T8" fmla="*/ 7 w 7"/>
                <a:gd name="T9" fmla="*/ 2 h 7"/>
                <a:gd name="T10" fmla="*/ 5 w 7"/>
                <a:gd name="T11" fmla="*/ 1 h 7"/>
                <a:gd name="T12" fmla="*/ 4 w 7"/>
                <a:gd name="T13" fmla="*/ 0 h 7"/>
                <a:gd name="T14" fmla="*/ 3 w 7"/>
                <a:gd name="T15" fmla="*/ 0 h 7"/>
                <a:gd name="T16" fmla="*/ 2 w 7"/>
                <a:gd name="T17" fmla="*/ 0 h 7"/>
                <a:gd name="T18" fmla="*/ 2 w 7"/>
                <a:gd name="T19" fmla="*/ 0 h 7"/>
                <a:gd name="T20" fmla="*/ 1 w 7"/>
                <a:gd name="T21" fmla="*/ 0 h 7"/>
                <a:gd name="T22" fmla="*/ 0 w 7"/>
                <a:gd name="T23" fmla="*/ 1 h 7"/>
                <a:gd name="T24" fmla="*/ 0 w 7"/>
                <a:gd name="T25" fmla="*/ 2 h 7"/>
                <a:gd name="T26" fmla="*/ 0 w 7"/>
                <a:gd name="T27" fmla="*/ 4 h 7"/>
                <a:gd name="T28" fmla="*/ 0 w 7"/>
                <a:gd name="T29" fmla="*/ 5 h 7"/>
                <a:gd name="T30" fmla="*/ 1 w 7"/>
                <a:gd name="T31" fmla="*/ 6 h 7"/>
                <a:gd name="T32" fmla="*/ 2 w 7"/>
                <a:gd name="T33" fmla="*/ 7 h 7"/>
                <a:gd name="T34" fmla="*/ 3 w 7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7"/>
                <a:gd name="T56" fmla="*/ 7 w 7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7">
                  <a:moveTo>
                    <a:pt x="3" y="7"/>
                  </a:moveTo>
                  <a:lnTo>
                    <a:pt x="4" y="6"/>
                  </a:lnTo>
                  <a:lnTo>
                    <a:pt x="5" y="5"/>
                  </a:lnTo>
                  <a:lnTo>
                    <a:pt x="7" y="4"/>
                  </a:lnTo>
                  <a:lnTo>
                    <a:pt x="7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7"/>
                  </a:lnTo>
                  <a:lnTo>
                    <a:pt x="3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71" name="Freeform 1689"/>
            <p:cNvSpPr>
              <a:spLocks/>
            </p:cNvSpPr>
            <p:nvPr/>
          </p:nvSpPr>
          <p:spPr bwMode="auto">
            <a:xfrm>
              <a:off x="3852" y="1707"/>
              <a:ext cx="7" cy="7"/>
            </a:xfrm>
            <a:custGeom>
              <a:avLst/>
              <a:gdLst>
                <a:gd name="T0" fmla="*/ 4 w 7"/>
                <a:gd name="T1" fmla="*/ 7 h 7"/>
                <a:gd name="T2" fmla="*/ 5 w 7"/>
                <a:gd name="T3" fmla="*/ 6 h 7"/>
                <a:gd name="T4" fmla="*/ 6 w 7"/>
                <a:gd name="T5" fmla="*/ 5 h 7"/>
                <a:gd name="T6" fmla="*/ 7 w 7"/>
                <a:gd name="T7" fmla="*/ 4 h 7"/>
                <a:gd name="T8" fmla="*/ 7 w 7"/>
                <a:gd name="T9" fmla="*/ 3 h 7"/>
                <a:gd name="T10" fmla="*/ 6 w 7"/>
                <a:gd name="T11" fmla="*/ 2 h 7"/>
                <a:gd name="T12" fmla="*/ 5 w 7"/>
                <a:gd name="T13" fmla="*/ 0 h 7"/>
                <a:gd name="T14" fmla="*/ 4 w 7"/>
                <a:gd name="T15" fmla="*/ 0 h 7"/>
                <a:gd name="T16" fmla="*/ 2 w 7"/>
                <a:gd name="T17" fmla="*/ 0 h 7"/>
                <a:gd name="T18" fmla="*/ 2 w 7"/>
                <a:gd name="T19" fmla="*/ 0 h 7"/>
                <a:gd name="T20" fmla="*/ 1 w 7"/>
                <a:gd name="T21" fmla="*/ 0 h 7"/>
                <a:gd name="T22" fmla="*/ 0 w 7"/>
                <a:gd name="T23" fmla="*/ 2 h 7"/>
                <a:gd name="T24" fmla="*/ 0 w 7"/>
                <a:gd name="T25" fmla="*/ 3 h 7"/>
                <a:gd name="T26" fmla="*/ 0 w 7"/>
                <a:gd name="T27" fmla="*/ 4 h 7"/>
                <a:gd name="T28" fmla="*/ 0 w 7"/>
                <a:gd name="T29" fmla="*/ 5 h 7"/>
                <a:gd name="T30" fmla="*/ 1 w 7"/>
                <a:gd name="T31" fmla="*/ 6 h 7"/>
                <a:gd name="T32" fmla="*/ 2 w 7"/>
                <a:gd name="T33" fmla="*/ 7 h 7"/>
                <a:gd name="T34" fmla="*/ 4 w 7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7"/>
                <a:gd name="T56" fmla="*/ 7 w 7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7">
                  <a:moveTo>
                    <a:pt x="4" y="7"/>
                  </a:move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2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7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72" name="Freeform 1690"/>
            <p:cNvSpPr>
              <a:spLocks/>
            </p:cNvSpPr>
            <p:nvPr/>
          </p:nvSpPr>
          <p:spPr bwMode="auto">
            <a:xfrm>
              <a:off x="3839" y="1710"/>
              <a:ext cx="6" cy="6"/>
            </a:xfrm>
            <a:custGeom>
              <a:avLst/>
              <a:gdLst>
                <a:gd name="T0" fmla="*/ 3 w 6"/>
                <a:gd name="T1" fmla="*/ 6 h 6"/>
                <a:gd name="T2" fmla="*/ 4 w 6"/>
                <a:gd name="T3" fmla="*/ 5 h 6"/>
                <a:gd name="T4" fmla="*/ 5 w 6"/>
                <a:gd name="T5" fmla="*/ 4 h 6"/>
                <a:gd name="T6" fmla="*/ 6 w 6"/>
                <a:gd name="T7" fmla="*/ 3 h 6"/>
                <a:gd name="T8" fmla="*/ 6 w 6"/>
                <a:gd name="T9" fmla="*/ 2 h 6"/>
                <a:gd name="T10" fmla="*/ 5 w 6"/>
                <a:gd name="T11" fmla="*/ 1 h 6"/>
                <a:gd name="T12" fmla="*/ 4 w 6"/>
                <a:gd name="T13" fmla="*/ 0 h 6"/>
                <a:gd name="T14" fmla="*/ 3 w 6"/>
                <a:gd name="T15" fmla="*/ 0 h 6"/>
                <a:gd name="T16" fmla="*/ 2 w 6"/>
                <a:gd name="T17" fmla="*/ 0 h 6"/>
                <a:gd name="T18" fmla="*/ 2 w 6"/>
                <a:gd name="T19" fmla="*/ 0 h 6"/>
                <a:gd name="T20" fmla="*/ 1 w 6"/>
                <a:gd name="T21" fmla="*/ 0 h 6"/>
                <a:gd name="T22" fmla="*/ 0 w 6"/>
                <a:gd name="T23" fmla="*/ 1 h 6"/>
                <a:gd name="T24" fmla="*/ 0 w 6"/>
                <a:gd name="T25" fmla="*/ 2 h 6"/>
                <a:gd name="T26" fmla="*/ 0 w 6"/>
                <a:gd name="T27" fmla="*/ 3 h 6"/>
                <a:gd name="T28" fmla="*/ 0 w 6"/>
                <a:gd name="T29" fmla="*/ 4 h 6"/>
                <a:gd name="T30" fmla="*/ 1 w 6"/>
                <a:gd name="T31" fmla="*/ 5 h 6"/>
                <a:gd name="T32" fmla="*/ 2 w 6"/>
                <a:gd name="T33" fmla="*/ 6 h 6"/>
                <a:gd name="T34" fmla="*/ 3 w 6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6"/>
                <a:gd name="T56" fmla="*/ 6 w 6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6">
                  <a:moveTo>
                    <a:pt x="3" y="6"/>
                  </a:moveTo>
                  <a:lnTo>
                    <a:pt x="4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73" name="Freeform 1691"/>
            <p:cNvSpPr>
              <a:spLocks/>
            </p:cNvSpPr>
            <p:nvPr/>
          </p:nvSpPr>
          <p:spPr bwMode="auto">
            <a:xfrm>
              <a:off x="3825" y="1712"/>
              <a:ext cx="7" cy="6"/>
            </a:xfrm>
            <a:custGeom>
              <a:avLst/>
              <a:gdLst>
                <a:gd name="T0" fmla="*/ 5 w 7"/>
                <a:gd name="T1" fmla="*/ 6 h 6"/>
                <a:gd name="T2" fmla="*/ 6 w 7"/>
                <a:gd name="T3" fmla="*/ 5 h 6"/>
                <a:gd name="T4" fmla="*/ 7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7 w 7"/>
                <a:gd name="T11" fmla="*/ 1 h 6"/>
                <a:gd name="T12" fmla="*/ 6 w 7"/>
                <a:gd name="T13" fmla="*/ 0 h 6"/>
                <a:gd name="T14" fmla="*/ 5 w 7"/>
                <a:gd name="T15" fmla="*/ 0 h 6"/>
                <a:gd name="T16" fmla="*/ 3 w 7"/>
                <a:gd name="T17" fmla="*/ 0 h 6"/>
                <a:gd name="T18" fmla="*/ 3 w 7"/>
                <a:gd name="T19" fmla="*/ 0 h 6"/>
                <a:gd name="T20" fmla="*/ 2 w 7"/>
                <a:gd name="T21" fmla="*/ 0 h 6"/>
                <a:gd name="T22" fmla="*/ 1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1 w 7"/>
                <a:gd name="T29" fmla="*/ 4 h 6"/>
                <a:gd name="T30" fmla="*/ 2 w 7"/>
                <a:gd name="T31" fmla="*/ 5 h 6"/>
                <a:gd name="T32" fmla="*/ 3 w 7"/>
                <a:gd name="T33" fmla="*/ 6 h 6"/>
                <a:gd name="T34" fmla="*/ 5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5" y="6"/>
                  </a:move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74" name="Freeform 1692"/>
            <p:cNvSpPr>
              <a:spLocks/>
            </p:cNvSpPr>
            <p:nvPr/>
          </p:nvSpPr>
          <p:spPr bwMode="auto">
            <a:xfrm>
              <a:off x="3812" y="1714"/>
              <a:ext cx="6" cy="6"/>
            </a:xfrm>
            <a:custGeom>
              <a:avLst/>
              <a:gdLst>
                <a:gd name="T0" fmla="*/ 4 w 6"/>
                <a:gd name="T1" fmla="*/ 6 h 6"/>
                <a:gd name="T2" fmla="*/ 5 w 6"/>
                <a:gd name="T3" fmla="*/ 5 h 6"/>
                <a:gd name="T4" fmla="*/ 6 w 6"/>
                <a:gd name="T5" fmla="*/ 4 h 6"/>
                <a:gd name="T6" fmla="*/ 6 w 6"/>
                <a:gd name="T7" fmla="*/ 3 h 6"/>
                <a:gd name="T8" fmla="*/ 6 w 6"/>
                <a:gd name="T9" fmla="*/ 2 h 6"/>
                <a:gd name="T10" fmla="*/ 6 w 6"/>
                <a:gd name="T11" fmla="*/ 1 h 6"/>
                <a:gd name="T12" fmla="*/ 5 w 6"/>
                <a:gd name="T13" fmla="*/ 0 h 6"/>
                <a:gd name="T14" fmla="*/ 4 w 6"/>
                <a:gd name="T15" fmla="*/ 0 h 6"/>
                <a:gd name="T16" fmla="*/ 3 w 6"/>
                <a:gd name="T17" fmla="*/ 0 h 6"/>
                <a:gd name="T18" fmla="*/ 3 w 6"/>
                <a:gd name="T19" fmla="*/ 0 h 6"/>
                <a:gd name="T20" fmla="*/ 2 w 6"/>
                <a:gd name="T21" fmla="*/ 0 h 6"/>
                <a:gd name="T22" fmla="*/ 1 w 6"/>
                <a:gd name="T23" fmla="*/ 1 h 6"/>
                <a:gd name="T24" fmla="*/ 0 w 6"/>
                <a:gd name="T25" fmla="*/ 2 h 6"/>
                <a:gd name="T26" fmla="*/ 0 w 6"/>
                <a:gd name="T27" fmla="*/ 3 h 6"/>
                <a:gd name="T28" fmla="*/ 1 w 6"/>
                <a:gd name="T29" fmla="*/ 4 h 6"/>
                <a:gd name="T30" fmla="*/ 2 w 6"/>
                <a:gd name="T31" fmla="*/ 5 h 6"/>
                <a:gd name="T32" fmla="*/ 3 w 6"/>
                <a:gd name="T33" fmla="*/ 6 h 6"/>
                <a:gd name="T34" fmla="*/ 4 w 6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6"/>
                <a:gd name="T56" fmla="*/ 6 w 6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6">
                  <a:moveTo>
                    <a:pt x="4" y="6"/>
                  </a:move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75" name="Freeform 1693"/>
            <p:cNvSpPr>
              <a:spLocks/>
            </p:cNvSpPr>
            <p:nvPr/>
          </p:nvSpPr>
          <p:spPr bwMode="auto">
            <a:xfrm>
              <a:off x="3798" y="1715"/>
              <a:ext cx="7" cy="6"/>
            </a:xfrm>
            <a:custGeom>
              <a:avLst/>
              <a:gdLst>
                <a:gd name="T0" fmla="*/ 5 w 7"/>
                <a:gd name="T1" fmla="*/ 6 h 6"/>
                <a:gd name="T2" fmla="*/ 6 w 7"/>
                <a:gd name="T3" fmla="*/ 6 h 6"/>
                <a:gd name="T4" fmla="*/ 7 w 7"/>
                <a:gd name="T5" fmla="*/ 5 h 6"/>
                <a:gd name="T6" fmla="*/ 7 w 7"/>
                <a:gd name="T7" fmla="*/ 4 h 6"/>
                <a:gd name="T8" fmla="*/ 7 w 7"/>
                <a:gd name="T9" fmla="*/ 3 h 6"/>
                <a:gd name="T10" fmla="*/ 7 w 7"/>
                <a:gd name="T11" fmla="*/ 2 h 6"/>
                <a:gd name="T12" fmla="*/ 6 w 7"/>
                <a:gd name="T13" fmla="*/ 1 h 6"/>
                <a:gd name="T14" fmla="*/ 5 w 7"/>
                <a:gd name="T15" fmla="*/ 0 h 6"/>
                <a:gd name="T16" fmla="*/ 3 w 7"/>
                <a:gd name="T17" fmla="*/ 0 h 6"/>
                <a:gd name="T18" fmla="*/ 3 w 7"/>
                <a:gd name="T19" fmla="*/ 0 h 6"/>
                <a:gd name="T20" fmla="*/ 2 w 7"/>
                <a:gd name="T21" fmla="*/ 1 h 6"/>
                <a:gd name="T22" fmla="*/ 1 w 7"/>
                <a:gd name="T23" fmla="*/ 2 h 6"/>
                <a:gd name="T24" fmla="*/ 0 w 7"/>
                <a:gd name="T25" fmla="*/ 3 h 6"/>
                <a:gd name="T26" fmla="*/ 0 w 7"/>
                <a:gd name="T27" fmla="*/ 4 h 6"/>
                <a:gd name="T28" fmla="*/ 1 w 7"/>
                <a:gd name="T29" fmla="*/ 5 h 6"/>
                <a:gd name="T30" fmla="*/ 2 w 7"/>
                <a:gd name="T31" fmla="*/ 6 h 6"/>
                <a:gd name="T32" fmla="*/ 3 w 7"/>
                <a:gd name="T33" fmla="*/ 6 h 6"/>
                <a:gd name="T34" fmla="*/ 5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5" y="6"/>
                  </a:moveTo>
                  <a:lnTo>
                    <a:pt x="6" y="6"/>
                  </a:lnTo>
                  <a:lnTo>
                    <a:pt x="7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76" name="Freeform 1694"/>
            <p:cNvSpPr>
              <a:spLocks/>
            </p:cNvSpPr>
            <p:nvPr/>
          </p:nvSpPr>
          <p:spPr bwMode="auto">
            <a:xfrm>
              <a:off x="3786" y="1717"/>
              <a:ext cx="6" cy="6"/>
            </a:xfrm>
            <a:custGeom>
              <a:avLst/>
              <a:gdLst>
                <a:gd name="T0" fmla="*/ 3 w 6"/>
                <a:gd name="T1" fmla="*/ 6 h 6"/>
                <a:gd name="T2" fmla="*/ 4 w 6"/>
                <a:gd name="T3" fmla="*/ 6 h 6"/>
                <a:gd name="T4" fmla="*/ 5 w 6"/>
                <a:gd name="T5" fmla="*/ 5 h 6"/>
                <a:gd name="T6" fmla="*/ 6 w 6"/>
                <a:gd name="T7" fmla="*/ 4 h 6"/>
                <a:gd name="T8" fmla="*/ 6 w 6"/>
                <a:gd name="T9" fmla="*/ 3 h 6"/>
                <a:gd name="T10" fmla="*/ 5 w 6"/>
                <a:gd name="T11" fmla="*/ 2 h 6"/>
                <a:gd name="T12" fmla="*/ 4 w 6"/>
                <a:gd name="T13" fmla="*/ 1 h 6"/>
                <a:gd name="T14" fmla="*/ 3 w 6"/>
                <a:gd name="T15" fmla="*/ 0 h 6"/>
                <a:gd name="T16" fmla="*/ 2 w 6"/>
                <a:gd name="T17" fmla="*/ 0 h 6"/>
                <a:gd name="T18" fmla="*/ 2 w 6"/>
                <a:gd name="T19" fmla="*/ 0 h 6"/>
                <a:gd name="T20" fmla="*/ 1 w 6"/>
                <a:gd name="T21" fmla="*/ 1 h 6"/>
                <a:gd name="T22" fmla="*/ 0 w 6"/>
                <a:gd name="T23" fmla="*/ 2 h 6"/>
                <a:gd name="T24" fmla="*/ 0 w 6"/>
                <a:gd name="T25" fmla="*/ 3 h 6"/>
                <a:gd name="T26" fmla="*/ 0 w 6"/>
                <a:gd name="T27" fmla="*/ 4 h 6"/>
                <a:gd name="T28" fmla="*/ 0 w 6"/>
                <a:gd name="T29" fmla="*/ 5 h 6"/>
                <a:gd name="T30" fmla="*/ 1 w 6"/>
                <a:gd name="T31" fmla="*/ 6 h 6"/>
                <a:gd name="T32" fmla="*/ 2 w 6"/>
                <a:gd name="T33" fmla="*/ 6 h 6"/>
                <a:gd name="T34" fmla="*/ 3 w 6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6"/>
                <a:gd name="T56" fmla="*/ 6 w 6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6">
                  <a:moveTo>
                    <a:pt x="3" y="6"/>
                  </a:move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5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77" name="Freeform 1695"/>
            <p:cNvSpPr>
              <a:spLocks/>
            </p:cNvSpPr>
            <p:nvPr/>
          </p:nvSpPr>
          <p:spPr bwMode="auto">
            <a:xfrm>
              <a:off x="3772" y="1719"/>
              <a:ext cx="7" cy="6"/>
            </a:xfrm>
            <a:custGeom>
              <a:avLst/>
              <a:gdLst>
                <a:gd name="T0" fmla="*/ 3 w 7"/>
                <a:gd name="T1" fmla="*/ 6 h 6"/>
                <a:gd name="T2" fmla="*/ 5 w 7"/>
                <a:gd name="T3" fmla="*/ 6 h 6"/>
                <a:gd name="T4" fmla="*/ 6 w 7"/>
                <a:gd name="T5" fmla="*/ 5 h 6"/>
                <a:gd name="T6" fmla="*/ 7 w 7"/>
                <a:gd name="T7" fmla="*/ 4 h 6"/>
                <a:gd name="T8" fmla="*/ 7 w 7"/>
                <a:gd name="T9" fmla="*/ 3 h 6"/>
                <a:gd name="T10" fmla="*/ 6 w 7"/>
                <a:gd name="T11" fmla="*/ 2 h 6"/>
                <a:gd name="T12" fmla="*/ 5 w 7"/>
                <a:gd name="T13" fmla="*/ 1 h 6"/>
                <a:gd name="T14" fmla="*/ 3 w 7"/>
                <a:gd name="T15" fmla="*/ 0 h 6"/>
                <a:gd name="T16" fmla="*/ 2 w 7"/>
                <a:gd name="T17" fmla="*/ 0 h 6"/>
                <a:gd name="T18" fmla="*/ 2 w 7"/>
                <a:gd name="T19" fmla="*/ 0 h 6"/>
                <a:gd name="T20" fmla="*/ 1 w 7"/>
                <a:gd name="T21" fmla="*/ 1 h 6"/>
                <a:gd name="T22" fmla="*/ 0 w 7"/>
                <a:gd name="T23" fmla="*/ 2 h 6"/>
                <a:gd name="T24" fmla="*/ 0 w 7"/>
                <a:gd name="T25" fmla="*/ 3 h 6"/>
                <a:gd name="T26" fmla="*/ 0 w 7"/>
                <a:gd name="T27" fmla="*/ 4 h 6"/>
                <a:gd name="T28" fmla="*/ 0 w 7"/>
                <a:gd name="T29" fmla="*/ 5 h 6"/>
                <a:gd name="T30" fmla="*/ 1 w 7"/>
                <a:gd name="T31" fmla="*/ 6 h 6"/>
                <a:gd name="T32" fmla="*/ 2 w 7"/>
                <a:gd name="T33" fmla="*/ 6 h 6"/>
                <a:gd name="T34" fmla="*/ 3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3" y="6"/>
                  </a:move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78" name="Freeform 1696"/>
            <p:cNvSpPr>
              <a:spLocks/>
            </p:cNvSpPr>
            <p:nvPr/>
          </p:nvSpPr>
          <p:spPr bwMode="auto">
            <a:xfrm>
              <a:off x="3758" y="1721"/>
              <a:ext cx="7" cy="6"/>
            </a:xfrm>
            <a:custGeom>
              <a:avLst/>
              <a:gdLst>
                <a:gd name="T0" fmla="*/ 4 w 7"/>
                <a:gd name="T1" fmla="*/ 6 h 6"/>
                <a:gd name="T2" fmla="*/ 5 w 7"/>
                <a:gd name="T3" fmla="*/ 6 h 6"/>
                <a:gd name="T4" fmla="*/ 6 w 7"/>
                <a:gd name="T5" fmla="*/ 5 h 6"/>
                <a:gd name="T6" fmla="*/ 7 w 7"/>
                <a:gd name="T7" fmla="*/ 4 h 6"/>
                <a:gd name="T8" fmla="*/ 7 w 7"/>
                <a:gd name="T9" fmla="*/ 3 h 6"/>
                <a:gd name="T10" fmla="*/ 6 w 7"/>
                <a:gd name="T11" fmla="*/ 2 h 6"/>
                <a:gd name="T12" fmla="*/ 5 w 7"/>
                <a:gd name="T13" fmla="*/ 1 h 6"/>
                <a:gd name="T14" fmla="*/ 4 w 7"/>
                <a:gd name="T15" fmla="*/ 0 h 6"/>
                <a:gd name="T16" fmla="*/ 3 w 7"/>
                <a:gd name="T17" fmla="*/ 0 h 6"/>
                <a:gd name="T18" fmla="*/ 3 w 7"/>
                <a:gd name="T19" fmla="*/ 0 h 6"/>
                <a:gd name="T20" fmla="*/ 2 w 7"/>
                <a:gd name="T21" fmla="*/ 1 h 6"/>
                <a:gd name="T22" fmla="*/ 0 w 7"/>
                <a:gd name="T23" fmla="*/ 2 h 6"/>
                <a:gd name="T24" fmla="*/ 0 w 7"/>
                <a:gd name="T25" fmla="*/ 3 h 6"/>
                <a:gd name="T26" fmla="*/ 0 w 7"/>
                <a:gd name="T27" fmla="*/ 4 h 6"/>
                <a:gd name="T28" fmla="*/ 0 w 7"/>
                <a:gd name="T29" fmla="*/ 5 h 6"/>
                <a:gd name="T30" fmla="*/ 2 w 7"/>
                <a:gd name="T31" fmla="*/ 6 h 6"/>
                <a:gd name="T32" fmla="*/ 3 w 7"/>
                <a:gd name="T33" fmla="*/ 6 h 6"/>
                <a:gd name="T34" fmla="*/ 4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4" y="6"/>
                  </a:move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79" name="Freeform 1697"/>
            <p:cNvSpPr>
              <a:spLocks/>
            </p:cNvSpPr>
            <p:nvPr/>
          </p:nvSpPr>
          <p:spPr bwMode="auto">
            <a:xfrm>
              <a:off x="3745" y="1723"/>
              <a:ext cx="7" cy="7"/>
            </a:xfrm>
            <a:custGeom>
              <a:avLst/>
              <a:gdLst>
                <a:gd name="T0" fmla="*/ 4 w 7"/>
                <a:gd name="T1" fmla="*/ 7 h 7"/>
                <a:gd name="T2" fmla="*/ 4 w 7"/>
                <a:gd name="T3" fmla="*/ 6 h 7"/>
                <a:gd name="T4" fmla="*/ 6 w 7"/>
                <a:gd name="T5" fmla="*/ 4 h 7"/>
                <a:gd name="T6" fmla="*/ 7 w 7"/>
                <a:gd name="T7" fmla="*/ 3 h 7"/>
                <a:gd name="T8" fmla="*/ 7 w 7"/>
                <a:gd name="T9" fmla="*/ 3 h 7"/>
                <a:gd name="T10" fmla="*/ 6 w 7"/>
                <a:gd name="T11" fmla="*/ 2 h 7"/>
                <a:gd name="T12" fmla="*/ 4 w 7"/>
                <a:gd name="T13" fmla="*/ 1 h 7"/>
                <a:gd name="T14" fmla="*/ 3 w 7"/>
                <a:gd name="T15" fmla="*/ 0 h 7"/>
                <a:gd name="T16" fmla="*/ 3 w 7"/>
                <a:gd name="T17" fmla="*/ 0 h 7"/>
                <a:gd name="T18" fmla="*/ 3 w 7"/>
                <a:gd name="T19" fmla="*/ 0 h 7"/>
                <a:gd name="T20" fmla="*/ 2 w 7"/>
                <a:gd name="T21" fmla="*/ 1 h 7"/>
                <a:gd name="T22" fmla="*/ 1 w 7"/>
                <a:gd name="T23" fmla="*/ 2 h 7"/>
                <a:gd name="T24" fmla="*/ 0 w 7"/>
                <a:gd name="T25" fmla="*/ 3 h 7"/>
                <a:gd name="T26" fmla="*/ 0 w 7"/>
                <a:gd name="T27" fmla="*/ 3 h 7"/>
                <a:gd name="T28" fmla="*/ 1 w 7"/>
                <a:gd name="T29" fmla="*/ 4 h 7"/>
                <a:gd name="T30" fmla="*/ 2 w 7"/>
                <a:gd name="T31" fmla="*/ 6 h 7"/>
                <a:gd name="T32" fmla="*/ 3 w 7"/>
                <a:gd name="T33" fmla="*/ 7 h 7"/>
                <a:gd name="T34" fmla="*/ 4 w 7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7"/>
                <a:gd name="T56" fmla="*/ 7 w 7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7">
                  <a:moveTo>
                    <a:pt x="4" y="7"/>
                  </a:moveTo>
                  <a:lnTo>
                    <a:pt x="4" y="6"/>
                  </a:lnTo>
                  <a:lnTo>
                    <a:pt x="6" y="4"/>
                  </a:lnTo>
                  <a:lnTo>
                    <a:pt x="7" y="3"/>
                  </a:lnTo>
                  <a:lnTo>
                    <a:pt x="6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6"/>
                  </a:lnTo>
                  <a:lnTo>
                    <a:pt x="3" y="7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80" name="Freeform 1698"/>
            <p:cNvSpPr>
              <a:spLocks/>
            </p:cNvSpPr>
            <p:nvPr/>
          </p:nvSpPr>
          <p:spPr bwMode="auto">
            <a:xfrm>
              <a:off x="3731" y="1725"/>
              <a:ext cx="7" cy="7"/>
            </a:xfrm>
            <a:custGeom>
              <a:avLst/>
              <a:gdLst>
                <a:gd name="T0" fmla="*/ 5 w 7"/>
                <a:gd name="T1" fmla="*/ 7 h 7"/>
                <a:gd name="T2" fmla="*/ 6 w 7"/>
                <a:gd name="T3" fmla="*/ 6 h 7"/>
                <a:gd name="T4" fmla="*/ 7 w 7"/>
                <a:gd name="T5" fmla="*/ 5 h 7"/>
                <a:gd name="T6" fmla="*/ 7 w 7"/>
                <a:gd name="T7" fmla="*/ 4 h 7"/>
                <a:gd name="T8" fmla="*/ 7 w 7"/>
                <a:gd name="T9" fmla="*/ 2 h 7"/>
                <a:gd name="T10" fmla="*/ 7 w 7"/>
                <a:gd name="T11" fmla="*/ 1 h 7"/>
                <a:gd name="T12" fmla="*/ 6 w 7"/>
                <a:gd name="T13" fmla="*/ 0 h 7"/>
                <a:gd name="T14" fmla="*/ 5 w 7"/>
                <a:gd name="T15" fmla="*/ 0 h 7"/>
                <a:gd name="T16" fmla="*/ 4 w 7"/>
                <a:gd name="T17" fmla="*/ 0 h 7"/>
                <a:gd name="T18" fmla="*/ 4 w 7"/>
                <a:gd name="T19" fmla="*/ 0 h 7"/>
                <a:gd name="T20" fmla="*/ 3 w 7"/>
                <a:gd name="T21" fmla="*/ 0 h 7"/>
                <a:gd name="T22" fmla="*/ 1 w 7"/>
                <a:gd name="T23" fmla="*/ 1 h 7"/>
                <a:gd name="T24" fmla="*/ 0 w 7"/>
                <a:gd name="T25" fmla="*/ 2 h 7"/>
                <a:gd name="T26" fmla="*/ 0 w 7"/>
                <a:gd name="T27" fmla="*/ 4 h 7"/>
                <a:gd name="T28" fmla="*/ 1 w 7"/>
                <a:gd name="T29" fmla="*/ 5 h 7"/>
                <a:gd name="T30" fmla="*/ 3 w 7"/>
                <a:gd name="T31" fmla="*/ 6 h 7"/>
                <a:gd name="T32" fmla="*/ 4 w 7"/>
                <a:gd name="T33" fmla="*/ 7 h 7"/>
                <a:gd name="T34" fmla="*/ 5 w 7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7"/>
                <a:gd name="T56" fmla="*/ 7 w 7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7">
                  <a:moveTo>
                    <a:pt x="5" y="7"/>
                  </a:moveTo>
                  <a:lnTo>
                    <a:pt x="6" y="6"/>
                  </a:lnTo>
                  <a:lnTo>
                    <a:pt x="7" y="5"/>
                  </a:lnTo>
                  <a:lnTo>
                    <a:pt x="7" y="4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1" y="5"/>
                  </a:lnTo>
                  <a:lnTo>
                    <a:pt x="3" y="6"/>
                  </a:lnTo>
                  <a:lnTo>
                    <a:pt x="4" y="7"/>
                  </a:lnTo>
                  <a:lnTo>
                    <a:pt x="5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81" name="Freeform 1699"/>
            <p:cNvSpPr>
              <a:spLocks/>
            </p:cNvSpPr>
            <p:nvPr/>
          </p:nvSpPr>
          <p:spPr bwMode="auto">
            <a:xfrm>
              <a:off x="3718" y="1727"/>
              <a:ext cx="7" cy="7"/>
            </a:xfrm>
            <a:custGeom>
              <a:avLst/>
              <a:gdLst>
                <a:gd name="T0" fmla="*/ 4 w 7"/>
                <a:gd name="T1" fmla="*/ 7 h 7"/>
                <a:gd name="T2" fmla="*/ 5 w 7"/>
                <a:gd name="T3" fmla="*/ 6 h 7"/>
                <a:gd name="T4" fmla="*/ 7 w 7"/>
                <a:gd name="T5" fmla="*/ 5 h 7"/>
                <a:gd name="T6" fmla="*/ 7 w 7"/>
                <a:gd name="T7" fmla="*/ 4 h 7"/>
                <a:gd name="T8" fmla="*/ 7 w 7"/>
                <a:gd name="T9" fmla="*/ 3 h 7"/>
                <a:gd name="T10" fmla="*/ 7 w 7"/>
                <a:gd name="T11" fmla="*/ 2 h 7"/>
                <a:gd name="T12" fmla="*/ 5 w 7"/>
                <a:gd name="T13" fmla="*/ 0 h 7"/>
                <a:gd name="T14" fmla="*/ 4 w 7"/>
                <a:gd name="T15" fmla="*/ 0 h 7"/>
                <a:gd name="T16" fmla="*/ 3 w 7"/>
                <a:gd name="T17" fmla="*/ 0 h 7"/>
                <a:gd name="T18" fmla="*/ 3 w 7"/>
                <a:gd name="T19" fmla="*/ 0 h 7"/>
                <a:gd name="T20" fmla="*/ 2 w 7"/>
                <a:gd name="T21" fmla="*/ 0 h 7"/>
                <a:gd name="T22" fmla="*/ 1 w 7"/>
                <a:gd name="T23" fmla="*/ 2 h 7"/>
                <a:gd name="T24" fmla="*/ 0 w 7"/>
                <a:gd name="T25" fmla="*/ 3 h 7"/>
                <a:gd name="T26" fmla="*/ 0 w 7"/>
                <a:gd name="T27" fmla="*/ 4 h 7"/>
                <a:gd name="T28" fmla="*/ 1 w 7"/>
                <a:gd name="T29" fmla="*/ 5 h 7"/>
                <a:gd name="T30" fmla="*/ 2 w 7"/>
                <a:gd name="T31" fmla="*/ 6 h 7"/>
                <a:gd name="T32" fmla="*/ 3 w 7"/>
                <a:gd name="T33" fmla="*/ 7 h 7"/>
                <a:gd name="T34" fmla="*/ 4 w 7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7"/>
                <a:gd name="T56" fmla="*/ 7 w 7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7">
                  <a:moveTo>
                    <a:pt x="4" y="7"/>
                  </a:moveTo>
                  <a:lnTo>
                    <a:pt x="5" y="6"/>
                  </a:lnTo>
                  <a:lnTo>
                    <a:pt x="7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7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82" name="Freeform 1700"/>
            <p:cNvSpPr>
              <a:spLocks/>
            </p:cNvSpPr>
            <p:nvPr/>
          </p:nvSpPr>
          <p:spPr bwMode="auto">
            <a:xfrm>
              <a:off x="3705" y="1730"/>
              <a:ext cx="7" cy="6"/>
            </a:xfrm>
            <a:custGeom>
              <a:avLst/>
              <a:gdLst>
                <a:gd name="T0" fmla="*/ 4 w 7"/>
                <a:gd name="T1" fmla="*/ 6 h 6"/>
                <a:gd name="T2" fmla="*/ 5 w 7"/>
                <a:gd name="T3" fmla="*/ 5 h 6"/>
                <a:gd name="T4" fmla="*/ 6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6 w 7"/>
                <a:gd name="T11" fmla="*/ 1 h 6"/>
                <a:gd name="T12" fmla="*/ 5 w 7"/>
                <a:gd name="T13" fmla="*/ 0 h 6"/>
                <a:gd name="T14" fmla="*/ 4 w 7"/>
                <a:gd name="T15" fmla="*/ 0 h 6"/>
                <a:gd name="T16" fmla="*/ 3 w 7"/>
                <a:gd name="T17" fmla="*/ 0 h 6"/>
                <a:gd name="T18" fmla="*/ 3 w 7"/>
                <a:gd name="T19" fmla="*/ 0 h 6"/>
                <a:gd name="T20" fmla="*/ 2 w 7"/>
                <a:gd name="T21" fmla="*/ 0 h 6"/>
                <a:gd name="T22" fmla="*/ 0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0 w 7"/>
                <a:gd name="T29" fmla="*/ 4 h 6"/>
                <a:gd name="T30" fmla="*/ 2 w 7"/>
                <a:gd name="T31" fmla="*/ 5 h 6"/>
                <a:gd name="T32" fmla="*/ 3 w 7"/>
                <a:gd name="T33" fmla="*/ 6 h 6"/>
                <a:gd name="T34" fmla="*/ 4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4" y="6"/>
                  </a:moveTo>
                  <a:lnTo>
                    <a:pt x="5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83" name="Freeform 1701"/>
            <p:cNvSpPr>
              <a:spLocks/>
            </p:cNvSpPr>
            <p:nvPr/>
          </p:nvSpPr>
          <p:spPr bwMode="auto">
            <a:xfrm>
              <a:off x="3692" y="1732"/>
              <a:ext cx="7" cy="6"/>
            </a:xfrm>
            <a:custGeom>
              <a:avLst/>
              <a:gdLst>
                <a:gd name="T0" fmla="*/ 3 w 7"/>
                <a:gd name="T1" fmla="*/ 6 h 6"/>
                <a:gd name="T2" fmla="*/ 4 w 7"/>
                <a:gd name="T3" fmla="*/ 5 h 6"/>
                <a:gd name="T4" fmla="*/ 5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5 w 7"/>
                <a:gd name="T11" fmla="*/ 1 h 6"/>
                <a:gd name="T12" fmla="*/ 4 w 7"/>
                <a:gd name="T13" fmla="*/ 0 h 6"/>
                <a:gd name="T14" fmla="*/ 3 w 7"/>
                <a:gd name="T15" fmla="*/ 0 h 6"/>
                <a:gd name="T16" fmla="*/ 2 w 7"/>
                <a:gd name="T17" fmla="*/ 0 h 6"/>
                <a:gd name="T18" fmla="*/ 2 w 7"/>
                <a:gd name="T19" fmla="*/ 0 h 6"/>
                <a:gd name="T20" fmla="*/ 1 w 7"/>
                <a:gd name="T21" fmla="*/ 0 h 6"/>
                <a:gd name="T22" fmla="*/ 0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0 w 7"/>
                <a:gd name="T29" fmla="*/ 4 h 6"/>
                <a:gd name="T30" fmla="*/ 1 w 7"/>
                <a:gd name="T31" fmla="*/ 5 h 6"/>
                <a:gd name="T32" fmla="*/ 2 w 7"/>
                <a:gd name="T33" fmla="*/ 6 h 6"/>
                <a:gd name="T34" fmla="*/ 3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3" y="6"/>
                  </a:moveTo>
                  <a:lnTo>
                    <a:pt x="4" y="5"/>
                  </a:lnTo>
                  <a:lnTo>
                    <a:pt x="5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84" name="Freeform 1702"/>
            <p:cNvSpPr>
              <a:spLocks/>
            </p:cNvSpPr>
            <p:nvPr/>
          </p:nvSpPr>
          <p:spPr bwMode="auto">
            <a:xfrm>
              <a:off x="3678" y="1734"/>
              <a:ext cx="7" cy="6"/>
            </a:xfrm>
            <a:custGeom>
              <a:avLst/>
              <a:gdLst>
                <a:gd name="T0" fmla="*/ 4 w 7"/>
                <a:gd name="T1" fmla="*/ 6 h 6"/>
                <a:gd name="T2" fmla="*/ 5 w 7"/>
                <a:gd name="T3" fmla="*/ 5 h 6"/>
                <a:gd name="T4" fmla="*/ 6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6 w 7"/>
                <a:gd name="T11" fmla="*/ 1 h 6"/>
                <a:gd name="T12" fmla="*/ 5 w 7"/>
                <a:gd name="T13" fmla="*/ 0 h 6"/>
                <a:gd name="T14" fmla="*/ 4 w 7"/>
                <a:gd name="T15" fmla="*/ 0 h 6"/>
                <a:gd name="T16" fmla="*/ 3 w 7"/>
                <a:gd name="T17" fmla="*/ 0 h 6"/>
                <a:gd name="T18" fmla="*/ 3 w 7"/>
                <a:gd name="T19" fmla="*/ 0 h 6"/>
                <a:gd name="T20" fmla="*/ 1 w 7"/>
                <a:gd name="T21" fmla="*/ 0 h 6"/>
                <a:gd name="T22" fmla="*/ 0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0 w 7"/>
                <a:gd name="T29" fmla="*/ 4 h 6"/>
                <a:gd name="T30" fmla="*/ 1 w 7"/>
                <a:gd name="T31" fmla="*/ 5 h 6"/>
                <a:gd name="T32" fmla="*/ 3 w 7"/>
                <a:gd name="T33" fmla="*/ 6 h 6"/>
                <a:gd name="T34" fmla="*/ 4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4" y="6"/>
                  </a:moveTo>
                  <a:lnTo>
                    <a:pt x="5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85" name="Freeform 1703"/>
            <p:cNvSpPr>
              <a:spLocks/>
            </p:cNvSpPr>
            <p:nvPr/>
          </p:nvSpPr>
          <p:spPr bwMode="auto">
            <a:xfrm>
              <a:off x="3665" y="1736"/>
              <a:ext cx="6" cy="6"/>
            </a:xfrm>
            <a:custGeom>
              <a:avLst/>
              <a:gdLst>
                <a:gd name="T0" fmla="*/ 3 w 6"/>
                <a:gd name="T1" fmla="*/ 6 h 6"/>
                <a:gd name="T2" fmla="*/ 4 w 6"/>
                <a:gd name="T3" fmla="*/ 5 h 6"/>
                <a:gd name="T4" fmla="*/ 5 w 6"/>
                <a:gd name="T5" fmla="*/ 4 h 6"/>
                <a:gd name="T6" fmla="*/ 6 w 6"/>
                <a:gd name="T7" fmla="*/ 3 h 6"/>
                <a:gd name="T8" fmla="*/ 6 w 6"/>
                <a:gd name="T9" fmla="*/ 2 h 6"/>
                <a:gd name="T10" fmla="*/ 5 w 6"/>
                <a:gd name="T11" fmla="*/ 1 h 6"/>
                <a:gd name="T12" fmla="*/ 4 w 6"/>
                <a:gd name="T13" fmla="*/ 0 h 6"/>
                <a:gd name="T14" fmla="*/ 3 w 6"/>
                <a:gd name="T15" fmla="*/ 0 h 6"/>
                <a:gd name="T16" fmla="*/ 2 w 6"/>
                <a:gd name="T17" fmla="*/ 0 h 6"/>
                <a:gd name="T18" fmla="*/ 2 w 6"/>
                <a:gd name="T19" fmla="*/ 0 h 6"/>
                <a:gd name="T20" fmla="*/ 1 w 6"/>
                <a:gd name="T21" fmla="*/ 0 h 6"/>
                <a:gd name="T22" fmla="*/ 0 w 6"/>
                <a:gd name="T23" fmla="*/ 1 h 6"/>
                <a:gd name="T24" fmla="*/ 0 w 6"/>
                <a:gd name="T25" fmla="*/ 2 h 6"/>
                <a:gd name="T26" fmla="*/ 0 w 6"/>
                <a:gd name="T27" fmla="*/ 3 h 6"/>
                <a:gd name="T28" fmla="*/ 0 w 6"/>
                <a:gd name="T29" fmla="*/ 4 h 6"/>
                <a:gd name="T30" fmla="*/ 1 w 6"/>
                <a:gd name="T31" fmla="*/ 5 h 6"/>
                <a:gd name="T32" fmla="*/ 2 w 6"/>
                <a:gd name="T33" fmla="*/ 6 h 6"/>
                <a:gd name="T34" fmla="*/ 3 w 6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6"/>
                <a:gd name="T56" fmla="*/ 6 w 6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6">
                  <a:moveTo>
                    <a:pt x="3" y="6"/>
                  </a:moveTo>
                  <a:lnTo>
                    <a:pt x="4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86" name="Freeform 1704"/>
            <p:cNvSpPr>
              <a:spLocks/>
            </p:cNvSpPr>
            <p:nvPr/>
          </p:nvSpPr>
          <p:spPr bwMode="auto">
            <a:xfrm>
              <a:off x="3651" y="1737"/>
              <a:ext cx="7" cy="6"/>
            </a:xfrm>
            <a:custGeom>
              <a:avLst/>
              <a:gdLst>
                <a:gd name="T0" fmla="*/ 5 w 7"/>
                <a:gd name="T1" fmla="*/ 6 h 6"/>
                <a:gd name="T2" fmla="*/ 6 w 7"/>
                <a:gd name="T3" fmla="*/ 6 h 6"/>
                <a:gd name="T4" fmla="*/ 7 w 7"/>
                <a:gd name="T5" fmla="*/ 5 h 6"/>
                <a:gd name="T6" fmla="*/ 7 w 7"/>
                <a:gd name="T7" fmla="*/ 4 h 6"/>
                <a:gd name="T8" fmla="*/ 7 w 7"/>
                <a:gd name="T9" fmla="*/ 3 h 6"/>
                <a:gd name="T10" fmla="*/ 7 w 7"/>
                <a:gd name="T11" fmla="*/ 2 h 6"/>
                <a:gd name="T12" fmla="*/ 6 w 7"/>
                <a:gd name="T13" fmla="*/ 1 h 6"/>
                <a:gd name="T14" fmla="*/ 5 w 7"/>
                <a:gd name="T15" fmla="*/ 0 h 6"/>
                <a:gd name="T16" fmla="*/ 4 w 7"/>
                <a:gd name="T17" fmla="*/ 0 h 6"/>
                <a:gd name="T18" fmla="*/ 4 w 7"/>
                <a:gd name="T19" fmla="*/ 0 h 6"/>
                <a:gd name="T20" fmla="*/ 2 w 7"/>
                <a:gd name="T21" fmla="*/ 1 h 6"/>
                <a:gd name="T22" fmla="*/ 1 w 7"/>
                <a:gd name="T23" fmla="*/ 2 h 6"/>
                <a:gd name="T24" fmla="*/ 0 w 7"/>
                <a:gd name="T25" fmla="*/ 3 h 6"/>
                <a:gd name="T26" fmla="*/ 0 w 7"/>
                <a:gd name="T27" fmla="*/ 4 h 6"/>
                <a:gd name="T28" fmla="*/ 1 w 7"/>
                <a:gd name="T29" fmla="*/ 5 h 6"/>
                <a:gd name="T30" fmla="*/ 2 w 7"/>
                <a:gd name="T31" fmla="*/ 6 h 6"/>
                <a:gd name="T32" fmla="*/ 4 w 7"/>
                <a:gd name="T33" fmla="*/ 6 h 6"/>
                <a:gd name="T34" fmla="*/ 5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5" y="6"/>
                  </a:moveTo>
                  <a:lnTo>
                    <a:pt x="6" y="6"/>
                  </a:lnTo>
                  <a:lnTo>
                    <a:pt x="7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4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87" name="Freeform 1705"/>
            <p:cNvSpPr>
              <a:spLocks/>
            </p:cNvSpPr>
            <p:nvPr/>
          </p:nvSpPr>
          <p:spPr bwMode="auto">
            <a:xfrm>
              <a:off x="3638" y="1739"/>
              <a:ext cx="6" cy="6"/>
            </a:xfrm>
            <a:custGeom>
              <a:avLst/>
              <a:gdLst>
                <a:gd name="T0" fmla="*/ 4 w 6"/>
                <a:gd name="T1" fmla="*/ 6 h 6"/>
                <a:gd name="T2" fmla="*/ 5 w 6"/>
                <a:gd name="T3" fmla="*/ 6 h 6"/>
                <a:gd name="T4" fmla="*/ 6 w 6"/>
                <a:gd name="T5" fmla="*/ 5 h 6"/>
                <a:gd name="T6" fmla="*/ 6 w 6"/>
                <a:gd name="T7" fmla="*/ 4 h 6"/>
                <a:gd name="T8" fmla="*/ 6 w 6"/>
                <a:gd name="T9" fmla="*/ 3 h 6"/>
                <a:gd name="T10" fmla="*/ 6 w 6"/>
                <a:gd name="T11" fmla="*/ 2 h 6"/>
                <a:gd name="T12" fmla="*/ 5 w 6"/>
                <a:gd name="T13" fmla="*/ 1 h 6"/>
                <a:gd name="T14" fmla="*/ 4 w 6"/>
                <a:gd name="T15" fmla="*/ 0 h 6"/>
                <a:gd name="T16" fmla="*/ 3 w 6"/>
                <a:gd name="T17" fmla="*/ 0 h 6"/>
                <a:gd name="T18" fmla="*/ 3 w 6"/>
                <a:gd name="T19" fmla="*/ 0 h 6"/>
                <a:gd name="T20" fmla="*/ 2 w 6"/>
                <a:gd name="T21" fmla="*/ 1 h 6"/>
                <a:gd name="T22" fmla="*/ 1 w 6"/>
                <a:gd name="T23" fmla="*/ 2 h 6"/>
                <a:gd name="T24" fmla="*/ 0 w 6"/>
                <a:gd name="T25" fmla="*/ 3 h 6"/>
                <a:gd name="T26" fmla="*/ 0 w 6"/>
                <a:gd name="T27" fmla="*/ 4 h 6"/>
                <a:gd name="T28" fmla="*/ 1 w 6"/>
                <a:gd name="T29" fmla="*/ 5 h 6"/>
                <a:gd name="T30" fmla="*/ 2 w 6"/>
                <a:gd name="T31" fmla="*/ 6 h 6"/>
                <a:gd name="T32" fmla="*/ 3 w 6"/>
                <a:gd name="T33" fmla="*/ 6 h 6"/>
                <a:gd name="T34" fmla="*/ 4 w 6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6"/>
                <a:gd name="T56" fmla="*/ 6 w 6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6">
                  <a:moveTo>
                    <a:pt x="4" y="6"/>
                  </a:moveTo>
                  <a:lnTo>
                    <a:pt x="5" y="6"/>
                  </a:lnTo>
                  <a:lnTo>
                    <a:pt x="6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88" name="Freeform 1706"/>
            <p:cNvSpPr>
              <a:spLocks/>
            </p:cNvSpPr>
            <p:nvPr/>
          </p:nvSpPr>
          <p:spPr bwMode="auto">
            <a:xfrm>
              <a:off x="3624" y="1741"/>
              <a:ext cx="7" cy="6"/>
            </a:xfrm>
            <a:custGeom>
              <a:avLst/>
              <a:gdLst>
                <a:gd name="T0" fmla="*/ 5 w 7"/>
                <a:gd name="T1" fmla="*/ 6 h 6"/>
                <a:gd name="T2" fmla="*/ 6 w 7"/>
                <a:gd name="T3" fmla="*/ 6 h 6"/>
                <a:gd name="T4" fmla="*/ 7 w 7"/>
                <a:gd name="T5" fmla="*/ 5 h 6"/>
                <a:gd name="T6" fmla="*/ 7 w 7"/>
                <a:gd name="T7" fmla="*/ 4 h 6"/>
                <a:gd name="T8" fmla="*/ 7 w 7"/>
                <a:gd name="T9" fmla="*/ 3 h 6"/>
                <a:gd name="T10" fmla="*/ 7 w 7"/>
                <a:gd name="T11" fmla="*/ 2 h 6"/>
                <a:gd name="T12" fmla="*/ 6 w 7"/>
                <a:gd name="T13" fmla="*/ 1 h 6"/>
                <a:gd name="T14" fmla="*/ 5 w 7"/>
                <a:gd name="T15" fmla="*/ 0 h 6"/>
                <a:gd name="T16" fmla="*/ 3 w 7"/>
                <a:gd name="T17" fmla="*/ 0 h 6"/>
                <a:gd name="T18" fmla="*/ 3 w 7"/>
                <a:gd name="T19" fmla="*/ 0 h 6"/>
                <a:gd name="T20" fmla="*/ 2 w 7"/>
                <a:gd name="T21" fmla="*/ 1 h 6"/>
                <a:gd name="T22" fmla="*/ 1 w 7"/>
                <a:gd name="T23" fmla="*/ 2 h 6"/>
                <a:gd name="T24" fmla="*/ 0 w 7"/>
                <a:gd name="T25" fmla="*/ 3 h 6"/>
                <a:gd name="T26" fmla="*/ 0 w 7"/>
                <a:gd name="T27" fmla="*/ 4 h 6"/>
                <a:gd name="T28" fmla="*/ 1 w 7"/>
                <a:gd name="T29" fmla="*/ 5 h 6"/>
                <a:gd name="T30" fmla="*/ 2 w 7"/>
                <a:gd name="T31" fmla="*/ 6 h 6"/>
                <a:gd name="T32" fmla="*/ 3 w 7"/>
                <a:gd name="T33" fmla="*/ 6 h 6"/>
                <a:gd name="T34" fmla="*/ 5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5" y="6"/>
                  </a:moveTo>
                  <a:lnTo>
                    <a:pt x="6" y="6"/>
                  </a:lnTo>
                  <a:lnTo>
                    <a:pt x="7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89" name="Freeform 1707"/>
            <p:cNvSpPr>
              <a:spLocks/>
            </p:cNvSpPr>
            <p:nvPr/>
          </p:nvSpPr>
          <p:spPr bwMode="auto">
            <a:xfrm>
              <a:off x="3612" y="1743"/>
              <a:ext cx="6" cy="7"/>
            </a:xfrm>
            <a:custGeom>
              <a:avLst/>
              <a:gdLst>
                <a:gd name="T0" fmla="*/ 3 w 6"/>
                <a:gd name="T1" fmla="*/ 7 h 7"/>
                <a:gd name="T2" fmla="*/ 4 w 6"/>
                <a:gd name="T3" fmla="*/ 7 h 7"/>
                <a:gd name="T4" fmla="*/ 5 w 6"/>
                <a:gd name="T5" fmla="*/ 6 h 7"/>
                <a:gd name="T6" fmla="*/ 6 w 6"/>
                <a:gd name="T7" fmla="*/ 4 h 7"/>
                <a:gd name="T8" fmla="*/ 6 w 6"/>
                <a:gd name="T9" fmla="*/ 3 h 7"/>
                <a:gd name="T10" fmla="*/ 5 w 6"/>
                <a:gd name="T11" fmla="*/ 2 h 7"/>
                <a:gd name="T12" fmla="*/ 4 w 6"/>
                <a:gd name="T13" fmla="*/ 1 h 7"/>
                <a:gd name="T14" fmla="*/ 3 w 6"/>
                <a:gd name="T15" fmla="*/ 0 h 7"/>
                <a:gd name="T16" fmla="*/ 2 w 6"/>
                <a:gd name="T17" fmla="*/ 0 h 7"/>
                <a:gd name="T18" fmla="*/ 2 w 6"/>
                <a:gd name="T19" fmla="*/ 0 h 7"/>
                <a:gd name="T20" fmla="*/ 1 w 6"/>
                <a:gd name="T21" fmla="*/ 1 h 7"/>
                <a:gd name="T22" fmla="*/ 0 w 6"/>
                <a:gd name="T23" fmla="*/ 2 h 7"/>
                <a:gd name="T24" fmla="*/ 0 w 6"/>
                <a:gd name="T25" fmla="*/ 3 h 7"/>
                <a:gd name="T26" fmla="*/ 0 w 6"/>
                <a:gd name="T27" fmla="*/ 4 h 7"/>
                <a:gd name="T28" fmla="*/ 0 w 6"/>
                <a:gd name="T29" fmla="*/ 6 h 7"/>
                <a:gd name="T30" fmla="*/ 1 w 6"/>
                <a:gd name="T31" fmla="*/ 7 h 7"/>
                <a:gd name="T32" fmla="*/ 2 w 6"/>
                <a:gd name="T33" fmla="*/ 7 h 7"/>
                <a:gd name="T34" fmla="*/ 3 w 6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7"/>
                <a:gd name="T56" fmla="*/ 6 w 6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7">
                  <a:moveTo>
                    <a:pt x="3" y="7"/>
                  </a:moveTo>
                  <a:lnTo>
                    <a:pt x="4" y="7"/>
                  </a:lnTo>
                  <a:lnTo>
                    <a:pt x="5" y="6"/>
                  </a:lnTo>
                  <a:lnTo>
                    <a:pt x="6" y="4"/>
                  </a:lnTo>
                  <a:lnTo>
                    <a:pt x="6" y="3"/>
                  </a:lnTo>
                  <a:lnTo>
                    <a:pt x="5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90" name="Freeform 1708"/>
            <p:cNvSpPr>
              <a:spLocks/>
            </p:cNvSpPr>
            <p:nvPr/>
          </p:nvSpPr>
          <p:spPr bwMode="auto">
            <a:xfrm>
              <a:off x="3598" y="1745"/>
              <a:ext cx="7" cy="7"/>
            </a:xfrm>
            <a:custGeom>
              <a:avLst/>
              <a:gdLst>
                <a:gd name="T0" fmla="*/ 3 w 7"/>
                <a:gd name="T1" fmla="*/ 7 h 7"/>
                <a:gd name="T2" fmla="*/ 5 w 7"/>
                <a:gd name="T3" fmla="*/ 7 h 7"/>
                <a:gd name="T4" fmla="*/ 6 w 7"/>
                <a:gd name="T5" fmla="*/ 6 h 7"/>
                <a:gd name="T6" fmla="*/ 7 w 7"/>
                <a:gd name="T7" fmla="*/ 5 h 7"/>
                <a:gd name="T8" fmla="*/ 7 w 7"/>
                <a:gd name="T9" fmla="*/ 4 h 7"/>
                <a:gd name="T10" fmla="*/ 6 w 7"/>
                <a:gd name="T11" fmla="*/ 2 h 7"/>
                <a:gd name="T12" fmla="*/ 5 w 7"/>
                <a:gd name="T13" fmla="*/ 1 h 7"/>
                <a:gd name="T14" fmla="*/ 3 w 7"/>
                <a:gd name="T15" fmla="*/ 0 h 7"/>
                <a:gd name="T16" fmla="*/ 2 w 7"/>
                <a:gd name="T17" fmla="*/ 0 h 7"/>
                <a:gd name="T18" fmla="*/ 2 w 7"/>
                <a:gd name="T19" fmla="*/ 0 h 7"/>
                <a:gd name="T20" fmla="*/ 1 w 7"/>
                <a:gd name="T21" fmla="*/ 1 h 7"/>
                <a:gd name="T22" fmla="*/ 0 w 7"/>
                <a:gd name="T23" fmla="*/ 2 h 7"/>
                <a:gd name="T24" fmla="*/ 0 w 7"/>
                <a:gd name="T25" fmla="*/ 4 h 7"/>
                <a:gd name="T26" fmla="*/ 0 w 7"/>
                <a:gd name="T27" fmla="*/ 5 h 7"/>
                <a:gd name="T28" fmla="*/ 0 w 7"/>
                <a:gd name="T29" fmla="*/ 6 h 7"/>
                <a:gd name="T30" fmla="*/ 1 w 7"/>
                <a:gd name="T31" fmla="*/ 7 h 7"/>
                <a:gd name="T32" fmla="*/ 2 w 7"/>
                <a:gd name="T33" fmla="*/ 7 h 7"/>
                <a:gd name="T34" fmla="*/ 3 w 7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7"/>
                <a:gd name="T56" fmla="*/ 7 w 7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7">
                  <a:moveTo>
                    <a:pt x="3" y="7"/>
                  </a:moveTo>
                  <a:lnTo>
                    <a:pt x="5" y="7"/>
                  </a:lnTo>
                  <a:lnTo>
                    <a:pt x="6" y="6"/>
                  </a:lnTo>
                  <a:lnTo>
                    <a:pt x="7" y="5"/>
                  </a:lnTo>
                  <a:lnTo>
                    <a:pt x="7" y="4"/>
                  </a:lnTo>
                  <a:lnTo>
                    <a:pt x="6" y="2"/>
                  </a:lnTo>
                  <a:lnTo>
                    <a:pt x="5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91" name="Freeform 1709"/>
            <p:cNvSpPr>
              <a:spLocks/>
            </p:cNvSpPr>
            <p:nvPr/>
          </p:nvSpPr>
          <p:spPr bwMode="auto">
            <a:xfrm>
              <a:off x="3585" y="1747"/>
              <a:ext cx="6" cy="7"/>
            </a:xfrm>
            <a:custGeom>
              <a:avLst/>
              <a:gdLst>
                <a:gd name="T0" fmla="*/ 3 w 6"/>
                <a:gd name="T1" fmla="*/ 7 h 7"/>
                <a:gd name="T2" fmla="*/ 4 w 6"/>
                <a:gd name="T3" fmla="*/ 6 h 7"/>
                <a:gd name="T4" fmla="*/ 5 w 6"/>
                <a:gd name="T5" fmla="*/ 5 h 7"/>
                <a:gd name="T6" fmla="*/ 6 w 6"/>
                <a:gd name="T7" fmla="*/ 4 h 7"/>
                <a:gd name="T8" fmla="*/ 6 w 6"/>
                <a:gd name="T9" fmla="*/ 3 h 7"/>
                <a:gd name="T10" fmla="*/ 5 w 6"/>
                <a:gd name="T11" fmla="*/ 2 h 7"/>
                <a:gd name="T12" fmla="*/ 4 w 6"/>
                <a:gd name="T13" fmla="*/ 0 h 7"/>
                <a:gd name="T14" fmla="*/ 3 w 6"/>
                <a:gd name="T15" fmla="*/ 0 h 7"/>
                <a:gd name="T16" fmla="*/ 2 w 6"/>
                <a:gd name="T17" fmla="*/ 0 h 7"/>
                <a:gd name="T18" fmla="*/ 2 w 6"/>
                <a:gd name="T19" fmla="*/ 0 h 7"/>
                <a:gd name="T20" fmla="*/ 1 w 6"/>
                <a:gd name="T21" fmla="*/ 0 h 7"/>
                <a:gd name="T22" fmla="*/ 0 w 6"/>
                <a:gd name="T23" fmla="*/ 2 h 7"/>
                <a:gd name="T24" fmla="*/ 0 w 6"/>
                <a:gd name="T25" fmla="*/ 3 h 7"/>
                <a:gd name="T26" fmla="*/ 0 w 6"/>
                <a:gd name="T27" fmla="*/ 4 h 7"/>
                <a:gd name="T28" fmla="*/ 0 w 6"/>
                <a:gd name="T29" fmla="*/ 5 h 7"/>
                <a:gd name="T30" fmla="*/ 1 w 6"/>
                <a:gd name="T31" fmla="*/ 6 h 7"/>
                <a:gd name="T32" fmla="*/ 2 w 6"/>
                <a:gd name="T33" fmla="*/ 7 h 7"/>
                <a:gd name="T34" fmla="*/ 3 w 6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7"/>
                <a:gd name="T56" fmla="*/ 6 w 6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7">
                  <a:moveTo>
                    <a:pt x="3" y="7"/>
                  </a:move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5" y="2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7"/>
                  </a:lnTo>
                  <a:lnTo>
                    <a:pt x="3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92" name="Freeform 1710"/>
            <p:cNvSpPr>
              <a:spLocks/>
            </p:cNvSpPr>
            <p:nvPr/>
          </p:nvSpPr>
          <p:spPr bwMode="auto">
            <a:xfrm>
              <a:off x="3571" y="1750"/>
              <a:ext cx="7" cy="6"/>
            </a:xfrm>
            <a:custGeom>
              <a:avLst/>
              <a:gdLst>
                <a:gd name="T0" fmla="*/ 4 w 7"/>
                <a:gd name="T1" fmla="*/ 6 h 6"/>
                <a:gd name="T2" fmla="*/ 6 w 7"/>
                <a:gd name="T3" fmla="*/ 5 h 6"/>
                <a:gd name="T4" fmla="*/ 7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7 w 7"/>
                <a:gd name="T11" fmla="*/ 1 h 6"/>
                <a:gd name="T12" fmla="*/ 6 w 7"/>
                <a:gd name="T13" fmla="*/ 0 h 6"/>
                <a:gd name="T14" fmla="*/ 4 w 7"/>
                <a:gd name="T15" fmla="*/ 0 h 6"/>
                <a:gd name="T16" fmla="*/ 3 w 7"/>
                <a:gd name="T17" fmla="*/ 0 h 6"/>
                <a:gd name="T18" fmla="*/ 3 w 7"/>
                <a:gd name="T19" fmla="*/ 0 h 6"/>
                <a:gd name="T20" fmla="*/ 2 w 7"/>
                <a:gd name="T21" fmla="*/ 0 h 6"/>
                <a:gd name="T22" fmla="*/ 1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1 w 7"/>
                <a:gd name="T29" fmla="*/ 4 h 6"/>
                <a:gd name="T30" fmla="*/ 2 w 7"/>
                <a:gd name="T31" fmla="*/ 5 h 6"/>
                <a:gd name="T32" fmla="*/ 3 w 7"/>
                <a:gd name="T33" fmla="*/ 6 h 6"/>
                <a:gd name="T34" fmla="*/ 4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4" y="6"/>
                  </a:move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93" name="Freeform 1711"/>
            <p:cNvSpPr>
              <a:spLocks/>
            </p:cNvSpPr>
            <p:nvPr/>
          </p:nvSpPr>
          <p:spPr bwMode="auto">
            <a:xfrm>
              <a:off x="3557" y="1752"/>
              <a:ext cx="7" cy="6"/>
            </a:xfrm>
            <a:custGeom>
              <a:avLst/>
              <a:gdLst>
                <a:gd name="T0" fmla="*/ 5 w 7"/>
                <a:gd name="T1" fmla="*/ 6 h 6"/>
                <a:gd name="T2" fmla="*/ 6 w 7"/>
                <a:gd name="T3" fmla="*/ 5 h 6"/>
                <a:gd name="T4" fmla="*/ 7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7 w 7"/>
                <a:gd name="T11" fmla="*/ 1 h 6"/>
                <a:gd name="T12" fmla="*/ 6 w 7"/>
                <a:gd name="T13" fmla="*/ 0 h 6"/>
                <a:gd name="T14" fmla="*/ 5 w 7"/>
                <a:gd name="T15" fmla="*/ 0 h 6"/>
                <a:gd name="T16" fmla="*/ 4 w 7"/>
                <a:gd name="T17" fmla="*/ 0 h 6"/>
                <a:gd name="T18" fmla="*/ 4 w 7"/>
                <a:gd name="T19" fmla="*/ 0 h 6"/>
                <a:gd name="T20" fmla="*/ 3 w 7"/>
                <a:gd name="T21" fmla="*/ 0 h 6"/>
                <a:gd name="T22" fmla="*/ 2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2 w 7"/>
                <a:gd name="T29" fmla="*/ 4 h 6"/>
                <a:gd name="T30" fmla="*/ 3 w 7"/>
                <a:gd name="T31" fmla="*/ 5 h 6"/>
                <a:gd name="T32" fmla="*/ 4 w 7"/>
                <a:gd name="T33" fmla="*/ 6 h 6"/>
                <a:gd name="T34" fmla="*/ 5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5" y="6"/>
                  </a:move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4"/>
                  </a:lnTo>
                  <a:lnTo>
                    <a:pt x="3" y="5"/>
                  </a:lnTo>
                  <a:lnTo>
                    <a:pt x="4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94" name="Freeform 1712"/>
            <p:cNvSpPr>
              <a:spLocks/>
            </p:cNvSpPr>
            <p:nvPr/>
          </p:nvSpPr>
          <p:spPr bwMode="auto">
            <a:xfrm>
              <a:off x="3544" y="1754"/>
              <a:ext cx="7" cy="6"/>
            </a:xfrm>
            <a:custGeom>
              <a:avLst/>
              <a:gdLst>
                <a:gd name="T0" fmla="*/ 4 w 7"/>
                <a:gd name="T1" fmla="*/ 6 h 6"/>
                <a:gd name="T2" fmla="*/ 5 w 7"/>
                <a:gd name="T3" fmla="*/ 5 h 6"/>
                <a:gd name="T4" fmla="*/ 7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7 w 7"/>
                <a:gd name="T11" fmla="*/ 1 h 6"/>
                <a:gd name="T12" fmla="*/ 5 w 7"/>
                <a:gd name="T13" fmla="*/ 0 h 6"/>
                <a:gd name="T14" fmla="*/ 4 w 7"/>
                <a:gd name="T15" fmla="*/ 0 h 6"/>
                <a:gd name="T16" fmla="*/ 3 w 7"/>
                <a:gd name="T17" fmla="*/ 0 h 6"/>
                <a:gd name="T18" fmla="*/ 3 w 7"/>
                <a:gd name="T19" fmla="*/ 0 h 6"/>
                <a:gd name="T20" fmla="*/ 2 w 7"/>
                <a:gd name="T21" fmla="*/ 0 h 6"/>
                <a:gd name="T22" fmla="*/ 1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1 w 7"/>
                <a:gd name="T29" fmla="*/ 4 h 6"/>
                <a:gd name="T30" fmla="*/ 2 w 7"/>
                <a:gd name="T31" fmla="*/ 5 h 6"/>
                <a:gd name="T32" fmla="*/ 3 w 7"/>
                <a:gd name="T33" fmla="*/ 6 h 6"/>
                <a:gd name="T34" fmla="*/ 4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4" y="6"/>
                  </a:moveTo>
                  <a:lnTo>
                    <a:pt x="5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95" name="Freeform 1713"/>
            <p:cNvSpPr>
              <a:spLocks/>
            </p:cNvSpPr>
            <p:nvPr/>
          </p:nvSpPr>
          <p:spPr bwMode="auto">
            <a:xfrm>
              <a:off x="3530" y="1756"/>
              <a:ext cx="8" cy="6"/>
            </a:xfrm>
            <a:custGeom>
              <a:avLst/>
              <a:gdLst>
                <a:gd name="T0" fmla="*/ 5 w 8"/>
                <a:gd name="T1" fmla="*/ 6 h 6"/>
                <a:gd name="T2" fmla="*/ 6 w 8"/>
                <a:gd name="T3" fmla="*/ 5 h 6"/>
                <a:gd name="T4" fmla="*/ 7 w 8"/>
                <a:gd name="T5" fmla="*/ 4 h 6"/>
                <a:gd name="T6" fmla="*/ 8 w 8"/>
                <a:gd name="T7" fmla="*/ 3 h 6"/>
                <a:gd name="T8" fmla="*/ 8 w 8"/>
                <a:gd name="T9" fmla="*/ 2 h 6"/>
                <a:gd name="T10" fmla="*/ 7 w 8"/>
                <a:gd name="T11" fmla="*/ 1 h 6"/>
                <a:gd name="T12" fmla="*/ 6 w 8"/>
                <a:gd name="T13" fmla="*/ 0 h 6"/>
                <a:gd name="T14" fmla="*/ 5 w 8"/>
                <a:gd name="T15" fmla="*/ 0 h 6"/>
                <a:gd name="T16" fmla="*/ 4 w 8"/>
                <a:gd name="T17" fmla="*/ 0 h 6"/>
                <a:gd name="T18" fmla="*/ 4 w 8"/>
                <a:gd name="T19" fmla="*/ 0 h 6"/>
                <a:gd name="T20" fmla="*/ 3 w 8"/>
                <a:gd name="T21" fmla="*/ 0 h 6"/>
                <a:gd name="T22" fmla="*/ 1 w 8"/>
                <a:gd name="T23" fmla="*/ 1 h 6"/>
                <a:gd name="T24" fmla="*/ 0 w 8"/>
                <a:gd name="T25" fmla="*/ 2 h 6"/>
                <a:gd name="T26" fmla="*/ 0 w 8"/>
                <a:gd name="T27" fmla="*/ 3 h 6"/>
                <a:gd name="T28" fmla="*/ 1 w 8"/>
                <a:gd name="T29" fmla="*/ 4 h 6"/>
                <a:gd name="T30" fmla="*/ 3 w 8"/>
                <a:gd name="T31" fmla="*/ 5 h 6"/>
                <a:gd name="T32" fmla="*/ 4 w 8"/>
                <a:gd name="T33" fmla="*/ 6 h 6"/>
                <a:gd name="T34" fmla="*/ 5 w 8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"/>
                <a:gd name="T55" fmla="*/ 0 h 6"/>
                <a:gd name="T56" fmla="*/ 8 w 8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" h="6">
                  <a:moveTo>
                    <a:pt x="5" y="6"/>
                  </a:moveTo>
                  <a:lnTo>
                    <a:pt x="6" y="5"/>
                  </a:lnTo>
                  <a:lnTo>
                    <a:pt x="7" y="4"/>
                  </a:lnTo>
                  <a:lnTo>
                    <a:pt x="8" y="3"/>
                  </a:lnTo>
                  <a:lnTo>
                    <a:pt x="8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3" y="5"/>
                  </a:lnTo>
                  <a:lnTo>
                    <a:pt x="4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96" name="Freeform 1714"/>
            <p:cNvSpPr>
              <a:spLocks/>
            </p:cNvSpPr>
            <p:nvPr/>
          </p:nvSpPr>
          <p:spPr bwMode="auto">
            <a:xfrm>
              <a:off x="3518" y="1758"/>
              <a:ext cx="7" cy="6"/>
            </a:xfrm>
            <a:custGeom>
              <a:avLst/>
              <a:gdLst>
                <a:gd name="T0" fmla="*/ 3 w 7"/>
                <a:gd name="T1" fmla="*/ 6 h 6"/>
                <a:gd name="T2" fmla="*/ 4 w 7"/>
                <a:gd name="T3" fmla="*/ 5 h 6"/>
                <a:gd name="T4" fmla="*/ 6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6 w 7"/>
                <a:gd name="T11" fmla="*/ 1 h 6"/>
                <a:gd name="T12" fmla="*/ 4 w 7"/>
                <a:gd name="T13" fmla="*/ 0 h 6"/>
                <a:gd name="T14" fmla="*/ 3 w 7"/>
                <a:gd name="T15" fmla="*/ 0 h 6"/>
                <a:gd name="T16" fmla="*/ 2 w 7"/>
                <a:gd name="T17" fmla="*/ 0 h 6"/>
                <a:gd name="T18" fmla="*/ 2 w 7"/>
                <a:gd name="T19" fmla="*/ 0 h 6"/>
                <a:gd name="T20" fmla="*/ 1 w 7"/>
                <a:gd name="T21" fmla="*/ 0 h 6"/>
                <a:gd name="T22" fmla="*/ 0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0 w 7"/>
                <a:gd name="T29" fmla="*/ 4 h 6"/>
                <a:gd name="T30" fmla="*/ 1 w 7"/>
                <a:gd name="T31" fmla="*/ 5 h 6"/>
                <a:gd name="T32" fmla="*/ 2 w 7"/>
                <a:gd name="T33" fmla="*/ 6 h 6"/>
                <a:gd name="T34" fmla="*/ 3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3" y="6"/>
                  </a:move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97" name="Freeform 1715"/>
            <p:cNvSpPr>
              <a:spLocks/>
            </p:cNvSpPr>
            <p:nvPr/>
          </p:nvSpPr>
          <p:spPr bwMode="auto">
            <a:xfrm>
              <a:off x="3504" y="1759"/>
              <a:ext cx="7" cy="6"/>
            </a:xfrm>
            <a:custGeom>
              <a:avLst/>
              <a:gdLst>
                <a:gd name="T0" fmla="*/ 4 w 7"/>
                <a:gd name="T1" fmla="*/ 6 h 6"/>
                <a:gd name="T2" fmla="*/ 5 w 7"/>
                <a:gd name="T3" fmla="*/ 6 h 6"/>
                <a:gd name="T4" fmla="*/ 6 w 7"/>
                <a:gd name="T5" fmla="*/ 5 h 6"/>
                <a:gd name="T6" fmla="*/ 7 w 7"/>
                <a:gd name="T7" fmla="*/ 4 h 6"/>
                <a:gd name="T8" fmla="*/ 7 w 7"/>
                <a:gd name="T9" fmla="*/ 3 h 6"/>
                <a:gd name="T10" fmla="*/ 6 w 7"/>
                <a:gd name="T11" fmla="*/ 2 h 6"/>
                <a:gd name="T12" fmla="*/ 5 w 7"/>
                <a:gd name="T13" fmla="*/ 1 h 6"/>
                <a:gd name="T14" fmla="*/ 4 w 7"/>
                <a:gd name="T15" fmla="*/ 0 h 6"/>
                <a:gd name="T16" fmla="*/ 3 w 7"/>
                <a:gd name="T17" fmla="*/ 0 h 6"/>
                <a:gd name="T18" fmla="*/ 3 w 7"/>
                <a:gd name="T19" fmla="*/ 0 h 6"/>
                <a:gd name="T20" fmla="*/ 1 w 7"/>
                <a:gd name="T21" fmla="*/ 1 h 6"/>
                <a:gd name="T22" fmla="*/ 0 w 7"/>
                <a:gd name="T23" fmla="*/ 2 h 6"/>
                <a:gd name="T24" fmla="*/ 0 w 7"/>
                <a:gd name="T25" fmla="*/ 3 h 6"/>
                <a:gd name="T26" fmla="*/ 0 w 7"/>
                <a:gd name="T27" fmla="*/ 4 h 6"/>
                <a:gd name="T28" fmla="*/ 0 w 7"/>
                <a:gd name="T29" fmla="*/ 5 h 6"/>
                <a:gd name="T30" fmla="*/ 1 w 7"/>
                <a:gd name="T31" fmla="*/ 6 h 6"/>
                <a:gd name="T32" fmla="*/ 3 w 7"/>
                <a:gd name="T33" fmla="*/ 6 h 6"/>
                <a:gd name="T34" fmla="*/ 4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4" y="6"/>
                  </a:move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98" name="Freeform 1716"/>
            <p:cNvSpPr>
              <a:spLocks/>
            </p:cNvSpPr>
            <p:nvPr/>
          </p:nvSpPr>
          <p:spPr bwMode="auto">
            <a:xfrm>
              <a:off x="3491" y="1761"/>
              <a:ext cx="7" cy="6"/>
            </a:xfrm>
            <a:custGeom>
              <a:avLst/>
              <a:gdLst>
                <a:gd name="T0" fmla="*/ 3 w 7"/>
                <a:gd name="T1" fmla="*/ 6 h 6"/>
                <a:gd name="T2" fmla="*/ 4 w 7"/>
                <a:gd name="T3" fmla="*/ 6 h 6"/>
                <a:gd name="T4" fmla="*/ 5 w 7"/>
                <a:gd name="T5" fmla="*/ 5 h 6"/>
                <a:gd name="T6" fmla="*/ 7 w 7"/>
                <a:gd name="T7" fmla="*/ 4 h 6"/>
                <a:gd name="T8" fmla="*/ 7 w 7"/>
                <a:gd name="T9" fmla="*/ 3 h 6"/>
                <a:gd name="T10" fmla="*/ 5 w 7"/>
                <a:gd name="T11" fmla="*/ 2 h 6"/>
                <a:gd name="T12" fmla="*/ 4 w 7"/>
                <a:gd name="T13" fmla="*/ 1 h 6"/>
                <a:gd name="T14" fmla="*/ 3 w 7"/>
                <a:gd name="T15" fmla="*/ 0 h 6"/>
                <a:gd name="T16" fmla="*/ 2 w 7"/>
                <a:gd name="T17" fmla="*/ 0 h 6"/>
                <a:gd name="T18" fmla="*/ 2 w 7"/>
                <a:gd name="T19" fmla="*/ 0 h 6"/>
                <a:gd name="T20" fmla="*/ 1 w 7"/>
                <a:gd name="T21" fmla="*/ 1 h 6"/>
                <a:gd name="T22" fmla="*/ 0 w 7"/>
                <a:gd name="T23" fmla="*/ 2 h 6"/>
                <a:gd name="T24" fmla="*/ 0 w 7"/>
                <a:gd name="T25" fmla="*/ 3 h 6"/>
                <a:gd name="T26" fmla="*/ 0 w 7"/>
                <a:gd name="T27" fmla="*/ 4 h 6"/>
                <a:gd name="T28" fmla="*/ 0 w 7"/>
                <a:gd name="T29" fmla="*/ 5 h 6"/>
                <a:gd name="T30" fmla="*/ 1 w 7"/>
                <a:gd name="T31" fmla="*/ 6 h 6"/>
                <a:gd name="T32" fmla="*/ 2 w 7"/>
                <a:gd name="T33" fmla="*/ 6 h 6"/>
                <a:gd name="T34" fmla="*/ 3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3" y="6"/>
                  </a:moveTo>
                  <a:lnTo>
                    <a:pt x="4" y="6"/>
                  </a:lnTo>
                  <a:lnTo>
                    <a:pt x="5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5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99" name="Freeform 1717"/>
            <p:cNvSpPr>
              <a:spLocks/>
            </p:cNvSpPr>
            <p:nvPr/>
          </p:nvSpPr>
          <p:spPr bwMode="auto">
            <a:xfrm>
              <a:off x="3477" y="1763"/>
              <a:ext cx="7" cy="7"/>
            </a:xfrm>
            <a:custGeom>
              <a:avLst/>
              <a:gdLst>
                <a:gd name="T0" fmla="*/ 5 w 7"/>
                <a:gd name="T1" fmla="*/ 7 h 7"/>
                <a:gd name="T2" fmla="*/ 6 w 7"/>
                <a:gd name="T3" fmla="*/ 7 h 7"/>
                <a:gd name="T4" fmla="*/ 7 w 7"/>
                <a:gd name="T5" fmla="*/ 6 h 7"/>
                <a:gd name="T6" fmla="*/ 7 w 7"/>
                <a:gd name="T7" fmla="*/ 4 h 7"/>
                <a:gd name="T8" fmla="*/ 7 w 7"/>
                <a:gd name="T9" fmla="*/ 3 h 7"/>
                <a:gd name="T10" fmla="*/ 7 w 7"/>
                <a:gd name="T11" fmla="*/ 2 h 7"/>
                <a:gd name="T12" fmla="*/ 6 w 7"/>
                <a:gd name="T13" fmla="*/ 1 h 7"/>
                <a:gd name="T14" fmla="*/ 5 w 7"/>
                <a:gd name="T15" fmla="*/ 0 h 7"/>
                <a:gd name="T16" fmla="*/ 4 w 7"/>
                <a:gd name="T17" fmla="*/ 0 h 7"/>
                <a:gd name="T18" fmla="*/ 4 w 7"/>
                <a:gd name="T19" fmla="*/ 0 h 7"/>
                <a:gd name="T20" fmla="*/ 2 w 7"/>
                <a:gd name="T21" fmla="*/ 1 h 7"/>
                <a:gd name="T22" fmla="*/ 1 w 7"/>
                <a:gd name="T23" fmla="*/ 2 h 7"/>
                <a:gd name="T24" fmla="*/ 0 w 7"/>
                <a:gd name="T25" fmla="*/ 3 h 7"/>
                <a:gd name="T26" fmla="*/ 0 w 7"/>
                <a:gd name="T27" fmla="*/ 4 h 7"/>
                <a:gd name="T28" fmla="*/ 1 w 7"/>
                <a:gd name="T29" fmla="*/ 6 h 7"/>
                <a:gd name="T30" fmla="*/ 2 w 7"/>
                <a:gd name="T31" fmla="*/ 7 h 7"/>
                <a:gd name="T32" fmla="*/ 4 w 7"/>
                <a:gd name="T33" fmla="*/ 7 h 7"/>
                <a:gd name="T34" fmla="*/ 5 w 7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7"/>
                <a:gd name="T56" fmla="*/ 7 w 7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7">
                  <a:moveTo>
                    <a:pt x="5" y="7"/>
                  </a:moveTo>
                  <a:lnTo>
                    <a:pt x="6" y="7"/>
                  </a:lnTo>
                  <a:lnTo>
                    <a:pt x="7" y="6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6"/>
                  </a:lnTo>
                  <a:lnTo>
                    <a:pt x="2" y="7"/>
                  </a:lnTo>
                  <a:lnTo>
                    <a:pt x="4" y="7"/>
                  </a:lnTo>
                  <a:lnTo>
                    <a:pt x="5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00" name="Freeform 1718"/>
            <p:cNvSpPr>
              <a:spLocks/>
            </p:cNvSpPr>
            <p:nvPr/>
          </p:nvSpPr>
          <p:spPr bwMode="auto">
            <a:xfrm>
              <a:off x="3464" y="1765"/>
              <a:ext cx="6" cy="7"/>
            </a:xfrm>
            <a:custGeom>
              <a:avLst/>
              <a:gdLst>
                <a:gd name="T0" fmla="*/ 4 w 6"/>
                <a:gd name="T1" fmla="*/ 7 h 7"/>
                <a:gd name="T2" fmla="*/ 5 w 6"/>
                <a:gd name="T3" fmla="*/ 7 h 7"/>
                <a:gd name="T4" fmla="*/ 6 w 6"/>
                <a:gd name="T5" fmla="*/ 6 h 7"/>
                <a:gd name="T6" fmla="*/ 6 w 6"/>
                <a:gd name="T7" fmla="*/ 5 h 7"/>
                <a:gd name="T8" fmla="*/ 6 w 6"/>
                <a:gd name="T9" fmla="*/ 4 h 7"/>
                <a:gd name="T10" fmla="*/ 6 w 6"/>
                <a:gd name="T11" fmla="*/ 2 h 7"/>
                <a:gd name="T12" fmla="*/ 5 w 6"/>
                <a:gd name="T13" fmla="*/ 1 h 7"/>
                <a:gd name="T14" fmla="*/ 4 w 6"/>
                <a:gd name="T15" fmla="*/ 0 h 7"/>
                <a:gd name="T16" fmla="*/ 3 w 6"/>
                <a:gd name="T17" fmla="*/ 0 h 7"/>
                <a:gd name="T18" fmla="*/ 3 w 6"/>
                <a:gd name="T19" fmla="*/ 0 h 7"/>
                <a:gd name="T20" fmla="*/ 2 w 6"/>
                <a:gd name="T21" fmla="*/ 1 h 7"/>
                <a:gd name="T22" fmla="*/ 1 w 6"/>
                <a:gd name="T23" fmla="*/ 2 h 7"/>
                <a:gd name="T24" fmla="*/ 0 w 6"/>
                <a:gd name="T25" fmla="*/ 4 h 7"/>
                <a:gd name="T26" fmla="*/ 0 w 6"/>
                <a:gd name="T27" fmla="*/ 5 h 7"/>
                <a:gd name="T28" fmla="*/ 1 w 6"/>
                <a:gd name="T29" fmla="*/ 6 h 7"/>
                <a:gd name="T30" fmla="*/ 2 w 6"/>
                <a:gd name="T31" fmla="*/ 7 h 7"/>
                <a:gd name="T32" fmla="*/ 3 w 6"/>
                <a:gd name="T33" fmla="*/ 7 h 7"/>
                <a:gd name="T34" fmla="*/ 4 w 6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7"/>
                <a:gd name="T56" fmla="*/ 6 w 6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7">
                  <a:moveTo>
                    <a:pt x="4" y="7"/>
                  </a:moveTo>
                  <a:lnTo>
                    <a:pt x="5" y="7"/>
                  </a:lnTo>
                  <a:lnTo>
                    <a:pt x="6" y="6"/>
                  </a:lnTo>
                  <a:lnTo>
                    <a:pt x="6" y="5"/>
                  </a:lnTo>
                  <a:lnTo>
                    <a:pt x="6" y="4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7"/>
                  </a:lnTo>
                  <a:lnTo>
                    <a:pt x="3" y="7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01" name="Freeform 1719"/>
            <p:cNvSpPr>
              <a:spLocks/>
            </p:cNvSpPr>
            <p:nvPr/>
          </p:nvSpPr>
          <p:spPr bwMode="auto">
            <a:xfrm>
              <a:off x="3450" y="1767"/>
              <a:ext cx="7" cy="7"/>
            </a:xfrm>
            <a:custGeom>
              <a:avLst/>
              <a:gdLst>
                <a:gd name="T0" fmla="*/ 5 w 7"/>
                <a:gd name="T1" fmla="*/ 7 h 7"/>
                <a:gd name="T2" fmla="*/ 6 w 7"/>
                <a:gd name="T3" fmla="*/ 7 h 7"/>
                <a:gd name="T4" fmla="*/ 7 w 7"/>
                <a:gd name="T5" fmla="*/ 6 h 7"/>
                <a:gd name="T6" fmla="*/ 7 w 7"/>
                <a:gd name="T7" fmla="*/ 5 h 7"/>
                <a:gd name="T8" fmla="*/ 7 w 7"/>
                <a:gd name="T9" fmla="*/ 4 h 7"/>
                <a:gd name="T10" fmla="*/ 7 w 7"/>
                <a:gd name="T11" fmla="*/ 3 h 7"/>
                <a:gd name="T12" fmla="*/ 6 w 7"/>
                <a:gd name="T13" fmla="*/ 2 h 7"/>
                <a:gd name="T14" fmla="*/ 5 w 7"/>
                <a:gd name="T15" fmla="*/ 0 h 7"/>
                <a:gd name="T16" fmla="*/ 3 w 7"/>
                <a:gd name="T17" fmla="*/ 0 h 7"/>
                <a:gd name="T18" fmla="*/ 3 w 7"/>
                <a:gd name="T19" fmla="*/ 0 h 7"/>
                <a:gd name="T20" fmla="*/ 2 w 7"/>
                <a:gd name="T21" fmla="*/ 2 h 7"/>
                <a:gd name="T22" fmla="*/ 1 w 7"/>
                <a:gd name="T23" fmla="*/ 3 h 7"/>
                <a:gd name="T24" fmla="*/ 0 w 7"/>
                <a:gd name="T25" fmla="*/ 4 h 7"/>
                <a:gd name="T26" fmla="*/ 0 w 7"/>
                <a:gd name="T27" fmla="*/ 5 h 7"/>
                <a:gd name="T28" fmla="*/ 1 w 7"/>
                <a:gd name="T29" fmla="*/ 6 h 7"/>
                <a:gd name="T30" fmla="*/ 2 w 7"/>
                <a:gd name="T31" fmla="*/ 7 h 7"/>
                <a:gd name="T32" fmla="*/ 3 w 7"/>
                <a:gd name="T33" fmla="*/ 7 h 7"/>
                <a:gd name="T34" fmla="*/ 5 w 7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7"/>
                <a:gd name="T56" fmla="*/ 7 w 7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7">
                  <a:moveTo>
                    <a:pt x="5" y="7"/>
                  </a:moveTo>
                  <a:lnTo>
                    <a:pt x="6" y="7"/>
                  </a:lnTo>
                  <a:lnTo>
                    <a:pt x="7" y="6"/>
                  </a:lnTo>
                  <a:lnTo>
                    <a:pt x="7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2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2"/>
                  </a:lnTo>
                  <a:lnTo>
                    <a:pt x="1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7"/>
                  </a:lnTo>
                  <a:lnTo>
                    <a:pt x="3" y="7"/>
                  </a:lnTo>
                  <a:lnTo>
                    <a:pt x="5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02" name="Freeform 1720"/>
            <p:cNvSpPr>
              <a:spLocks/>
            </p:cNvSpPr>
            <p:nvPr/>
          </p:nvSpPr>
          <p:spPr bwMode="auto">
            <a:xfrm>
              <a:off x="3438" y="1770"/>
              <a:ext cx="6" cy="6"/>
            </a:xfrm>
            <a:custGeom>
              <a:avLst/>
              <a:gdLst>
                <a:gd name="T0" fmla="*/ 3 w 6"/>
                <a:gd name="T1" fmla="*/ 6 h 6"/>
                <a:gd name="T2" fmla="*/ 4 w 6"/>
                <a:gd name="T3" fmla="*/ 6 h 6"/>
                <a:gd name="T4" fmla="*/ 5 w 6"/>
                <a:gd name="T5" fmla="*/ 5 h 6"/>
                <a:gd name="T6" fmla="*/ 6 w 6"/>
                <a:gd name="T7" fmla="*/ 4 h 6"/>
                <a:gd name="T8" fmla="*/ 6 w 6"/>
                <a:gd name="T9" fmla="*/ 3 h 6"/>
                <a:gd name="T10" fmla="*/ 5 w 6"/>
                <a:gd name="T11" fmla="*/ 2 h 6"/>
                <a:gd name="T12" fmla="*/ 4 w 6"/>
                <a:gd name="T13" fmla="*/ 1 h 6"/>
                <a:gd name="T14" fmla="*/ 3 w 6"/>
                <a:gd name="T15" fmla="*/ 0 h 6"/>
                <a:gd name="T16" fmla="*/ 2 w 6"/>
                <a:gd name="T17" fmla="*/ 0 h 6"/>
                <a:gd name="T18" fmla="*/ 2 w 6"/>
                <a:gd name="T19" fmla="*/ 0 h 6"/>
                <a:gd name="T20" fmla="*/ 1 w 6"/>
                <a:gd name="T21" fmla="*/ 1 h 6"/>
                <a:gd name="T22" fmla="*/ 0 w 6"/>
                <a:gd name="T23" fmla="*/ 2 h 6"/>
                <a:gd name="T24" fmla="*/ 0 w 6"/>
                <a:gd name="T25" fmla="*/ 3 h 6"/>
                <a:gd name="T26" fmla="*/ 0 w 6"/>
                <a:gd name="T27" fmla="*/ 4 h 6"/>
                <a:gd name="T28" fmla="*/ 0 w 6"/>
                <a:gd name="T29" fmla="*/ 5 h 6"/>
                <a:gd name="T30" fmla="*/ 1 w 6"/>
                <a:gd name="T31" fmla="*/ 6 h 6"/>
                <a:gd name="T32" fmla="*/ 2 w 6"/>
                <a:gd name="T33" fmla="*/ 6 h 6"/>
                <a:gd name="T34" fmla="*/ 3 w 6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6"/>
                <a:gd name="T56" fmla="*/ 6 w 6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6">
                  <a:moveTo>
                    <a:pt x="3" y="6"/>
                  </a:move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5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03" name="Freeform 1721"/>
            <p:cNvSpPr>
              <a:spLocks/>
            </p:cNvSpPr>
            <p:nvPr/>
          </p:nvSpPr>
          <p:spPr bwMode="auto">
            <a:xfrm>
              <a:off x="3424" y="1772"/>
              <a:ext cx="7" cy="6"/>
            </a:xfrm>
            <a:custGeom>
              <a:avLst/>
              <a:gdLst>
                <a:gd name="T0" fmla="*/ 4 w 7"/>
                <a:gd name="T1" fmla="*/ 6 h 6"/>
                <a:gd name="T2" fmla="*/ 5 w 7"/>
                <a:gd name="T3" fmla="*/ 5 h 6"/>
                <a:gd name="T4" fmla="*/ 6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6 w 7"/>
                <a:gd name="T11" fmla="*/ 1 h 6"/>
                <a:gd name="T12" fmla="*/ 5 w 7"/>
                <a:gd name="T13" fmla="*/ 0 h 6"/>
                <a:gd name="T14" fmla="*/ 4 w 7"/>
                <a:gd name="T15" fmla="*/ 0 h 6"/>
                <a:gd name="T16" fmla="*/ 2 w 7"/>
                <a:gd name="T17" fmla="*/ 0 h 6"/>
                <a:gd name="T18" fmla="*/ 2 w 7"/>
                <a:gd name="T19" fmla="*/ 0 h 6"/>
                <a:gd name="T20" fmla="*/ 1 w 7"/>
                <a:gd name="T21" fmla="*/ 0 h 6"/>
                <a:gd name="T22" fmla="*/ 0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0 w 7"/>
                <a:gd name="T29" fmla="*/ 4 h 6"/>
                <a:gd name="T30" fmla="*/ 1 w 7"/>
                <a:gd name="T31" fmla="*/ 5 h 6"/>
                <a:gd name="T32" fmla="*/ 2 w 7"/>
                <a:gd name="T33" fmla="*/ 6 h 6"/>
                <a:gd name="T34" fmla="*/ 4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4" y="6"/>
                  </a:moveTo>
                  <a:lnTo>
                    <a:pt x="5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04" name="Freeform 1722"/>
            <p:cNvSpPr>
              <a:spLocks/>
            </p:cNvSpPr>
            <p:nvPr/>
          </p:nvSpPr>
          <p:spPr bwMode="auto">
            <a:xfrm>
              <a:off x="3411" y="1774"/>
              <a:ext cx="6" cy="6"/>
            </a:xfrm>
            <a:custGeom>
              <a:avLst/>
              <a:gdLst>
                <a:gd name="T0" fmla="*/ 3 w 6"/>
                <a:gd name="T1" fmla="*/ 6 h 6"/>
                <a:gd name="T2" fmla="*/ 4 w 6"/>
                <a:gd name="T3" fmla="*/ 5 h 6"/>
                <a:gd name="T4" fmla="*/ 5 w 6"/>
                <a:gd name="T5" fmla="*/ 4 h 6"/>
                <a:gd name="T6" fmla="*/ 6 w 6"/>
                <a:gd name="T7" fmla="*/ 3 h 6"/>
                <a:gd name="T8" fmla="*/ 6 w 6"/>
                <a:gd name="T9" fmla="*/ 2 h 6"/>
                <a:gd name="T10" fmla="*/ 5 w 6"/>
                <a:gd name="T11" fmla="*/ 1 h 6"/>
                <a:gd name="T12" fmla="*/ 4 w 6"/>
                <a:gd name="T13" fmla="*/ 0 h 6"/>
                <a:gd name="T14" fmla="*/ 3 w 6"/>
                <a:gd name="T15" fmla="*/ 0 h 6"/>
                <a:gd name="T16" fmla="*/ 2 w 6"/>
                <a:gd name="T17" fmla="*/ 0 h 6"/>
                <a:gd name="T18" fmla="*/ 2 w 6"/>
                <a:gd name="T19" fmla="*/ 0 h 6"/>
                <a:gd name="T20" fmla="*/ 1 w 6"/>
                <a:gd name="T21" fmla="*/ 0 h 6"/>
                <a:gd name="T22" fmla="*/ 0 w 6"/>
                <a:gd name="T23" fmla="*/ 1 h 6"/>
                <a:gd name="T24" fmla="*/ 0 w 6"/>
                <a:gd name="T25" fmla="*/ 2 h 6"/>
                <a:gd name="T26" fmla="*/ 0 w 6"/>
                <a:gd name="T27" fmla="*/ 3 h 6"/>
                <a:gd name="T28" fmla="*/ 0 w 6"/>
                <a:gd name="T29" fmla="*/ 4 h 6"/>
                <a:gd name="T30" fmla="*/ 1 w 6"/>
                <a:gd name="T31" fmla="*/ 5 h 6"/>
                <a:gd name="T32" fmla="*/ 2 w 6"/>
                <a:gd name="T33" fmla="*/ 6 h 6"/>
                <a:gd name="T34" fmla="*/ 3 w 6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6"/>
                <a:gd name="T56" fmla="*/ 6 w 6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6">
                  <a:moveTo>
                    <a:pt x="3" y="6"/>
                  </a:moveTo>
                  <a:lnTo>
                    <a:pt x="4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05" name="Freeform 1723"/>
            <p:cNvSpPr>
              <a:spLocks/>
            </p:cNvSpPr>
            <p:nvPr/>
          </p:nvSpPr>
          <p:spPr bwMode="auto">
            <a:xfrm>
              <a:off x="3397" y="1776"/>
              <a:ext cx="7" cy="6"/>
            </a:xfrm>
            <a:custGeom>
              <a:avLst/>
              <a:gdLst>
                <a:gd name="T0" fmla="*/ 5 w 7"/>
                <a:gd name="T1" fmla="*/ 6 h 6"/>
                <a:gd name="T2" fmla="*/ 6 w 7"/>
                <a:gd name="T3" fmla="*/ 5 h 6"/>
                <a:gd name="T4" fmla="*/ 7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7 w 7"/>
                <a:gd name="T11" fmla="*/ 1 h 6"/>
                <a:gd name="T12" fmla="*/ 6 w 7"/>
                <a:gd name="T13" fmla="*/ 0 h 6"/>
                <a:gd name="T14" fmla="*/ 5 w 7"/>
                <a:gd name="T15" fmla="*/ 0 h 6"/>
                <a:gd name="T16" fmla="*/ 3 w 7"/>
                <a:gd name="T17" fmla="*/ 0 h 6"/>
                <a:gd name="T18" fmla="*/ 3 w 7"/>
                <a:gd name="T19" fmla="*/ 0 h 6"/>
                <a:gd name="T20" fmla="*/ 2 w 7"/>
                <a:gd name="T21" fmla="*/ 0 h 6"/>
                <a:gd name="T22" fmla="*/ 1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1 w 7"/>
                <a:gd name="T29" fmla="*/ 4 h 6"/>
                <a:gd name="T30" fmla="*/ 2 w 7"/>
                <a:gd name="T31" fmla="*/ 5 h 6"/>
                <a:gd name="T32" fmla="*/ 3 w 7"/>
                <a:gd name="T33" fmla="*/ 6 h 6"/>
                <a:gd name="T34" fmla="*/ 5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5" y="6"/>
                  </a:move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06" name="Freeform 1724"/>
            <p:cNvSpPr>
              <a:spLocks/>
            </p:cNvSpPr>
            <p:nvPr/>
          </p:nvSpPr>
          <p:spPr bwMode="auto">
            <a:xfrm>
              <a:off x="3383" y="1778"/>
              <a:ext cx="7" cy="6"/>
            </a:xfrm>
            <a:custGeom>
              <a:avLst/>
              <a:gdLst>
                <a:gd name="T0" fmla="*/ 5 w 7"/>
                <a:gd name="T1" fmla="*/ 6 h 6"/>
                <a:gd name="T2" fmla="*/ 6 w 7"/>
                <a:gd name="T3" fmla="*/ 5 h 6"/>
                <a:gd name="T4" fmla="*/ 7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7 w 7"/>
                <a:gd name="T11" fmla="*/ 1 h 6"/>
                <a:gd name="T12" fmla="*/ 6 w 7"/>
                <a:gd name="T13" fmla="*/ 0 h 6"/>
                <a:gd name="T14" fmla="*/ 5 w 7"/>
                <a:gd name="T15" fmla="*/ 0 h 6"/>
                <a:gd name="T16" fmla="*/ 4 w 7"/>
                <a:gd name="T17" fmla="*/ 0 h 6"/>
                <a:gd name="T18" fmla="*/ 4 w 7"/>
                <a:gd name="T19" fmla="*/ 0 h 6"/>
                <a:gd name="T20" fmla="*/ 3 w 7"/>
                <a:gd name="T21" fmla="*/ 0 h 6"/>
                <a:gd name="T22" fmla="*/ 2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2 w 7"/>
                <a:gd name="T29" fmla="*/ 4 h 6"/>
                <a:gd name="T30" fmla="*/ 3 w 7"/>
                <a:gd name="T31" fmla="*/ 5 h 6"/>
                <a:gd name="T32" fmla="*/ 4 w 7"/>
                <a:gd name="T33" fmla="*/ 6 h 6"/>
                <a:gd name="T34" fmla="*/ 5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5" y="6"/>
                  </a:move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4"/>
                  </a:lnTo>
                  <a:lnTo>
                    <a:pt x="3" y="5"/>
                  </a:lnTo>
                  <a:lnTo>
                    <a:pt x="4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07" name="Freeform 1725"/>
            <p:cNvSpPr>
              <a:spLocks/>
            </p:cNvSpPr>
            <p:nvPr/>
          </p:nvSpPr>
          <p:spPr bwMode="auto">
            <a:xfrm>
              <a:off x="3370" y="1780"/>
              <a:ext cx="7" cy="6"/>
            </a:xfrm>
            <a:custGeom>
              <a:avLst/>
              <a:gdLst>
                <a:gd name="T0" fmla="*/ 4 w 7"/>
                <a:gd name="T1" fmla="*/ 6 h 6"/>
                <a:gd name="T2" fmla="*/ 6 w 7"/>
                <a:gd name="T3" fmla="*/ 5 h 6"/>
                <a:gd name="T4" fmla="*/ 7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7 w 7"/>
                <a:gd name="T11" fmla="*/ 1 h 6"/>
                <a:gd name="T12" fmla="*/ 6 w 7"/>
                <a:gd name="T13" fmla="*/ 0 h 6"/>
                <a:gd name="T14" fmla="*/ 4 w 7"/>
                <a:gd name="T15" fmla="*/ 0 h 6"/>
                <a:gd name="T16" fmla="*/ 3 w 7"/>
                <a:gd name="T17" fmla="*/ 0 h 6"/>
                <a:gd name="T18" fmla="*/ 3 w 7"/>
                <a:gd name="T19" fmla="*/ 0 h 6"/>
                <a:gd name="T20" fmla="*/ 2 w 7"/>
                <a:gd name="T21" fmla="*/ 0 h 6"/>
                <a:gd name="T22" fmla="*/ 1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1 w 7"/>
                <a:gd name="T29" fmla="*/ 4 h 6"/>
                <a:gd name="T30" fmla="*/ 2 w 7"/>
                <a:gd name="T31" fmla="*/ 5 h 6"/>
                <a:gd name="T32" fmla="*/ 3 w 7"/>
                <a:gd name="T33" fmla="*/ 6 h 6"/>
                <a:gd name="T34" fmla="*/ 4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4" y="6"/>
                  </a:move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08" name="Freeform 1726"/>
            <p:cNvSpPr>
              <a:spLocks/>
            </p:cNvSpPr>
            <p:nvPr/>
          </p:nvSpPr>
          <p:spPr bwMode="auto">
            <a:xfrm>
              <a:off x="3356" y="1781"/>
              <a:ext cx="7" cy="6"/>
            </a:xfrm>
            <a:custGeom>
              <a:avLst/>
              <a:gdLst>
                <a:gd name="T0" fmla="*/ 5 w 7"/>
                <a:gd name="T1" fmla="*/ 6 h 6"/>
                <a:gd name="T2" fmla="*/ 6 w 7"/>
                <a:gd name="T3" fmla="*/ 6 h 6"/>
                <a:gd name="T4" fmla="*/ 7 w 7"/>
                <a:gd name="T5" fmla="*/ 5 h 6"/>
                <a:gd name="T6" fmla="*/ 7 w 7"/>
                <a:gd name="T7" fmla="*/ 4 h 6"/>
                <a:gd name="T8" fmla="*/ 7 w 7"/>
                <a:gd name="T9" fmla="*/ 3 h 6"/>
                <a:gd name="T10" fmla="*/ 7 w 7"/>
                <a:gd name="T11" fmla="*/ 2 h 6"/>
                <a:gd name="T12" fmla="*/ 6 w 7"/>
                <a:gd name="T13" fmla="*/ 1 h 6"/>
                <a:gd name="T14" fmla="*/ 5 w 7"/>
                <a:gd name="T15" fmla="*/ 0 h 6"/>
                <a:gd name="T16" fmla="*/ 4 w 7"/>
                <a:gd name="T17" fmla="*/ 0 h 6"/>
                <a:gd name="T18" fmla="*/ 4 w 7"/>
                <a:gd name="T19" fmla="*/ 0 h 6"/>
                <a:gd name="T20" fmla="*/ 3 w 7"/>
                <a:gd name="T21" fmla="*/ 1 h 6"/>
                <a:gd name="T22" fmla="*/ 1 w 7"/>
                <a:gd name="T23" fmla="*/ 2 h 6"/>
                <a:gd name="T24" fmla="*/ 0 w 7"/>
                <a:gd name="T25" fmla="*/ 3 h 6"/>
                <a:gd name="T26" fmla="*/ 0 w 7"/>
                <a:gd name="T27" fmla="*/ 4 h 6"/>
                <a:gd name="T28" fmla="*/ 1 w 7"/>
                <a:gd name="T29" fmla="*/ 5 h 6"/>
                <a:gd name="T30" fmla="*/ 3 w 7"/>
                <a:gd name="T31" fmla="*/ 6 h 6"/>
                <a:gd name="T32" fmla="*/ 4 w 7"/>
                <a:gd name="T33" fmla="*/ 6 h 6"/>
                <a:gd name="T34" fmla="*/ 5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5" y="6"/>
                  </a:moveTo>
                  <a:lnTo>
                    <a:pt x="6" y="6"/>
                  </a:lnTo>
                  <a:lnTo>
                    <a:pt x="7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09" name="Freeform 1727"/>
            <p:cNvSpPr>
              <a:spLocks/>
            </p:cNvSpPr>
            <p:nvPr/>
          </p:nvSpPr>
          <p:spPr bwMode="auto">
            <a:xfrm>
              <a:off x="3344" y="1783"/>
              <a:ext cx="7" cy="7"/>
            </a:xfrm>
            <a:custGeom>
              <a:avLst/>
              <a:gdLst>
                <a:gd name="T0" fmla="*/ 3 w 7"/>
                <a:gd name="T1" fmla="*/ 7 h 7"/>
                <a:gd name="T2" fmla="*/ 4 w 7"/>
                <a:gd name="T3" fmla="*/ 7 h 7"/>
                <a:gd name="T4" fmla="*/ 6 w 7"/>
                <a:gd name="T5" fmla="*/ 6 h 7"/>
                <a:gd name="T6" fmla="*/ 7 w 7"/>
                <a:gd name="T7" fmla="*/ 4 h 7"/>
                <a:gd name="T8" fmla="*/ 7 w 7"/>
                <a:gd name="T9" fmla="*/ 3 h 7"/>
                <a:gd name="T10" fmla="*/ 6 w 7"/>
                <a:gd name="T11" fmla="*/ 2 h 7"/>
                <a:gd name="T12" fmla="*/ 4 w 7"/>
                <a:gd name="T13" fmla="*/ 1 h 7"/>
                <a:gd name="T14" fmla="*/ 3 w 7"/>
                <a:gd name="T15" fmla="*/ 0 h 7"/>
                <a:gd name="T16" fmla="*/ 2 w 7"/>
                <a:gd name="T17" fmla="*/ 0 h 7"/>
                <a:gd name="T18" fmla="*/ 2 w 7"/>
                <a:gd name="T19" fmla="*/ 0 h 7"/>
                <a:gd name="T20" fmla="*/ 1 w 7"/>
                <a:gd name="T21" fmla="*/ 1 h 7"/>
                <a:gd name="T22" fmla="*/ 0 w 7"/>
                <a:gd name="T23" fmla="*/ 2 h 7"/>
                <a:gd name="T24" fmla="*/ 0 w 7"/>
                <a:gd name="T25" fmla="*/ 3 h 7"/>
                <a:gd name="T26" fmla="*/ 0 w 7"/>
                <a:gd name="T27" fmla="*/ 4 h 7"/>
                <a:gd name="T28" fmla="*/ 0 w 7"/>
                <a:gd name="T29" fmla="*/ 6 h 7"/>
                <a:gd name="T30" fmla="*/ 1 w 7"/>
                <a:gd name="T31" fmla="*/ 7 h 7"/>
                <a:gd name="T32" fmla="*/ 2 w 7"/>
                <a:gd name="T33" fmla="*/ 7 h 7"/>
                <a:gd name="T34" fmla="*/ 3 w 7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7"/>
                <a:gd name="T56" fmla="*/ 7 w 7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7">
                  <a:moveTo>
                    <a:pt x="3" y="7"/>
                  </a:moveTo>
                  <a:lnTo>
                    <a:pt x="4" y="7"/>
                  </a:lnTo>
                  <a:lnTo>
                    <a:pt x="6" y="6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10" name="Freeform 1728"/>
            <p:cNvSpPr>
              <a:spLocks/>
            </p:cNvSpPr>
            <p:nvPr/>
          </p:nvSpPr>
          <p:spPr bwMode="auto">
            <a:xfrm>
              <a:off x="3330" y="1785"/>
              <a:ext cx="7" cy="7"/>
            </a:xfrm>
            <a:custGeom>
              <a:avLst/>
              <a:gdLst>
                <a:gd name="T0" fmla="*/ 4 w 7"/>
                <a:gd name="T1" fmla="*/ 7 h 7"/>
                <a:gd name="T2" fmla="*/ 5 w 7"/>
                <a:gd name="T3" fmla="*/ 7 h 7"/>
                <a:gd name="T4" fmla="*/ 6 w 7"/>
                <a:gd name="T5" fmla="*/ 6 h 7"/>
                <a:gd name="T6" fmla="*/ 7 w 7"/>
                <a:gd name="T7" fmla="*/ 5 h 7"/>
                <a:gd name="T8" fmla="*/ 7 w 7"/>
                <a:gd name="T9" fmla="*/ 4 h 7"/>
                <a:gd name="T10" fmla="*/ 6 w 7"/>
                <a:gd name="T11" fmla="*/ 2 h 7"/>
                <a:gd name="T12" fmla="*/ 5 w 7"/>
                <a:gd name="T13" fmla="*/ 1 h 7"/>
                <a:gd name="T14" fmla="*/ 4 w 7"/>
                <a:gd name="T15" fmla="*/ 0 h 7"/>
                <a:gd name="T16" fmla="*/ 3 w 7"/>
                <a:gd name="T17" fmla="*/ 0 h 7"/>
                <a:gd name="T18" fmla="*/ 3 w 7"/>
                <a:gd name="T19" fmla="*/ 0 h 7"/>
                <a:gd name="T20" fmla="*/ 1 w 7"/>
                <a:gd name="T21" fmla="*/ 1 h 7"/>
                <a:gd name="T22" fmla="*/ 0 w 7"/>
                <a:gd name="T23" fmla="*/ 2 h 7"/>
                <a:gd name="T24" fmla="*/ 0 w 7"/>
                <a:gd name="T25" fmla="*/ 4 h 7"/>
                <a:gd name="T26" fmla="*/ 0 w 7"/>
                <a:gd name="T27" fmla="*/ 5 h 7"/>
                <a:gd name="T28" fmla="*/ 0 w 7"/>
                <a:gd name="T29" fmla="*/ 6 h 7"/>
                <a:gd name="T30" fmla="*/ 1 w 7"/>
                <a:gd name="T31" fmla="*/ 7 h 7"/>
                <a:gd name="T32" fmla="*/ 3 w 7"/>
                <a:gd name="T33" fmla="*/ 7 h 7"/>
                <a:gd name="T34" fmla="*/ 4 w 7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7"/>
                <a:gd name="T56" fmla="*/ 7 w 7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7">
                  <a:moveTo>
                    <a:pt x="4" y="7"/>
                  </a:moveTo>
                  <a:lnTo>
                    <a:pt x="5" y="7"/>
                  </a:lnTo>
                  <a:lnTo>
                    <a:pt x="6" y="6"/>
                  </a:lnTo>
                  <a:lnTo>
                    <a:pt x="7" y="5"/>
                  </a:lnTo>
                  <a:lnTo>
                    <a:pt x="7" y="4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3" y="7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11" name="Freeform 1729"/>
            <p:cNvSpPr>
              <a:spLocks/>
            </p:cNvSpPr>
            <p:nvPr/>
          </p:nvSpPr>
          <p:spPr bwMode="auto">
            <a:xfrm>
              <a:off x="3317" y="1787"/>
              <a:ext cx="7" cy="7"/>
            </a:xfrm>
            <a:custGeom>
              <a:avLst/>
              <a:gdLst>
                <a:gd name="T0" fmla="*/ 3 w 7"/>
                <a:gd name="T1" fmla="*/ 7 h 7"/>
                <a:gd name="T2" fmla="*/ 4 w 7"/>
                <a:gd name="T3" fmla="*/ 7 h 7"/>
                <a:gd name="T4" fmla="*/ 5 w 7"/>
                <a:gd name="T5" fmla="*/ 6 h 7"/>
                <a:gd name="T6" fmla="*/ 7 w 7"/>
                <a:gd name="T7" fmla="*/ 5 h 7"/>
                <a:gd name="T8" fmla="*/ 7 w 7"/>
                <a:gd name="T9" fmla="*/ 4 h 7"/>
                <a:gd name="T10" fmla="*/ 5 w 7"/>
                <a:gd name="T11" fmla="*/ 3 h 7"/>
                <a:gd name="T12" fmla="*/ 4 w 7"/>
                <a:gd name="T13" fmla="*/ 2 h 7"/>
                <a:gd name="T14" fmla="*/ 3 w 7"/>
                <a:gd name="T15" fmla="*/ 0 h 7"/>
                <a:gd name="T16" fmla="*/ 2 w 7"/>
                <a:gd name="T17" fmla="*/ 0 h 7"/>
                <a:gd name="T18" fmla="*/ 2 w 7"/>
                <a:gd name="T19" fmla="*/ 0 h 7"/>
                <a:gd name="T20" fmla="*/ 1 w 7"/>
                <a:gd name="T21" fmla="*/ 2 h 7"/>
                <a:gd name="T22" fmla="*/ 0 w 7"/>
                <a:gd name="T23" fmla="*/ 3 h 7"/>
                <a:gd name="T24" fmla="*/ 0 w 7"/>
                <a:gd name="T25" fmla="*/ 4 h 7"/>
                <a:gd name="T26" fmla="*/ 0 w 7"/>
                <a:gd name="T27" fmla="*/ 5 h 7"/>
                <a:gd name="T28" fmla="*/ 0 w 7"/>
                <a:gd name="T29" fmla="*/ 6 h 7"/>
                <a:gd name="T30" fmla="*/ 1 w 7"/>
                <a:gd name="T31" fmla="*/ 7 h 7"/>
                <a:gd name="T32" fmla="*/ 2 w 7"/>
                <a:gd name="T33" fmla="*/ 7 h 7"/>
                <a:gd name="T34" fmla="*/ 3 w 7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7"/>
                <a:gd name="T56" fmla="*/ 7 w 7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7">
                  <a:moveTo>
                    <a:pt x="3" y="7"/>
                  </a:moveTo>
                  <a:lnTo>
                    <a:pt x="4" y="7"/>
                  </a:lnTo>
                  <a:lnTo>
                    <a:pt x="5" y="6"/>
                  </a:lnTo>
                  <a:lnTo>
                    <a:pt x="7" y="5"/>
                  </a:lnTo>
                  <a:lnTo>
                    <a:pt x="7" y="4"/>
                  </a:lnTo>
                  <a:lnTo>
                    <a:pt x="5" y="3"/>
                  </a:lnTo>
                  <a:lnTo>
                    <a:pt x="4" y="2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12" name="Freeform 1730"/>
            <p:cNvSpPr>
              <a:spLocks/>
            </p:cNvSpPr>
            <p:nvPr/>
          </p:nvSpPr>
          <p:spPr bwMode="auto">
            <a:xfrm>
              <a:off x="3303" y="1790"/>
              <a:ext cx="7" cy="6"/>
            </a:xfrm>
            <a:custGeom>
              <a:avLst/>
              <a:gdLst>
                <a:gd name="T0" fmla="*/ 5 w 7"/>
                <a:gd name="T1" fmla="*/ 6 h 6"/>
                <a:gd name="T2" fmla="*/ 6 w 7"/>
                <a:gd name="T3" fmla="*/ 6 h 6"/>
                <a:gd name="T4" fmla="*/ 7 w 7"/>
                <a:gd name="T5" fmla="*/ 5 h 6"/>
                <a:gd name="T6" fmla="*/ 7 w 7"/>
                <a:gd name="T7" fmla="*/ 4 h 6"/>
                <a:gd name="T8" fmla="*/ 7 w 7"/>
                <a:gd name="T9" fmla="*/ 3 h 6"/>
                <a:gd name="T10" fmla="*/ 7 w 7"/>
                <a:gd name="T11" fmla="*/ 2 h 6"/>
                <a:gd name="T12" fmla="*/ 6 w 7"/>
                <a:gd name="T13" fmla="*/ 1 h 6"/>
                <a:gd name="T14" fmla="*/ 5 w 7"/>
                <a:gd name="T15" fmla="*/ 0 h 6"/>
                <a:gd name="T16" fmla="*/ 4 w 7"/>
                <a:gd name="T17" fmla="*/ 0 h 6"/>
                <a:gd name="T18" fmla="*/ 4 w 7"/>
                <a:gd name="T19" fmla="*/ 0 h 6"/>
                <a:gd name="T20" fmla="*/ 3 w 7"/>
                <a:gd name="T21" fmla="*/ 1 h 6"/>
                <a:gd name="T22" fmla="*/ 1 w 7"/>
                <a:gd name="T23" fmla="*/ 2 h 6"/>
                <a:gd name="T24" fmla="*/ 0 w 7"/>
                <a:gd name="T25" fmla="*/ 3 h 6"/>
                <a:gd name="T26" fmla="*/ 0 w 7"/>
                <a:gd name="T27" fmla="*/ 4 h 6"/>
                <a:gd name="T28" fmla="*/ 1 w 7"/>
                <a:gd name="T29" fmla="*/ 5 h 6"/>
                <a:gd name="T30" fmla="*/ 3 w 7"/>
                <a:gd name="T31" fmla="*/ 6 h 6"/>
                <a:gd name="T32" fmla="*/ 4 w 7"/>
                <a:gd name="T33" fmla="*/ 6 h 6"/>
                <a:gd name="T34" fmla="*/ 5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5" y="6"/>
                  </a:moveTo>
                  <a:lnTo>
                    <a:pt x="6" y="6"/>
                  </a:lnTo>
                  <a:lnTo>
                    <a:pt x="7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13" name="Freeform 1731"/>
            <p:cNvSpPr>
              <a:spLocks/>
            </p:cNvSpPr>
            <p:nvPr/>
          </p:nvSpPr>
          <p:spPr bwMode="auto">
            <a:xfrm>
              <a:off x="3290" y="1792"/>
              <a:ext cx="6" cy="6"/>
            </a:xfrm>
            <a:custGeom>
              <a:avLst/>
              <a:gdLst>
                <a:gd name="T0" fmla="*/ 4 w 6"/>
                <a:gd name="T1" fmla="*/ 6 h 6"/>
                <a:gd name="T2" fmla="*/ 5 w 6"/>
                <a:gd name="T3" fmla="*/ 6 h 6"/>
                <a:gd name="T4" fmla="*/ 6 w 6"/>
                <a:gd name="T5" fmla="*/ 5 h 6"/>
                <a:gd name="T6" fmla="*/ 6 w 6"/>
                <a:gd name="T7" fmla="*/ 4 h 6"/>
                <a:gd name="T8" fmla="*/ 6 w 6"/>
                <a:gd name="T9" fmla="*/ 3 h 6"/>
                <a:gd name="T10" fmla="*/ 6 w 6"/>
                <a:gd name="T11" fmla="*/ 2 h 6"/>
                <a:gd name="T12" fmla="*/ 5 w 6"/>
                <a:gd name="T13" fmla="*/ 1 h 6"/>
                <a:gd name="T14" fmla="*/ 4 w 6"/>
                <a:gd name="T15" fmla="*/ 0 h 6"/>
                <a:gd name="T16" fmla="*/ 3 w 6"/>
                <a:gd name="T17" fmla="*/ 0 h 6"/>
                <a:gd name="T18" fmla="*/ 3 w 6"/>
                <a:gd name="T19" fmla="*/ 0 h 6"/>
                <a:gd name="T20" fmla="*/ 2 w 6"/>
                <a:gd name="T21" fmla="*/ 1 h 6"/>
                <a:gd name="T22" fmla="*/ 1 w 6"/>
                <a:gd name="T23" fmla="*/ 2 h 6"/>
                <a:gd name="T24" fmla="*/ 0 w 6"/>
                <a:gd name="T25" fmla="*/ 3 h 6"/>
                <a:gd name="T26" fmla="*/ 0 w 6"/>
                <a:gd name="T27" fmla="*/ 4 h 6"/>
                <a:gd name="T28" fmla="*/ 1 w 6"/>
                <a:gd name="T29" fmla="*/ 5 h 6"/>
                <a:gd name="T30" fmla="*/ 2 w 6"/>
                <a:gd name="T31" fmla="*/ 6 h 6"/>
                <a:gd name="T32" fmla="*/ 3 w 6"/>
                <a:gd name="T33" fmla="*/ 6 h 6"/>
                <a:gd name="T34" fmla="*/ 4 w 6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6"/>
                <a:gd name="T56" fmla="*/ 6 w 6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6">
                  <a:moveTo>
                    <a:pt x="4" y="6"/>
                  </a:moveTo>
                  <a:lnTo>
                    <a:pt x="5" y="6"/>
                  </a:lnTo>
                  <a:lnTo>
                    <a:pt x="6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14" name="Freeform 1732"/>
            <p:cNvSpPr>
              <a:spLocks/>
            </p:cNvSpPr>
            <p:nvPr/>
          </p:nvSpPr>
          <p:spPr bwMode="auto">
            <a:xfrm>
              <a:off x="3276" y="1794"/>
              <a:ext cx="7" cy="6"/>
            </a:xfrm>
            <a:custGeom>
              <a:avLst/>
              <a:gdLst>
                <a:gd name="T0" fmla="*/ 5 w 7"/>
                <a:gd name="T1" fmla="*/ 6 h 6"/>
                <a:gd name="T2" fmla="*/ 6 w 7"/>
                <a:gd name="T3" fmla="*/ 5 h 6"/>
                <a:gd name="T4" fmla="*/ 7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7 w 7"/>
                <a:gd name="T11" fmla="*/ 1 h 6"/>
                <a:gd name="T12" fmla="*/ 6 w 7"/>
                <a:gd name="T13" fmla="*/ 0 h 6"/>
                <a:gd name="T14" fmla="*/ 5 w 7"/>
                <a:gd name="T15" fmla="*/ 0 h 6"/>
                <a:gd name="T16" fmla="*/ 4 w 7"/>
                <a:gd name="T17" fmla="*/ 0 h 6"/>
                <a:gd name="T18" fmla="*/ 4 w 7"/>
                <a:gd name="T19" fmla="*/ 0 h 6"/>
                <a:gd name="T20" fmla="*/ 2 w 7"/>
                <a:gd name="T21" fmla="*/ 0 h 6"/>
                <a:gd name="T22" fmla="*/ 1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1 w 7"/>
                <a:gd name="T29" fmla="*/ 4 h 6"/>
                <a:gd name="T30" fmla="*/ 2 w 7"/>
                <a:gd name="T31" fmla="*/ 5 h 6"/>
                <a:gd name="T32" fmla="*/ 4 w 7"/>
                <a:gd name="T33" fmla="*/ 6 h 6"/>
                <a:gd name="T34" fmla="*/ 5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5" y="6"/>
                  </a:move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5"/>
                  </a:lnTo>
                  <a:lnTo>
                    <a:pt x="4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15" name="Freeform 1733"/>
            <p:cNvSpPr>
              <a:spLocks/>
            </p:cNvSpPr>
            <p:nvPr/>
          </p:nvSpPr>
          <p:spPr bwMode="auto">
            <a:xfrm>
              <a:off x="3264" y="1796"/>
              <a:ext cx="7" cy="6"/>
            </a:xfrm>
            <a:custGeom>
              <a:avLst/>
              <a:gdLst>
                <a:gd name="T0" fmla="*/ 3 w 7"/>
                <a:gd name="T1" fmla="*/ 6 h 6"/>
                <a:gd name="T2" fmla="*/ 4 w 7"/>
                <a:gd name="T3" fmla="*/ 5 h 6"/>
                <a:gd name="T4" fmla="*/ 5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5 w 7"/>
                <a:gd name="T11" fmla="*/ 1 h 6"/>
                <a:gd name="T12" fmla="*/ 4 w 7"/>
                <a:gd name="T13" fmla="*/ 0 h 6"/>
                <a:gd name="T14" fmla="*/ 3 w 7"/>
                <a:gd name="T15" fmla="*/ 0 h 6"/>
                <a:gd name="T16" fmla="*/ 2 w 7"/>
                <a:gd name="T17" fmla="*/ 0 h 6"/>
                <a:gd name="T18" fmla="*/ 2 w 7"/>
                <a:gd name="T19" fmla="*/ 0 h 6"/>
                <a:gd name="T20" fmla="*/ 1 w 7"/>
                <a:gd name="T21" fmla="*/ 0 h 6"/>
                <a:gd name="T22" fmla="*/ 0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0 w 7"/>
                <a:gd name="T29" fmla="*/ 4 h 6"/>
                <a:gd name="T30" fmla="*/ 1 w 7"/>
                <a:gd name="T31" fmla="*/ 5 h 6"/>
                <a:gd name="T32" fmla="*/ 2 w 7"/>
                <a:gd name="T33" fmla="*/ 6 h 6"/>
                <a:gd name="T34" fmla="*/ 3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3" y="6"/>
                  </a:moveTo>
                  <a:lnTo>
                    <a:pt x="4" y="5"/>
                  </a:lnTo>
                  <a:lnTo>
                    <a:pt x="5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16" name="Freeform 1734"/>
            <p:cNvSpPr>
              <a:spLocks/>
            </p:cNvSpPr>
            <p:nvPr/>
          </p:nvSpPr>
          <p:spPr bwMode="auto">
            <a:xfrm>
              <a:off x="3250" y="1798"/>
              <a:ext cx="7" cy="6"/>
            </a:xfrm>
            <a:custGeom>
              <a:avLst/>
              <a:gdLst>
                <a:gd name="T0" fmla="*/ 4 w 7"/>
                <a:gd name="T1" fmla="*/ 6 h 6"/>
                <a:gd name="T2" fmla="*/ 5 w 7"/>
                <a:gd name="T3" fmla="*/ 5 h 6"/>
                <a:gd name="T4" fmla="*/ 6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6 w 7"/>
                <a:gd name="T11" fmla="*/ 1 h 6"/>
                <a:gd name="T12" fmla="*/ 5 w 7"/>
                <a:gd name="T13" fmla="*/ 0 h 6"/>
                <a:gd name="T14" fmla="*/ 4 w 7"/>
                <a:gd name="T15" fmla="*/ 0 h 6"/>
                <a:gd name="T16" fmla="*/ 2 w 7"/>
                <a:gd name="T17" fmla="*/ 0 h 6"/>
                <a:gd name="T18" fmla="*/ 2 w 7"/>
                <a:gd name="T19" fmla="*/ 0 h 6"/>
                <a:gd name="T20" fmla="*/ 1 w 7"/>
                <a:gd name="T21" fmla="*/ 0 h 6"/>
                <a:gd name="T22" fmla="*/ 0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0 w 7"/>
                <a:gd name="T29" fmla="*/ 4 h 6"/>
                <a:gd name="T30" fmla="*/ 1 w 7"/>
                <a:gd name="T31" fmla="*/ 5 h 6"/>
                <a:gd name="T32" fmla="*/ 2 w 7"/>
                <a:gd name="T33" fmla="*/ 6 h 6"/>
                <a:gd name="T34" fmla="*/ 4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4" y="6"/>
                  </a:moveTo>
                  <a:lnTo>
                    <a:pt x="5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17" name="Freeform 1735"/>
            <p:cNvSpPr>
              <a:spLocks/>
            </p:cNvSpPr>
            <p:nvPr/>
          </p:nvSpPr>
          <p:spPr bwMode="auto">
            <a:xfrm>
              <a:off x="3237" y="1800"/>
              <a:ext cx="6" cy="6"/>
            </a:xfrm>
            <a:custGeom>
              <a:avLst/>
              <a:gdLst>
                <a:gd name="T0" fmla="*/ 3 w 6"/>
                <a:gd name="T1" fmla="*/ 6 h 6"/>
                <a:gd name="T2" fmla="*/ 4 w 6"/>
                <a:gd name="T3" fmla="*/ 5 h 6"/>
                <a:gd name="T4" fmla="*/ 5 w 6"/>
                <a:gd name="T5" fmla="*/ 4 h 6"/>
                <a:gd name="T6" fmla="*/ 6 w 6"/>
                <a:gd name="T7" fmla="*/ 3 h 6"/>
                <a:gd name="T8" fmla="*/ 6 w 6"/>
                <a:gd name="T9" fmla="*/ 2 h 6"/>
                <a:gd name="T10" fmla="*/ 5 w 6"/>
                <a:gd name="T11" fmla="*/ 1 h 6"/>
                <a:gd name="T12" fmla="*/ 4 w 6"/>
                <a:gd name="T13" fmla="*/ 0 h 6"/>
                <a:gd name="T14" fmla="*/ 3 w 6"/>
                <a:gd name="T15" fmla="*/ 0 h 6"/>
                <a:gd name="T16" fmla="*/ 2 w 6"/>
                <a:gd name="T17" fmla="*/ 0 h 6"/>
                <a:gd name="T18" fmla="*/ 2 w 6"/>
                <a:gd name="T19" fmla="*/ 0 h 6"/>
                <a:gd name="T20" fmla="*/ 1 w 6"/>
                <a:gd name="T21" fmla="*/ 0 h 6"/>
                <a:gd name="T22" fmla="*/ 0 w 6"/>
                <a:gd name="T23" fmla="*/ 1 h 6"/>
                <a:gd name="T24" fmla="*/ 0 w 6"/>
                <a:gd name="T25" fmla="*/ 2 h 6"/>
                <a:gd name="T26" fmla="*/ 0 w 6"/>
                <a:gd name="T27" fmla="*/ 3 h 6"/>
                <a:gd name="T28" fmla="*/ 0 w 6"/>
                <a:gd name="T29" fmla="*/ 4 h 6"/>
                <a:gd name="T30" fmla="*/ 1 w 6"/>
                <a:gd name="T31" fmla="*/ 5 h 6"/>
                <a:gd name="T32" fmla="*/ 2 w 6"/>
                <a:gd name="T33" fmla="*/ 6 h 6"/>
                <a:gd name="T34" fmla="*/ 3 w 6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6"/>
                <a:gd name="T56" fmla="*/ 6 w 6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6">
                  <a:moveTo>
                    <a:pt x="3" y="6"/>
                  </a:moveTo>
                  <a:lnTo>
                    <a:pt x="4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18" name="Freeform 1736"/>
            <p:cNvSpPr>
              <a:spLocks/>
            </p:cNvSpPr>
            <p:nvPr/>
          </p:nvSpPr>
          <p:spPr bwMode="auto">
            <a:xfrm>
              <a:off x="3223" y="1802"/>
              <a:ext cx="7" cy="7"/>
            </a:xfrm>
            <a:custGeom>
              <a:avLst/>
              <a:gdLst>
                <a:gd name="T0" fmla="*/ 5 w 7"/>
                <a:gd name="T1" fmla="*/ 7 h 7"/>
                <a:gd name="T2" fmla="*/ 6 w 7"/>
                <a:gd name="T3" fmla="*/ 5 h 7"/>
                <a:gd name="T4" fmla="*/ 7 w 7"/>
                <a:gd name="T5" fmla="*/ 4 h 7"/>
                <a:gd name="T6" fmla="*/ 7 w 7"/>
                <a:gd name="T7" fmla="*/ 3 h 7"/>
                <a:gd name="T8" fmla="*/ 7 w 7"/>
                <a:gd name="T9" fmla="*/ 2 h 7"/>
                <a:gd name="T10" fmla="*/ 7 w 7"/>
                <a:gd name="T11" fmla="*/ 1 h 7"/>
                <a:gd name="T12" fmla="*/ 6 w 7"/>
                <a:gd name="T13" fmla="*/ 0 h 7"/>
                <a:gd name="T14" fmla="*/ 5 w 7"/>
                <a:gd name="T15" fmla="*/ 0 h 7"/>
                <a:gd name="T16" fmla="*/ 3 w 7"/>
                <a:gd name="T17" fmla="*/ 0 h 7"/>
                <a:gd name="T18" fmla="*/ 3 w 7"/>
                <a:gd name="T19" fmla="*/ 0 h 7"/>
                <a:gd name="T20" fmla="*/ 2 w 7"/>
                <a:gd name="T21" fmla="*/ 0 h 7"/>
                <a:gd name="T22" fmla="*/ 1 w 7"/>
                <a:gd name="T23" fmla="*/ 1 h 7"/>
                <a:gd name="T24" fmla="*/ 0 w 7"/>
                <a:gd name="T25" fmla="*/ 2 h 7"/>
                <a:gd name="T26" fmla="*/ 0 w 7"/>
                <a:gd name="T27" fmla="*/ 3 h 7"/>
                <a:gd name="T28" fmla="*/ 1 w 7"/>
                <a:gd name="T29" fmla="*/ 4 h 7"/>
                <a:gd name="T30" fmla="*/ 2 w 7"/>
                <a:gd name="T31" fmla="*/ 5 h 7"/>
                <a:gd name="T32" fmla="*/ 3 w 7"/>
                <a:gd name="T33" fmla="*/ 7 h 7"/>
                <a:gd name="T34" fmla="*/ 5 w 7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7"/>
                <a:gd name="T56" fmla="*/ 7 w 7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7">
                  <a:moveTo>
                    <a:pt x="5" y="7"/>
                  </a:move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5"/>
                  </a:lnTo>
                  <a:lnTo>
                    <a:pt x="3" y="7"/>
                  </a:lnTo>
                  <a:lnTo>
                    <a:pt x="5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19" name="Freeform 1737"/>
            <p:cNvSpPr>
              <a:spLocks/>
            </p:cNvSpPr>
            <p:nvPr/>
          </p:nvSpPr>
          <p:spPr bwMode="auto">
            <a:xfrm>
              <a:off x="3210" y="1803"/>
              <a:ext cx="6" cy="7"/>
            </a:xfrm>
            <a:custGeom>
              <a:avLst/>
              <a:gdLst>
                <a:gd name="T0" fmla="*/ 4 w 6"/>
                <a:gd name="T1" fmla="*/ 7 h 7"/>
                <a:gd name="T2" fmla="*/ 5 w 6"/>
                <a:gd name="T3" fmla="*/ 7 h 7"/>
                <a:gd name="T4" fmla="*/ 6 w 6"/>
                <a:gd name="T5" fmla="*/ 6 h 7"/>
                <a:gd name="T6" fmla="*/ 6 w 6"/>
                <a:gd name="T7" fmla="*/ 4 h 7"/>
                <a:gd name="T8" fmla="*/ 6 w 6"/>
                <a:gd name="T9" fmla="*/ 3 h 7"/>
                <a:gd name="T10" fmla="*/ 6 w 6"/>
                <a:gd name="T11" fmla="*/ 2 h 7"/>
                <a:gd name="T12" fmla="*/ 5 w 6"/>
                <a:gd name="T13" fmla="*/ 1 h 7"/>
                <a:gd name="T14" fmla="*/ 4 w 6"/>
                <a:gd name="T15" fmla="*/ 0 h 7"/>
                <a:gd name="T16" fmla="*/ 3 w 6"/>
                <a:gd name="T17" fmla="*/ 0 h 7"/>
                <a:gd name="T18" fmla="*/ 3 w 6"/>
                <a:gd name="T19" fmla="*/ 0 h 7"/>
                <a:gd name="T20" fmla="*/ 2 w 6"/>
                <a:gd name="T21" fmla="*/ 1 h 7"/>
                <a:gd name="T22" fmla="*/ 1 w 6"/>
                <a:gd name="T23" fmla="*/ 2 h 7"/>
                <a:gd name="T24" fmla="*/ 0 w 6"/>
                <a:gd name="T25" fmla="*/ 3 h 7"/>
                <a:gd name="T26" fmla="*/ 0 w 6"/>
                <a:gd name="T27" fmla="*/ 4 h 7"/>
                <a:gd name="T28" fmla="*/ 1 w 6"/>
                <a:gd name="T29" fmla="*/ 6 h 7"/>
                <a:gd name="T30" fmla="*/ 2 w 6"/>
                <a:gd name="T31" fmla="*/ 7 h 7"/>
                <a:gd name="T32" fmla="*/ 3 w 6"/>
                <a:gd name="T33" fmla="*/ 7 h 7"/>
                <a:gd name="T34" fmla="*/ 4 w 6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7"/>
                <a:gd name="T56" fmla="*/ 6 w 6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7">
                  <a:moveTo>
                    <a:pt x="4" y="7"/>
                  </a:moveTo>
                  <a:lnTo>
                    <a:pt x="5" y="7"/>
                  </a:lnTo>
                  <a:lnTo>
                    <a:pt x="6" y="6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6"/>
                  </a:lnTo>
                  <a:lnTo>
                    <a:pt x="2" y="7"/>
                  </a:lnTo>
                  <a:lnTo>
                    <a:pt x="3" y="7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20" name="Freeform 1738"/>
            <p:cNvSpPr>
              <a:spLocks/>
            </p:cNvSpPr>
            <p:nvPr/>
          </p:nvSpPr>
          <p:spPr bwMode="auto">
            <a:xfrm>
              <a:off x="3196" y="1805"/>
              <a:ext cx="7" cy="7"/>
            </a:xfrm>
            <a:custGeom>
              <a:avLst/>
              <a:gdLst>
                <a:gd name="T0" fmla="*/ 4 w 7"/>
                <a:gd name="T1" fmla="*/ 7 h 7"/>
                <a:gd name="T2" fmla="*/ 6 w 7"/>
                <a:gd name="T3" fmla="*/ 7 h 7"/>
                <a:gd name="T4" fmla="*/ 7 w 7"/>
                <a:gd name="T5" fmla="*/ 6 h 7"/>
                <a:gd name="T6" fmla="*/ 7 w 7"/>
                <a:gd name="T7" fmla="*/ 5 h 7"/>
                <a:gd name="T8" fmla="*/ 7 w 7"/>
                <a:gd name="T9" fmla="*/ 4 h 7"/>
                <a:gd name="T10" fmla="*/ 7 w 7"/>
                <a:gd name="T11" fmla="*/ 2 h 7"/>
                <a:gd name="T12" fmla="*/ 6 w 7"/>
                <a:gd name="T13" fmla="*/ 1 h 7"/>
                <a:gd name="T14" fmla="*/ 4 w 7"/>
                <a:gd name="T15" fmla="*/ 0 h 7"/>
                <a:gd name="T16" fmla="*/ 3 w 7"/>
                <a:gd name="T17" fmla="*/ 0 h 7"/>
                <a:gd name="T18" fmla="*/ 3 w 7"/>
                <a:gd name="T19" fmla="*/ 0 h 7"/>
                <a:gd name="T20" fmla="*/ 2 w 7"/>
                <a:gd name="T21" fmla="*/ 1 h 7"/>
                <a:gd name="T22" fmla="*/ 1 w 7"/>
                <a:gd name="T23" fmla="*/ 2 h 7"/>
                <a:gd name="T24" fmla="*/ 0 w 7"/>
                <a:gd name="T25" fmla="*/ 4 h 7"/>
                <a:gd name="T26" fmla="*/ 0 w 7"/>
                <a:gd name="T27" fmla="*/ 5 h 7"/>
                <a:gd name="T28" fmla="*/ 1 w 7"/>
                <a:gd name="T29" fmla="*/ 6 h 7"/>
                <a:gd name="T30" fmla="*/ 2 w 7"/>
                <a:gd name="T31" fmla="*/ 7 h 7"/>
                <a:gd name="T32" fmla="*/ 3 w 7"/>
                <a:gd name="T33" fmla="*/ 7 h 7"/>
                <a:gd name="T34" fmla="*/ 4 w 7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7"/>
                <a:gd name="T56" fmla="*/ 7 w 7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7">
                  <a:moveTo>
                    <a:pt x="4" y="7"/>
                  </a:moveTo>
                  <a:lnTo>
                    <a:pt x="6" y="7"/>
                  </a:lnTo>
                  <a:lnTo>
                    <a:pt x="7" y="6"/>
                  </a:lnTo>
                  <a:lnTo>
                    <a:pt x="7" y="5"/>
                  </a:lnTo>
                  <a:lnTo>
                    <a:pt x="7" y="4"/>
                  </a:lnTo>
                  <a:lnTo>
                    <a:pt x="7" y="2"/>
                  </a:lnTo>
                  <a:lnTo>
                    <a:pt x="6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7"/>
                  </a:lnTo>
                  <a:lnTo>
                    <a:pt x="3" y="7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21" name="Freeform 1739"/>
            <p:cNvSpPr>
              <a:spLocks/>
            </p:cNvSpPr>
            <p:nvPr/>
          </p:nvSpPr>
          <p:spPr bwMode="auto">
            <a:xfrm>
              <a:off x="3182" y="1807"/>
              <a:ext cx="7" cy="7"/>
            </a:xfrm>
            <a:custGeom>
              <a:avLst/>
              <a:gdLst>
                <a:gd name="T0" fmla="*/ 5 w 7"/>
                <a:gd name="T1" fmla="*/ 7 h 7"/>
                <a:gd name="T2" fmla="*/ 6 w 7"/>
                <a:gd name="T3" fmla="*/ 7 h 7"/>
                <a:gd name="T4" fmla="*/ 7 w 7"/>
                <a:gd name="T5" fmla="*/ 6 h 7"/>
                <a:gd name="T6" fmla="*/ 7 w 7"/>
                <a:gd name="T7" fmla="*/ 5 h 7"/>
                <a:gd name="T8" fmla="*/ 7 w 7"/>
                <a:gd name="T9" fmla="*/ 4 h 7"/>
                <a:gd name="T10" fmla="*/ 7 w 7"/>
                <a:gd name="T11" fmla="*/ 3 h 7"/>
                <a:gd name="T12" fmla="*/ 6 w 7"/>
                <a:gd name="T13" fmla="*/ 2 h 7"/>
                <a:gd name="T14" fmla="*/ 5 w 7"/>
                <a:gd name="T15" fmla="*/ 0 h 7"/>
                <a:gd name="T16" fmla="*/ 4 w 7"/>
                <a:gd name="T17" fmla="*/ 0 h 7"/>
                <a:gd name="T18" fmla="*/ 4 w 7"/>
                <a:gd name="T19" fmla="*/ 0 h 7"/>
                <a:gd name="T20" fmla="*/ 3 w 7"/>
                <a:gd name="T21" fmla="*/ 2 h 7"/>
                <a:gd name="T22" fmla="*/ 2 w 7"/>
                <a:gd name="T23" fmla="*/ 3 h 7"/>
                <a:gd name="T24" fmla="*/ 0 w 7"/>
                <a:gd name="T25" fmla="*/ 4 h 7"/>
                <a:gd name="T26" fmla="*/ 0 w 7"/>
                <a:gd name="T27" fmla="*/ 5 h 7"/>
                <a:gd name="T28" fmla="*/ 2 w 7"/>
                <a:gd name="T29" fmla="*/ 6 h 7"/>
                <a:gd name="T30" fmla="*/ 3 w 7"/>
                <a:gd name="T31" fmla="*/ 7 h 7"/>
                <a:gd name="T32" fmla="*/ 4 w 7"/>
                <a:gd name="T33" fmla="*/ 7 h 7"/>
                <a:gd name="T34" fmla="*/ 5 w 7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7"/>
                <a:gd name="T56" fmla="*/ 7 w 7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7">
                  <a:moveTo>
                    <a:pt x="5" y="7"/>
                  </a:moveTo>
                  <a:lnTo>
                    <a:pt x="6" y="7"/>
                  </a:lnTo>
                  <a:lnTo>
                    <a:pt x="7" y="6"/>
                  </a:lnTo>
                  <a:lnTo>
                    <a:pt x="7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2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2"/>
                  </a:lnTo>
                  <a:lnTo>
                    <a:pt x="2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2" y="6"/>
                  </a:lnTo>
                  <a:lnTo>
                    <a:pt x="3" y="7"/>
                  </a:lnTo>
                  <a:lnTo>
                    <a:pt x="4" y="7"/>
                  </a:lnTo>
                  <a:lnTo>
                    <a:pt x="5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22" name="Freeform 1740"/>
            <p:cNvSpPr>
              <a:spLocks/>
            </p:cNvSpPr>
            <p:nvPr/>
          </p:nvSpPr>
          <p:spPr bwMode="auto">
            <a:xfrm>
              <a:off x="3170" y="1810"/>
              <a:ext cx="7" cy="6"/>
            </a:xfrm>
            <a:custGeom>
              <a:avLst/>
              <a:gdLst>
                <a:gd name="T0" fmla="*/ 3 w 7"/>
                <a:gd name="T1" fmla="*/ 6 h 6"/>
                <a:gd name="T2" fmla="*/ 4 w 7"/>
                <a:gd name="T3" fmla="*/ 6 h 6"/>
                <a:gd name="T4" fmla="*/ 6 w 7"/>
                <a:gd name="T5" fmla="*/ 5 h 6"/>
                <a:gd name="T6" fmla="*/ 7 w 7"/>
                <a:gd name="T7" fmla="*/ 4 h 6"/>
                <a:gd name="T8" fmla="*/ 7 w 7"/>
                <a:gd name="T9" fmla="*/ 3 h 6"/>
                <a:gd name="T10" fmla="*/ 6 w 7"/>
                <a:gd name="T11" fmla="*/ 2 h 6"/>
                <a:gd name="T12" fmla="*/ 4 w 7"/>
                <a:gd name="T13" fmla="*/ 1 h 6"/>
                <a:gd name="T14" fmla="*/ 3 w 7"/>
                <a:gd name="T15" fmla="*/ 0 h 6"/>
                <a:gd name="T16" fmla="*/ 2 w 7"/>
                <a:gd name="T17" fmla="*/ 0 h 6"/>
                <a:gd name="T18" fmla="*/ 2 w 7"/>
                <a:gd name="T19" fmla="*/ 0 h 6"/>
                <a:gd name="T20" fmla="*/ 1 w 7"/>
                <a:gd name="T21" fmla="*/ 1 h 6"/>
                <a:gd name="T22" fmla="*/ 0 w 7"/>
                <a:gd name="T23" fmla="*/ 2 h 6"/>
                <a:gd name="T24" fmla="*/ 0 w 7"/>
                <a:gd name="T25" fmla="*/ 3 h 6"/>
                <a:gd name="T26" fmla="*/ 0 w 7"/>
                <a:gd name="T27" fmla="*/ 4 h 6"/>
                <a:gd name="T28" fmla="*/ 0 w 7"/>
                <a:gd name="T29" fmla="*/ 5 h 6"/>
                <a:gd name="T30" fmla="*/ 1 w 7"/>
                <a:gd name="T31" fmla="*/ 6 h 6"/>
                <a:gd name="T32" fmla="*/ 2 w 7"/>
                <a:gd name="T33" fmla="*/ 6 h 6"/>
                <a:gd name="T34" fmla="*/ 3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3" y="6"/>
                  </a:moveTo>
                  <a:lnTo>
                    <a:pt x="4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23" name="Freeform 1741"/>
            <p:cNvSpPr>
              <a:spLocks/>
            </p:cNvSpPr>
            <p:nvPr/>
          </p:nvSpPr>
          <p:spPr bwMode="auto">
            <a:xfrm>
              <a:off x="3156" y="1812"/>
              <a:ext cx="7" cy="6"/>
            </a:xfrm>
            <a:custGeom>
              <a:avLst/>
              <a:gdLst>
                <a:gd name="T0" fmla="*/ 4 w 7"/>
                <a:gd name="T1" fmla="*/ 6 h 6"/>
                <a:gd name="T2" fmla="*/ 5 w 7"/>
                <a:gd name="T3" fmla="*/ 6 h 6"/>
                <a:gd name="T4" fmla="*/ 6 w 7"/>
                <a:gd name="T5" fmla="*/ 5 h 6"/>
                <a:gd name="T6" fmla="*/ 7 w 7"/>
                <a:gd name="T7" fmla="*/ 4 h 6"/>
                <a:gd name="T8" fmla="*/ 7 w 7"/>
                <a:gd name="T9" fmla="*/ 3 h 6"/>
                <a:gd name="T10" fmla="*/ 6 w 7"/>
                <a:gd name="T11" fmla="*/ 2 h 6"/>
                <a:gd name="T12" fmla="*/ 5 w 7"/>
                <a:gd name="T13" fmla="*/ 1 h 6"/>
                <a:gd name="T14" fmla="*/ 4 w 7"/>
                <a:gd name="T15" fmla="*/ 0 h 6"/>
                <a:gd name="T16" fmla="*/ 3 w 7"/>
                <a:gd name="T17" fmla="*/ 0 h 6"/>
                <a:gd name="T18" fmla="*/ 3 w 7"/>
                <a:gd name="T19" fmla="*/ 0 h 6"/>
                <a:gd name="T20" fmla="*/ 2 w 7"/>
                <a:gd name="T21" fmla="*/ 1 h 6"/>
                <a:gd name="T22" fmla="*/ 0 w 7"/>
                <a:gd name="T23" fmla="*/ 2 h 6"/>
                <a:gd name="T24" fmla="*/ 0 w 7"/>
                <a:gd name="T25" fmla="*/ 3 h 6"/>
                <a:gd name="T26" fmla="*/ 0 w 7"/>
                <a:gd name="T27" fmla="*/ 4 h 6"/>
                <a:gd name="T28" fmla="*/ 0 w 7"/>
                <a:gd name="T29" fmla="*/ 5 h 6"/>
                <a:gd name="T30" fmla="*/ 2 w 7"/>
                <a:gd name="T31" fmla="*/ 6 h 6"/>
                <a:gd name="T32" fmla="*/ 3 w 7"/>
                <a:gd name="T33" fmla="*/ 6 h 6"/>
                <a:gd name="T34" fmla="*/ 4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4" y="6"/>
                  </a:move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24" name="Freeform 1742"/>
            <p:cNvSpPr>
              <a:spLocks/>
            </p:cNvSpPr>
            <p:nvPr/>
          </p:nvSpPr>
          <p:spPr bwMode="auto">
            <a:xfrm>
              <a:off x="3143" y="1814"/>
              <a:ext cx="7" cy="6"/>
            </a:xfrm>
            <a:custGeom>
              <a:avLst/>
              <a:gdLst>
                <a:gd name="T0" fmla="*/ 3 w 7"/>
                <a:gd name="T1" fmla="*/ 6 h 6"/>
                <a:gd name="T2" fmla="*/ 4 w 7"/>
                <a:gd name="T3" fmla="*/ 6 h 6"/>
                <a:gd name="T4" fmla="*/ 6 w 7"/>
                <a:gd name="T5" fmla="*/ 5 h 6"/>
                <a:gd name="T6" fmla="*/ 7 w 7"/>
                <a:gd name="T7" fmla="*/ 4 h 6"/>
                <a:gd name="T8" fmla="*/ 7 w 7"/>
                <a:gd name="T9" fmla="*/ 3 h 6"/>
                <a:gd name="T10" fmla="*/ 6 w 7"/>
                <a:gd name="T11" fmla="*/ 2 h 6"/>
                <a:gd name="T12" fmla="*/ 4 w 7"/>
                <a:gd name="T13" fmla="*/ 1 h 6"/>
                <a:gd name="T14" fmla="*/ 3 w 7"/>
                <a:gd name="T15" fmla="*/ 0 h 6"/>
                <a:gd name="T16" fmla="*/ 2 w 7"/>
                <a:gd name="T17" fmla="*/ 0 h 6"/>
                <a:gd name="T18" fmla="*/ 2 w 7"/>
                <a:gd name="T19" fmla="*/ 0 h 6"/>
                <a:gd name="T20" fmla="*/ 1 w 7"/>
                <a:gd name="T21" fmla="*/ 1 h 6"/>
                <a:gd name="T22" fmla="*/ 0 w 7"/>
                <a:gd name="T23" fmla="*/ 2 h 6"/>
                <a:gd name="T24" fmla="*/ 0 w 7"/>
                <a:gd name="T25" fmla="*/ 3 h 6"/>
                <a:gd name="T26" fmla="*/ 0 w 7"/>
                <a:gd name="T27" fmla="*/ 4 h 6"/>
                <a:gd name="T28" fmla="*/ 0 w 7"/>
                <a:gd name="T29" fmla="*/ 5 h 6"/>
                <a:gd name="T30" fmla="*/ 1 w 7"/>
                <a:gd name="T31" fmla="*/ 6 h 6"/>
                <a:gd name="T32" fmla="*/ 2 w 7"/>
                <a:gd name="T33" fmla="*/ 6 h 6"/>
                <a:gd name="T34" fmla="*/ 3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3" y="6"/>
                  </a:moveTo>
                  <a:lnTo>
                    <a:pt x="4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25" name="Freeform 1743"/>
            <p:cNvSpPr>
              <a:spLocks/>
            </p:cNvSpPr>
            <p:nvPr/>
          </p:nvSpPr>
          <p:spPr bwMode="auto">
            <a:xfrm>
              <a:off x="3129" y="1816"/>
              <a:ext cx="7" cy="6"/>
            </a:xfrm>
            <a:custGeom>
              <a:avLst/>
              <a:gdLst>
                <a:gd name="T0" fmla="*/ 5 w 7"/>
                <a:gd name="T1" fmla="*/ 6 h 6"/>
                <a:gd name="T2" fmla="*/ 6 w 7"/>
                <a:gd name="T3" fmla="*/ 5 h 6"/>
                <a:gd name="T4" fmla="*/ 7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7 w 7"/>
                <a:gd name="T11" fmla="*/ 1 h 6"/>
                <a:gd name="T12" fmla="*/ 6 w 7"/>
                <a:gd name="T13" fmla="*/ 0 h 6"/>
                <a:gd name="T14" fmla="*/ 5 w 7"/>
                <a:gd name="T15" fmla="*/ 0 h 6"/>
                <a:gd name="T16" fmla="*/ 4 w 7"/>
                <a:gd name="T17" fmla="*/ 0 h 6"/>
                <a:gd name="T18" fmla="*/ 4 w 7"/>
                <a:gd name="T19" fmla="*/ 0 h 6"/>
                <a:gd name="T20" fmla="*/ 3 w 7"/>
                <a:gd name="T21" fmla="*/ 0 h 6"/>
                <a:gd name="T22" fmla="*/ 1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1 w 7"/>
                <a:gd name="T29" fmla="*/ 4 h 6"/>
                <a:gd name="T30" fmla="*/ 3 w 7"/>
                <a:gd name="T31" fmla="*/ 5 h 6"/>
                <a:gd name="T32" fmla="*/ 4 w 7"/>
                <a:gd name="T33" fmla="*/ 6 h 6"/>
                <a:gd name="T34" fmla="*/ 5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5" y="6"/>
                  </a:move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3" y="5"/>
                  </a:lnTo>
                  <a:lnTo>
                    <a:pt x="4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26" name="Freeform 1744"/>
            <p:cNvSpPr>
              <a:spLocks/>
            </p:cNvSpPr>
            <p:nvPr/>
          </p:nvSpPr>
          <p:spPr bwMode="auto">
            <a:xfrm>
              <a:off x="3116" y="1818"/>
              <a:ext cx="7" cy="6"/>
            </a:xfrm>
            <a:custGeom>
              <a:avLst/>
              <a:gdLst>
                <a:gd name="T0" fmla="*/ 4 w 7"/>
                <a:gd name="T1" fmla="*/ 6 h 6"/>
                <a:gd name="T2" fmla="*/ 5 w 7"/>
                <a:gd name="T3" fmla="*/ 5 h 6"/>
                <a:gd name="T4" fmla="*/ 7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7 w 7"/>
                <a:gd name="T11" fmla="*/ 1 h 6"/>
                <a:gd name="T12" fmla="*/ 5 w 7"/>
                <a:gd name="T13" fmla="*/ 0 h 6"/>
                <a:gd name="T14" fmla="*/ 4 w 7"/>
                <a:gd name="T15" fmla="*/ 0 h 6"/>
                <a:gd name="T16" fmla="*/ 3 w 7"/>
                <a:gd name="T17" fmla="*/ 0 h 6"/>
                <a:gd name="T18" fmla="*/ 3 w 7"/>
                <a:gd name="T19" fmla="*/ 0 h 6"/>
                <a:gd name="T20" fmla="*/ 2 w 7"/>
                <a:gd name="T21" fmla="*/ 0 h 6"/>
                <a:gd name="T22" fmla="*/ 1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1 w 7"/>
                <a:gd name="T29" fmla="*/ 4 h 6"/>
                <a:gd name="T30" fmla="*/ 2 w 7"/>
                <a:gd name="T31" fmla="*/ 5 h 6"/>
                <a:gd name="T32" fmla="*/ 3 w 7"/>
                <a:gd name="T33" fmla="*/ 6 h 6"/>
                <a:gd name="T34" fmla="*/ 4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4" y="6"/>
                  </a:moveTo>
                  <a:lnTo>
                    <a:pt x="5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27" name="Freeform 1745"/>
            <p:cNvSpPr>
              <a:spLocks/>
            </p:cNvSpPr>
            <p:nvPr/>
          </p:nvSpPr>
          <p:spPr bwMode="auto">
            <a:xfrm>
              <a:off x="3102" y="1820"/>
              <a:ext cx="7" cy="6"/>
            </a:xfrm>
            <a:custGeom>
              <a:avLst/>
              <a:gdLst>
                <a:gd name="T0" fmla="*/ 5 w 7"/>
                <a:gd name="T1" fmla="*/ 6 h 6"/>
                <a:gd name="T2" fmla="*/ 6 w 7"/>
                <a:gd name="T3" fmla="*/ 5 h 6"/>
                <a:gd name="T4" fmla="*/ 7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7 w 7"/>
                <a:gd name="T11" fmla="*/ 1 h 6"/>
                <a:gd name="T12" fmla="*/ 6 w 7"/>
                <a:gd name="T13" fmla="*/ 0 h 6"/>
                <a:gd name="T14" fmla="*/ 5 w 7"/>
                <a:gd name="T15" fmla="*/ 0 h 6"/>
                <a:gd name="T16" fmla="*/ 4 w 7"/>
                <a:gd name="T17" fmla="*/ 0 h 6"/>
                <a:gd name="T18" fmla="*/ 4 w 7"/>
                <a:gd name="T19" fmla="*/ 0 h 6"/>
                <a:gd name="T20" fmla="*/ 2 w 7"/>
                <a:gd name="T21" fmla="*/ 0 h 6"/>
                <a:gd name="T22" fmla="*/ 1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1 w 7"/>
                <a:gd name="T29" fmla="*/ 4 h 6"/>
                <a:gd name="T30" fmla="*/ 2 w 7"/>
                <a:gd name="T31" fmla="*/ 5 h 6"/>
                <a:gd name="T32" fmla="*/ 4 w 7"/>
                <a:gd name="T33" fmla="*/ 6 h 6"/>
                <a:gd name="T34" fmla="*/ 5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5" y="6"/>
                  </a:move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5"/>
                  </a:lnTo>
                  <a:lnTo>
                    <a:pt x="4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28" name="Freeform 1746"/>
            <p:cNvSpPr>
              <a:spLocks/>
            </p:cNvSpPr>
            <p:nvPr/>
          </p:nvSpPr>
          <p:spPr bwMode="auto">
            <a:xfrm>
              <a:off x="3090" y="1822"/>
              <a:ext cx="7" cy="7"/>
            </a:xfrm>
            <a:custGeom>
              <a:avLst/>
              <a:gdLst>
                <a:gd name="T0" fmla="*/ 3 w 7"/>
                <a:gd name="T1" fmla="*/ 7 h 7"/>
                <a:gd name="T2" fmla="*/ 4 w 7"/>
                <a:gd name="T3" fmla="*/ 5 h 7"/>
                <a:gd name="T4" fmla="*/ 5 w 7"/>
                <a:gd name="T5" fmla="*/ 4 h 7"/>
                <a:gd name="T6" fmla="*/ 7 w 7"/>
                <a:gd name="T7" fmla="*/ 3 h 7"/>
                <a:gd name="T8" fmla="*/ 7 w 7"/>
                <a:gd name="T9" fmla="*/ 2 h 7"/>
                <a:gd name="T10" fmla="*/ 5 w 7"/>
                <a:gd name="T11" fmla="*/ 1 h 7"/>
                <a:gd name="T12" fmla="*/ 4 w 7"/>
                <a:gd name="T13" fmla="*/ 0 h 7"/>
                <a:gd name="T14" fmla="*/ 3 w 7"/>
                <a:gd name="T15" fmla="*/ 0 h 7"/>
                <a:gd name="T16" fmla="*/ 2 w 7"/>
                <a:gd name="T17" fmla="*/ 0 h 7"/>
                <a:gd name="T18" fmla="*/ 2 w 7"/>
                <a:gd name="T19" fmla="*/ 0 h 7"/>
                <a:gd name="T20" fmla="*/ 1 w 7"/>
                <a:gd name="T21" fmla="*/ 0 h 7"/>
                <a:gd name="T22" fmla="*/ 0 w 7"/>
                <a:gd name="T23" fmla="*/ 1 h 7"/>
                <a:gd name="T24" fmla="*/ 0 w 7"/>
                <a:gd name="T25" fmla="*/ 2 h 7"/>
                <a:gd name="T26" fmla="*/ 0 w 7"/>
                <a:gd name="T27" fmla="*/ 3 h 7"/>
                <a:gd name="T28" fmla="*/ 0 w 7"/>
                <a:gd name="T29" fmla="*/ 4 h 7"/>
                <a:gd name="T30" fmla="*/ 1 w 7"/>
                <a:gd name="T31" fmla="*/ 5 h 7"/>
                <a:gd name="T32" fmla="*/ 2 w 7"/>
                <a:gd name="T33" fmla="*/ 7 h 7"/>
                <a:gd name="T34" fmla="*/ 3 w 7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7"/>
                <a:gd name="T56" fmla="*/ 7 w 7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7">
                  <a:moveTo>
                    <a:pt x="3" y="7"/>
                  </a:moveTo>
                  <a:lnTo>
                    <a:pt x="4" y="5"/>
                  </a:lnTo>
                  <a:lnTo>
                    <a:pt x="5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7"/>
                  </a:lnTo>
                  <a:lnTo>
                    <a:pt x="3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29" name="Freeform 1747"/>
            <p:cNvSpPr>
              <a:spLocks/>
            </p:cNvSpPr>
            <p:nvPr/>
          </p:nvSpPr>
          <p:spPr bwMode="auto">
            <a:xfrm>
              <a:off x="3076" y="1824"/>
              <a:ext cx="7" cy="7"/>
            </a:xfrm>
            <a:custGeom>
              <a:avLst/>
              <a:gdLst>
                <a:gd name="T0" fmla="*/ 4 w 7"/>
                <a:gd name="T1" fmla="*/ 7 h 7"/>
                <a:gd name="T2" fmla="*/ 5 w 7"/>
                <a:gd name="T3" fmla="*/ 6 h 7"/>
                <a:gd name="T4" fmla="*/ 6 w 7"/>
                <a:gd name="T5" fmla="*/ 5 h 7"/>
                <a:gd name="T6" fmla="*/ 7 w 7"/>
                <a:gd name="T7" fmla="*/ 3 h 7"/>
                <a:gd name="T8" fmla="*/ 7 w 7"/>
                <a:gd name="T9" fmla="*/ 2 h 7"/>
                <a:gd name="T10" fmla="*/ 6 w 7"/>
                <a:gd name="T11" fmla="*/ 1 h 7"/>
                <a:gd name="T12" fmla="*/ 5 w 7"/>
                <a:gd name="T13" fmla="*/ 0 h 7"/>
                <a:gd name="T14" fmla="*/ 4 w 7"/>
                <a:gd name="T15" fmla="*/ 0 h 7"/>
                <a:gd name="T16" fmla="*/ 2 w 7"/>
                <a:gd name="T17" fmla="*/ 0 h 7"/>
                <a:gd name="T18" fmla="*/ 2 w 7"/>
                <a:gd name="T19" fmla="*/ 0 h 7"/>
                <a:gd name="T20" fmla="*/ 1 w 7"/>
                <a:gd name="T21" fmla="*/ 0 h 7"/>
                <a:gd name="T22" fmla="*/ 0 w 7"/>
                <a:gd name="T23" fmla="*/ 1 h 7"/>
                <a:gd name="T24" fmla="*/ 0 w 7"/>
                <a:gd name="T25" fmla="*/ 2 h 7"/>
                <a:gd name="T26" fmla="*/ 0 w 7"/>
                <a:gd name="T27" fmla="*/ 3 h 7"/>
                <a:gd name="T28" fmla="*/ 0 w 7"/>
                <a:gd name="T29" fmla="*/ 5 h 7"/>
                <a:gd name="T30" fmla="*/ 1 w 7"/>
                <a:gd name="T31" fmla="*/ 6 h 7"/>
                <a:gd name="T32" fmla="*/ 2 w 7"/>
                <a:gd name="T33" fmla="*/ 7 h 7"/>
                <a:gd name="T34" fmla="*/ 4 w 7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7"/>
                <a:gd name="T56" fmla="*/ 7 w 7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7">
                  <a:moveTo>
                    <a:pt x="4" y="7"/>
                  </a:moveTo>
                  <a:lnTo>
                    <a:pt x="5" y="6"/>
                  </a:lnTo>
                  <a:lnTo>
                    <a:pt x="6" y="5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7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30" name="Freeform 1748"/>
            <p:cNvSpPr>
              <a:spLocks/>
            </p:cNvSpPr>
            <p:nvPr/>
          </p:nvSpPr>
          <p:spPr bwMode="auto">
            <a:xfrm>
              <a:off x="3063" y="1826"/>
              <a:ext cx="6" cy="7"/>
            </a:xfrm>
            <a:custGeom>
              <a:avLst/>
              <a:gdLst>
                <a:gd name="T0" fmla="*/ 3 w 6"/>
                <a:gd name="T1" fmla="*/ 7 h 7"/>
                <a:gd name="T2" fmla="*/ 4 w 6"/>
                <a:gd name="T3" fmla="*/ 6 h 7"/>
                <a:gd name="T4" fmla="*/ 5 w 6"/>
                <a:gd name="T5" fmla="*/ 5 h 7"/>
                <a:gd name="T6" fmla="*/ 6 w 6"/>
                <a:gd name="T7" fmla="*/ 4 h 7"/>
                <a:gd name="T8" fmla="*/ 6 w 6"/>
                <a:gd name="T9" fmla="*/ 3 h 7"/>
                <a:gd name="T10" fmla="*/ 5 w 6"/>
                <a:gd name="T11" fmla="*/ 1 h 7"/>
                <a:gd name="T12" fmla="*/ 4 w 6"/>
                <a:gd name="T13" fmla="*/ 0 h 7"/>
                <a:gd name="T14" fmla="*/ 3 w 6"/>
                <a:gd name="T15" fmla="*/ 0 h 7"/>
                <a:gd name="T16" fmla="*/ 2 w 6"/>
                <a:gd name="T17" fmla="*/ 0 h 7"/>
                <a:gd name="T18" fmla="*/ 2 w 6"/>
                <a:gd name="T19" fmla="*/ 0 h 7"/>
                <a:gd name="T20" fmla="*/ 1 w 6"/>
                <a:gd name="T21" fmla="*/ 0 h 7"/>
                <a:gd name="T22" fmla="*/ 0 w 6"/>
                <a:gd name="T23" fmla="*/ 1 h 7"/>
                <a:gd name="T24" fmla="*/ 0 w 6"/>
                <a:gd name="T25" fmla="*/ 3 h 7"/>
                <a:gd name="T26" fmla="*/ 0 w 6"/>
                <a:gd name="T27" fmla="*/ 4 h 7"/>
                <a:gd name="T28" fmla="*/ 0 w 6"/>
                <a:gd name="T29" fmla="*/ 5 h 7"/>
                <a:gd name="T30" fmla="*/ 1 w 6"/>
                <a:gd name="T31" fmla="*/ 6 h 7"/>
                <a:gd name="T32" fmla="*/ 2 w 6"/>
                <a:gd name="T33" fmla="*/ 7 h 7"/>
                <a:gd name="T34" fmla="*/ 3 w 6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7"/>
                <a:gd name="T56" fmla="*/ 6 w 6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7">
                  <a:moveTo>
                    <a:pt x="3" y="7"/>
                  </a:move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7"/>
                  </a:lnTo>
                  <a:lnTo>
                    <a:pt x="3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31" name="Freeform 1749"/>
            <p:cNvSpPr>
              <a:spLocks/>
            </p:cNvSpPr>
            <p:nvPr/>
          </p:nvSpPr>
          <p:spPr bwMode="auto">
            <a:xfrm>
              <a:off x="3049" y="1827"/>
              <a:ext cx="7" cy="7"/>
            </a:xfrm>
            <a:custGeom>
              <a:avLst/>
              <a:gdLst>
                <a:gd name="T0" fmla="*/ 5 w 7"/>
                <a:gd name="T1" fmla="*/ 7 h 7"/>
                <a:gd name="T2" fmla="*/ 6 w 7"/>
                <a:gd name="T3" fmla="*/ 7 h 7"/>
                <a:gd name="T4" fmla="*/ 7 w 7"/>
                <a:gd name="T5" fmla="*/ 6 h 7"/>
                <a:gd name="T6" fmla="*/ 7 w 7"/>
                <a:gd name="T7" fmla="*/ 5 h 7"/>
                <a:gd name="T8" fmla="*/ 7 w 7"/>
                <a:gd name="T9" fmla="*/ 4 h 7"/>
                <a:gd name="T10" fmla="*/ 7 w 7"/>
                <a:gd name="T11" fmla="*/ 3 h 7"/>
                <a:gd name="T12" fmla="*/ 6 w 7"/>
                <a:gd name="T13" fmla="*/ 2 h 7"/>
                <a:gd name="T14" fmla="*/ 5 w 7"/>
                <a:gd name="T15" fmla="*/ 0 h 7"/>
                <a:gd name="T16" fmla="*/ 3 w 7"/>
                <a:gd name="T17" fmla="*/ 0 h 7"/>
                <a:gd name="T18" fmla="*/ 3 w 7"/>
                <a:gd name="T19" fmla="*/ 0 h 7"/>
                <a:gd name="T20" fmla="*/ 2 w 7"/>
                <a:gd name="T21" fmla="*/ 2 h 7"/>
                <a:gd name="T22" fmla="*/ 1 w 7"/>
                <a:gd name="T23" fmla="*/ 3 h 7"/>
                <a:gd name="T24" fmla="*/ 0 w 7"/>
                <a:gd name="T25" fmla="*/ 4 h 7"/>
                <a:gd name="T26" fmla="*/ 0 w 7"/>
                <a:gd name="T27" fmla="*/ 5 h 7"/>
                <a:gd name="T28" fmla="*/ 1 w 7"/>
                <a:gd name="T29" fmla="*/ 6 h 7"/>
                <a:gd name="T30" fmla="*/ 2 w 7"/>
                <a:gd name="T31" fmla="*/ 7 h 7"/>
                <a:gd name="T32" fmla="*/ 3 w 7"/>
                <a:gd name="T33" fmla="*/ 7 h 7"/>
                <a:gd name="T34" fmla="*/ 5 w 7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7"/>
                <a:gd name="T56" fmla="*/ 7 w 7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7">
                  <a:moveTo>
                    <a:pt x="5" y="7"/>
                  </a:moveTo>
                  <a:lnTo>
                    <a:pt x="6" y="7"/>
                  </a:lnTo>
                  <a:lnTo>
                    <a:pt x="7" y="6"/>
                  </a:lnTo>
                  <a:lnTo>
                    <a:pt x="7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2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2"/>
                  </a:lnTo>
                  <a:lnTo>
                    <a:pt x="1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7"/>
                  </a:lnTo>
                  <a:lnTo>
                    <a:pt x="3" y="7"/>
                  </a:lnTo>
                  <a:lnTo>
                    <a:pt x="5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32" name="Freeform 1750"/>
            <p:cNvSpPr>
              <a:spLocks/>
            </p:cNvSpPr>
            <p:nvPr/>
          </p:nvSpPr>
          <p:spPr bwMode="auto">
            <a:xfrm>
              <a:off x="3036" y="1830"/>
              <a:ext cx="6" cy="6"/>
            </a:xfrm>
            <a:custGeom>
              <a:avLst/>
              <a:gdLst>
                <a:gd name="T0" fmla="*/ 4 w 6"/>
                <a:gd name="T1" fmla="*/ 6 h 6"/>
                <a:gd name="T2" fmla="*/ 5 w 6"/>
                <a:gd name="T3" fmla="*/ 6 h 6"/>
                <a:gd name="T4" fmla="*/ 6 w 6"/>
                <a:gd name="T5" fmla="*/ 5 h 6"/>
                <a:gd name="T6" fmla="*/ 6 w 6"/>
                <a:gd name="T7" fmla="*/ 4 h 6"/>
                <a:gd name="T8" fmla="*/ 6 w 6"/>
                <a:gd name="T9" fmla="*/ 3 h 6"/>
                <a:gd name="T10" fmla="*/ 6 w 6"/>
                <a:gd name="T11" fmla="*/ 2 h 6"/>
                <a:gd name="T12" fmla="*/ 5 w 6"/>
                <a:gd name="T13" fmla="*/ 1 h 6"/>
                <a:gd name="T14" fmla="*/ 4 w 6"/>
                <a:gd name="T15" fmla="*/ 0 h 6"/>
                <a:gd name="T16" fmla="*/ 3 w 6"/>
                <a:gd name="T17" fmla="*/ 0 h 6"/>
                <a:gd name="T18" fmla="*/ 3 w 6"/>
                <a:gd name="T19" fmla="*/ 0 h 6"/>
                <a:gd name="T20" fmla="*/ 2 w 6"/>
                <a:gd name="T21" fmla="*/ 1 h 6"/>
                <a:gd name="T22" fmla="*/ 1 w 6"/>
                <a:gd name="T23" fmla="*/ 2 h 6"/>
                <a:gd name="T24" fmla="*/ 0 w 6"/>
                <a:gd name="T25" fmla="*/ 3 h 6"/>
                <a:gd name="T26" fmla="*/ 0 w 6"/>
                <a:gd name="T27" fmla="*/ 4 h 6"/>
                <a:gd name="T28" fmla="*/ 1 w 6"/>
                <a:gd name="T29" fmla="*/ 5 h 6"/>
                <a:gd name="T30" fmla="*/ 2 w 6"/>
                <a:gd name="T31" fmla="*/ 6 h 6"/>
                <a:gd name="T32" fmla="*/ 3 w 6"/>
                <a:gd name="T33" fmla="*/ 6 h 6"/>
                <a:gd name="T34" fmla="*/ 4 w 6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6"/>
                <a:gd name="T56" fmla="*/ 6 w 6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6">
                  <a:moveTo>
                    <a:pt x="4" y="6"/>
                  </a:moveTo>
                  <a:lnTo>
                    <a:pt x="5" y="6"/>
                  </a:lnTo>
                  <a:lnTo>
                    <a:pt x="6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33" name="Freeform 1751"/>
            <p:cNvSpPr>
              <a:spLocks/>
            </p:cNvSpPr>
            <p:nvPr/>
          </p:nvSpPr>
          <p:spPr bwMode="auto">
            <a:xfrm>
              <a:off x="3022" y="1832"/>
              <a:ext cx="7" cy="6"/>
            </a:xfrm>
            <a:custGeom>
              <a:avLst/>
              <a:gdLst>
                <a:gd name="T0" fmla="*/ 5 w 7"/>
                <a:gd name="T1" fmla="*/ 6 h 6"/>
                <a:gd name="T2" fmla="*/ 6 w 7"/>
                <a:gd name="T3" fmla="*/ 6 h 6"/>
                <a:gd name="T4" fmla="*/ 7 w 7"/>
                <a:gd name="T5" fmla="*/ 5 h 6"/>
                <a:gd name="T6" fmla="*/ 7 w 7"/>
                <a:gd name="T7" fmla="*/ 4 h 6"/>
                <a:gd name="T8" fmla="*/ 7 w 7"/>
                <a:gd name="T9" fmla="*/ 3 h 6"/>
                <a:gd name="T10" fmla="*/ 7 w 7"/>
                <a:gd name="T11" fmla="*/ 2 h 6"/>
                <a:gd name="T12" fmla="*/ 6 w 7"/>
                <a:gd name="T13" fmla="*/ 1 h 6"/>
                <a:gd name="T14" fmla="*/ 5 w 7"/>
                <a:gd name="T15" fmla="*/ 0 h 6"/>
                <a:gd name="T16" fmla="*/ 3 w 7"/>
                <a:gd name="T17" fmla="*/ 0 h 6"/>
                <a:gd name="T18" fmla="*/ 3 w 7"/>
                <a:gd name="T19" fmla="*/ 0 h 6"/>
                <a:gd name="T20" fmla="*/ 2 w 7"/>
                <a:gd name="T21" fmla="*/ 1 h 6"/>
                <a:gd name="T22" fmla="*/ 1 w 7"/>
                <a:gd name="T23" fmla="*/ 2 h 6"/>
                <a:gd name="T24" fmla="*/ 0 w 7"/>
                <a:gd name="T25" fmla="*/ 3 h 6"/>
                <a:gd name="T26" fmla="*/ 0 w 7"/>
                <a:gd name="T27" fmla="*/ 4 h 6"/>
                <a:gd name="T28" fmla="*/ 1 w 7"/>
                <a:gd name="T29" fmla="*/ 5 h 6"/>
                <a:gd name="T30" fmla="*/ 2 w 7"/>
                <a:gd name="T31" fmla="*/ 6 h 6"/>
                <a:gd name="T32" fmla="*/ 3 w 7"/>
                <a:gd name="T33" fmla="*/ 6 h 6"/>
                <a:gd name="T34" fmla="*/ 5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5" y="6"/>
                  </a:moveTo>
                  <a:lnTo>
                    <a:pt x="6" y="6"/>
                  </a:lnTo>
                  <a:lnTo>
                    <a:pt x="7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34" name="Freeform 1752"/>
            <p:cNvSpPr>
              <a:spLocks/>
            </p:cNvSpPr>
            <p:nvPr/>
          </p:nvSpPr>
          <p:spPr bwMode="auto">
            <a:xfrm>
              <a:off x="3008" y="1834"/>
              <a:ext cx="7" cy="6"/>
            </a:xfrm>
            <a:custGeom>
              <a:avLst/>
              <a:gdLst>
                <a:gd name="T0" fmla="*/ 5 w 7"/>
                <a:gd name="T1" fmla="*/ 6 h 6"/>
                <a:gd name="T2" fmla="*/ 6 w 7"/>
                <a:gd name="T3" fmla="*/ 6 h 6"/>
                <a:gd name="T4" fmla="*/ 7 w 7"/>
                <a:gd name="T5" fmla="*/ 5 h 6"/>
                <a:gd name="T6" fmla="*/ 7 w 7"/>
                <a:gd name="T7" fmla="*/ 4 h 6"/>
                <a:gd name="T8" fmla="*/ 7 w 7"/>
                <a:gd name="T9" fmla="*/ 3 h 6"/>
                <a:gd name="T10" fmla="*/ 7 w 7"/>
                <a:gd name="T11" fmla="*/ 2 h 6"/>
                <a:gd name="T12" fmla="*/ 6 w 7"/>
                <a:gd name="T13" fmla="*/ 1 h 6"/>
                <a:gd name="T14" fmla="*/ 5 w 7"/>
                <a:gd name="T15" fmla="*/ 0 h 6"/>
                <a:gd name="T16" fmla="*/ 4 w 7"/>
                <a:gd name="T17" fmla="*/ 0 h 6"/>
                <a:gd name="T18" fmla="*/ 4 w 7"/>
                <a:gd name="T19" fmla="*/ 0 h 6"/>
                <a:gd name="T20" fmla="*/ 3 w 7"/>
                <a:gd name="T21" fmla="*/ 1 h 6"/>
                <a:gd name="T22" fmla="*/ 2 w 7"/>
                <a:gd name="T23" fmla="*/ 2 h 6"/>
                <a:gd name="T24" fmla="*/ 0 w 7"/>
                <a:gd name="T25" fmla="*/ 3 h 6"/>
                <a:gd name="T26" fmla="*/ 0 w 7"/>
                <a:gd name="T27" fmla="*/ 4 h 6"/>
                <a:gd name="T28" fmla="*/ 2 w 7"/>
                <a:gd name="T29" fmla="*/ 5 h 6"/>
                <a:gd name="T30" fmla="*/ 3 w 7"/>
                <a:gd name="T31" fmla="*/ 6 h 6"/>
                <a:gd name="T32" fmla="*/ 4 w 7"/>
                <a:gd name="T33" fmla="*/ 6 h 6"/>
                <a:gd name="T34" fmla="*/ 5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5" y="6"/>
                  </a:moveTo>
                  <a:lnTo>
                    <a:pt x="6" y="6"/>
                  </a:lnTo>
                  <a:lnTo>
                    <a:pt x="7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1"/>
                  </a:lnTo>
                  <a:lnTo>
                    <a:pt x="2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35" name="Freeform 1753"/>
            <p:cNvSpPr>
              <a:spLocks/>
            </p:cNvSpPr>
            <p:nvPr/>
          </p:nvSpPr>
          <p:spPr bwMode="auto">
            <a:xfrm>
              <a:off x="2996" y="1836"/>
              <a:ext cx="7" cy="6"/>
            </a:xfrm>
            <a:custGeom>
              <a:avLst/>
              <a:gdLst>
                <a:gd name="T0" fmla="*/ 3 w 7"/>
                <a:gd name="T1" fmla="*/ 6 h 6"/>
                <a:gd name="T2" fmla="*/ 5 w 7"/>
                <a:gd name="T3" fmla="*/ 6 h 6"/>
                <a:gd name="T4" fmla="*/ 6 w 7"/>
                <a:gd name="T5" fmla="*/ 5 h 6"/>
                <a:gd name="T6" fmla="*/ 7 w 7"/>
                <a:gd name="T7" fmla="*/ 4 h 6"/>
                <a:gd name="T8" fmla="*/ 7 w 7"/>
                <a:gd name="T9" fmla="*/ 3 h 6"/>
                <a:gd name="T10" fmla="*/ 6 w 7"/>
                <a:gd name="T11" fmla="*/ 2 h 6"/>
                <a:gd name="T12" fmla="*/ 5 w 7"/>
                <a:gd name="T13" fmla="*/ 1 h 6"/>
                <a:gd name="T14" fmla="*/ 3 w 7"/>
                <a:gd name="T15" fmla="*/ 0 h 6"/>
                <a:gd name="T16" fmla="*/ 2 w 7"/>
                <a:gd name="T17" fmla="*/ 0 h 6"/>
                <a:gd name="T18" fmla="*/ 2 w 7"/>
                <a:gd name="T19" fmla="*/ 0 h 6"/>
                <a:gd name="T20" fmla="*/ 1 w 7"/>
                <a:gd name="T21" fmla="*/ 1 h 6"/>
                <a:gd name="T22" fmla="*/ 0 w 7"/>
                <a:gd name="T23" fmla="*/ 2 h 6"/>
                <a:gd name="T24" fmla="*/ 0 w 7"/>
                <a:gd name="T25" fmla="*/ 3 h 6"/>
                <a:gd name="T26" fmla="*/ 0 w 7"/>
                <a:gd name="T27" fmla="*/ 4 h 6"/>
                <a:gd name="T28" fmla="*/ 0 w 7"/>
                <a:gd name="T29" fmla="*/ 5 h 6"/>
                <a:gd name="T30" fmla="*/ 1 w 7"/>
                <a:gd name="T31" fmla="*/ 6 h 6"/>
                <a:gd name="T32" fmla="*/ 2 w 7"/>
                <a:gd name="T33" fmla="*/ 6 h 6"/>
                <a:gd name="T34" fmla="*/ 3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3" y="6"/>
                  </a:move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36" name="Freeform 1754"/>
            <p:cNvSpPr>
              <a:spLocks/>
            </p:cNvSpPr>
            <p:nvPr/>
          </p:nvSpPr>
          <p:spPr bwMode="auto">
            <a:xfrm>
              <a:off x="2982" y="1838"/>
              <a:ext cx="7" cy="6"/>
            </a:xfrm>
            <a:custGeom>
              <a:avLst/>
              <a:gdLst>
                <a:gd name="T0" fmla="*/ 4 w 7"/>
                <a:gd name="T1" fmla="*/ 6 h 6"/>
                <a:gd name="T2" fmla="*/ 5 w 7"/>
                <a:gd name="T3" fmla="*/ 5 h 6"/>
                <a:gd name="T4" fmla="*/ 6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6 w 7"/>
                <a:gd name="T11" fmla="*/ 1 h 6"/>
                <a:gd name="T12" fmla="*/ 5 w 7"/>
                <a:gd name="T13" fmla="*/ 0 h 6"/>
                <a:gd name="T14" fmla="*/ 4 w 7"/>
                <a:gd name="T15" fmla="*/ 0 h 6"/>
                <a:gd name="T16" fmla="*/ 3 w 7"/>
                <a:gd name="T17" fmla="*/ 0 h 6"/>
                <a:gd name="T18" fmla="*/ 3 w 7"/>
                <a:gd name="T19" fmla="*/ 0 h 6"/>
                <a:gd name="T20" fmla="*/ 2 w 7"/>
                <a:gd name="T21" fmla="*/ 0 h 6"/>
                <a:gd name="T22" fmla="*/ 0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0 w 7"/>
                <a:gd name="T29" fmla="*/ 4 h 6"/>
                <a:gd name="T30" fmla="*/ 2 w 7"/>
                <a:gd name="T31" fmla="*/ 5 h 6"/>
                <a:gd name="T32" fmla="*/ 3 w 7"/>
                <a:gd name="T33" fmla="*/ 6 h 6"/>
                <a:gd name="T34" fmla="*/ 4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4" y="6"/>
                  </a:moveTo>
                  <a:lnTo>
                    <a:pt x="5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37" name="Freeform 1755"/>
            <p:cNvSpPr>
              <a:spLocks/>
            </p:cNvSpPr>
            <p:nvPr/>
          </p:nvSpPr>
          <p:spPr bwMode="auto">
            <a:xfrm>
              <a:off x="2969" y="1840"/>
              <a:ext cx="7" cy="6"/>
            </a:xfrm>
            <a:custGeom>
              <a:avLst/>
              <a:gdLst>
                <a:gd name="T0" fmla="*/ 3 w 7"/>
                <a:gd name="T1" fmla="*/ 6 h 6"/>
                <a:gd name="T2" fmla="*/ 4 w 7"/>
                <a:gd name="T3" fmla="*/ 5 h 6"/>
                <a:gd name="T4" fmla="*/ 6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6 w 7"/>
                <a:gd name="T11" fmla="*/ 1 h 6"/>
                <a:gd name="T12" fmla="*/ 4 w 7"/>
                <a:gd name="T13" fmla="*/ 0 h 6"/>
                <a:gd name="T14" fmla="*/ 3 w 7"/>
                <a:gd name="T15" fmla="*/ 0 h 6"/>
                <a:gd name="T16" fmla="*/ 2 w 7"/>
                <a:gd name="T17" fmla="*/ 0 h 6"/>
                <a:gd name="T18" fmla="*/ 2 w 7"/>
                <a:gd name="T19" fmla="*/ 0 h 6"/>
                <a:gd name="T20" fmla="*/ 1 w 7"/>
                <a:gd name="T21" fmla="*/ 0 h 6"/>
                <a:gd name="T22" fmla="*/ 0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0 w 7"/>
                <a:gd name="T29" fmla="*/ 4 h 6"/>
                <a:gd name="T30" fmla="*/ 1 w 7"/>
                <a:gd name="T31" fmla="*/ 5 h 6"/>
                <a:gd name="T32" fmla="*/ 2 w 7"/>
                <a:gd name="T33" fmla="*/ 6 h 6"/>
                <a:gd name="T34" fmla="*/ 3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3" y="6"/>
                  </a:move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38" name="Freeform 1756"/>
            <p:cNvSpPr>
              <a:spLocks/>
            </p:cNvSpPr>
            <p:nvPr/>
          </p:nvSpPr>
          <p:spPr bwMode="auto">
            <a:xfrm>
              <a:off x="2955" y="1842"/>
              <a:ext cx="7" cy="7"/>
            </a:xfrm>
            <a:custGeom>
              <a:avLst/>
              <a:gdLst>
                <a:gd name="T0" fmla="*/ 5 w 7"/>
                <a:gd name="T1" fmla="*/ 7 h 7"/>
                <a:gd name="T2" fmla="*/ 6 w 7"/>
                <a:gd name="T3" fmla="*/ 5 h 7"/>
                <a:gd name="T4" fmla="*/ 7 w 7"/>
                <a:gd name="T5" fmla="*/ 4 h 7"/>
                <a:gd name="T6" fmla="*/ 7 w 7"/>
                <a:gd name="T7" fmla="*/ 3 h 7"/>
                <a:gd name="T8" fmla="*/ 7 w 7"/>
                <a:gd name="T9" fmla="*/ 2 h 7"/>
                <a:gd name="T10" fmla="*/ 7 w 7"/>
                <a:gd name="T11" fmla="*/ 1 h 7"/>
                <a:gd name="T12" fmla="*/ 6 w 7"/>
                <a:gd name="T13" fmla="*/ 0 h 7"/>
                <a:gd name="T14" fmla="*/ 5 w 7"/>
                <a:gd name="T15" fmla="*/ 0 h 7"/>
                <a:gd name="T16" fmla="*/ 4 w 7"/>
                <a:gd name="T17" fmla="*/ 0 h 7"/>
                <a:gd name="T18" fmla="*/ 4 w 7"/>
                <a:gd name="T19" fmla="*/ 0 h 7"/>
                <a:gd name="T20" fmla="*/ 3 w 7"/>
                <a:gd name="T21" fmla="*/ 0 h 7"/>
                <a:gd name="T22" fmla="*/ 1 w 7"/>
                <a:gd name="T23" fmla="*/ 1 h 7"/>
                <a:gd name="T24" fmla="*/ 0 w 7"/>
                <a:gd name="T25" fmla="*/ 2 h 7"/>
                <a:gd name="T26" fmla="*/ 0 w 7"/>
                <a:gd name="T27" fmla="*/ 3 h 7"/>
                <a:gd name="T28" fmla="*/ 1 w 7"/>
                <a:gd name="T29" fmla="*/ 4 h 7"/>
                <a:gd name="T30" fmla="*/ 3 w 7"/>
                <a:gd name="T31" fmla="*/ 5 h 7"/>
                <a:gd name="T32" fmla="*/ 4 w 7"/>
                <a:gd name="T33" fmla="*/ 7 h 7"/>
                <a:gd name="T34" fmla="*/ 5 w 7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7"/>
                <a:gd name="T56" fmla="*/ 7 w 7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7">
                  <a:moveTo>
                    <a:pt x="5" y="7"/>
                  </a:move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3" y="5"/>
                  </a:lnTo>
                  <a:lnTo>
                    <a:pt x="4" y="7"/>
                  </a:lnTo>
                  <a:lnTo>
                    <a:pt x="5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39" name="Freeform 1757"/>
            <p:cNvSpPr>
              <a:spLocks/>
            </p:cNvSpPr>
            <p:nvPr/>
          </p:nvSpPr>
          <p:spPr bwMode="auto">
            <a:xfrm>
              <a:off x="2942" y="1844"/>
              <a:ext cx="7" cy="7"/>
            </a:xfrm>
            <a:custGeom>
              <a:avLst/>
              <a:gdLst>
                <a:gd name="T0" fmla="*/ 4 w 7"/>
                <a:gd name="T1" fmla="*/ 7 h 7"/>
                <a:gd name="T2" fmla="*/ 5 w 7"/>
                <a:gd name="T3" fmla="*/ 6 h 7"/>
                <a:gd name="T4" fmla="*/ 7 w 7"/>
                <a:gd name="T5" fmla="*/ 5 h 7"/>
                <a:gd name="T6" fmla="*/ 7 w 7"/>
                <a:gd name="T7" fmla="*/ 3 h 7"/>
                <a:gd name="T8" fmla="*/ 7 w 7"/>
                <a:gd name="T9" fmla="*/ 2 h 7"/>
                <a:gd name="T10" fmla="*/ 7 w 7"/>
                <a:gd name="T11" fmla="*/ 1 h 7"/>
                <a:gd name="T12" fmla="*/ 5 w 7"/>
                <a:gd name="T13" fmla="*/ 0 h 7"/>
                <a:gd name="T14" fmla="*/ 4 w 7"/>
                <a:gd name="T15" fmla="*/ 0 h 7"/>
                <a:gd name="T16" fmla="*/ 3 w 7"/>
                <a:gd name="T17" fmla="*/ 0 h 7"/>
                <a:gd name="T18" fmla="*/ 3 w 7"/>
                <a:gd name="T19" fmla="*/ 0 h 7"/>
                <a:gd name="T20" fmla="*/ 2 w 7"/>
                <a:gd name="T21" fmla="*/ 0 h 7"/>
                <a:gd name="T22" fmla="*/ 1 w 7"/>
                <a:gd name="T23" fmla="*/ 1 h 7"/>
                <a:gd name="T24" fmla="*/ 0 w 7"/>
                <a:gd name="T25" fmla="*/ 2 h 7"/>
                <a:gd name="T26" fmla="*/ 0 w 7"/>
                <a:gd name="T27" fmla="*/ 3 h 7"/>
                <a:gd name="T28" fmla="*/ 1 w 7"/>
                <a:gd name="T29" fmla="*/ 5 h 7"/>
                <a:gd name="T30" fmla="*/ 2 w 7"/>
                <a:gd name="T31" fmla="*/ 6 h 7"/>
                <a:gd name="T32" fmla="*/ 3 w 7"/>
                <a:gd name="T33" fmla="*/ 7 h 7"/>
                <a:gd name="T34" fmla="*/ 4 w 7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7"/>
                <a:gd name="T56" fmla="*/ 7 w 7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7">
                  <a:moveTo>
                    <a:pt x="4" y="7"/>
                  </a:moveTo>
                  <a:lnTo>
                    <a:pt x="5" y="6"/>
                  </a:lnTo>
                  <a:lnTo>
                    <a:pt x="7" y="5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7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40" name="Freeform 1758"/>
            <p:cNvSpPr>
              <a:spLocks/>
            </p:cNvSpPr>
            <p:nvPr/>
          </p:nvSpPr>
          <p:spPr bwMode="auto">
            <a:xfrm>
              <a:off x="2928" y="1846"/>
              <a:ext cx="7" cy="7"/>
            </a:xfrm>
            <a:custGeom>
              <a:avLst/>
              <a:gdLst>
                <a:gd name="T0" fmla="*/ 5 w 7"/>
                <a:gd name="T1" fmla="*/ 7 h 7"/>
                <a:gd name="T2" fmla="*/ 6 w 7"/>
                <a:gd name="T3" fmla="*/ 6 h 7"/>
                <a:gd name="T4" fmla="*/ 7 w 7"/>
                <a:gd name="T5" fmla="*/ 5 h 7"/>
                <a:gd name="T6" fmla="*/ 7 w 7"/>
                <a:gd name="T7" fmla="*/ 4 h 7"/>
                <a:gd name="T8" fmla="*/ 7 w 7"/>
                <a:gd name="T9" fmla="*/ 3 h 7"/>
                <a:gd name="T10" fmla="*/ 7 w 7"/>
                <a:gd name="T11" fmla="*/ 1 h 7"/>
                <a:gd name="T12" fmla="*/ 6 w 7"/>
                <a:gd name="T13" fmla="*/ 0 h 7"/>
                <a:gd name="T14" fmla="*/ 5 w 7"/>
                <a:gd name="T15" fmla="*/ 0 h 7"/>
                <a:gd name="T16" fmla="*/ 4 w 7"/>
                <a:gd name="T17" fmla="*/ 0 h 7"/>
                <a:gd name="T18" fmla="*/ 4 w 7"/>
                <a:gd name="T19" fmla="*/ 0 h 7"/>
                <a:gd name="T20" fmla="*/ 3 w 7"/>
                <a:gd name="T21" fmla="*/ 0 h 7"/>
                <a:gd name="T22" fmla="*/ 1 w 7"/>
                <a:gd name="T23" fmla="*/ 1 h 7"/>
                <a:gd name="T24" fmla="*/ 0 w 7"/>
                <a:gd name="T25" fmla="*/ 3 h 7"/>
                <a:gd name="T26" fmla="*/ 0 w 7"/>
                <a:gd name="T27" fmla="*/ 4 h 7"/>
                <a:gd name="T28" fmla="*/ 1 w 7"/>
                <a:gd name="T29" fmla="*/ 5 h 7"/>
                <a:gd name="T30" fmla="*/ 3 w 7"/>
                <a:gd name="T31" fmla="*/ 6 h 7"/>
                <a:gd name="T32" fmla="*/ 4 w 7"/>
                <a:gd name="T33" fmla="*/ 7 h 7"/>
                <a:gd name="T34" fmla="*/ 5 w 7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7"/>
                <a:gd name="T56" fmla="*/ 7 w 7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7">
                  <a:moveTo>
                    <a:pt x="5" y="7"/>
                  </a:moveTo>
                  <a:lnTo>
                    <a:pt x="6" y="6"/>
                  </a:lnTo>
                  <a:lnTo>
                    <a:pt x="7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3" y="6"/>
                  </a:lnTo>
                  <a:lnTo>
                    <a:pt x="4" y="7"/>
                  </a:lnTo>
                  <a:lnTo>
                    <a:pt x="5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41" name="Freeform 1759"/>
            <p:cNvSpPr>
              <a:spLocks/>
            </p:cNvSpPr>
            <p:nvPr/>
          </p:nvSpPr>
          <p:spPr bwMode="auto">
            <a:xfrm>
              <a:off x="2916" y="1849"/>
              <a:ext cx="7" cy="6"/>
            </a:xfrm>
            <a:custGeom>
              <a:avLst/>
              <a:gdLst>
                <a:gd name="T0" fmla="*/ 3 w 7"/>
                <a:gd name="T1" fmla="*/ 6 h 6"/>
                <a:gd name="T2" fmla="*/ 4 w 7"/>
                <a:gd name="T3" fmla="*/ 5 h 6"/>
                <a:gd name="T4" fmla="*/ 5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5 w 7"/>
                <a:gd name="T11" fmla="*/ 1 h 6"/>
                <a:gd name="T12" fmla="*/ 4 w 7"/>
                <a:gd name="T13" fmla="*/ 0 h 6"/>
                <a:gd name="T14" fmla="*/ 3 w 7"/>
                <a:gd name="T15" fmla="*/ 0 h 6"/>
                <a:gd name="T16" fmla="*/ 2 w 7"/>
                <a:gd name="T17" fmla="*/ 0 h 6"/>
                <a:gd name="T18" fmla="*/ 2 w 7"/>
                <a:gd name="T19" fmla="*/ 0 h 6"/>
                <a:gd name="T20" fmla="*/ 1 w 7"/>
                <a:gd name="T21" fmla="*/ 0 h 6"/>
                <a:gd name="T22" fmla="*/ 0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0 w 7"/>
                <a:gd name="T29" fmla="*/ 4 h 6"/>
                <a:gd name="T30" fmla="*/ 1 w 7"/>
                <a:gd name="T31" fmla="*/ 5 h 6"/>
                <a:gd name="T32" fmla="*/ 2 w 7"/>
                <a:gd name="T33" fmla="*/ 6 h 6"/>
                <a:gd name="T34" fmla="*/ 3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3" y="6"/>
                  </a:moveTo>
                  <a:lnTo>
                    <a:pt x="4" y="5"/>
                  </a:lnTo>
                  <a:lnTo>
                    <a:pt x="5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42" name="Freeform 1760"/>
            <p:cNvSpPr>
              <a:spLocks/>
            </p:cNvSpPr>
            <p:nvPr/>
          </p:nvSpPr>
          <p:spPr bwMode="auto">
            <a:xfrm>
              <a:off x="2902" y="1850"/>
              <a:ext cx="7" cy="6"/>
            </a:xfrm>
            <a:custGeom>
              <a:avLst/>
              <a:gdLst>
                <a:gd name="T0" fmla="*/ 4 w 7"/>
                <a:gd name="T1" fmla="*/ 6 h 6"/>
                <a:gd name="T2" fmla="*/ 5 w 7"/>
                <a:gd name="T3" fmla="*/ 6 h 6"/>
                <a:gd name="T4" fmla="*/ 6 w 7"/>
                <a:gd name="T5" fmla="*/ 5 h 6"/>
                <a:gd name="T6" fmla="*/ 7 w 7"/>
                <a:gd name="T7" fmla="*/ 4 h 6"/>
                <a:gd name="T8" fmla="*/ 7 w 7"/>
                <a:gd name="T9" fmla="*/ 3 h 6"/>
                <a:gd name="T10" fmla="*/ 6 w 7"/>
                <a:gd name="T11" fmla="*/ 2 h 6"/>
                <a:gd name="T12" fmla="*/ 5 w 7"/>
                <a:gd name="T13" fmla="*/ 1 h 6"/>
                <a:gd name="T14" fmla="*/ 4 w 7"/>
                <a:gd name="T15" fmla="*/ 0 h 6"/>
                <a:gd name="T16" fmla="*/ 3 w 7"/>
                <a:gd name="T17" fmla="*/ 0 h 6"/>
                <a:gd name="T18" fmla="*/ 3 w 7"/>
                <a:gd name="T19" fmla="*/ 0 h 6"/>
                <a:gd name="T20" fmla="*/ 1 w 7"/>
                <a:gd name="T21" fmla="*/ 1 h 6"/>
                <a:gd name="T22" fmla="*/ 0 w 7"/>
                <a:gd name="T23" fmla="*/ 2 h 6"/>
                <a:gd name="T24" fmla="*/ 0 w 7"/>
                <a:gd name="T25" fmla="*/ 3 h 6"/>
                <a:gd name="T26" fmla="*/ 0 w 7"/>
                <a:gd name="T27" fmla="*/ 4 h 6"/>
                <a:gd name="T28" fmla="*/ 0 w 7"/>
                <a:gd name="T29" fmla="*/ 5 h 6"/>
                <a:gd name="T30" fmla="*/ 1 w 7"/>
                <a:gd name="T31" fmla="*/ 6 h 6"/>
                <a:gd name="T32" fmla="*/ 3 w 7"/>
                <a:gd name="T33" fmla="*/ 6 h 6"/>
                <a:gd name="T34" fmla="*/ 4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4" y="6"/>
                  </a:move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43" name="Freeform 1761"/>
            <p:cNvSpPr>
              <a:spLocks/>
            </p:cNvSpPr>
            <p:nvPr/>
          </p:nvSpPr>
          <p:spPr bwMode="auto">
            <a:xfrm>
              <a:off x="2889" y="1852"/>
              <a:ext cx="6" cy="6"/>
            </a:xfrm>
            <a:custGeom>
              <a:avLst/>
              <a:gdLst>
                <a:gd name="T0" fmla="*/ 3 w 6"/>
                <a:gd name="T1" fmla="*/ 6 h 6"/>
                <a:gd name="T2" fmla="*/ 4 w 6"/>
                <a:gd name="T3" fmla="*/ 6 h 6"/>
                <a:gd name="T4" fmla="*/ 5 w 6"/>
                <a:gd name="T5" fmla="*/ 5 h 6"/>
                <a:gd name="T6" fmla="*/ 6 w 6"/>
                <a:gd name="T7" fmla="*/ 4 h 6"/>
                <a:gd name="T8" fmla="*/ 6 w 6"/>
                <a:gd name="T9" fmla="*/ 3 h 6"/>
                <a:gd name="T10" fmla="*/ 5 w 6"/>
                <a:gd name="T11" fmla="*/ 2 h 6"/>
                <a:gd name="T12" fmla="*/ 4 w 6"/>
                <a:gd name="T13" fmla="*/ 1 h 6"/>
                <a:gd name="T14" fmla="*/ 3 w 6"/>
                <a:gd name="T15" fmla="*/ 0 h 6"/>
                <a:gd name="T16" fmla="*/ 2 w 6"/>
                <a:gd name="T17" fmla="*/ 0 h 6"/>
                <a:gd name="T18" fmla="*/ 2 w 6"/>
                <a:gd name="T19" fmla="*/ 0 h 6"/>
                <a:gd name="T20" fmla="*/ 1 w 6"/>
                <a:gd name="T21" fmla="*/ 1 h 6"/>
                <a:gd name="T22" fmla="*/ 0 w 6"/>
                <a:gd name="T23" fmla="*/ 2 h 6"/>
                <a:gd name="T24" fmla="*/ 0 w 6"/>
                <a:gd name="T25" fmla="*/ 3 h 6"/>
                <a:gd name="T26" fmla="*/ 0 w 6"/>
                <a:gd name="T27" fmla="*/ 4 h 6"/>
                <a:gd name="T28" fmla="*/ 0 w 6"/>
                <a:gd name="T29" fmla="*/ 5 h 6"/>
                <a:gd name="T30" fmla="*/ 1 w 6"/>
                <a:gd name="T31" fmla="*/ 6 h 6"/>
                <a:gd name="T32" fmla="*/ 2 w 6"/>
                <a:gd name="T33" fmla="*/ 6 h 6"/>
                <a:gd name="T34" fmla="*/ 3 w 6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6"/>
                <a:gd name="T56" fmla="*/ 6 w 6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6">
                  <a:moveTo>
                    <a:pt x="3" y="6"/>
                  </a:move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5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44" name="Freeform 1762"/>
            <p:cNvSpPr>
              <a:spLocks/>
            </p:cNvSpPr>
            <p:nvPr/>
          </p:nvSpPr>
          <p:spPr bwMode="auto">
            <a:xfrm>
              <a:off x="2875" y="1854"/>
              <a:ext cx="7" cy="6"/>
            </a:xfrm>
            <a:custGeom>
              <a:avLst/>
              <a:gdLst>
                <a:gd name="T0" fmla="*/ 5 w 7"/>
                <a:gd name="T1" fmla="*/ 6 h 6"/>
                <a:gd name="T2" fmla="*/ 6 w 7"/>
                <a:gd name="T3" fmla="*/ 6 h 6"/>
                <a:gd name="T4" fmla="*/ 7 w 7"/>
                <a:gd name="T5" fmla="*/ 5 h 6"/>
                <a:gd name="T6" fmla="*/ 7 w 7"/>
                <a:gd name="T7" fmla="*/ 4 h 6"/>
                <a:gd name="T8" fmla="*/ 7 w 7"/>
                <a:gd name="T9" fmla="*/ 3 h 6"/>
                <a:gd name="T10" fmla="*/ 7 w 7"/>
                <a:gd name="T11" fmla="*/ 2 h 6"/>
                <a:gd name="T12" fmla="*/ 6 w 7"/>
                <a:gd name="T13" fmla="*/ 1 h 6"/>
                <a:gd name="T14" fmla="*/ 5 w 7"/>
                <a:gd name="T15" fmla="*/ 0 h 6"/>
                <a:gd name="T16" fmla="*/ 4 w 7"/>
                <a:gd name="T17" fmla="*/ 0 h 6"/>
                <a:gd name="T18" fmla="*/ 2 w 7"/>
                <a:gd name="T19" fmla="*/ 0 h 6"/>
                <a:gd name="T20" fmla="*/ 1 w 7"/>
                <a:gd name="T21" fmla="*/ 1 h 6"/>
                <a:gd name="T22" fmla="*/ 0 w 7"/>
                <a:gd name="T23" fmla="*/ 2 h 6"/>
                <a:gd name="T24" fmla="*/ 0 w 7"/>
                <a:gd name="T25" fmla="*/ 3 h 6"/>
                <a:gd name="T26" fmla="*/ 0 w 7"/>
                <a:gd name="T27" fmla="*/ 4 h 6"/>
                <a:gd name="T28" fmla="*/ 0 w 7"/>
                <a:gd name="T29" fmla="*/ 5 h 6"/>
                <a:gd name="T30" fmla="*/ 1 w 7"/>
                <a:gd name="T31" fmla="*/ 6 h 6"/>
                <a:gd name="T32" fmla="*/ 2 w 7"/>
                <a:gd name="T33" fmla="*/ 6 h 6"/>
                <a:gd name="T34" fmla="*/ 4 w 7"/>
                <a:gd name="T35" fmla="*/ 6 h 6"/>
                <a:gd name="T36" fmla="*/ 5 w 7"/>
                <a:gd name="T37" fmla="*/ 6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6"/>
                <a:gd name="T59" fmla="*/ 7 w 7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6">
                  <a:moveTo>
                    <a:pt x="5" y="6"/>
                  </a:moveTo>
                  <a:lnTo>
                    <a:pt x="6" y="6"/>
                  </a:lnTo>
                  <a:lnTo>
                    <a:pt x="7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4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45" name="Freeform 1763"/>
            <p:cNvSpPr>
              <a:spLocks/>
            </p:cNvSpPr>
            <p:nvPr/>
          </p:nvSpPr>
          <p:spPr bwMode="auto">
            <a:xfrm>
              <a:off x="2862" y="1856"/>
              <a:ext cx="6" cy="6"/>
            </a:xfrm>
            <a:custGeom>
              <a:avLst/>
              <a:gdLst>
                <a:gd name="T0" fmla="*/ 4 w 6"/>
                <a:gd name="T1" fmla="*/ 6 h 6"/>
                <a:gd name="T2" fmla="*/ 5 w 6"/>
                <a:gd name="T3" fmla="*/ 6 h 6"/>
                <a:gd name="T4" fmla="*/ 6 w 6"/>
                <a:gd name="T5" fmla="*/ 5 h 6"/>
                <a:gd name="T6" fmla="*/ 6 w 6"/>
                <a:gd name="T7" fmla="*/ 4 h 6"/>
                <a:gd name="T8" fmla="*/ 6 w 6"/>
                <a:gd name="T9" fmla="*/ 3 h 6"/>
                <a:gd name="T10" fmla="*/ 6 w 6"/>
                <a:gd name="T11" fmla="*/ 2 h 6"/>
                <a:gd name="T12" fmla="*/ 5 w 6"/>
                <a:gd name="T13" fmla="*/ 1 h 6"/>
                <a:gd name="T14" fmla="*/ 4 w 6"/>
                <a:gd name="T15" fmla="*/ 0 h 6"/>
                <a:gd name="T16" fmla="*/ 3 w 6"/>
                <a:gd name="T17" fmla="*/ 0 h 6"/>
                <a:gd name="T18" fmla="*/ 3 w 6"/>
                <a:gd name="T19" fmla="*/ 0 h 6"/>
                <a:gd name="T20" fmla="*/ 2 w 6"/>
                <a:gd name="T21" fmla="*/ 1 h 6"/>
                <a:gd name="T22" fmla="*/ 1 w 6"/>
                <a:gd name="T23" fmla="*/ 2 h 6"/>
                <a:gd name="T24" fmla="*/ 0 w 6"/>
                <a:gd name="T25" fmla="*/ 3 h 6"/>
                <a:gd name="T26" fmla="*/ 0 w 6"/>
                <a:gd name="T27" fmla="*/ 4 h 6"/>
                <a:gd name="T28" fmla="*/ 1 w 6"/>
                <a:gd name="T29" fmla="*/ 5 h 6"/>
                <a:gd name="T30" fmla="*/ 2 w 6"/>
                <a:gd name="T31" fmla="*/ 6 h 6"/>
                <a:gd name="T32" fmla="*/ 3 w 6"/>
                <a:gd name="T33" fmla="*/ 6 h 6"/>
                <a:gd name="T34" fmla="*/ 4 w 6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6"/>
                <a:gd name="T56" fmla="*/ 6 w 6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6">
                  <a:moveTo>
                    <a:pt x="4" y="6"/>
                  </a:moveTo>
                  <a:lnTo>
                    <a:pt x="5" y="6"/>
                  </a:lnTo>
                  <a:lnTo>
                    <a:pt x="6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46" name="Freeform 1764"/>
            <p:cNvSpPr>
              <a:spLocks/>
            </p:cNvSpPr>
            <p:nvPr/>
          </p:nvSpPr>
          <p:spPr bwMode="auto">
            <a:xfrm>
              <a:off x="2848" y="1858"/>
              <a:ext cx="7" cy="6"/>
            </a:xfrm>
            <a:custGeom>
              <a:avLst/>
              <a:gdLst>
                <a:gd name="T0" fmla="*/ 5 w 7"/>
                <a:gd name="T1" fmla="*/ 6 h 6"/>
                <a:gd name="T2" fmla="*/ 6 w 7"/>
                <a:gd name="T3" fmla="*/ 6 h 6"/>
                <a:gd name="T4" fmla="*/ 7 w 7"/>
                <a:gd name="T5" fmla="*/ 5 h 6"/>
                <a:gd name="T6" fmla="*/ 7 w 7"/>
                <a:gd name="T7" fmla="*/ 4 h 6"/>
                <a:gd name="T8" fmla="*/ 7 w 7"/>
                <a:gd name="T9" fmla="*/ 3 h 6"/>
                <a:gd name="T10" fmla="*/ 7 w 7"/>
                <a:gd name="T11" fmla="*/ 2 h 6"/>
                <a:gd name="T12" fmla="*/ 6 w 7"/>
                <a:gd name="T13" fmla="*/ 1 h 6"/>
                <a:gd name="T14" fmla="*/ 5 w 7"/>
                <a:gd name="T15" fmla="*/ 0 h 6"/>
                <a:gd name="T16" fmla="*/ 3 w 7"/>
                <a:gd name="T17" fmla="*/ 0 h 6"/>
                <a:gd name="T18" fmla="*/ 3 w 7"/>
                <a:gd name="T19" fmla="*/ 0 h 6"/>
                <a:gd name="T20" fmla="*/ 2 w 7"/>
                <a:gd name="T21" fmla="*/ 1 h 6"/>
                <a:gd name="T22" fmla="*/ 1 w 7"/>
                <a:gd name="T23" fmla="*/ 2 h 6"/>
                <a:gd name="T24" fmla="*/ 0 w 7"/>
                <a:gd name="T25" fmla="*/ 3 h 6"/>
                <a:gd name="T26" fmla="*/ 0 w 7"/>
                <a:gd name="T27" fmla="*/ 4 h 6"/>
                <a:gd name="T28" fmla="*/ 1 w 7"/>
                <a:gd name="T29" fmla="*/ 5 h 6"/>
                <a:gd name="T30" fmla="*/ 2 w 7"/>
                <a:gd name="T31" fmla="*/ 6 h 6"/>
                <a:gd name="T32" fmla="*/ 3 w 7"/>
                <a:gd name="T33" fmla="*/ 6 h 6"/>
                <a:gd name="T34" fmla="*/ 5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5" y="6"/>
                  </a:moveTo>
                  <a:lnTo>
                    <a:pt x="6" y="6"/>
                  </a:lnTo>
                  <a:lnTo>
                    <a:pt x="7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47" name="Freeform 1765"/>
            <p:cNvSpPr>
              <a:spLocks/>
            </p:cNvSpPr>
            <p:nvPr/>
          </p:nvSpPr>
          <p:spPr bwMode="auto">
            <a:xfrm>
              <a:off x="2834" y="1860"/>
              <a:ext cx="7" cy="6"/>
            </a:xfrm>
            <a:custGeom>
              <a:avLst/>
              <a:gdLst>
                <a:gd name="T0" fmla="*/ 5 w 7"/>
                <a:gd name="T1" fmla="*/ 6 h 6"/>
                <a:gd name="T2" fmla="*/ 6 w 7"/>
                <a:gd name="T3" fmla="*/ 5 h 6"/>
                <a:gd name="T4" fmla="*/ 7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7 w 7"/>
                <a:gd name="T11" fmla="*/ 1 h 6"/>
                <a:gd name="T12" fmla="*/ 6 w 7"/>
                <a:gd name="T13" fmla="*/ 0 h 6"/>
                <a:gd name="T14" fmla="*/ 5 w 7"/>
                <a:gd name="T15" fmla="*/ 0 h 6"/>
                <a:gd name="T16" fmla="*/ 4 w 7"/>
                <a:gd name="T17" fmla="*/ 0 h 6"/>
                <a:gd name="T18" fmla="*/ 4 w 7"/>
                <a:gd name="T19" fmla="*/ 0 h 6"/>
                <a:gd name="T20" fmla="*/ 3 w 7"/>
                <a:gd name="T21" fmla="*/ 0 h 6"/>
                <a:gd name="T22" fmla="*/ 2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2 w 7"/>
                <a:gd name="T29" fmla="*/ 4 h 6"/>
                <a:gd name="T30" fmla="*/ 3 w 7"/>
                <a:gd name="T31" fmla="*/ 5 h 6"/>
                <a:gd name="T32" fmla="*/ 4 w 7"/>
                <a:gd name="T33" fmla="*/ 6 h 6"/>
                <a:gd name="T34" fmla="*/ 5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5" y="6"/>
                  </a:move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4"/>
                  </a:lnTo>
                  <a:lnTo>
                    <a:pt x="3" y="5"/>
                  </a:lnTo>
                  <a:lnTo>
                    <a:pt x="4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48" name="Freeform 1766"/>
            <p:cNvSpPr>
              <a:spLocks/>
            </p:cNvSpPr>
            <p:nvPr/>
          </p:nvSpPr>
          <p:spPr bwMode="auto">
            <a:xfrm>
              <a:off x="2822" y="1862"/>
              <a:ext cx="7" cy="6"/>
            </a:xfrm>
            <a:custGeom>
              <a:avLst/>
              <a:gdLst>
                <a:gd name="T0" fmla="*/ 3 w 7"/>
                <a:gd name="T1" fmla="*/ 6 h 6"/>
                <a:gd name="T2" fmla="*/ 5 w 7"/>
                <a:gd name="T3" fmla="*/ 5 h 6"/>
                <a:gd name="T4" fmla="*/ 6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6 w 7"/>
                <a:gd name="T11" fmla="*/ 1 h 6"/>
                <a:gd name="T12" fmla="*/ 5 w 7"/>
                <a:gd name="T13" fmla="*/ 0 h 6"/>
                <a:gd name="T14" fmla="*/ 3 w 7"/>
                <a:gd name="T15" fmla="*/ 0 h 6"/>
                <a:gd name="T16" fmla="*/ 2 w 7"/>
                <a:gd name="T17" fmla="*/ 0 h 6"/>
                <a:gd name="T18" fmla="*/ 2 w 7"/>
                <a:gd name="T19" fmla="*/ 0 h 6"/>
                <a:gd name="T20" fmla="*/ 1 w 7"/>
                <a:gd name="T21" fmla="*/ 0 h 6"/>
                <a:gd name="T22" fmla="*/ 0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0 w 7"/>
                <a:gd name="T29" fmla="*/ 4 h 6"/>
                <a:gd name="T30" fmla="*/ 1 w 7"/>
                <a:gd name="T31" fmla="*/ 5 h 6"/>
                <a:gd name="T32" fmla="*/ 2 w 7"/>
                <a:gd name="T33" fmla="*/ 6 h 6"/>
                <a:gd name="T34" fmla="*/ 3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3" y="6"/>
                  </a:moveTo>
                  <a:lnTo>
                    <a:pt x="5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49" name="Freeform 1767"/>
            <p:cNvSpPr>
              <a:spLocks/>
            </p:cNvSpPr>
            <p:nvPr/>
          </p:nvSpPr>
          <p:spPr bwMode="auto">
            <a:xfrm>
              <a:off x="2809" y="1864"/>
              <a:ext cx="6" cy="7"/>
            </a:xfrm>
            <a:custGeom>
              <a:avLst/>
              <a:gdLst>
                <a:gd name="T0" fmla="*/ 3 w 6"/>
                <a:gd name="T1" fmla="*/ 7 h 7"/>
                <a:gd name="T2" fmla="*/ 4 w 6"/>
                <a:gd name="T3" fmla="*/ 6 h 7"/>
                <a:gd name="T4" fmla="*/ 5 w 6"/>
                <a:gd name="T5" fmla="*/ 4 h 7"/>
                <a:gd name="T6" fmla="*/ 6 w 6"/>
                <a:gd name="T7" fmla="*/ 3 h 7"/>
                <a:gd name="T8" fmla="*/ 6 w 6"/>
                <a:gd name="T9" fmla="*/ 2 h 7"/>
                <a:gd name="T10" fmla="*/ 5 w 6"/>
                <a:gd name="T11" fmla="*/ 1 h 7"/>
                <a:gd name="T12" fmla="*/ 4 w 6"/>
                <a:gd name="T13" fmla="*/ 0 h 7"/>
                <a:gd name="T14" fmla="*/ 3 w 6"/>
                <a:gd name="T15" fmla="*/ 0 h 7"/>
                <a:gd name="T16" fmla="*/ 2 w 6"/>
                <a:gd name="T17" fmla="*/ 0 h 7"/>
                <a:gd name="T18" fmla="*/ 2 w 6"/>
                <a:gd name="T19" fmla="*/ 0 h 7"/>
                <a:gd name="T20" fmla="*/ 1 w 6"/>
                <a:gd name="T21" fmla="*/ 0 h 7"/>
                <a:gd name="T22" fmla="*/ 0 w 6"/>
                <a:gd name="T23" fmla="*/ 1 h 7"/>
                <a:gd name="T24" fmla="*/ 0 w 6"/>
                <a:gd name="T25" fmla="*/ 2 h 7"/>
                <a:gd name="T26" fmla="*/ 0 w 6"/>
                <a:gd name="T27" fmla="*/ 3 h 7"/>
                <a:gd name="T28" fmla="*/ 0 w 6"/>
                <a:gd name="T29" fmla="*/ 4 h 7"/>
                <a:gd name="T30" fmla="*/ 1 w 6"/>
                <a:gd name="T31" fmla="*/ 6 h 7"/>
                <a:gd name="T32" fmla="*/ 2 w 6"/>
                <a:gd name="T33" fmla="*/ 7 h 7"/>
                <a:gd name="T34" fmla="*/ 3 w 6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7"/>
                <a:gd name="T56" fmla="*/ 6 w 6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7">
                  <a:moveTo>
                    <a:pt x="3" y="7"/>
                  </a:moveTo>
                  <a:lnTo>
                    <a:pt x="4" y="6"/>
                  </a:ln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6"/>
                  </a:lnTo>
                  <a:lnTo>
                    <a:pt x="2" y="7"/>
                  </a:lnTo>
                  <a:lnTo>
                    <a:pt x="3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50" name="Freeform 1768"/>
            <p:cNvSpPr>
              <a:spLocks/>
            </p:cNvSpPr>
            <p:nvPr/>
          </p:nvSpPr>
          <p:spPr bwMode="auto">
            <a:xfrm>
              <a:off x="2795" y="1866"/>
              <a:ext cx="7" cy="7"/>
            </a:xfrm>
            <a:custGeom>
              <a:avLst/>
              <a:gdLst>
                <a:gd name="T0" fmla="*/ 3 w 7"/>
                <a:gd name="T1" fmla="*/ 7 h 7"/>
                <a:gd name="T2" fmla="*/ 4 w 7"/>
                <a:gd name="T3" fmla="*/ 6 h 7"/>
                <a:gd name="T4" fmla="*/ 6 w 7"/>
                <a:gd name="T5" fmla="*/ 5 h 7"/>
                <a:gd name="T6" fmla="*/ 7 w 7"/>
                <a:gd name="T7" fmla="*/ 4 h 7"/>
                <a:gd name="T8" fmla="*/ 7 w 7"/>
                <a:gd name="T9" fmla="*/ 2 h 7"/>
                <a:gd name="T10" fmla="*/ 6 w 7"/>
                <a:gd name="T11" fmla="*/ 1 h 7"/>
                <a:gd name="T12" fmla="*/ 4 w 7"/>
                <a:gd name="T13" fmla="*/ 0 h 7"/>
                <a:gd name="T14" fmla="*/ 3 w 7"/>
                <a:gd name="T15" fmla="*/ 0 h 7"/>
                <a:gd name="T16" fmla="*/ 2 w 7"/>
                <a:gd name="T17" fmla="*/ 0 h 7"/>
                <a:gd name="T18" fmla="*/ 2 w 7"/>
                <a:gd name="T19" fmla="*/ 0 h 7"/>
                <a:gd name="T20" fmla="*/ 1 w 7"/>
                <a:gd name="T21" fmla="*/ 0 h 7"/>
                <a:gd name="T22" fmla="*/ 0 w 7"/>
                <a:gd name="T23" fmla="*/ 1 h 7"/>
                <a:gd name="T24" fmla="*/ 0 w 7"/>
                <a:gd name="T25" fmla="*/ 2 h 7"/>
                <a:gd name="T26" fmla="*/ 0 w 7"/>
                <a:gd name="T27" fmla="*/ 4 h 7"/>
                <a:gd name="T28" fmla="*/ 0 w 7"/>
                <a:gd name="T29" fmla="*/ 5 h 7"/>
                <a:gd name="T30" fmla="*/ 1 w 7"/>
                <a:gd name="T31" fmla="*/ 6 h 7"/>
                <a:gd name="T32" fmla="*/ 2 w 7"/>
                <a:gd name="T33" fmla="*/ 7 h 7"/>
                <a:gd name="T34" fmla="*/ 3 w 7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7"/>
                <a:gd name="T56" fmla="*/ 7 w 7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7">
                  <a:moveTo>
                    <a:pt x="3" y="7"/>
                  </a:moveTo>
                  <a:lnTo>
                    <a:pt x="4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2"/>
                  </a:lnTo>
                  <a:lnTo>
                    <a:pt x="6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7"/>
                  </a:lnTo>
                  <a:lnTo>
                    <a:pt x="3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51" name="Freeform 1769"/>
            <p:cNvSpPr>
              <a:spLocks/>
            </p:cNvSpPr>
            <p:nvPr/>
          </p:nvSpPr>
          <p:spPr bwMode="auto">
            <a:xfrm>
              <a:off x="2781" y="1868"/>
              <a:ext cx="7" cy="7"/>
            </a:xfrm>
            <a:custGeom>
              <a:avLst/>
              <a:gdLst>
                <a:gd name="T0" fmla="*/ 5 w 7"/>
                <a:gd name="T1" fmla="*/ 7 h 7"/>
                <a:gd name="T2" fmla="*/ 6 w 7"/>
                <a:gd name="T3" fmla="*/ 6 h 7"/>
                <a:gd name="T4" fmla="*/ 7 w 7"/>
                <a:gd name="T5" fmla="*/ 5 h 7"/>
                <a:gd name="T6" fmla="*/ 7 w 7"/>
                <a:gd name="T7" fmla="*/ 4 h 7"/>
                <a:gd name="T8" fmla="*/ 7 w 7"/>
                <a:gd name="T9" fmla="*/ 3 h 7"/>
                <a:gd name="T10" fmla="*/ 7 w 7"/>
                <a:gd name="T11" fmla="*/ 2 h 7"/>
                <a:gd name="T12" fmla="*/ 6 w 7"/>
                <a:gd name="T13" fmla="*/ 0 h 7"/>
                <a:gd name="T14" fmla="*/ 5 w 7"/>
                <a:gd name="T15" fmla="*/ 0 h 7"/>
                <a:gd name="T16" fmla="*/ 4 w 7"/>
                <a:gd name="T17" fmla="*/ 0 h 7"/>
                <a:gd name="T18" fmla="*/ 4 w 7"/>
                <a:gd name="T19" fmla="*/ 0 h 7"/>
                <a:gd name="T20" fmla="*/ 3 w 7"/>
                <a:gd name="T21" fmla="*/ 0 h 7"/>
                <a:gd name="T22" fmla="*/ 2 w 7"/>
                <a:gd name="T23" fmla="*/ 2 h 7"/>
                <a:gd name="T24" fmla="*/ 0 w 7"/>
                <a:gd name="T25" fmla="*/ 3 h 7"/>
                <a:gd name="T26" fmla="*/ 0 w 7"/>
                <a:gd name="T27" fmla="*/ 4 h 7"/>
                <a:gd name="T28" fmla="*/ 2 w 7"/>
                <a:gd name="T29" fmla="*/ 5 h 7"/>
                <a:gd name="T30" fmla="*/ 3 w 7"/>
                <a:gd name="T31" fmla="*/ 6 h 7"/>
                <a:gd name="T32" fmla="*/ 4 w 7"/>
                <a:gd name="T33" fmla="*/ 7 h 7"/>
                <a:gd name="T34" fmla="*/ 5 w 7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7"/>
                <a:gd name="T56" fmla="*/ 7 w 7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7">
                  <a:moveTo>
                    <a:pt x="5" y="7"/>
                  </a:moveTo>
                  <a:lnTo>
                    <a:pt x="6" y="6"/>
                  </a:lnTo>
                  <a:lnTo>
                    <a:pt x="7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7"/>
                  </a:lnTo>
                  <a:lnTo>
                    <a:pt x="5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52" name="Freeform 1770"/>
            <p:cNvSpPr>
              <a:spLocks/>
            </p:cNvSpPr>
            <p:nvPr/>
          </p:nvSpPr>
          <p:spPr bwMode="auto">
            <a:xfrm>
              <a:off x="2768" y="1871"/>
              <a:ext cx="7" cy="6"/>
            </a:xfrm>
            <a:custGeom>
              <a:avLst/>
              <a:gdLst>
                <a:gd name="T0" fmla="*/ 4 w 7"/>
                <a:gd name="T1" fmla="*/ 6 h 6"/>
                <a:gd name="T2" fmla="*/ 6 w 7"/>
                <a:gd name="T3" fmla="*/ 5 h 6"/>
                <a:gd name="T4" fmla="*/ 7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7 w 7"/>
                <a:gd name="T11" fmla="*/ 1 h 6"/>
                <a:gd name="T12" fmla="*/ 6 w 7"/>
                <a:gd name="T13" fmla="*/ 0 h 6"/>
                <a:gd name="T14" fmla="*/ 4 w 7"/>
                <a:gd name="T15" fmla="*/ 0 h 6"/>
                <a:gd name="T16" fmla="*/ 3 w 7"/>
                <a:gd name="T17" fmla="*/ 0 h 6"/>
                <a:gd name="T18" fmla="*/ 3 w 7"/>
                <a:gd name="T19" fmla="*/ 0 h 6"/>
                <a:gd name="T20" fmla="*/ 2 w 7"/>
                <a:gd name="T21" fmla="*/ 0 h 6"/>
                <a:gd name="T22" fmla="*/ 1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1 w 7"/>
                <a:gd name="T29" fmla="*/ 4 h 6"/>
                <a:gd name="T30" fmla="*/ 2 w 7"/>
                <a:gd name="T31" fmla="*/ 5 h 6"/>
                <a:gd name="T32" fmla="*/ 3 w 7"/>
                <a:gd name="T33" fmla="*/ 6 h 6"/>
                <a:gd name="T34" fmla="*/ 4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4" y="6"/>
                  </a:move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53" name="Freeform 1771"/>
            <p:cNvSpPr>
              <a:spLocks/>
            </p:cNvSpPr>
            <p:nvPr/>
          </p:nvSpPr>
          <p:spPr bwMode="auto">
            <a:xfrm>
              <a:off x="2754" y="1872"/>
              <a:ext cx="7" cy="6"/>
            </a:xfrm>
            <a:custGeom>
              <a:avLst/>
              <a:gdLst>
                <a:gd name="T0" fmla="*/ 5 w 7"/>
                <a:gd name="T1" fmla="*/ 6 h 6"/>
                <a:gd name="T2" fmla="*/ 6 w 7"/>
                <a:gd name="T3" fmla="*/ 6 h 6"/>
                <a:gd name="T4" fmla="*/ 7 w 7"/>
                <a:gd name="T5" fmla="*/ 5 h 6"/>
                <a:gd name="T6" fmla="*/ 7 w 7"/>
                <a:gd name="T7" fmla="*/ 4 h 6"/>
                <a:gd name="T8" fmla="*/ 7 w 7"/>
                <a:gd name="T9" fmla="*/ 3 h 6"/>
                <a:gd name="T10" fmla="*/ 7 w 7"/>
                <a:gd name="T11" fmla="*/ 2 h 6"/>
                <a:gd name="T12" fmla="*/ 6 w 7"/>
                <a:gd name="T13" fmla="*/ 1 h 6"/>
                <a:gd name="T14" fmla="*/ 5 w 7"/>
                <a:gd name="T15" fmla="*/ 0 h 6"/>
                <a:gd name="T16" fmla="*/ 4 w 7"/>
                <a:gd name="T17" fmla="*/ 0 h 6"/>
                <a:gd name="T18" fmla="*/ 4 w 7"/>
                <a:gd name="T19" fmla="*/ 0 h 6"/>
                <a:gd name="T20" fmla="*/ 3 w 7"/>
                <a:gd name="T21" fmla="*/ 1 h 6"/>
                <a:gd name="T22" fmla="*/ 1 w 7"/>
                <a:gd name="T23" fmla="*/ 2 h 6"/>
                <a:gd name="T24" fmla="*/ 0 w 7"/>
                <a:gd name="T25" fmla="*/ 3 h 6"/>
                <a:gd name="T26" fmla="*/ 0 w 7"/>
                <a:gd name="T27" fmla="*/ 4 h 6"/>
                <a:gd name="T28" fmla="*/ 1 w 7"/>
                <a:gd name="T29" fmla="*/ 5 h 6"/>
                <a:gd name="T30" fmla="*/ 3 w 7"/>
                <a:gd name="T31" fmla="*/ 6 h 6"/>
                <a:gd name="T32" fmla="*/ 4 w 7"/>
                <a:gd name="T33" fmla="*/ 6 h 6"/>
                <a:gd name="T34" fmla="*/ 5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5" y="6"/>
                  </a:moveTo>
                  <a:lnTo>
                    <a:pt x="6" y="6"/>
                  </a:lnTo>
                  <a:lnTo>
                    <a:pt x="7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54" name="Freeform 1772"/>
            <p:cNvSpPr>
              <a:spLocks/>
            </p:cNvSpPr>
            <p:nvPr/>
          </p:nvSpPr>
          <p:spPr bwMode="auto">
            <a:xfrm>
              <a:off x="2742" y="1874"/>
              <a:ext cx="7" cy="6"/>
            </a:xfrm>
            <a:custGeom>
              <a:avLst/>
              <a:gdLst>
                <a:gd name="T0" fmla="*/ 3 w 7"/>
                <a:gd name="T1" fmla="*/ 6 h 6"/>
                <a:gd name="T2" fmla="*/ 4 w 7"/>
                <a:gd name="T3" fmla="*/ 6 h 6"/>
                <a:gd name="T4" fmla="*/ 6 w 7"/>
                <a:gd name="T5" fmla="*/ 5 h 6"/>
                <a:gd name="T6" fmla="*/ 7 w 7"/>
                <a:gd name="T7" fmla="*/ 4 h 6"/>
                <a:gd name="T8" fmla="*/ 7 w 7"/>
                <a:gd name="T9" fmla="*/ 3 h 6"/>
                <a:gd name="T10" fmla="*/ 6 w 7"/>
                <a:gd name="T11" fmla="*/ 2 h 6"/>
                <a:gd name="T12" fmla="*/ 4 w 7"/>
                <a:gd name="T13" fmla="*/ 1 h 6"/>
                <a:gd name="T14" fmla="*/ 3 w 7"/>
                <a:gd name="T15" fmla="*/ 0 h 6"/>
                <a:gd name="T16" fmla="*/ 2 w 7"/>
                <a:gd name="T17" fmla="*/ 0 h 6"/>
                <a:gd name="T18" fmla="*/ 2 w 7"/>
                <a:gd name="T19" fmla="*/ 0 h 6"/>
                <a:gd name="T20" fmla="*/ 1 w 7"/>
                <a:gd name="T21" fmla="*/ 1 h 6"/>
                <a:gd name="T22" fmla="*/ 0 w 7"/>
                <a:gd name="T23" fmla="*/ 2 h 6"/>
                <a:gd name="T24" fmla="*/ 0 w 7"/>
                <a:gd name="T25" fmla="*/ 3 h 6"/>
                <a:gd name="T26" fmla="*/ 0 w 7"/>
                <a:gd name="T27" fmla="*/ 4 h 6"/>
                <a:gd name="T28" fmla="*/ 0 w 7"/>
                <a:gd name="T29" fmla="*/ 5 h 6"/>
                <a:gd name="T30" fmla="*/ 1 w 7"/>
                <a:gd name="T31" fmla="*/ 6 h 6"/>
                <a:gd name="T32" fmla="*/ 2 w 7"/>
                <a:gd name="T33" fmla="*/ 6 h 6"/>
                <a:gd name="T34" fmla="*/ 3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3" y="6"/>
                  </a:moveTo>
                  <a:lnTo>
                    <a:pt x="4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55" name="Freeform 1773"/>
            <p:cNvSpPr>
              <a:spLocks/>
            </p:cNvSpPr>
            <p:nvPr/>
          </p:nvSpPr>
          <p:spPr bwMode="auto">
            <a:xfrm>
              <a:off x="2728" y="1876"/>
              <a:ext cx="7" cy="6"/>
            </a:xfrm>
            <a:custGeom>
              <a:avLst/>
              <a:gdLst>
                <a:gd name="T0" fmla="*/ 4 w 7"/>
                <a:gd name="T1" fmla="*/ 6 h 6"/>
                <a:gd name="T2" fmla="*/ 5 w 7"/>
                <a:gd name="T3" fmla="*/ 6 h 6"/>
                <a:gd name="T4" fmla="*/ 6 w 7"/>
                <a:gd name="T5" fmla="*/ 5 h 6"/>
                <a:gd name="T6" fmla="*/ 7 w 7"/>
                <a:gd name="T7" fmla="*/ 4 h 6"/>
                <a:gd name="T8" fmla="*/ 7 w 7"/>
                <a:gd name="T9" fmla="*/ 3 h 6"/>
                <a:gd name="T10" fmla="*/ 6 w 7"/>
                <a:gd name="T11" fmla="*/ 2 h 6"/>
                <a:gd name="T12" fmla="*/ 5 w 7"/>
                <a:gd name="T13" fmla="*/ 1 h 6"/>
                <a:gd name="T14" fmla="*/ 4 w 7"/>
                <a:gd name="T15" fmla="*/ 0 h 6"/>
                <a:gd name="T16" fmla="*/ 3 w 7"/>
                <a:gd name="T17" fmla="*/ 0 h 6"/>
                <a:gd name="T18" fmla="*/ 3 w 7"/>
                <a:gd name="T19" fmla="*/ 0 h 6"/>
                <a:gd name="T20" fmla="*/ 1 w 7"/>
                <a:gd name="T21" fmla="*/ 1 h 6"/>
                <a:gd name="T22" fmla="*/ 0 w 7"/>
                <a:gd name="T23" fmla="*/ 2 h 6"/>
                <a:gd name="T24" fmla="*/ 0 w 7"/>
                <a:gd name="T25" fmla="*/ 3 h 6"/>
                <a:gd name="T26" fmla="*/ 0 w 7"/>
                <a:gd name="T27" fmla="*/ 4 h 6"/>
                <a:gd name="T28" fmla="*/ 0 w 7"/>
                <a:gd name="T29" fmla="*/ 5 h 6"/>
                <a:gd name="T30" fmla="*/ 1 w 7"/>
                <a:gd name="T31" fmla="*/ 6 h 6"/>
                <a:gd name="T32" fmla="*/ 3 w 7"/>
                <a:gd name="T33" fmla="*/ 6 h 6"/>
                <a:gd name="T34" fmla="*/ 4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4" y="6"/>
                  </a:move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56" name="Freeform 1774"/>
            <p:cNvSpPr>
              <a:spLocks/>
            </p:cNvSpPr>
            <p:nvPr/>
          </p:nvSpPr>
          <p:spPr bwMode="auto">
            <a:xfrm>
              <a:off x="2715" y="1878"/>
              <a:ext cx="7" cy="6"/>
            </a:xfrm>
            <a:custGeom>
              <a:avLst/>
              <a:gdLst>
                <a:gd name="T0" fmla="*/ 3 w 7"/>
                <a:gd name="T1" fmla="*/ 6 h 6"/>
                <a:gd name="T2" fmla="*/ 4 w 7"/>
                <a:gd name="T3" fmla="*/ 6 h 6"/>
                <a:gd name="T4" fmla="*/ 5 w 7"/>
                <a:gd name="T5" fmla="*/ 5 h 6"/>
                <a:gd name="T6" fmla="*/ 7 w 7"/>
                <a:gd name="T7" fmla="*/ 4 h 6"/>
                <a:gd name="T8" fmla="*/ 7 w 7"/>
                <a:gd name="T9" fmla="*/ 3 h 6"/>
                <a:gd name="T10" fmla="*/ 5 w 7"/>
                <a:gd name="T11" fmla="*/ 2 h 6"/>
                <a:gd name="T12" fmla="*/ 4 w 7"/>
                <a:gd name="T13" fmla="*/ 1 h 6"/>
                <a:gd name="T14" fmla="*/ 3 w 7"/>
                <a:gd name="T15" fmla="*/ 0 h 6"/>
                <a:gd name="T16" fmla="*/ 2 w 7"/>
                <a:gd name="T17" fmla="*/ 0 h 6"/>
                <a:gd name="T18" fmla="*/ 2 w 7"/>
                <a:gd name="T19" fmla="*/ 0 h 6"/>
                <a:gd name="T20" fmla="*/ 1 w 7"/>
                <a:gd name="T21" fmla="*/ 1 h 6"/>
                <a:gd name="T22" fmla="*/ 0 w 7"/>
                <a:gd name="T23" fmla="*/ 2 h 6"/>
                <a:gd name="T24" fmla="*/ 0 w 7"/>
                <a:gd name="T25" fmla="*/ 3 h 6"/>
                <a:gd name="T26" fmla="*/ 0 w 7"/>
                <a:gd name="T27" fmla="*/ 4 h 6"/>
                <a:gd name="T28" fmla="*/ 0 w 7"/>
                <a:gd name="T29" fmla="*/ 5 h 6"/>
                <a:gd name="T30" fmla="*/ 1 w 7"/>
                <a:gd name="T31" fmla="*/ 6 h 6"/>
                <a:gd name="T32" fmla="*/ 2 w 7"/>
                <a:gd name="T33" fmla="*/ 6 h 6"/>
                <a:gd name="T34" fmla="*/ 3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3" y="6"/>
                  </a:moveTo>
                  <a:lnTo>
                    <a:pt x="4" y="6"/>
                  </a:lnTo>
                  <a:lnTo>
                    <a:pt x="5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5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57" name="Freeform 1775"/>
            <p:cNvSpPr>
              <a:spLocks/>
            </p:cNvSpPr>
            <p:nvPr/>
          </p:nvSpPr>
          <p:spPr bwMode="auto">
            <a:xfrm>
              <a:off x="2701" y="1880"/>
              <a:ext cx="7" cy="6"/>
            </a:xfrm>
            <a:custGeom>
              <a:avLst/>
              <a:gdLst>
                <a:gd name="T0" fmla="*/ 4 w 7"/>
                <a:gd name="T1" fmla="*/ 6 h 6"/>
                <a:gd name="T2" fmla="*/ 5 w 7"/>
                <a:gd name="T3" fmla="*/ 6 h 6"/>
                <a:gd name="T4" fmla="*/ 6 w 7"/>
                <a:gd name="T5" fmla="*/ 5 h 6"/>
                <a:gd name="T6" fmla="*/ 7 w 7"/>
                <a:gd name="T7" fmla="*/ 4 h 6"/>
                <a:gd name="T8" fmla="*/ 7 w 7"/>
                <a:gd name="T9" fmla="*/ 3 h 6"/>
                <a:gd name="T10" fmla="*/ 6 w 7"/>
                <a:gd name="T11" fmla="*/ 2 h 6"/>
                <a:gd name="T12" fmla="*/ 5 w 7"/>
                <a:gd name="T13" fmla="*/ 1 h 6"/>
                <a:gd name="T14" fmla="*/ 4 w 7"/>
                <a:gd name="T15" fmla="*/ 0 h 6"/>
                <a:gd name="T16" fmla="*/ 2 w 7"/>
                <a:gd name="T17" fmla="*/ 0 h 6"/>
                <a:gd name="T18" fmla="*/ 2 w 7"/>
                <a:gd name="T19" fmla="*/ 0 h 6"/>
                <a:gd name="T20" fmla="*/ 1 w 7"/>
                <a:gd name="T21" fmla="*/ 1 h 6"/>
                <a:gd name="T22" fmla="*/ 0 w 7"/>
                <a:gd name="T23" fmla="*/ 2 h 6"/>
                <a:gd name="T24" fmla="*/ 0 w 7"/>
                <a:gd name="T25" fmla="*/ 3 h 6"/>
                <a:gd name="T26" fmla="*/ 0 w 7"/>
                <a:gd name="T27" fmla="*/ 4 h 6"/>
                <a:gd name="T28" fmla="*/ 0 w 7"/>
                <a:gd name="T29" fmla="*/ 5 h 6"/>
                <a:gd name="T30" fmla="*/ 1 w 7"/>
                <a:gd name="T31" fmla="*/ 6 h 6"/>
                <a:gd name="T32" fmla="*/ 2 w 7"/>
                <a:gd name="T33" fmla="*/ 6 h 6"/>
                <a:gd name="T34" fmla="*/ 4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4" y="6"/>
                  </a:move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58" name="Freeform 1776"/>
            <p:cNvSpPr>
              <a:spLocks/>
            </p:cNvSpPr>
            <p:nvPr/>
          </p:nvSpPr>
          <p:spPr bwMode="auto">
            <a:xfrm>
              <a:off x="2688" y="1882"/>
              <a:ext cx="6" cy="6"/>
            </a:xfrm>
            <a:custGeom>
              <a:avLst/>
              <a:gdLst>
                <a:gd name="T0" fmla="*/ 4 w 6"/>
                <a:gd name="T1" fmla="*/ 6 h 6"/>
                <a:gd name="T2" fmla="*/ 5 w 6"/>
                <a:gd name="T3" fmla="*/ 6 h 6"/>
                <a:gd name="T4" fmla="*/ 6 w 6"/>
                <a:gd name="T5" fmla="*/ 5 h 6"/>
                <a:gd name="T6" fmla="*/ 6 w 6"/>
                <a:gd name="T7" fmla="*/ 4 h 6"/>
                <a:gd name="T8" fmla="*/ 6 w 6"/>
                <a:gd name="T9" fmla="*/ 3 h 6"/>
                <a:gd name="T10" fmla="*/ 6 w 6"/>
                <a:gd name="T11" fmla="*/ 2 h 6"/>
                <a:gd name="T12" fmla="*/ 5 w 6"/>
                <a:gd name="T13" fmla="*/ 1 h 6"/>
                <a:gd name="T14" fmla="*/ 4 w 6"/>
                <a:gd name="T15" fmla="*/ 0 h 6"/>
                <a:gd name="T16" fmla="*/ 3 w 6"/>
                <a:gd name="T17" fmla="*/ 0 h 6"/>
                <a:gd name="T18" fmla="*/ 3 w 6"/>
                <a:gd name="T19" fmla="*/ 0 h 6"/>
                <a:gd name="T20" fmla="*/ 2 w 6"/>
                <a:gd name="T21" fmla="*/ 1 h 6"/>
                <a:gd name="T22" fmla="*/ 1 w 6"/>
                <a:gd name="T23" fmla="*/ 2 h 6"/>
                <a:gd name="T24" fmla="*/ 0 w 6"/>
                <a:gd name="T25" fmla="*/ 3 h 6"/>
                <a:gd name="T26" fmla="*/ 0 w 6"/>
                <a:gd name="T27" fmla="*/ 4 h 6"/>
                <a:gd name="T28" fmla="*/ 1 w 6"/>
                <a:gd name="T29" fmla="*/ 5 h 6"/>
                <a:gd name="T30" fmla="*/ 2 w 6"/>
                <a:gd name="T31" fmla="*/ 6 h 6"/>
                <a:gd name="T32" fmla="*/ 3 w 6"/>
                <a:gd name="T33" fmla="*/ 6 h 6"/>
                <a:gd name="T34" fmla="*/ 4 w 6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6"/>
                <a:gd name="T56" fmla="*/ 6 w 6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6">
                  <a:moveTo>
                    <a:pt x="4" y="6"/>
                  </a:moveTo>
                  <a:lnTo>
                    <a:pt x="5" y="6"/>
                  </a:lnTo>
                  <a:lnTo>
                    <a:pt x="6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59" name="Freeform 1777"/>
            <p:cNvSpPr>
              <a:spLocks/>
            </p:cNvSpPr>
            <p:nvPr/>
          </p:nvSpPr>
          <p:spPr bwMode="auto">
            <a:xfrm>
              <a:off x="2674" y="1884"/>
              <a:ext cx="7" cy="7"/>
            </a:xfrm>
            <a:custGeom>
              <a:avLst/>
              <a:gdLst>
                <a:gd name="T0" fmla="*/ 5 w 7"/>
                <a:gd name="T1" fmla="*/ 7 h 7"/>
                <a:gd name="T2" fmla="*/ 6 w 7"/>
                <a:gd name="T3" fmla="*/ 6 h 7"/>
                <a:gd name="T4" fmla="*/ 7 w 7"/>
                <a:gd name="T5" fmla="*/ 4 h 7"/>
                <a:gd name="T6" fmla="*/ 7 w 7"/>
                <a:gd name="T7" fmla="*/ 3 h 7"/>
                <a:gd name="T8" fmla="*/ 7 w 7"/>
                <a:gd name="T9" fmla="*/ 2 h 7"/>
                <a:gd name="T10" fmla="*/ 7 w 7"/>
                <a:gd name="T11" fmla="*/ 1 h 7"/>
                <a:gd name="T12" fmla="*/ 6 w 7"/>
                <a:gd name="T13" fmla="*/ 0 h 7"/>
                <a:gd name="T14" fmla="*/ 5 w 7"/>
                <a:gd name="T15" fmla="*/ 0 h 7"/>
                <a:gd name="T16" fmla="*/ 3 w 7"/>
                <a:gd name="T17" fmla="*/ 0 h 7"/>
                <a:gd name="T18" fmla="*/ 3 w 7"/>
                <a:gd name="T19" fmla="*/ 0 h 7"/>
                <a:gd name="T20" fmla="*/ 2 w 7"/>
                <a:gd name="T21" fmla="*/ 0 h 7"/>
                <a:gd name="T22" fmla="*/ 1 w 7"/>
                <a:gd name="T23" fmla="*/ 1 h 7"/>
                <a:gd name="T24" fmla="*/ 0 w 7"/>
                <a:gd name="T25" fmla="*/ 2 h 7"/>
                <a:gd name="T26" fmla="*/ 0 w 7"/>
                <a:gd name="T27" fmla="*/ 3 h 7"/>
                <a:gd name="T28" fmla="*/ 1 w 7"/>
                <a:gd name="T29" fmla="*/ 4 h 7"/>
                <a:gd name="T30" fmla="*/ 2 w 7"/>
                <a:gd name="T31" fmla="*/ 6 h 7"/>
                <a:gd name="T32" fmla="*/ 3 w 7"/>
                <a:gd name="T33" fmla="*/ 7 h 7"/>
                <a:gd name="T34" fmla="*/ 5 w 7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7"/>
                <a:gd name="T56" fmla="*/ 7 w 7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7">
                  <a:moveTo>
                    <a:pt x="5" y="7"/>
                  </a:moveTo>
                  <a:lnTo>
                    <a:pt x="6" y="6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6"/>
                  </a:lnTo>
                  <a:lnTo>
                    <a:pt x="3" y="7"/>
                  </a:lnTo>
                  <a:lnTo>
                    <a:pt x="5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60" name="Freeform 1778"/>
            <p:cNvSpPr>
              <a:spLocks/>
            </p:cNvSpPr>
            <p:nvPr/>
          </p:nvSpPr>
          <p:spPr bwMode="auto">
            <a:xfrm>
              <a:off x="2661" y="1886"/>
              <a:ext cx="6" cy="7"/>
            </a:xfrm>
            <a:custGeom>
              <a:avLst/>
              <a:gdLst>
                <a:gd name="T0" fmla="*/ 4 w 6"/>
                <a:gd name="T1" fmla="*/ 7 h 7"/>
                <a:gd name="T2" fmla="*/ 5 w 6"/>
                <a:gd name="T3" fmla="*/ 6 h 7"/>
                <a:gd name="T4" fmla="*/ 6 w 6"/>
                <a:gd name="T5" fmla="*/ 5 h 7"/>
                <a:gd name="T6" fmla="*/ 6 w 6"/>
                <a:gd name="T7" fmla="*/ 4 h 7"/>
                <a:gd name="T8" fmla="*/ 6 w 6"/>
                <a:gd name="T9" fmla="*/ 2 h 7"/>
                <a:gd name="T10" fmla="*/ 6 w 6"/>
                <a:gd name="T11" fmla="*/ 1 h 7"/>
                <a:gd name="T12" fmla="*/ 5 w 6"/>
                <a:gd name="T13" fmla="*/ 0 h 7"/>
                <a:gd name="T14" fmla="*/ 4 w 6"/>
                <a:gd name="T15" fmla="*/ 0 h 7"/>
                <a:gd name="T16" fmla="*/ 3 w 6"/>
                <a:gd name="T17" fmla="*/ 0 h 7"/>
                <a:gd name="T18" fmla="*/ 3 w 6"/>
                <a:gd name="T19" fmla="*/ 0 h 7"/>
                <a:gd name="T20" fmla="*/ 2 w 6"/>
                <a:gd name="T21" fmla="*/ 0 h 7"/>
                <a:gd name="T22" fmla="*/ 1 w 6"/>
                <a:gd name="T23" fmla="*/ 1 h 7"/>
                <a:gd name="T24" fmla="*/ 0 w 6"/>
                <a:gd name="T25" fmla="*/ 2 h 7"/>
                <a:gd name="T26" fmla="*/ 0 w 6"/>
                <a:gd name="T27" fmla="*/ 4 h 7"/>
                <a:gd name="T28" fmla="*/ 1 w 6"/>
                <a:gd name="T29" fmla="*/ 5 h 7"/>
                <a:gd name="T30" fmla="*/ 2 w 6"/>
                <a:gd name="T31" fmla="*/ 6 h 7"/>
                <a:gd name="T32" fmla="*/ 3 w 6"/>
                <a:gd name="T33" fmla="*/ 7 h 7"/>
                <a:gd name="T34" fmla="*/ 4 w 6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7"/>
                <a:gd name="T56" fmla="*/ 6 w 6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7">
                  <a:moveTo>
                    <a:pt x="4" y="7"/>
                  </a:moveTo>
                  <a:lnTo>
                    <a:pt x="5" y="6"/>
                  </a:lnTo>
                  <a:lnTo>
                    <a:pt x="6" y="5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7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61" name="Freeform 1779"/>
            <p:cNvSpPr>
              <a:spLocks/>
            </p:cNvSpPr>
            <p:nvPr/>
          </p:nvSpPr>
          <p:spPr bwMode="auto">
            <a:xfrm>
              <a:off x="2648" y="1888"/>
              <a:ext cx="7" cy="7"/>
            </a:xfrm>
            <a:custGeom>
              <a:avLst/>
              <a:gdLst>
                <a:gd name="T0" fmla="*/ 4 w 7"/>
                <a:gd name="T1" fmla="*/ 7 h 7"/>
                <a:gd name="T2" fmla="*/ 5 w 7"/>
                <a:gd name="T3" fmla="*/ 6 h 7"/>
                <a:gd name="T4" fmla="*/ 6 w 7"/>
                <a:gd name="T5" fmla="*/ 5 h 7"/>
                <a:gd name="T6" fmla="*/ 7 w 7"/>
                <a:gd name="T7" fmla="*/ 4 h 7"/>
                <a:gd name="T8" fmla="*/ 7 w 7"/>
                <a:gd name="T9" fmla="*/ 3 h 7"/>
                <a:gd name="T10" fmla="*/ 6 w 7"/>
                <a:gd name="T11" fmla="*/ 2 h 7"/>
                <a:gd name="T12" fmla="*/ 5 w 7"/>
                <a:gd name="T13" fmla="*/ 0 h 7"/>
                <a:gd name="T14" fmla="*/ 4 w 7"/>
                <a:gd name="T15" fmla="*/ 0 h 7"/>
                <a:gd name="T16" fmla="*/ 2 w 7"/>
                <a:gd name="T17" fmla="*/ 0 h 7"/>
                <a:gd name="T18" fmla="*/ 2 w 7"/>
                <a:gd name="T19" fmla="*/ 0 h 7"/>
                <a:gd name="T20" fmla="*/ 1 w 7"/>
                <a:gd name="T21" fmla="*/ 0 h 7"/>
                <a:gd name="T22" fmla="*/ 0 w 7"/>
                <a:gd name="T23" fmla="*/ 2 h 7"/>
                <a:gd name="T24" fmla="*/ 0 w 7"/>
                <a:gd name="T25" fmla="*/ 3 h 7"/>
                <a:gd name="T26" fmla="*/ 0 w 7"/>
                <a:gd name="T27" fmla="*/ 4 h 7"/>
                <a:gd name="T28" fmla="*/ 0 w 7"/>
                <a:gd name="T29" fmla="*/ 5 h 7"/>
                <a:gd name="T30" fmla="*/ 1 w 7"/>
                <a:gd name="T31" fmla="*/ 6 h 7"/>
                <a:gd name="T32" fmla="*/ 2 w 7"/>
                <a:gd name="T33" fmla="*/ 7 h 7"/>
                <a:gd name="T34" fmla="*/ 4 w 7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7"/>
                <a:gd name="T56" fmla="*/ 7 w 7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7">
                  <a:moveTo>
                    <a:pt x="4" y="7"/>
                  </a:move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2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7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62" name="Freeform 1780"/>
            <p:cNvSpPr>
              <a:spLocks/>
            </p:cNvSpPr>
            <p:nvPr/>
          </p:nvSpPr>
          <p:spPr bwMode="auto">
            <a:xfrm>
              <a:off x="2635" y="1891"/>
              <a:ext cx="6" cy="6"/>
            </a:xfrm>
            <a:custGeom>
              <a:avLst/>
              <a:gdLst>
                <a:gd name="T0" fmla="*/ 3 w 6"/>
                <a:gd name="T1" fmla="*/ 6 h 6"/>
                <a:gd name="T2" fmla="*/ 4 w 6"/>
                <a:gd name="T3" fmla="*/ 5 h 6"/>
                <a:gd name="T4" fmla="*/ 5 w 6"/>
                <a:gd name="T5" fmla="*/ 4 h 6"/>
                <a:gd name="T6" fmla="*/ 6 w 6"/>
                <a:gd name="T7" fmla="*/ 3 h 6"/>
                <a:gd name="T8" fmla="*/ 6 w 6"/>
                <a:gd name="T9" fmla="*/ 2 h 6"/>
                <a:gd name="T10" fmla="*/ 5 w 6"/>
                <a:gd name="T11" fmla="*/ 1 h 6"/>
                <a:gd name="T12" fmla="*/ 4 w 6"/>
                <a:gd name="T13" fmla="*/ 0 h 6"/>
                <a:gd name="T14" fmla="*/ 3 w 6"/>
                <a:gd name="T15" fmla="*/ 0 h 6"/>
                <a:gd name="T16" fmla="*/ 2 w 6"/>
                <a:gd name="T17" fmla="*/ 0 h 6"/>
                <a:gd name="T18" fmla="*/ 2 w 6"/>
                <a:gd name="T19" fmla="*/ 0 h 6"/>
                <a:gd name="T20" fmla="*/ 1 w 6"/>
                <a:gd name="T21" fmla="*/ 0 h 6"/>
                <a:gd name="T22" fmla="*/ 0 w 6"/>
                <a:gd name="T23" fmla="*/ 1 h 6"/>
                <a:gd name="T24" fmla="*/ 0 w 6"/>
                <a:gd name="T25" fmla="*/ 2 h 6"/>
                <a:gd name="T26" fmla="*/ 0 w 6"/>
                <a:gd name="T27" fmla="*/ 3 h 6"/>
                <a:gd name="T28" fmla="*/ 0 w 6"/>
                <a:gd name="T29" fmla="*/ 4 h 6"/>
                <a:gd name="T30" fmla="*/ 1 w 6"/>
                <a:gd name="T31" fmla="*/ 5 h 6"/>
                <a:gd name="T32" fmla="*/ 2 w 6"/>
                <a:gd name="T33" fmla="*/ 6 h 6"/>
                <a:gd name="T34" fmla="*/ 3 w 6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6"/>
                <a:gd name="T56" fmla="*/ 6 w 6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6">
                  <a:moveTo>
                    <a:pt x="3" y="6"/>
                  </a:moveTo>
                  <a:lnTo>
                    <a:pt x="4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63" name="Freeform 1781"/>
            <p:cNvSpPr>
              <a:spLocks/>
            </p:cNvSpPr>
            <p:nvPr/>
          </p:nvSpPr>
          <p:spPr bwMode="auto">
            <a:xfrm>
              <a:off x="2621" y="1893"/>
              <a:ext cx="7" cy="6"/>
            </a:xfrm>
            <a:custGeom>
              <a:avLst/>
              <a:gdLst>
                <a:gd name="T0" fmla="*/ 3 w 7"/>
                <a:gd name="T1" fmla="*/ 6 h 6"/>
                <a:gd name="T2" fmla="*/ 5 w 7"/>
                <a:gd name="T3" fmla="*/ 5 h 6"/>
                <a:gd name="T4" fmla="*/ 6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6 w 7"/>
                <a:gd name="T11" fmla="*/ 1 h 6"/>
                <a:gd name="T12" fmla="*/ 5 w 7"/>
                <a:gd name="T13" fmla="*/ 0 h 6"/>
                <a:gd name="T14" fmla="*/ 3 w 7"/>
                <a:gd name="T15" fmla="*/ 0 h 6"/>
                <a:gd name="T16" fmla="*/ 2 w 7"/>
                <a:gd name="T17" fmla="*/ 0 h 6"/>
                <a:gd name="T18" fmla="*/ 2 w 7"/>
                <a:gd name="T19" fmla="*/ 0 h 6"/>
                <a:gd name="T20" fmla="*/ 1 w 7"/>
                <a:gd name="T21" fmla="*/ 0 h 6"/>
                <a:gd name="T22" fmla="*/ 0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0 w 7"/>
                <a:gd name="T29" fmla="*/ 4 h 6"/>
                <a:gd name="T30" fmla="*/ 1 w 7"/>
                <a:gd name="T31" fmla="*/ 5 h 6"/>
                <a:gd name="T32" fmla="*/ 2 w 7"/>
                <a:gd name="T33" fmla="*/ 6 h 6"/>
                <a:gd name="T34" fmla="*/ 3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3" y="6"/>
                  </a:moveTo>
                  <a:lnTo>
                    <a:pt x="5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64" name="Freeform 1782"/>
            <p:cNvSpPr>
              <a:spLocks/>
            </p:cNvSpPr>
            <p:nvPr/>
          </p:nvSpPr>
          <p:spPr bwMode="auto">
            <a:xfrm>
              <a:off x="2607" y="1894"/>
              <a:ext cx="7" cy="6"/>
            </a:xfrm>
            <a:custGeom>
              <a:avLst/>
              <a:gdLst>
                <a:gd name="T0" fmla="*/ 5 w 7"/>
                <a:gd name="T1" fmla="*/ 6 h 6"/>
                <a:gd name="T2" fmla="*/ 6 w 7"/>
                <a:gd name="T3" fmla="*/ 6 h 6"/>
                <a:gd name="T4" fmla="*/ 7 w 7"/>
                <a:gd name="T5" fmla="*/ 5 h 6"/>
                <a:gd name="T6" fmla="*/ 7 w 7"/>
                <a:gd name="T7" fmla="*/ 4 h 6"/>
                <a:gd name="T8" fmla="*/ 7 w 7"/>
                <a:gd name="T9" fmla="*/ 3 h 6"/>
                <a:gd name="T10" fmla="*/ 7 w 7"/>
                <a:gd name="T11" fmla="*/ 2 h 6"/>
                <a:gd name="T12" fmla="*/ 6 w 7"/>
                <a:gd name="T13" fmla="*/ 1 h 6"/>
                <a:gd name="T14" fmla="*/ 5 w 7"/>
                <a:gd name="T15" fmla="*/ 0 h 6"/>
                <a:gd name="T16" fmla="*/ 4 w 7"/>
                <a:gd name="T17" fmla="*/ 0 h 6"/>
                <a:gd name="T18" fmla="*/ 4 w 7"/>
                <a:gd name="T19" fmla="*/ 0 h 6"/>
                <a:gd name="T20" fmla="*/ 3 w 7"/>
                <a:gd name="T21" fmla="*/ 1 h 6"/>
                <a:gd name="T22" fmla="*/ 2 w 7"/>
                <a:gd name="T23" fmla="*/ 2 h 6"/>
                <a:gd name="T24" fmla="*/ 0 w 7"/>
                <a:gd name="T25" fmla="*/ 3 h 6"/>
                <a:gd name="T26" fmla="*/ 0 w 7"/>
                <a:gd name="T27" fmla="*/ 4 h 6"/>
                <a:gd name="T28" fmla="*/ 2 w 7"/>
                <a:gd name="T29" fmla="*/ 5 h 6"/>
                <a:gd name="T30" fmla="*/ 3 w 7"/>
                <a:gd name="T31" fmla="*/ 6 h 6"/>
                <a:gd name="T32" fmla="*/ 4 w 7"/>
                <a:gd name="T33" fmla="*/ 6 h 6"/>
                <a:gd name="T34" fmla="*/ 5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5" y="6"/>
                  </a:moveTo>
                  <a:lnTo>
                    <a:pt x="6" y="6"/>
                  </a:lnTo>
                  <a:lnTo>
                    <a:pt x="7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1"/>
                  </a:lnTo>
                  <a:lnTo>
                    <a:pt x="2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65" name="Freeform 1783"/>
            <p:cNvSpPr>
              <a:spLocks/>
            </p:cNvSpPr>
            <p:nvPr/>
          </p:nvSpPr>
          <p:spPr bwMode="auto">
            <a:xfrm>
              <a:off x="2594" y="1896"/>
              <a:ext cx="7" cy="6"/>
            </a:xfrm>
            <a:custGeom>
              <a:avLst/>
              <a:gdLst>
                <a:gd name="T0" fmla="*/ 4 w 7"/>
                <a:gd name="T1" fmla="*/ 6 h 6"/>
                <a:gd name="T2" fmla="*/ 6 w 7"/>
                <a:gd name="T3" fmla="*/ 6 h 6"/>
                <a:gd name="T4" fmla="*/ 7 w 7"/>
                <a:gd name="T5" fmla="*/ 5 h 6"/>
                <a:gd name="T6" fmla="*/ 7 w 7"/>
                <a:gd name="T7" fmla="*/ 4 h 6"/>
                <a:gd name="T8" fmla="*/ 7 w 7"/>
                <a:gd name="T9" fmla="*/ 3 h 6"/>
                <a:gd name="T10" fmla="*/ 7 w 7"/>
                <a:gd name="T11" fmla="*/ 2 h 6"/>
                <a:gd name="T12" fmla="*/ 6 w 7"/>
                <a:gd name="T13" fmla="*/ 1 h 6"/>
                <a:gd name="T14" fmla="*/ 4 w 7"/>
                <a:gd name="T15" fmla="*/ 0 h 6"/>
                <a:gd name="T16" fmla="*/ 3 w 7"/>
                <a:gd name="T17" fmla="*/ 0 h 6"/>
                <a:gd name="T18" fmla="*/ 3 w 7"/>
                <a:gd name="T19" fmla="*/ 0 h 6"/>
                <a:gd name="T20" fmla="*/ 2 w 7"/>
                <a:gd name="T21" fmla="*/ 1 h 6"/>
                <a:gd name="T22" fmla="*/ 1 w 7"/>
                <a:gd name="T23" fmla="*/ 2 h 6"/>
                <a:gd name="T24" fmla="*/ 0 w 7"/>
                <a:gd name="T25" fmla="*/ 3 h 6"/>
                <a:gd name="T26" fmla="*/ 0 w 7"/>
                <a:gd name="T27" fmla="*/ 4 h 6"/>
                <a:gd name="T28" fmla="*/ 1 w 7"/>
                <a:gd name="T29" fmla="*/ 5 h 6"/>
                <a:gd name="T30" fmla="*/ 2 w 7"/>
                <a:gd name="T31" fmla="*/ 6 h 6"/>
                <a:gd name="T32" fmla="*/ 3 w 7"/>
                <a:gd name="T33" fmla="*/ 6 h 6"/>
                <a:gd name="T34" fmla="*/ 4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4" y="6"/>
                  </a:moveTo>
                  <a:lnTo>
                    <a:pt x="6" y="6"/>
                  </a:lnTo>
                  <a:lnTo>
                    <a:pt x="7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66" name="Freeform 1784"/>
            <p:cNvSpPr>
              <a:spLocks/>
            </p:cNvSpPr>
            <p:nvPr/>
          </p:nvSpPr>
          <p:spPr bwMode="auto">
            <a:xfrm>
              <a:off x="2580" y="1898"/>
              <a:ext cx="7" cy="6"/>
            </a:xfrm>
            <a:custGeom>
              <a:avLst/>
              <a:gdLst>
                <a:gd name="T0" fmla="*/ 5 w 7"/>
                <a:gd name="T1" fmla="*/ 6 h 6"/>
                <a:gd name="T2" fmla="*/ 6 w 7"/>
                <a:gd name="T3" fmla="*/ 6 h 6"/>
                <a:gd name="T4" fmla="*/ 7 w 7"/>
                <a:gd name="T5" fmla="*/ 5 h 6"/>
                <a:gd name="T6" fmla="*/ 7 w 7"/>
                <a:gd name="T7" fmla="*/ 4 h 6"/>
                <a:gd name="T8" fmla="*/ 7 w 7"/>
                <a:gd name="T9" fmla="*/ 3 h 6"/>
                <a:gd name="T10" fmla="*/ 7 w 7"/>
                <a:gd name="T11" fmla="*/ 2 h 6"/>
                <a:gd name="T12" fmla="*/ 6 w 7"/>
                <a:gd name="T13" fmla="*/ 1 h 6"/>
                <a:gd name="T14" fmla="*/ 5 w 7"/>
                <a:gd name="T15" fmla="*/ 0 h 6"/>
                <a:gd name="T16" fmla="*/ 4 w 7"/>
                <a:gd name="T17" fmla="*/ 0 h 6"/>
                <a:gd name="T18" fmla="*/ 4 w 7"/>
                <a:gd name="T19" fmla="*/ 0 h 6"/>
                <a:gd name="T20" fmla="*/ 3 w 7"/>
                <a:gd name="T21" fmla="*/ 1 h 6"/>
                <a:gd name="T22" fmla="*/ 1 w 7"/>
                <a:gd name="T23" fmla="*/ 2 h 6"/>
                <a:gd name="T24" fmla="*/ 0 w 7"/>
                <a:gd name="T25" fmla="*/ 3 h 6"/>
                <a:gd name="T26" fmla="*/ 0 w 7"/>
                <a:gd name="T27" fmla="*/ 4 h 6"/>
                <a:gd name="T28" fmla="*/ 1 w 7"/>
                <a:gd name="T29" fmla="*/ 5 h 6"/>
                <a:gd name="T30" fmla="*/ 3 w 7"/>
                <a:gd name="T31" fmla="*/ 6 h 6"/>
                <a:gd name="T32" fmla="*/ 4 w 7"/>
                <a:gd name="T33" fmla="*/ 6 h 6"/>
                <a:gd name="T34" fmla="*/ 5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5" y="6"/>
                  </a:moveTo>
                  <a:lnTo>
                    <a:pt x="6" y="6"/>
                  </a:lnTo>
                  <a:lnTo>
                    <a:pt x="7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67" name="Freeform 1785"/>
            <p:cNvSpPr>
              <a:spLocks/>
            </p:cNvSpPr>
            <p:nvPr/>
          </p:nvSpPr>
          <p:spPr bwMode="auto">
            <a:xfrm>
              <a:off x="2568" y="1900"/>
              <a:ext cx="7" cy="6"/>
            </a:xfrm>
            <a:custGeom>
              <a:avLst/>
              <a:gdLst>
                <a:gd name="T0" fmla="*/ 3 w 7"/>
                <a:gd name="T1" fmla="*/ 6 h 6"/>
                <a:gd name="T2" fmla="*/ 4 w 7"/>
                <a:gd name="T3" fmla="*/ 6 h 6"/>
                <a:gd name="T4" fmla="*/ 6 w 7"/>
                <a:gd name="T5" fmla="*/ 5 h 6"/>
                <a:gd name="T6" fmla="*/ 7 w 7"/>
                <a:gd name="T7" fmla="*/ 4 h 6"/>
                <a:gd name="T8" fmla="*/ 7 w 7"/>
                <a:gd name="T9" fmla="*/ 3 h 6"/>
                <a:gd name="T10" fmla="*/ 6 w 7"/>
                <a:gd name="T11" fmla="*/ 2 h 6"/>
                <a:gd name="T12" fmla="*/ 4 w 7"/>
                <a:gd name="T13" fmla="*/ 1 h 6"/>
                <a:gd name="T14" fmla="*/ 3 w 7"/>
                <a:gd name="T15" fmla="*/ 0 h 6"/>
                <a:gd name="T16" fmla="*/ 2 w 7"/>
                <a:gd name="T17" fmla="*/ 0 h 6"/>
                <a:gd name="T18" fmla="*/ 2 w 7"/>
                <a:gd name="T19" fmla="*/ 0 h 6"/>
                <a:gd name="T20" fmla="*/ 1 w 7"/>
                <a:gd name="T21" fmla="*/ 1 h 6"/>
                <a:gd name="T22" fmla="*/ 0 w 7"/>
                <a:gd name="T23" fmla="*/ 2 h 6"/>
                <a:gd name="T24" fmla="*/ 0 w 7"/>
                <a:gd name="T25" fmla="*/ 3 h 6"/>
                <a:gd name="T26" fmla="*/ 0 w 7"/>
                <a:gd name="T27" fmla="*/ 4 h 6"/>
                <a:gd name="T28" fmla="*/ 0 w 7"/>
                <a:gd name="T29" fmla="*/ 5 h 6"/>
                <a:gd name="T30" fmla="*/ 1 w 7"/>
                <a:gd name="T31" fmla="*/ 6 h 6"/>
                <a:gd name="T32" fmla="*/ 2 w 7"/>
                <a:gd name="T33" fmla="*/ 6 h 6"/>
                <a:gd name="T34" fmla="*/ 3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3" y="6"/>
                  </a:moveTo>
                  <a:lnTo>
                    <a:pt x="4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68" name="Freeform 1786"/>
            <p:cNvSpPr>
              <a:spLocks/>
            </p:cNvSpPr>
            <p:nvPr/>
          </p:nvSpPr>
          <p:spPr bwMode="auto">
            <a:xfrm>
              <a:off x="2554" y="1902"/>
              <a:ext cx="7" cy="6"/>
            </a:xfrm>
            <a:custGeom>
              <a:avLst/>
              <a:gdLst>
                <a:gd name="T0" fmla="*/ 4 w 7"/>
                <a:gd name="T1" fmla="*/ 6 h 6"/>
                <a:gd name="T2" fmla="*/ 5 w 7"/>
                <a:gd name="T3" fmla="*/ 6 h 6"/>
                <a:gd name="T4" fmla="*/ 6 w 7"/>
                <a:gd name="T5" fmla="*/ 5 h 6"/>
                <a:gd name="T6" fmla="*/ 7 w 7"/>
                <a:gd name="T7" fmla="*/ 4 h 6"/>
                <a:gd name="T8" fmla="*/ 7 w 7"/>
                <a:gd name="T9" fmla="*/ 3 h 6"/>
                <a:gd name="T10" fmla="*/ 6 w 7"/>
                <a:gd name="T11" fmla="*/ 2 h 6"/>
                <a:gd name="T12" fmla="*/ 5 w 7"/>
                <a:gd name="T13" fmla="*/ 1 h 6"/>
                <a:gd name="T14" fmla="*/ 4 w 7"/>
                <a:gd name="T15" fmla="*/ 0 h 6"/>
                <a:gd name="T16" fmla="*/ 3 w 7"/>
                <a:gd name="T17" fmla="*/ 0 h 6"/>
                <a:gd name="T18" fmla="*/ 3 w 7"/>
                <a:gd name="T19" fmla="*/ 0 h 6"/>
                <a:gd name="T20" fmla="*/ 1 w 7"/>
                <a:gd name="T21" fmla="*/ 1 h 6"/>
                <a:gd name="T22" fmla="*/ 0 w 7"/>
                <a:gd name="T23" fmla="*/ 2 h 6"/>
                <a:gd name="T24" fmla="*/ 0 w 7"/>
                <a:gd name="T25" fmla="*/ 3 h 6"/>
                <a:gd name="T26" fmla="*/ 0 w 7"/>
                <a:gd name="T27" fmla="*/ 4 h 6"/>
                <a:gd name="T28" fmla="*/ 0 w 7"/>
                <a:gd name="T29" fmla="*/ 5 h 6"/>
                <a:gd name="T30" fmla="*/ 1 w 7"/>
                <a:gd name="T31" fmla="*/ 6 h 6"/>
                <a:gd name="T32" fmla="*/ 3 w 7"/>
                <a:gd name="T33" fmla="*/ 6 h 6"/>
                <a:gd name="T34" fmla="*/ 4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4" y="6"/>
                  </a:move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69" name="Freeform 1787"/>
            <p:cNvSpPr>
              <a:spLocks/>
            </p:cNvSpPr>
            <p:nvPr/>
          </p:nvSpPr>
          <p:spPr bwMode="auto">
            <a:xfrm>
              <a:off x="2541" y="1904"/>
              <a:ext cx="7" cy="7"/>
            </a:xfrm>
            <a:custGeom>
              <a:avLst/>
              <a:gdLst>
                <a:gd name="T0" fmla="*/ 3 w 7"/>
                <a:gd name="T1" fmla="*/ 7 h 7"/>
                <a:gd name="T2" fmla="*/ 4 w 7"/>
                <a:gd name="T3" fmla="*/ 7 h 7"/>
                <a:gd name="T4" fmla="*/ 5 w 7"/>
                <a:gd name="T5" fmla="*/ 6 h 7"/>
                <a:gd name="T6" fmla="*/ 7 w 7"/>
                <a:gd name="T7" fmla="*/ 4 h 7"/>
                <a:gd name="T8" fmla="*/ 7 w 7"/>
                <a:gd name="T9" fmla="*/ 3 h 7"/>
                <a:gd name="T10" fmla="*/ 5 w 7"/>
                <a:gd name="T11" fmla="*/ 2 h 7"/>
                <a:gd name="T12" fmla="*/ 4 w 7"/>
                <a:gd name="T13" fmla="*/ 1 h 7"/>
                <a:gd name="T14" fmla="*/ 3 w 7"/>
                <a:gd name="T15" fmla="*/ 0 h 7"/>
                <a:gd name="T16" fmla="*/ 2 w 7"/>
                <a:gd name="T17" fmla="*/ 0 h 7"/>
                <a:gd name="T18" fmla="*/ 2 w 7"/>
                <a:gd name="T19" fmla="*/ 0 h 7"/>
                <a:gd name="T20" fmla="*/ 1 w 7"/>
                <a:gd name="T21" fmla="*/ 1 h 7"/>
                <a:gd name="T22" fmla="*/ 0 w 7"/>
                <a:gd name="T23" fmla="*/ 2 h 7"/>
                <a:gd name="T24" fmla="*/ 0 w 7"/>
                <a:gd name="T25" fmla="*/ 3 h 7"/>
                <a:gd name="T26" fmla="*/ 0 w 7"/>
                <a:gd name="T27" fmla="*/ 4 h 7"/>
                <a:gd name="T28" fmla="*/ 0 w 7"/>
                <a:gd name="T29" fmla="*/ 6 h 7"/>
                <a:gd name="T30" fmla="*/ 1 w 7"/>
                <a:gd name="T31" fmla="*/ 7 h 7"/>
                <a:gd name="T32" fmla="*/ 2 w 7"/>
                <a:gd name="T33" fmla="*/ 7 h 7"/>
                <a:gd name="T34" fmla="*/ 3 w 7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7"/>
                <a:gd name="T56" fmla="*/ 7 w 7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7">
                  <a:moveTo>
                    <a:pt x="3" y="7"/>
                  </a:moveTo>
                  <a:lnTo>
                    <a:pt x="4" y="7"/>
                  </a:lnTo>
                  <a:lnTo>
                    <a:pt x="5" y="6"/>
                  </a:lnTo>
                  <a:lnTo>
                    <a:pt x="7" y="4"/>
                  </a:lnTo>
                  <a:lnTo>
                    <a:pt x="7" y="3"/>
                  </a:lnTo>
                  <a:lnTo>
                    <a:pt x="5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70" name="Freeform 1788"/>
            <p:cNvSpPr>
              <a:spLocks/>
            </p:cNvSpPr>
            <p:nvPr/>
          </p:nvSpPr>
          <p:spPr bwMode="auto">
            <a:xfrm>
              <a:off x="2527" y="1906"/>
              <a:ext cx="7" cy="7"/>
            </a:xfrm>
            <a:custGeom>
              <a:avLst/>
              <a:gdLst>
                <a:gd name="T0" fmla="*/ 4 w 7"/>
                <a:gd name="T1" fmla="*/ 7 h 7"/>
                <a:gd name="T2" fmla="*/ 5 w 7"/>
                <a:gd name="T3" fmla="*/ 6 h 7"/>
                <a:gd name="T4" fmla="*/ 6 w 7"/>
                <a:gd name="T5" fmla="*/ 5 h 7"/>
                <a:gd name="T6" fmla="*/ 7 w 7"/>
                <a:gd name="T7" fmla="*/ 4 h 7"/>
                <a:gd name="T8" fmla="*/ 7 w 7"/>
                <a:gd name="T9" fmla="*/ 2 h 7"/>
                <a:gd name="T10" fmla="*/ 6 w 7"/>
                <a:gd name="T11" fmla="*/ 1 h 7"/>
                <a:gd name="T12" fmla="*/ 5 w 7"/>
                <a:gd name="T13" fmla="*/ 0 h 7"/>
                <a:gd name="T14" fmla="*/ 4 w 7"/>
                <a:gd name="T15" fmla="*/ 0 h 7"/>
                <a:gd name="T16" fmla="*/ 3 w 7"/>
                <a:gd name="T17" fmla="*/ 0 h 7"/>
                <a:gd name="T18" fmla="*/ 3 w 7"/>
                <a:gd name="T19" fmla="*/ 0 h 7"/>
                <a:gd name="T20" fmla="*/ 1 w 7"/>
                <a:gd name="T21" fmla="*/ 0 h 7"/>
                <a:gd name="T22" fmla="*/ 0 w 7"/>
                <a:gd name="T23" fmla="*/ 1 h 7"/>
                <a:gd name="T24" fmla="*/ 0 w 7"/>
                <a:gd name="T25" fmla="*/ 2 h 7"/>
                <a:gd name="T26" fmla="*/ 0 w 7"/>
                <a:gd name="T27" fmla="*/ 4 h 7"/>
                <a:gd name="T28" fmla="*/ 0 w 7"/>
                <a:gd name="T29" fmla="*/ 5 h 7"/>
                <a:gd name="T30" fmla="*/ 1 w 7"/>
                <a:gd name="T31" fmla="*/ 6 h 7"/>
                <a:gd name="T32" fmla="*/ 3 w 7"/>
                <a:gd name="T33" fmla="*/ 7 h 7"/>
                <a:gd name="T34" fmla="*/ 4 w 7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7"/>
                <a:gd name="T56" fmla="*/ 7 w 7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7">
                  <a:moveTo>
                    <a:pt x="4" y="7"/>
                  </a:move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3" y="7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71" name="Freeform 1789"/>
            <p:cNvSpPr>
              <a:spLocks/>
            </p:cNvSpPr>
            <p:nvPr/>
          </p:nvSpPr>
          <p:spPr bwMode="auto">
            <a:xfrm>
              <a:off x="2514" y="1908"/>
              <a:ext cx="6" cy="7"/>
            </a:xfrm>
            <a:custGeom>
              <a:avLst/>
              <a:gdLst>
                <a:gd name="T0" fmla="*/ 4 w 6"/>
                <a:gd name="T1" fmla="*/ 7 h 7"/>
                <a:gd name="T2" fmla="*/ 5 w 6"/>
                <a:gd name="T3" fmla="*/ 6 h 7"/>
                <a:gd name="T4" fmla="*/ 6 w 6"/>
                <a:gd name="T5" fmla="*/ 5 h 7"/>
                <a:gd name="T6" fmla="*/ 6 w 6"/>
                <a:gd name="T7" fmla="*/ 4 h 7"/>
                <a:gd name="T8" fmla="*/ 6 w 6"/>
                <a:gd name="T9" fmla="*/ 3 h 7"/>
                <a:gd name="T10" fmla="*/ 6 w 6"/>
                <a:gd name="T11" fmla="*/ 2 h 7"/>
                <a:gd name="T12" fmla="*/ 5 w 6"/>
                <a:gd name="T13" fmla="*/ 0 h 7"/>
                <a:gd name="T14" fmla="*/ 4 w 6"/>
                <a:gd name="T15" fmla="*/ 0 h 7"/>
                <a:gd name="T16" fmla="*/ 3 w 6"/>
                <a:gd name="T17" fmla="*/ 0 h 7"/>
                <a:gd name="T18" fmla="*/ 3 w 6"/>
                <a:gd name="T19" fmla="*/ 0 h 7"/>
                <a:gd name="T20" fmla="*/ 2 w 6"/>
                <a:gd name="T21" fmla="*/ 0 h 7"/>
                <a:gd name="T22" fmla="*/ 1 w 6"/>
                <a:gd name="T23" fmla="*/ 2 h 7"/>
                <a:gd name="T24" fmla="*/ 0 w 6"/>
                <a:gd name="T25" fmla="*/ 3 h 7"/>
                <a:gd name="T26" fmla="*/ 0 w 6"/>
                <a:gd name="T27" fmla="*/ 4 h 7"/>
                <a:gd name="T28" fmla="*/ 1 w 6"/>
                <a:gd name="T29" fmla="*/ 5 h 7"/>
                <a:gd name="T30" fmla="*/ 2 w 6"/>
                <a:gd name="T31" fmla="*/ 6 h 7"/>
                <a:gd name="T32" fmla="*/ 3 w 6"/>
                <a:gd name="T33" fmla="*/ 7 h 7"/>
                <a:gd name="T34" fmla="*/ 4 w 6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7"/>
                <a:gd name="T56" fmla="*/ 6 w 6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7">
                  <a:moveTo>
                    <a:pt x="4" y="7"/>
                  </a:moveTo>
                  <a:lnTo>
                    <a:pt x="5" y="6"/>
                  </a:lnTo>
                  <a:lnTo>
                    <a:pt x="6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7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72" name="Freeform 1790"/>
            <p:cNvSpPr>
              <a:spLocks/>
            </p:cNvSpPr>
            <p:nvPr/>
          </p:nvSpPr>
          <p:spPr bwMode="auto">
            <a:xfrm>
              <a:off x="2500" y="1911"/>
              <a:ext cx="7" cy="6"/>
            </a:xfrm>
            <a:custGeom>
              <a:avLst/>
              <a:gdLst>
                <a:gd name="T0" fmla="*/ 5 w 7"/>
                <a:gd name="T1" fmla="*/ 6 h 6"/>
                <a:gd name="T2" fmla="*/ 6 w 7"/>
                <a:gd name="T3" fmla="*/ 5 h 6"/>
                <a:gd name="T4" fmla="*/ 7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7 w 7"/>
                <a:gd name="T11" fmla="*/ 1 h 6"/>
                <a:gd name="T12" fmla="*/ 6 w 7"/>
                <a:gd name="T13" fmla="*/ 0 h 6"/>
                <a:gd name="T14" fmla="*/ 5 w 7"/>
                <a:gd name="T15" fmla="*/ 0 h 6"/>
                <a:gd name="T16" fmla="*/ 4 w 7"/>
                <a:gd name="T17" fmla="*/ 0 h 6"/>
                <a:gd name="T18" fmla="*/ 4 w 7"/>
                <a:gd name="T19" fmla="*/ 0 h 6"/>
                <a:gd name="T20" fmla="*/ 2 w 7"/>
                <a:gd name="T21" fmla="*/ 0 h 6"/>
                <a:gd name="T22" fmla="*/ 1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1 w 7"/>
                <a:gd name="T29" fmla="*/ 4 h 6"/>
                <a:gd name="T30" fmla="*/ 2 w 7"/>
                <a:gd name="T31" fmla="*/ 5 h 6"/>
                <a:gd name="T32" fmla="*/ 4 w 7"/>
                <a:gd name="T33" fmla="*/ 6 h 6"/>
                <a:gd name="T34" fmla="*/ 5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5" y="6"/>
                  </a:move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5"/>
                  </a:lnTo>
                  <a:lnTo>
                    <a:pt x="4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73" name="Freeform 1791"/>
            <p:cNvSpPr>
              <a:spLocks/>
            </p:cNvSpPr>
            <p:nvPr/>
          </p:nvSpPr>
          <p:spPr bwMode="auto">
            <a:xfrm>
              <a:off x="2487" y="1913"/>
              <a:ext cx="6" cy="6"/>
            </a:xfrm>
            <a:custGeom>
              <a:avLst/>
              <a:gdLst>
                <a:gd name="T0" fmla="*/ 4 w 6"/>
                <a:gd name="T1" fmla="*/ 6 h 6"/>
                <a:gd name="T2" fmla="*/ 5 w 6"/>
                <a:gd name="T3" fmla="*/ 5 h 6"/>
                <a:gd name="T4" fmla="*/ 6 w 6"/>
                <a:gd name="T5" fmla="*/ 4 h 6"/>
                <a:gd name="T6" fmla="*/ 6 w 6"/>
                <a:gd name="T7" fmla="*/ 3 h 6"/>
                <a:gd name="T8" fmla="*/ 6 w 6"/>
                <a:gd name="T9" fmla="*/ 2 h 6"/>
                <a:gd name="T10" fmla="*/ 6 w 6"/>
                <a:gd name="T11" fmla="*/ 1 h 6"/>
                <a:gd name="T12" fmla="*/ 5 w 6"/>
                <a:gd name="T13" fmla="*/ 0 h 6"/>
                <a:gd name="T14" fmla="*/ 4 w 6"/>
                <a:gd name="T15" fmla="*/ 0 h 6"/>
                <a:gd name="T16" fmla="*/ 3 w 6"/>
                <a:gd name="T17" fmla="*/ 0 h 6"/>
                <a:gd name="T18" fmla="*/ 3 w 6"/>
                <a:gd name="T19" fmla="*/ 0 h 6"/>
                <a:gd name="T20" fmla="*/ 2 w 6"/>
                <a:gd name="T21" fmla="*/ 0 h 6"/>
                <a:gd name="T22" fmla="*/ 1 w 6"/>
                <a:gd name="T23" fmla="*/ 1 h 6"/>
                <a:gd name="T24" fmla="*/ 0 w 6"/>
                <a:gd name="T25" fmla="*/ 2 h 6"/>
                <a:gd name="T26" fmla="*/ 0 w 6"/>
                <a:gd name="T27" fmla="*/ 3 h 6"/>
                <a:gd name="T28" fmla="*/ 1 w 6"/>
                <a:gd name="T29" fmla="*/ 4 h 6"/>
                <a:gd name="T30" fmla="*/ 2 w 6"/>
                <a:gd name="T31" fmla="*/ 5 h 6"/>
                <a:gd name="T32" fmla="*/ 3 w 6"/>
                <a:gd name="T33" fmla="*/ 6 h 6"/>
                <a:gd name="T34" fmla="*/ 4 w 6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6"/>
                <a:gd name="T56" fmla="*/ 6 w 6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6">
                  <a:moveTo>
                    <a:pt x="4" y="6"/>
                  </a:move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74" name="Freeform 1792"/>
            <p:cNvSpPr>
              <a:spLocks/>
            </p:cNvSpPr>
            <p:nvPr/>
          </p:nvSpPr>
          <p:spPr bwMode="auto">
            <a:xfrm>
              <a:off x="2474" y="1915"/>
              <a:ext cx="7" cy="6"/>
            </a:xfrm>
            <a:custGeom>
              <a:avLst/>
              <a:gdLst>
                <a:gd name="T0" fmla="*/ 4 w 7"/>
                <a:gd name="T1" fmla="*/ 6 h 6"/>
                <a:gd name="T2" fmla="*/ 5 w 7"/>
                <a:gd name="T3" fmla="*/ 5 h 6"/>
                <a:gd name="T4" fmla="*/ 6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6 w 7"/>
                <a:gd name="T11" fmla="*/ 1 h 6"/>
                <a:gd name="T12" fmla="*/ 5 w 7"/>
                <a:gd name="T13" fmla="*/ 0 h 6"/>
                <a:gd name="T14" fmla="*/ 4 w 7"/>
                <a:gd name="T15" fmla="*/ 0 h 6"/>
                <a:gd name="T16" fmla="*/ 2 w 7"/>
                <a:gd name="T17" fmla="*/ 0 h 6"/>
                <a:gd name="T18" fmla="*/ 2 w 7"/>
                <a:gd name="T19" fmla="*/ 0 h 6"/>
                <a:gd name="T20" fmla="*/ 1 w 7"/>
                <a:gd name="T21" fmla="*/ 0 h 6"/>
                <a:gd name="T22" fmla="*/ 0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0 w 7"/>
                <a:gd name="T29" fmla="*/ 4 h 6"/>
                <a:gd name="T30" fmla="*/ 1 w 7"/>
                <a:gd name="T31" fmla="*/ 5 h 6"/>
                <a:gd name="T32" fmla="*/ 2 w 7"/>
                <a:gd name="T33" fmla="*/ 6 h 6"/>
                <a:gd name="T34" fmla="*/ 4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4" y="6"/>
                  </a:moveTo>
                  <a:lnTo>
                    <a:pt x="5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75" name="Freeform 1793"/>
            <p:cNvSpPr>
              <a:spLocks/>
            </p:cNvSpPr>
            <p:nvPr/>
          </p:nvSpPr>
          <p:spPr bwMode="auto">
            <a:xfrm>
              <a:off x="2461" y="1916"/>
              <a:ext cx="6" cy="6"/>
            </a:xfrm>
            <a:custGeom>
              <a:avLst/>
              <a:gdLst>
                <a:gd name="T0" fmla="*/ 3 w 6"/>
                <a:gd name="T1" fmla="*/ 6 h 6"/>
                <a:gd name="T2" fmla="*/ 4 w 6"/>
                <a:gd name="T3" fmla="*/ 6 h 6"/>
                <a:gd name="T4" fmla="*/ 5 w 6"/>
                <a:gd name="T5" fmla="*/ 5 h 6"/>
                <a:gd name="T6" fmla="*/ 6 w 6"/>
                <a:gd name="T7" fmla="*/ 4 h 6"/>
                <a:gd name="T8" fmla="*/ 6 w 6"/>
                <a:gd name="T9" fmla="*/ 3 h 6"/>
                <a:gd name="T10" fmla="*/ 5 w 6"/>
                <a:gd name="T11" fmla="*/ 2 h 6"/>
                <a:gd name="T12" fmla="*/ 4 w 6"/>
                <a:gd name="T13" fmla="*/ 1 h 6"/>
                <a:gd name="T14" fmla="*/ 3 w 6"/>
                <a:gd name="T15" fmla="*/ 0 h 6"/>
                <a:gd name="T16" fmla="*/ 2 w 6"/>
                <a:gd name="T17" fmla="*/ 0 h 6"/>
                <a:gd name="T18" fmla="*/ 2 w 6"/>
                <a:gd name="T19" fmla="*/ 0 h 6"/>
                <a:gd name="T20" fmla="*/ 1 w 6"/>
                <a:gd name="T21" fmla="*/ 1 h 6"/>
                <a:gd name="T22" fmla="*/ 0 w 6"/>
                <a:gd name="T23" fmla="*/ 2 h 6"/>
                <a:gd name="T24" fmla="*/ 0 w 6"/>
                <a:gd name="T25" fmla="*/ 3 h 6"/>
                <a:gd name="T26" fmla="*/ 0 w 6"/>
                <a:gd name="T27" fmla="*/ 4 h 6"/>
                <a:gd name="T28" fmla="*/ 0 w 6"/>
                <a:gd name="T29" fmla="*/ 5 h 6"/>
                <a:gd name="T30" fmla="*/ 1 w 6"/>
                <a:gd name="T31" fmla="*/ 6 h 6"/>
                <a:gd name="T32" fmla="*/ 2 w 6"/>
                <a:gd name="T33" fmla="*/ 6 h 6"/>
                <a:gd name="T34" fmla="*/ 3 w 6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6"/>
                <a:gd name="T56" fmla="*/ 6 w 6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6">
                  <a:moveTo>
                    <a:pt x="3" y="6"/>
                  </a:move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5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76" name="Freeform 1794"/>
            <p:cNvSpPr>
              <a:spLocks/>
            </p:cNvSpPr>
            <p:nvPr/>
          </p:nvSpPr>
          <p:spPr bwMode="auto">
            <a:xfrm>
              <a:off x="2447" y="1918"/>
              <a:ext cx="7" cy="6"/>
            </a:xfrm>
            <a:custGeom>
              <a:avLst/>
              <a:gdLst>
                <a:gd name="T0" fmla="*/ 3 w 7"/>
                <a:gd name="T1" fmla="*/ 6 h 6"/>
                <a:gd name="T2" fmla="*/ 5 w 7"/>
                <a:gd name="T3" fmla="*/ 6 h 6"/>
                <a:gd name="T4" fmla="*/ 6 w 7"/>
                <a:gd name="T5" fmla="*/ 5 h 6"/>
                <a:gd name="T6" fmla="*/ 7 w 7"/>
                <a:gd name="T7" fmla="*/ 4 h 6"/>
                <a:gd name="T8" fmla="*/ 7 w 7"/>
                <a:gd name="T9" fmla="*/ 3 h 6"/>
                <a:gd name="T10" fmla="*/ 6 w 7"/>
                <a:gd name="T11" fmla="*/ 2 h 6"/>
                <a:gd name="T12" fmla="*/ 5 w 7"/>
                <a:gd name="T13" fmla="*/ 1 h 6"/>
                <a:gd name="T14" fmla="*/ 3 w 7"/>
                <a:gd name="T15" fmla="*/ 0 h 6"/>
                <a:gd name="T16" fmla="*/ 2 w 7"/>
                <a:gd name="T17" fmla="*/ 0 h 6"/>
                <a:gd name="T18" fmla="*/ 2 w 7"/>
                <a:gd name="T19" fmla="*/ 0 h 6"/>
                <a:gd name="T20" fmla="*/ 1 w 7"/>
                <a:gd name="T21" fmla="*/ 1 h 6"/>
                <a:gd name="T22" fmla="*/ 0 w 7"/>
                <a:gd name="T23" fmla="*/ 2 h 6"/>
                <a:gd name="T24" fmla="*/ 0 w 7"/>
                <a:gd name="T25" fmla="*/ 3 h 6"/>
                <a:gd name="T26" fmla="*/ 0 w 7"/>
                <a:gd name="T27" fmla="*/ 4 h 6"/>
                <a:gd name="T28" fmla="*/ 0 w 7"/>
                <a:gd name="T29" fmla="*/ 5 h 6"/>
                <a:gd name="T30" fmla="*/ 1 w 7"/>
                <a:gd name="T31" fmla="*/ 6 h 6"/>
                <a:gd name="T32" fmla="*/ 2 w 7"/>
                <a:gd name="T33" fmla="*/ 6 h 6"/>
                <a:gd name="T34" fmla="*/ 3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3" y="6"/>
                  </a:move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77" name="Freeform 1795"/>
            <p:cNvSpPr>
              <a:spLocks/>
            </p:cNvSpPr>
            <p:nvPr/>
          </p:nvSpPr>
          <p:spPr bwMode="auto">
            <a:xfrm>
              <a:off x="2434" y="1920"/>
              <a:ext cx="6" cy="6"/>
            </a:xfrm>
            <a:custGeom>
              <a:avLst/>
              <a:gdLst>
                <a:gd name="T0" fmla="*/ 4 w 6"/>
                <a:gd name="T1" fmla="*/ 6 h 6"/>
                <a:gd name="T2" fmla="*/ 5 w 6"/>
                <a:gd name="T3" fmla="*/ 6 h 6"/>
                <a:gd name="T4" fmla="*/ 6 w 6"/>
                <a:gd name="T5" fmla="*/ 5 h 6"/>
                <a:gd name="T6" fmla="*/ 6 w 6"/>
                <a:gd name="T7" fmla="*/ 4 h 6"/>
                <a:gd name="T8" fmla="*/ 6 w 6"/>
                <a:gd name="T9" fmla="*/ 3 h 6"/>
                <a:gd name="T10" fmla="*/ 6 w 6"/>
                <a:gd name="T11" fmla="*/ 2 h 6"/>
                <a:gd name="T12" fmla="*/ 5 w 6"/>
                <a:gd name="T13" fmla="*/ 1 h 6"/>
                <a:gd name="T14" fmla="*/ 4 w 6"/>
                <a:gd name="T15" fmla="*/ 0 h 6"/>
                <a:gd name="T16" fmla="*/ 3 w 6"/>
                <a:gd name="T17" fmla="*/ 0 h 6"/>
                <a:gd name="T18" fmla="*/ 3 w 6"/>
                <a:gd name="T19" fmla="*/ 0 h 6"/>
                <a:gd name="T20" fmla="*/ 2 w 6"/>
                <a:gd name="T21" fmla="*/ 1 h 6"/>
                <a:gd name="T22" fmla="*/ 1 w 6"/>
                <a:gd name="T23" fmla="*/ 2 h 6"/>
                <a:gd name="T24" fmla="*/ 0 w 6"/>
                <a:gd name="T25" fmla="*/ 3 h 6"/>
                <a:gd name="T26" fmla="*/ 0 w 6"/>
                <a:gd name="T27" fmla="*/ 4 h 6"/>
                <a:gd name="T28" fmla="*/ 1 w 6"/>
                <a:gd name="T29" fmla="*/ 5 h 6"/>
                <a:gd name="T30" fmla="*/ 2 w 6"/>
                <a:gd name="T31" fmla="*/ 6 h 6"/>
                <a:gd name="T32" fmla="*/ 3 w 6"/>
                <a:gd name="T33" fmla="*/ 6 h 6"/>
                <a:gd name="T34" fmla="*/ 4 w 6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6"/>
                <a:gd name="T56" fmla="*/ 6 w 6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6">
                  <a:moveTo>
                    <a:pt x="4" y="6"/>
                  </a:moveTo>
                  <a:lnTo>
                    <a:pt x="5" y="6"/>
                  </a:lnTo>
                  <a:lnTo>
                    <a:pt x="6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78" name="Freeform 1796"/>
            <p:cNvSpPr>
              <a:spLocks/>
            </p:cNvSpPr>
            <p:nvPr/>
          </p:nvSpPr>
          <p:spPr bwMode="auto">
            <a:xfrm>
              <a:off x="2420" y="1922"/>
              <a:ext cx="7" cy="6"/>
            </a:xfrm>
            <a:custGeom>
              <a:avLst/>
              <a:gdLst>
                <a:gd name="T0" fmla="*/ 4 w 7"/>
                <a:gd name="T1" fmla="*/ 6 h 6"/>
                <a:gd name="T2" fmla="*/ 6 w 7"/>
                <a:gd name="T3" fmla="*/ 6 h 6"/>
                <a:gd name="T4" fmla="*/ 7 w 7"/>
                <a:gd name="T5" fmla="*/ 5 h 6"/>
                <a:gd name="T6" fmla="*/ 7 w 7"/>
                <a:gd name="T7" fmla="*/ 4 h 6"/>
                <a:gd name="T8" fmla="*/ 7 w 7"/>
                <a:gd name="T9" fmla="*/ 3 h 6"/>
                <a:gd name="T10" fmla="*/ 7 w 7"/>
                <a:gd name="T11" fmla="*/ 2 h 6"/>
                <a:gd name="T12" fmla="*/ 6 w 7"/>
                <a:gd name="T13" fmla="*/ 1 h 6"/>
                <a:gd name="T14" fmla="*/ 4 w 7"/>
                <a:gd name="T15" fmla="*/ 0 h 6"/>
                <a:gd name="T16" fmla="*/ 3 w 7"/>
                <a:gd name="T17" fmla="*/ 0 h 6"/>
                <a:gd name="T18" fmla="*/ 3 w 7"/>
                <a:gd name="T19" fmla="*/ 0 h 6"/>
                <a:gd name="T20" fmla="*/ 2 w 7"/>
                <a:gd name="T21" fmla="*/ 1 h 6"/>
                <a:gd name="T22" fmla="*/ 1 w 7"/>
                <a:gd name="T23" fmla="*/ 2 h 6"/>
                <a:gd name="T24" fmla="*/ 0 w 7"/>
                <a:gd name="T25" fmla="*/ 3 h 6"/>
                <a:gd name="T26" fmla="*/ 0 w 7"/>
                <a:gd name="T27" fmla="*/ 4 h 6"/>
                <a:gd name="T28" fmla="*/ 1 w 7"/>
                <a:gd name="T29" fmla="*/ 5 h 6"/>
                <a:gd name="T30" fmla="*/ 2 w 7"/>
                <a:gd name="T31" fmla="*/ 6 h 6"/>
                <a:gd name="T32" fmla="*/ 3 w 7"/>
                <a:gd name="T33" fmla="*/ 6 h 6"/>
                <a:gd name="T34" fmla="*/ 4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4" y="6"/>
                  </a:moveTo>
                  <a:lnTo>
                    <a:pt x="6" y="6"/>
                  </a:lnTo>
                  <a:lnTo>
                    <a:pt x="7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79" name="Freeform 1797"/>
            <p:cNvSpPr>
              <a:spLocks/>
            </p:cNvSpPr>
            <p:nvPr/>
          </p:nvSpPr>
          <p:spPr bwMode="auto">
            <a:xfrm>
              <a:off x="2406" y="1924"/>
              <a:ext cx="7" cy="7"/>
            </a:xfrm>
            <a:custGeom>
              <a:avLst/>
              <a:gdLst>
                <a:gd name="T0" fmla="*/ 5 w 7"/>
                <a:gd name="T1" fmla="*/ 7 h 7"/>
                <a:gd name="T2" fmla="*/ 6 w 7"/>
                <a:gd name="T3" fmla="*/ 7 h 7"/>
                <a:gd name="T4" fmla="*/ 7 w 7"/>
                <a:gd name="T5" fmla="*/ 6 h 7"/>
                <a:gd name="T6" fmla="*/ 7 w 7"/>
                <a:gd name="T7" fmla="*/ 4 h 7"/>
                <a:gd name="T8" fmla="*/ 7 w 7"/>
                <a:gd name="T9" fmla="*/ 3 h 7"/>
                <a:gd name="T10" fmla="*/ 7 w 7"/>
                <a:gd name="T11" fmla="*/ 2 h 7"/>
                <a:gd name="T12" fmla="*/ 6 w 7"/>
                <a:gd name="T13" fmla="*/ 1 h 7"/>
                <a:gd name="T14" fmla="*/ 5 w 7"/>
                <a:gd name="T15" fmla="*/ 0 h 7"/>
                <a:gd name="T16" fmla="*/ 4 w 7"/>
                <a:gd name="T17" fmla="*/ 0 h 7"/>
                <a:gd name="T18" fmla="*/ 4 w 7"/>
                <a:gd name="T19" fmla="*/ 0 h 7"/>
                <a:gd name="T20" fmla="*/ 3 w 7"/>
                <a:gd name="T21" fmla="*/ 1 h 7"/>
                <a:gd name="T22" fmla="*/ 2 w 7"/>
                <a:gd name="T23" fmla="*/ 2 h 7"/>
                <a:gd name="T24" fmla="*/ 0 w 7"/>
                <a:gd name="T25" fmla="*/ 3 h 7"/>
                <a:gd name="T26" fmla="*/ 0 w 7"/>
                <a:gd name="T27" fmla="*/ 4 h 7"/>
                <a:gd name="T28" fmla="*/ 2 w 7"/>
                <a:gd name="T29" fmla="*/ 6 h 7"/>
                <a:gd name="T30" fmla="*/ 3 w 7"/>
                <a:gd name="T31" fmla="*/ 7 h 7"/>
                <a:gd name="T32" fmla="*/ 4 w 7"/>
                <a:gd name="T33" fmla="*/ 7 h 7"/>
                <a:gd name="T34" fmla="*/ 5 w 7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7"/>
                <a:gd name="T56" fmla="*/ 7 w 7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7">
                  <a:moveTo>
                    <a:pt x="5" y="7"/>
                  </a:moveTo>
                  <a:lnTo>
                    <a:pt x="6" y="7"/>
                  </a:lnTo>
                  <a:lnTo>
                    <a:pt x="7" y="6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1"/>
                  </a:lnTo>
                  <a:lnTo>
                    <a:pt x="2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2" y="6"/>
                  </a:lnTo>
                  <a:lnTo>
                    <a:pt x="3" y="7"/>
                  </a:lnTo>
                  <a:lnTo>
                    <a:pt x="4" y="7"/>
                  </a:lnTo>
                  <a:lnTo>
                    <a:pt x="5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80" name="Freeform 1798"/>
            <p:cNvSpPr>
              <a:spLocks/>
            </p:cNvSpPr>
            <p:nvPr/>
          </p:nvSpPr>
          <p:spPr bwMode="auto">
            <a:xfrm>
              <a:off x="2394" y="1926"/>
              <a:ext cx="7" cy="7"/>
            </a:xfrm>
            <a:custGeom>
              <a:avLst/>
              <a:gdLst>
                <a:gd name="T0" fmla="*/ 3 w 7"/>
                <a:gd name="T1" fmla="*/ 7 h 7"/>
                <a:gd name="T2" fmla="*/ 4 w 7"/>
                <a:gd name="T3" fmla="*/ 7 h 7"/>
                <a:gd name="T4" fmla="*/ 6 w 7"/>
                <a:gd name="T5" fmla="*/ 6 h 7"/>
                <a:gd name="T6" fmla="*/ 7 w 7"/>
                <a:gd name="T7" fmla="*/ 5 h 7"/>
                <a:gd name="T8" fmla="*/ 7 w 7"/>
                <a:gd name="T9" fmla="*/ 4 h 7"/>
                <a:gd name="T10" fmla="*/ 6 w 7"/>
                <a:gd name="T11" fmla="*/ 2 h 7"/>
                <a:gd name="T12" fmla="*/ 4 w 7"/>
                <a:gd name="T13" fmla="*/ 1 h 7"/>
                <a:gd name="T14" fmla="*/ 3 w 7"/>
                <a:gd name="T15" fmla="*/ 0 h 7"/>
                <a:gd name="T16" fmla="*/ 2 w 7"/>
                <a:gd name="T17" fmla="*/ 0 h 7"/>
                <a:gd name="T18" fmla="*/ 2 w 7"/>
                <a:gd name="T19" fmla="*/ 0 h 7"/>
                <a:gd name="T20" fmla="*/ 1 w 7"/>
                <a:gd name="T21" fmla="*/ 1 h 7"/>
                <a:gd name="T22" fmla="*/ 0 w 7"/>
                <a:gd name="T23" fmla="*/ 2 h 7"/>
                <a:gd name="T24" fmla="*/ 0 w 7"/>
                <a:gd name="T25" fmla="*/ 4 h 7"/>
                <a:gd name="T26" fmla="*/ 0 w 7"/>
                <a:gd name="T27" fmla="*/ 5 h 7"/>
                <a:gd name="T28" fmla="*/ 0 w 7"/>
                <a:gd name="T29" fmla="*/ 6 h 7"/>
                <a:gd name="T30" fmla="*/ 1 w 7"/>
                <a:gd name="T31" fmla="*/ 7 h 7"/>
                <a:gd name="T32" fmla="*/ 2 w 7"/>
                <a:gd name="T33" fmla="*/ 7 h 7"/>
                <a:gd name="T34" fmla="*/ 3 w 7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7"/>
                <a:gd name="T56" fmla="*/ 7 w 7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7">
                  <a:moveTo>
                    <a:pt x="3" y="7"/>
                  </a:moveTo>
                  <a:lnTo>
                    <a:pt x="4" y="7"/>
                  </a:lnTo>
                  <a:lnTo>
                    <a:pt x="6" y="6"/>
                  </a:lnTo>
                  <a:lnTo>
                    <a:pt x="7" y="5"/>
                  </a:lnTo>
                  <a:lnTo>
                    <a:pt x="7" y="4"/>
                  </a:lnTo>
                  <a:lnTo>
                    <a:pt x="6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81" name="Freeform 1799"/>
            <p:cNvSpPr>
              <a:spLocks/>
            </p:cNvSpPr>
            <p:nvPr/>
          </p:nvSpPr>
          <p:spPr bwMode="auto">
            <a:xfrm>
              <a:off x="2380" y="1928"/>
              <a:ext cx="7" cy="7"/>
            </a:xfrm>
            <a:custGeom>
              <a:avLst/>
              <a:gdLst>
                <a:gd name="T0" fmla="*/ 4 w 7"/>
                <a:gd name="T1" fmla="*/ 7 h 7"/>
                <a:gd name="T2" fmla="*/ 5 w 7"/>
                <a:gd name="T3" fmla="*/ 6 h 7"/>
                <a:gd name="T4" fmla="*/ 6 w 7"/>
                <a:gd name="T5" fmla="*/ 5 h 7"/>
                <a:gd name="T6" fmla="*/ 7 w 7"/>
                <a:gd name="T7" fmla="*/ 4 h 7"/>
                <a:gd name="T8" fmla="*/ 7 w 7"/>
                <a:gd name="T9" fmla="*/ 3 h 7"/>
                <a:gd name="T10" fmla="*/ 6 w 7"/>
                <a:gd name="T11" fmla="*/ 2 h 7"/>
                <a:gd name="T12" fmla="*/ 5 w 7"/>
                <a:gd name="T13" fmla="*/ 0 h 7"/>
                <a:gd name="T14" fmla="*/ 4 w 7"/>
                <a:gd name="T15" fmla="*/ 0 h 7"/>
                <a:gd name="T16" fmla="*/ 3 w 7"/>
                <a:gd name="T17" fmla="*/ 0 h 7"/>
                <a:gd name="T18" fmla="*/ 3 w 7"/>
                <a:gd name="T19" fmla="*/ 0 h 7"/>
                <a:gd name="T20" fmla="*/ 2 w 7"/>
                <a:gd name="T21" fmla="*/ 0 h 7"/>
                <a:gd name="T22" fmla="*/ 0 w 7"/>
                <a:gd name="T23" fmla="*/ 2 h 7"/>
                <a:gd name="T24" fmla="*/ 0 w 7"/>
                <a:gd name="T25" fmla="*/ 3 h 7"/>
                <a:gd name="T26" fmla="*/ 0 w 7"/>
                <a:gd name="T27" fmla="*/ 4 h 7"/>
                <a:gd name="T28" fmla="*/ 0 w 7"/>
                <a:gd name="T29" fmla="*/ 5 h 7"/>
                <a:gd name="T30" fmla="*/ 2 w 7"/>
                <a:gd name="T31" fmla="*/ 6 h 7"/>
                <a:gd name="T32" fmla="*/ 3 w 7"/>
                <a:gd name="T33" fmla="*/ 7 h 7"/>
                <a:gd name="T34" fmla="*/ 4 w 7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7"/>
                <a:gd name="T56" fmla="*/ 7 w 7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7">
                  <a:moveTo>
                    <a:pt x="4" y="7"/>
                  </a:move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2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2" y="6"/>
                  </a:lnTo>
                  <a:lnTo>
                    <a:pt x="3" y="7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82" name="Freeform 1800"/>
            <p:cNvSpPr>
              <a:spLocks/>
            </p:cNvSpPr>
            <p:nvPr/>
          </p:nvSpPr>
          <p:spPr bwMode="auto">
            <a:xfrm>
              <a:off x="2367" y="1931"/>
              <a:ext cx="7" cy="6"/>
            </a:xfrm>
            <a:custGeom>
              <a:avLst/>
              <a:gdLst>
                <a:gd name="T0" fmla="*/ 3 w 7"/>
                <a:gd name="T1" fmla="*/ 6 h 6"/>
                <a:gd name="T2" fmla="*/ 4 w 7"/>
                <a:gd name="T3" fmla="*/ 5 h 6"/>
                <a:gd name="T4" fmla="*/ 6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6 w 7"/>
                <a:gd name="T11" fmla="*/ 1 h 6"/>
                <a:gd name="T12" fmla="*/ 4 w 7"/>
                <a:gd name="T13" fmla="*/ 0 h 6"/>
                <a:gd name="T14" fmla="*/ 3 w 7"/>
                <a:gd name="T15" fmla="*/ 0 h 6"/>
                <a:gd name="T16" fmla="*/ 2 w 7"/>
                <a:gd name="T17" fmla="*/ 0 h 6"/>
                <a:gd name="T18" fmla="*/ 2 w 7"/>
                <a:gd name="T19" fmla="*/ 0 h 6"/>
                <a:gd name="T20" fmla="*/ 1 w 7"/>
                <a:gd name="T21" fmla="*/ 0 h 6"/>
                <a:gd name="T22" fmla="*/ 0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0 w 7"/>
                <a:gd name="T29" fmla="*/ 4 h 6"/>
                <a:gd name="T30" fmla="*/ 1 w 7"/>
                <a:gd name="T31" fmla="*/ 5 h 6"/>
                <a:gd name="T32" fmla="*/ 2 w 7"/>
                <a:gd name="T33" fmla="*/ 6 h 6"/>
                <a:gd name="T34" fmla="*/ 3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3" y="6"/>
                  </a:move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83" name="Freeform 1801"/>
            <p:cNvSpPr>
              <a:spLocks/>
            </p:cNvSpPr>
            <p:nvPr/>
          </p:nvSpPr>
          <p:spPr bwMode="auto">
            <a:xfrm>
              <a:off x="2353" y="1933"/>
              <a:ext cx="7" cy="6"/>
            </a:xfrm>
            <a:custGeom>
              <a:avLst/>
              <a:gdLst>
                <a:gd name="T0" fmla="*/ 4 w 7"/>
                <a:gd name="T1" fmla="*/ 6 h 6"/>
                <a:gd name="T2" fmla="*/ 5 w 7"/>
                <a:gd name="T3" fmla="*/ 5 h 6"/>
                <a:gd name="T4" fmla="*/ 6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6 w 7"/>
                <a:gd name="T11" fmla="*/ 1 h 6"/>
                <a:gd name="T12" fmla="*/ 5 w 7"/>
                <a:gd name="T13" fmla="*/ 0 h 6"/>
                <a:gd name="T14" fmla="*/ 4 w 7"/>
                <a:gd name="T15" fmla="*/ 0 h 6"/>
                <a:gd name="T16" fmla="*/ 3 w 7"/>
                <a:gd name="T17" fmla="*/ 0 h 6"/>
                <a:gd name="T18" fmla="*/ 3 w 7"/>
                <a:gd name="T19" fmla="*/ 0 h 6"/>
                <a:gd name="T20" fmla="*/ 1 w 7"/>
                <a:gd name="T21" fmla="*/ 0 h 6"/>
                <a:gd name="T22" fmla="*/ 0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0 w 7"/>
                <a:gd name="T29" fmla="*/ 4 h 6"/>
                <a:gd name="T30" fmla="*/ 1 w 7"/>
                <a:gd name="T31" fmla="*/ 5 h 6"/>
                <a:gd name="T32" fmla="*/ 3 w 7"/>
                <a:gd name="T33" fmla="*/ 6 h 6"/>
                <a:gd name="T34" fmla="*/ 4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4" y="6"/>
                  </a:moveTo>
                  <a:lnTo>
                    <a:pt x="5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84" name="Freeform 1802"/>
            <p:cNvSpPr>
              <a:spLocks/>
            </p:cNvSpPr>
            <p:nvPr/>
          </p:nvSpPr>
          <p:spPr bwMode="auto">
            <a:xfrm>
              <a:off x="2340" y="1935"/>
              <a:ext cx="7" cy="6"/>
            </a:xfrm>
            <a:custGeom>
              <a:avLst/>
              <a:gdLst>
                <a:gd name="T0" fmla="*/ 4 w 7"/>
                <a:gd name="T1" fmla="*/ 6 h 6"/>
                <a:gd name="T2" fmla="*/ 5 w 7"/>
                <a:gd name="T3" fmla="*/ 5 h 6"/>
                <a:gd name="T4" fmla="*/ 7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7 w 7"/>
                <a:gd name="T11" fmla="*/ 1 h 6"/>
                <a:gd name="T12" fmla="*/ 5 w 7"/>
                <a:gd name="T13" fmla="*/ 0 h 6"/>
                <a:gd name="T14" fmla="*/ 4 w 7"/>
                <a:gd name="T15" fmla="*/ 0 h 6"/>
                <a:gd name="T16" fmla="*/ 3 w 7"/>
                <a:gd name="T17" fmla="*/ 0 h 6"/>
                <a:gd name="T18" fmla="*/ 3 w 7"/>
                <a:gd name="T19" fmla="*/ 0 h 6"/>
                <a:gd name="T20" fmla="*/ 2 w 7"/>
                <a:gd name="T21" fmla="*/ 0 h 6"/>
                <a:gd name="T22" fmla="*/ 1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1 w 7"/>
                <a:gd name="T29" fmla="*/ 4 h 6"/>
                <a:gd name="T30" fmla="*/ 2 w 7"/>
                <a:gd name="T31" fmla="*/ 5 h 6"/>
                <a:gd name="T32" fmla="*/ 3 w 7"/>
                <a:gd name="T33" fmla="*/ 6 h 6"/>
                <a:gd name="T34" fmla="*/ 4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4" y="6"/>
                  </a:moveTo>
                  <a:lnTo>
                    <a:pt x="5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85" name="Freeform 1803"/>
            <p:cNvSpPr>
              <a:spLocks/>
            </p:cNvSpPr>
            <p:nvPr/>
          </p:nvSpPr>
          <p:spPr bwMode="auto">
            <a:xfrm>
              <a:off x="2326" y="1937"/>
              <a:ext cx="7" cy="6"/>
            </a:xfrm>
            <a:custGeom>
              <a:avLst/>
              <a:gdLst>
                <a:gd name="T0" fmla="*/ 5 w 7"/>
                <a:gd name="T1" fmla="*/ 6 h 6"/>
                <a:gd name="T2" fmla="*/ 6 w 7"/>
                <a:gd name="T3" fmla="*/ 5 h 6"/>
                <a:gd name="T4" fmla="*/ 7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7 w 7"/>
                <a:gd name="T11" fmla="*/ 1 h 6"/>
                <a:gd name="T12" fmla="*/ 6 w 7"/>
                <a:gd name="T13" fmla="*/ 0 h 6"/>
                <a:gd name="T14" fmla="*/ 5 w 7"/>
                <a:gd name="T15" fmla="*/ 0 h 6"/>
                <a:gd name="T16" fmla="*/ 4 w 7"/>
                <a:gd name="T17" fmla="*/ 0 h 6"/>
                <a:gd name="T18" fmla="*/ 4 w 7"/>
                <a:gd name="T19" fmla="*/ 0 h 6"/>
                <a:gd name="T20" fmla="*/ 2 w 7"/>
                <a:gd name="T21" fmla="*/ 0 h 6"/>
                <a:gd name="T22" fmla="*/ 1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1 w 7"/>
                <a:gd name="T29" fmla="*/ 4 h 6"/>
                <a:gd name="T30" fmla="*/ 2 w 7"/>
                <a:gd name="T31" fmla="*/ 5 h 6"/>
                <a:gd name="T32" fmla="*/ 4 w 7"/>
                <a:gd name="T33" fmla="*/ 6 h 6"/>
                <a:gd name="T34" fmla="*/ 5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5" y="6"/>
                  </a:move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5"/>
                  </a:lnTo>
                  <a:lnTo>
                    <a:pt x="4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86" name="Freeform 1804"/>
            <p:cNvSpPr>
              <a:spLocks/>
            </p:cNvSpPr>
            <p:nvPr/>
          </p:nvSpPr>
          <p:spPr bwMode="auto">
            <a:xfrm>
              <a:off x="2313" y="1939"/>
              <a:ext cx="6" cy="6"/>
            </a:xfrm>
            <a:custGeom>
              <a:avLst/>
              <a:gdLst>
                <a:gd name="T0" fmla="*/ 4 w 6"/>
                <a:gd name="T1" fmla="*/ 6 h 6"/>
                <a:gd name="T2" fmla="*/ 5 w 6"/>
                <a:gd name="T3" fmla="*/ 5 h 6"/>
                <a:gd name="T4" fmla="*/ 6 w 6"/>
                <a:gd name="T5" fmla="*/ 4 h 6"/>
                <a:gd name="T6" fmla="*/ 6 w 6"/>
                <a:gd name="T7" fmla="*/ 3 h 6"/>
                <a:gd name="T8" fmla="*/ 6 w 6"/>
                <a:gd name="T9" fmla="*/ 2 h 6"/>
                <a:gd name="T10" fmla="*/ 6 w 6"/>
                <a:gd name="T11" fmla="*/ 1 h 6"/>
                <a:gd name="T12" fmla="*/ 5 w 6"/>
                <a:gd name="T13" fmla="*/ 0 h 6"/>
                <a:gd name="T14" fmla="*/ 4 w 6"/>
                <a:gd name="T15" fmla="*/ 0 h 6"/>
                <a:gd name="T16" fmla="*/ 3 w 6"/>
                <a:gd name="T17" fmla="*/ 0 h 6"/>
                <a:gd name="T18" fmla="*/ 3 w 6"/>
                <a:gd name="T19" fmla="*/ 0 h 6"/>
                <a:gd name="T20" fmla="*/ 2 w 6"/>
                <a:gd name="T21" fmla="*/ 0 h 6"/>
                <a:gd name="T22" fmla="*/ 1 w 6"/>
                <a:gd name="T23" fmla="*/ 1 h 6"/>
                <a:gd name="T24" fmla="*/ 0 w 6"/>
                <a:gd name="T25" fmla="*/ 2 h 6"/>
                <a:gd name="T26" fmla="*/ 0 w 6"/>
                <a:gd name="T27" fmla="*/ 3 h 6"/>
                <a:gd name="T28" fmla="*/ 1 w 6"/>
                <a:gd name="T29" fmla="*/ 4 h 6"/>
                <a:gd name="T30" fmla="*/ 2 w 6"/>
                <a:gd name="T31" fmla="*/ 5 h 6"/>
                <a:gd name="T32" fmla="*/ 3 w 6"/>
                <a:gd name="T33" fmla="*/ 6 h 6"/>
                <a:gd name="T34" fmla="*/ 4 w 6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6"/>
                <a:gd name="T56" fmla="*/ 6 w 6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6">
                  <a:moveTo>
                    <a:pt x="4" y="6"/>
                  </a:move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87" name="Freeform 1805"/>
            <p:cNvSpPr>
              <a:spLocks/>
            </p:cNvSpPr>
            <p:nvPr/>
          </p:nvSpPr>
          <p:spPr bwMode="auto">
            <a:xfrm>
              <a:off x="2300" y="1940"/>
              <a:ext cx="7" cy="6"/>
            </a:xfrm>
            <a:custGeom>
              <a:avLst/>
              <a:gdLst>
                <a:gd name="T0" fmla="*/ 4 w 7"/>
                <a:gd name="T1" fmla="*/ 6 h 6"/>
                <a:gd name="T2" fmla="*/ 5 w 7"/>
                <a:gd name="T3" fmla="*/ 6 h 6"/>
                <a:gd name="T4" fmla="*/ 6 w 7"/>
                <a:gd name="T5" fmla="*/ 5 h 6"/>
                <a:gd name="T6" fmla="*/ 7 w 7"/>
                <a:gd name="T7" fmla="*/ 4 h 6"/>
                <a:gd name="T8" fmla="*/ 7 w 7"/>
                <a:gd name="T9" fmla="*/ 3 h 6"/>
                <a:gd name="T10" fmla="*/ 6 w 7"/>
                <a:gd name="T11" fmla="*/ 2 h 6"/>
                <a:gd name="T12" fmla="*/ 5 w 7"/>
                <a:gd name="T13" fmla="*/ 1 h 6"/>
                <a:gd name="T14" fmla="*/ 4 w 7"/>
                <a:gd name="T15" fmla="*/ 0 h 6"/>
                <a:gd name="T16" fmla="*/ 2 w 7"/>
                <a:gd name="T17" fmla="*/ 0 h 6"/>
                <a:gd name="T18" fmla="*/ 2 w 7"/>
                <a:gd name="T19" fmla="*/ 0 h 6"/>
                <a:gd name="T20" fmla="*/ 1 w 7"/>
                <a:gd name="T21" fmla="*/ 1 h 6"/>
                <a:gd name="T22" fmla="*/ 0 w 7"/>
                <a:gd name="T23" fmla="*/ 2 h 6"/>
                <a:gd name="T24" fmla="*/ 0 w 7"/>
                <a:gd name="T25" fmla="*/ 3 h 6"/>
                <a:gd name="T26" fmla="*/ 0 w 7"/>
                <a:gd name="T27" fmla="*/ 4 h 6"/>
                <a:gd name="T28" fmla="*/ 0 w 7"/>
                <a:gd name="T29" fmla="*/ 5 h 6"/>
                <a:gd name="T30" fmla="*/ 1 w 7"/>
                <a:gd name="T31" fmla="*/ 6 h 6"/>
                <a:gd name="T32" fmla="*/ 2 w 7"/>
                <a:gd name="T33" fmla="*/ 6 h 6"/>
                <a:gd name="T34" fmla="*/ 4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4" y="6"/>
                  </a:move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88" name="Freeform 1806"/>
            <p:cNvSpPr>
              <a:spLocks/>
            </p:cNvSpPr>
            <p:nvPr/>
          </p:nvSpPr>
          <p:spPr bwMode="auto">
            <a:xfrm>
              <a:off x="2287" y="1942"/>
              <a:ext cx="6" cy="6"/>
            </a:xfrm>
            <a:custGeom>
              <a:avLst/>
              <a:gdLst>
                <a:gd name="T0" fmla="*/ 3 w 6"/>
                <a:gd name="T1" fmla="*/ 6 h 6"/>
                <a:gd name="T2" fmla="*/ 4 w 6"/>
                <a:gd name="T3" fmla="*/ 6 h 6"/>
                <a:gd name="T4" fmla="*/ 5 w 6"/>
                <a:gd name="T5" fmla="*/ 5 h 6"/>
                <a:gd name="T6" fmla="*/ 6 w 6"/>
                <a:gd name="T7" fmla="*/ 4 h 6"/>
                <a:gd name="T8" fmla="*/ 6 w 6"/>
                <a:gd name="T9" fmla="*/ 3 h 6"/>
                <a:gd name="T10" fmla="*/ 5 w 6"/>
                <a:gd name="T11" fmla="*/ 2 h 6"/>
                <a:gd name="T12" fmla="*/ 4 w 6"/>
                <a:gd name="T13" fmla="*/ 1 h 6"/>
                <a:gd name="T14" fmla="*/ 3 w 6"/>
                <a:gd name="T15" fmla="*/ 0 h 6"/>
                <a:gd name="T16" fmla="*/ 2 w 6"/>
                <a:gd name="T17" fmla="*/ 0 h 6"/>
                <a:gd name="T18" fmla="*/ 2 w 6"/>
                <a:gd name="T19" fmla="*/ 0 h 6"/>
                <a:gd name="T20" fmla="*/ 1 w 6"/>
                <a:gd name="T21" fmla="*/ 1 h 6"/>
                <a:gd name="T22" fmla="*/ 0 w 6"/>
                <a:gd name="T23" fmla="*/ 2 h 6"/>
                <a:gd name="T24" fmla="*/ 0 w 6"/>
                <a:gd name="T25" fmla="*/ 3 h 6"/>
                <a:gd name="T26" fmla="*/ 0 w 6"/>
                <a:gd name="T27" fmla="*/ 4 h 6"/>
                <a:gd name="T28" fmla="*/ 0 w 6"/>
                <a:gd name="T29" fmla="*/ 5 h 6"/>
                <a:gd name="T30" fmla="*/ 1 w 6"/>
                <a:gd name="T31" fmla="*/ 6 h 6"/>
                <a:gd name="T32" fmla="*/ 2 w 6"/>
                <a:gd name="T33" fmla="*/ 6 h 6"/>
                <a:gd name="T34" fmla="*/ 3 w 6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6"/>
                <a:gd name="T56" fmla="*/ 6 w 6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6">
                  <a:moveTo>
                    <a:pt x="3" y="6"/>
                  </a:move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5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89" name="Freeform 1807"/>
            <p:cNvSpPr>
              <a:spLocks/>
            </p:cNvSpPr>
            <p:nvPr/>
          </p:nvSpPr>
          <p:spPr bwMode="auto">
            <a:xfrm>
              <a:off x="2273" y="1944"/>
              <a:ext cx="7" cy="7"/>
            </a:xfrm>
            <a:custGeom>
              <a:avLst/>
              <a:gdLst>
                <a:gd name="T0" fmla="*/ 4 w 7"/>
                <a:gd name="T1" fmla="*/ 7 h 7"/>
                <a:gd name="T2" fmla="*/ 5 w 7"/>
                <a:gd name="T3" fmla="*/ 7 h 7"/>
                <a:gd name="T4" fmla="*/ 6 w 7"/>
                <a:gd name="T5" fmla="*/ 6 h 7"/>
                <a:gd name="T6" fmla="*/ 7 w 7"/>
                <a:gd name="T7" fmla="*/ 4 h 7"/>
                <a:gd name="T8" fmla="*/ 7 w 7"/>
                <a:gd name="T9" fmla="*/ 3 h 7"/>
                <a:gd name="T10" fmla="*/ 6 w 7"/>
                <a:gd name="T11" fmla="*/ 2 h 7"/>
                <a:gd name="T12" fmla="*/ 5 w 7"/>
                <a:gd name="T13" fmla="*/ 1 h 7"/>
                <a:gd name="T14" fmla="*/ 4 w 7"/>
                <a:gd name="T15" fmla="*/ 0 h 7"/>
                <a:gd name="T16" fmla="*/ 2 w 7"/>
                <a:gd name="T17" fmla="*/ 0 h 7"/>
                <a:gd name="T18" fmla="*/ 2 w 7"/>
                <a:gd name="T19" fmla="*/ 0 h 7"/>
                <a:gd name="T20" fmla="*/ 1 w 7"/>
                <a:gd name="T21" fmla="*/ 1 h 7"/>
                <a:gd name="T22" fmla="*/ 0 w 7"/>
                <a:gd name="T23" fmla="*/ 2 h 7"/>
                <a:gd name="T24" fmla="*/ 0 w 7"/>
                <a:gd name="T25" fmla="*/ 3 h 7"/>
                <a:gd name="T26" fmla="*/ 0 w 7"/>
                <a:gd name="T27" fmla="*/ 4 h 7"/>
                <a:gd name="T28" fmla="*/ 0 w 7"/>
                <a:gd name="T29" fmla="*/ 6 h 7"/>
                <a:gd name="T30" fmla="*/ 1 w 7"/>
                <a:gd name="T31" fmla="*/ 7 h 7"/>
                <a:gd name="T32" fmla="*/ 2 w 7"/>
                <a:gd name="T33" fmla="*/ 7 h 7"/>
                <a:gd name="T34" fmla="*/ 4 w 7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7"/>
                <a:gd name="T56" fmla="*/ 7 w 7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7">
                  <a:moveTo>
                    <a:pt x="4" y="7"/>
                  </a:moveTo>
                  <a:lnTo>
                    <a:pt x="5" y="7"/>
                  </a:lnTo>
                  <a:lnTo>
                    <a:pt x="6" y="6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90" name="Freeform 1808"/>
            <p:cNvSpPr>
              <a:spLocks/>
            </p:cNvSpPr>
            <p:nvPr/>
          </p:nvSpPr>
          <p:spPr bwMode="auto">
            <a:xfrm>
              <a:off x="2260" y="1946"/>
              <a:ext cx="6" cy="7"/>
            </a:xfrm>
            <a:custGeom>
              <a:avLst/>
              <a:gdLst>
                <a:gd name="T0" fmla="*/ 4 w 6"/>
                <a:gd name="T1" fmla="*/ 7 h 7"/>
                <a:gd name="T2" fmla="*/ 5 w 6"/>
                <a:gd name="T3" fmla="*/ 7 h 7"/>
                <a:gd name="T4" fmla="*/ 6 w 6"/>
                <a:gd name="T5" fmla="*/ 6 h 7"/>
                <a:gd name="T6" fmla="*/ 6 w 6"/>
                <a:gd name="T7" fmla="*/ 5 h 7"/>
                <a:gd name="T8" fmla="*/ 6 w 6"/>
                <a:gd name="T9" fmla="*/ 4 h 7"/>
                <a:gd name="T10" fmla="*/ 6 w 6"/>
                <a:gd name="T11" fmla="*/ 2 h 7"/>
                <a:gd name="T12" fmla="*/ 5 w 6"/>
                <a:gd name="T13" fmla="*/ 1 h 7"/>
                <a:gd name="T14" fmla="*/ 4 w 6"/>
                <a:gd name="T15" fmla="*/ 0 h 7"/>
                <a:gd name="T16" fmla="*/ 3 w 6"/>
                <a:gd name="T17" fmla="*/ 0 h 7"/>
                <a:gd name="T18" fmla="*/ 3 w 6"/>
                <a:gd name="T19" fmla="*/ 0 h 7"/>
                <a:gd name="T20" fmla="*/ 2 w 6"/>
                <a:gd name="T21" fmla="*/ 1 h 7"/>
                <a:gd name="T22" fmla="*/ 1 w 6"/>
                <a:gd name="T23" fmla="*/ 2 h 7"/>
                <a:gd name="T24" fmla="*/ 0 w 6"/>
                <a:gd name="T25" fmla="*/ 4 h 7"/>
                <a:gd name="T26" fmla="*/ 0 w 6"/>
                <a:gd name="T27" fmla="*/ 5 h 7"/>
                <a:gd name="T28" fmla="*/ 1 w 6"/>
                <a:gd name="T29" fmla="*/ 6 h 7"/>
                <a:gd name="T30" fmla="*/ 2 w 6"/>
                <a:gd name="T31" fmla="*/ 7 h 7"/>
                <a:gd name="T32" fmla="*/ 3 w 6"/>
                <a:gd name="T33" fmla="*/ 7 h 7"/>
                <a:gd name="T34" fmla="*/ 4 w 6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7"/>
                <a:gd name="T56" fmla="*/ 6 w 6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7">
                  <a:moveTo>
                    <a:pt x="4" y="7"/>
                  </a:moveTo>
                  <a:lnTo>
                    <a:pt x="5" y="7"/>
                  </a:lnTo>
                  <a:lnTo>
                    <a:pt x="6" y="6"/>
                  </a:lnTo>
                  <a:lnTo>
                    <a:pt x="6" y="5"/>
                  </a:lnTo>
                  <a:lnTo>
                    <a:pt x="6" y="4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7"/>
                  </a:lnTo>
                  <a:lnTo>
                    <a:pt x="3" y="7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91" name="Freeform 1809"/>
            <p:cNvSpPr>
              <a:spLocks/>
            </p:cNvSpPr>
            <p:nvPr/>
          </p:nvSpPr>
          <p:spPr bwMode="auto">
            <a:xfrm>
              <a:off x="2246" y="1948"/>
              <a:ext cx="7" cy="7"/>
            </a:xfrm>
            <a:custGeom>
              <a:avLst/>
              <a:gdLst>
                <a:gd name="T0" fmla="*/ 5 w 7"/>
                <a:gd name="T1" fmla="*/ 7 h 7"/>
                <a:gd name="T2" fmla="*/ 6 w 7"/>
                <a:gd name="T3" fmla="*/ 7 h 7"/>
                <a:gd name="T4" fmla="*/ 7 w 7"/>
                <a:gd name="T5" fmla="*/ 6 h 7"/>
                <a:gd name="T6" fmla="*/ 7 w 7"/>
                <a:gd name="T7" fmla="*/ 5 h 7"/>
                <a:gd name="T8" fmla="*/ 7 w 7"/>
                <a:gd name="T9" fmla="*/ 4 h 7"/>
                <a:gd name="T10" fmla="*/ 7 w 7"/>
                <a:gd name="T11" fmla="*/ 3 h 7"/>
                <a:gd name="T12" fmla="*/ 6 w 7"/>
                <a:gd name="T13" fmla="*/ 2 h 7"/>
                <a:gd name="T14" fmla="*/ 5 w 7"/>
                <a:gd name="T15" fmla="*/ 0 h 7"/>
                <a:gd name="T16" fmla="*/ 3 w 7"/>
                <a:gd name="T17" fmla="*/ 0 h 7"/>
                <a:gd name="T18" fmla="*/ 3 w 7"/>
                <a:gd name="T19" fmla="*/ 0 h 7"/>
                <a:gd name="T20" fmla="*/ 2 w 7"/>
                <a:gd name="T21" fmla="*/ 2 h 7"/>
                <a:gd name="T22" fmla="*/ 1 w 7"/>
                <a:gd name="T23" fmla="*/ 3 h 7"/>
                <a:gd name="T24" fmla="*/ 0 w 7"/>
                <a:gd name="T25" fmla="*/ 4 h 7"/>
                <a:gd name="T26" fmla="*/ 0 w 7"/>
                <a:gd name="T27" fmla="*/ 5 h 7"/>
                <a:gd name="T28" fmla="*/ 1 w 7"/>
                <a:gd name="T29" fmla="*/ 6 h 7"/>
                <a:gd name="T30" fmla="*/ 2 w 7"/>
                <a:gd name="T31" fmla="*/ 7 h 7"/>
                <a:gd name="T32" fmla="*/ 3 w 7"/>
                <a:gd name="T33" fmla="*/ 7 h 7"/>
                <a:gd name="T34" fmla="*/ 5 w 7"/>
                <a:gd name="T35" fmla="*/ 7 h 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7"/>
                <a:gd name="T56" fmla="*/ 7 w 7"/>
                <a:gd name="T57" fmla="*/ 7 h 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7">
                  <a:moveTo>
                    <a:pt x="5" y="7"/>
                  </a:moveTo>
                  <a:lnTo>
                    <a:pt x="6" y="7"/>
                  </a:lnTo>
                  <a:lnTo>
                    <a:pt x="7" y="6"/>
                  </a:lnTo>
                  <a:lnTo>
                    <a:pt x="7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2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2"/>
                  </a:lnTo>
                  <a:lnTo>
                    <a:pt x="1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7"/>
                  </a:lnTo>
                  <a:lnTo>
                    <a:pt x="3" y="7"/>
                  </a:lnTo>
                  <a:lnTo>
                    <a:pt x="5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92" name="Freeform 1810"/>
            <p:cNvSpPr>
              <a:spLocks/>
            </p:cNvSpPr>
            <p:nvPr/>
          </p:nvSpPr>
          <p:spPr bwMode="auto">
            <a:xfrm>
              <a:off x="2232" y="1951"/>
              <a:ext cx="7" cy="6"/>
            </a:xfrm>
            <a:custGeom>
              <a:avLst/>
              <a:gdLst>
                <a:gd name="T0" fmla="*/ 5 w 7"/>
                <a:gd name="T1" fmla="*/ 6 h 6"/>
                <a:gd name="T2" fmla="*/ 6 w 7"/>
                <a:gd name="T3" fmla="*/ 5 h 6"/>
                <a:gd name="T4" fmla="*/ 7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7 w 7"/>
                <a:gd name="T11" fmla="*/ 1 h 6"/>
                <a:gd name="T12" fmla="*/ 6 w 7"/>
                <a:gd name="T13" fmla="*/ 0 h 6"/>
                <a:gd name="T14" fmla="*/ 5 w 7"/>
                <a:gd name="T15" fmla="*/ 0 h 6"/>
                <a:gd name="T16" fmla="*/ 4 w 7"/>
                <a:gd name="T17" fmla="*/ 0 h 6"/>
                <a:gd name="T18" fmla="*/ 4 w 7"/>
                <a:gd name="T19" fmla="*/ 0 h 6"/>
                <a:gd name="T20" fmla="*/ 3 w 7"/>
                <a:gd name="T21" fmla="*/ 0 h 6"/>
                <a:gd name="T22" fmla="*/ 2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2 w 7"/>
                <a:gd name="T29" fmla="*/ 4 h 6"/>
                <a:gd name="T30" fmla="*/ 3 w 7"/>
                <a:gd name="T31" fmla="*/ 5 h 6"/>
                <a:gd name="T32" fmla="*/ 4 w 7"/>
                <a:gd name="T33" fmla="*/ 6 h 6"/>
                <a:gd name="T34" fmla="*/ 5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5" y="6"/>
                  </a:move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4"/>
                  </a:lnTo>
                  <a:lnTo>
                    <a:pt x="3" y="5"/>
                  </a:lnTo>
                  <a:lnTo>
                    <a:pt x="4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93" name="Freeform 1811"/>
            <p:cNvSpPr>
              <a:spLocks/>
            </p:cNvSpPr>
            <p:nvPr/>
          </p:nvSpPr>
          <p:spPr bwMode="auto">
            <a:xfrm>
              <a:off x="2220" y="1953"/>
              <a:ext cx="7" cy="6"/>
            </a:xfrm>
            <a:custGeom>
              <a:avLst/>
              <a:gdLst>
                <a:gd name="T0" fmla="*/ 3 w 7"/>
                <a:gd name="T1" fmla="*/ 6 h 6"/>
                <a:gd name="T2" fmla="*/ 5 w 7"/>
                <a:gd name="T3" fmla="*/ 5 h 6"/>
                <a:gd name="T4" fmla="*/ 6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6 w 7"/>
                <a:gd name="T11" fmla="*/ 1 h 6"/>
                <a:gd name="T12" fmla="*/ 5 w 7"/>
                <a:gd name="T13" fmla="*/ 0 h 6"/>
                <a:gd name="T14" fmla="*/ 3 w 7"/>
                <a:gd name="T15" fmla="*/ 0 h 6"/>
                <a:gd name="T16" fmla="*/ 2 w 7"/>
                <a:gd name="T17" fmla="*/ 0 h 6"/>
                <a:gd name="T18" fmla="*/ 2 w 7"/>
                <a:gd name="T19" fmla="*/ 0 h 6"/>
                <a:gd name="T20" fmla="*/ 1 w 7"/>
                <a:gd name="T21" fmla="*/ 0 h 6"/>
                <a:gd name="T22" fmla="*/ 0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0 w 7"/>
                <a:gd name="T29" fmla="*/ 4 h 6"/>
                <a:gd name="T30" fmla="*/ 1 w 7"/>
                <a:gd name="T31" fmla="*/ 5 h 6"/>
                <a:gd name="T32" fmla="*/ 2 w 7"/>
                <a:gd name="T33" fmla="*/ 6 h 6"/>
                <a:gd name="T34" fmla="*/ 3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3" y="6"/>
                  </a:moveTo>
                  <a:lnTo>
                    <a:pt x="5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94" name="Freeform 1812"/>
            <p:cNvSpPr>
              <a:spLocks/>
            </p:cNvSpPr>
            <p:nvPr/>
          </p:nvSpPr>
          <p:spPr bwMode="auto">
            <a:xfrm>
              <a:off x="2206" y="1955"/>
              <a:ext cx="7" cy="6"/>
            </a:xfrm>
            <a:custGeom>
              <a:avLst/>
              <a:gdLst>
                <a:gd name="T0" fmla="*/ 4 w 7"/>
                <a:gd name="T1" fmla="*/ 6 h 6"/>
                <a:gd name="T2" fmla="*/ 5 w 7"/>
                <a:gd name="T3" fmla="*/ 5 h 6"/>
                <a:gd name="T4" fmla="*/ 6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6 w 7"/>
                <a:gd name="T11" fmla="*/ 1 h 6"/>
                <a:gd name="T12" fmla="*/ 5 w 7"/>
                <a:gd name="T13" fmla="*/ 0 h 6"/>
                <a:gd name="T14" fmla="*/ 4 w 7"/>
                <a:gd name="T15" fmla="*/ 0 h 6"/>
                <a:gd name="T16" fmla="*/ 3 w 7"/>
                <a:gd name="T17" fmla="*/ 0 h 6"/>
                <a:gd name="T18" fmla="*/ 3 w 7"/>
                <a:gd name="T19" fmla="*/ 0 h 6"/>
                <a:gd name="T20" fmla="*/ 2 w 7"/>
                <a:gd name="T21" fmla="*/ 0 h 6"/>
                <a:gd name="T22" fmla="*/ 0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0 w 7"/>
                <a:gd name="T29" fmla="*/ 4 h 6"/>
                <a:gd name="T30" fmla="*/ 2 w 7"/>
                <a:gd name="T31" fmla="*/ 5 h 6"/>
                <a:gd name="T32" fmla="*/ 3 w 7"/>
                <a:gd name="T33" fmla="*/ 6 h 6"/>
                <a:gd name="T34" fmla="*/ 4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4" y="6"/>
                  </a:moveTo>
                  <a:lnTo>
                    <a:pt x="5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95" name="Freeform 1813"/>
            <p:cNvSpPr>
              <a:spLocks/>
            </p:cNvSpPr>
            <p:nvPr/>
          </p:nvSpPr>
          <p:spPr bwMode="auto">
            <a:xfrm>
              <a:off x="2193" y="1957"/>
              <a:ext cx="7" cy="6"/>
            </a:xfrm>
            <a:custGeom>
              <a:avLst/>
              <a:gdLst>
                <a:gd name="T0" fmla="*/ 3 w 7"/>
                <a:gd name="T1" fmla="*/ 6 h 6"/>
                <a:gd name="T2" fmla="*/ 4 w 7"/>
                <a:gd name="T3" fmla="*/ 5 h 6"/>
                <a:gd name="T4" fmla="*/ 6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6 w 7"/>
                <a:gd name="T11" fmla="*/ 1 h 6"/>
                <a:gd name="T12" fmla="*/ 4 w 7"/>
                <a:gd name="T13" fmla="*/ 0 h 6"/>
                <a:gd name="T14" fmla="*/ 3 w 7"/>
                <a:gd name="T15" fmla="*/ 0 h 6"/>
                <a:gd name="T16" fmla="*/ 2 w 7"/>
                <a:gd name="T17" fmla="*/ 0 h 6"/>
                <a:gd name="T18" fmla="*/ 2 w 7"/>
                <a:gd name="T19" fmla="*/ 0 h 6"/>
                <a:gd name="T20" fmla="*/ 1 w 7"/>
                <a:gd name="T21" fmla="*/ 0 h 6"/>
                <a:gd name="T22" fmla="*/ 0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0 w 7"/>
                <a:gd name="T29" fmla="*/ 4 h 6"/>
                <a:gd name="T30" fmla="*/ 1 w 7"/>
                <a:gd name="T31" fmla="*/ 5 h 6"/>
                <a:gd name="T32" fmla="*/ 2 w 7"/>
                <a:gd name="T33" fmla="*/ 6 h 6"/>
                <a:gd name="T34" fmla="*/ 3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3" y="6"/>
                  </a:move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96" name="Freeform 1814"/>
            <p:cNvSpPr>
              <a:spLocks/>
            </p:cNvSpPr>
            <p:nvPr/>
          </p:nvSpPr>
          <p:spPr bwMode="auto">
            <a:xfrm>
              <a:off x="2179" y="1959"/>
              <a:ext cx="7" cy="6"/>
            </a:xfrm>
            <a:custGeom>
              <a:avLst/>
              <a:gdLst>
                <a:gd name="T0" fmla="*/ 4 w 7"/>
                <a:gd name="T1" fmla="*/ 6 h 6"/>
                <a:gd name="T2" fmla="*/ 5 w 7"/>
                <a:gd name="T3" fmla="*/ 5 h 6"/>
                <a:gd name="T4" fmla="*/ 6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6 w 7"/>
                <a:gd name="T11" fmla="*/ 1 h 6"/>
                <a:gd name="T12" fmla="*/ 5 w 7"/>
                <a:gd name="T13" fmla="*/ 0 h 6"/>
                <a:gd name="T14" fmla="*/ 4 w 7"/>
                <a:gd name="T15" fmla="*/ 0 h 6"/>
                <a:gd name="T16" fmla="*/ 3 w 7"/>
                <a:gd name="T17" fmla="*/ 0 h 6"/>
                <a:gd name="T18" fmla="*/ 3 w 7"/>
                <a:gd name="T19" fmla="*/ 0 h 6"/>
                <a:gd name="T20" fmla="*/ 1 w 7"/>
                <a:gd name="T21" fmla="*/ 0 h 6"/>
                <a:gd name="T22" fmla="*/ 0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0 w 7"/>
                <a:gd name="T29" fmla="*/ 4 h 6"/>
                <a:gd name="T30" fmla="*/ 1 w 7"/>
                <a:gd name="T31" fmla="*/ 5 h 6"/>
                <a:gd name="T32" fmla="*/ 3 w 7"/>
                <a:gd name="T33" fmla="*/ 6 h 6"/>
                <a:gd name="T34" fmla="*/ 4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4" y="6"/>
                  </a:moveTo>
                  <a:lnTo>
                    <a:pt x="5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97" name="Freeform 1815"/>
            <p:cNvSpPr>
              <a:spLocks/>
            </p:cNvSpPr>
            <p:nvPr/>
          </p:nvSpPr>
          <p:spPr bwMode="auto">
            <a:xfrm>
              <a:off x="2166" y="1961"/>
              <a:ext cx="7" cy="6"/>
            </a:xfrm>
            <a:custGeom>
              <a:avLst/>
              <a:gdLst>
                <a:gd name="T0" fmla="*/ 4 w 7"/>
                <a:gd name="T1" fmla="*/ 6 h 6"/>
                <a:gd name="T2" fmla="*/ 5 w 7"/>
                <a:gd name="T3" fmla="*/ 5 h 6"/>
                <a:gd name="T4" fmla="*/ 7 w 7"/>
                <a:gd name="T5" fmla="*/ 4 h 6"/>
                <a:gd name="T6" fmla="*/ 7 w 7"/>
                <a:gd name="T7" fmla="*/ 3 h 6"/>
                <a:gd name="T8" fmla="*/ 7 w 7"/>
                <a:gd name="T9" fmla="*/ 2 h 6"/>
                <a:gd name="T10" fmla="*/ 7 w 7"/>
                <a:gd name="T11" fmla="*/ 1 h 6"/>
                <a:gd name="T12" fmla="*/ 5 w 7"/>
                <a:gd name="T13" fmla="*/ 0 h 6"/>
                <a:gd name="T14" fmla="*/ 4 w 7"/>
                <a:gd name="T15" fmla="*/ 0 h 6"/>
                <a:gd name="T16" fmla="*/ 3 w 7"/>
                <a:gd name="T17" fmla="*/ 0 h 6"/>
                <a:gd name="T18" fmla="*/ 3 w 7"/>
                <a:gd name="T19" fmla="*/ 0 h 6"/>
                <a:gd name="T20" fmla="*/ 2 w 7"/>
                <a:gd name="T21" fmla="*/ 0 h 6"/>
                <a:gd name="T22" fmla="*/ 1 w 7"/>
                <a:gd name="T23" fmla="*/ 1 h 6"/>
                <a:gd name="T24" fmla="*/ 0 w 7"/>
                <a:gd name="T25" fmla="*/ 2 h 6"/>
                <a:gd name="T26" fmla="*/ 0 w 7"/>
                <a:gd name="T27" fmla="*/ 3 h 6"/>
                <a:gd name="T28" fmla="*/ 1 w 7"/>
                <a:gd name="T29" fmla="*/ 4 h 6"/>
                <a:gd name="T30" fmla="*/ 2 w 7"/>
                <a:gd name="T31" fmla="*/ 5 h 6"/>
                <a:gd name="T32" fmla="*/ 3 w 7"/>
                <a:gd name="T33" fmla="*/ 6 h 6"/>
                <a:gd name="T34" fmla="*/ 4 w 7"/>
                <a:gd name="T35" fmla="*/ 6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6"/>
                <a:gd name="T56" fmla="*/ 7 w 7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6">
                  <a:moveTo>
                    <a:pt x="4" y="6"/>
                  </a:moveTo>
                  <a:lnTo>
                    <a:pt x="5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98" name="Freeform 1816"/>
            <p:cNvSpPr>
              <a:spLocks/>
            </p:cNvSpPr>
            <p:nvPr/>
          </p:nvSpPr>
          <p:spPr bwMode="auto">
            <a:xfrm>
              <a:off x="2090" y="1932"/>
              <a:ext cx="78" cy="68"/>
            </a:xfrm>
            <a:custGeom>
              <a:avLst/>
              <a:gdLst>
                <a:gd name="T0" fmla="*/ 67 w 78"/>
                <a:gd name="T1" fmla="*/ 0 h 68"/>
                <a:gd name="T2" fmla="*/ 0 w 78"/>
                <a:gd name="T3" fmla="*/ 44 h 68"/>
                <a:gd name="T4" fmla="*/ 78 w 78"/>
                <a:gd name="T5" fmla="*/ 68 h 68"/>
                <a:gd name="T6" fmla="*/ 67 w 78"/>
                <a:gd name="T7" fmla="*/ 0 h 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8"/>
                <a:gd name="T13" fmla="*/ 0 h 68"/>
                <a:gd name="T14" fmla="*/ 78 w 78"/>
                <a:gd name="T15" fmla="*/ 68 h 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8" h="68">
                  <a:moveTo>
                    <a:pt x="67" y="0"/>
                  </a:moveTo>
                  <a:lnTo>
                    <a:pt x="0" y="44"/>
                  </a:lnTo>
                  <a:lnTo>
                    <a:pt x="78" y="68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836" name="Group 1820"/>
          <p:cNvGrpSpPr>
            <a:grpSpLocks/>
          </p:cNvGrpSpPr>
          <p:nvPr/>
        </p:nvGrpSpPr>
        <p:grpSpPr bwMode="auto">
          <a:xfrm>
            <a:off x="3103563" y="4940300"/>
            <a:ext cx="750887" cy="223838"/>
            <a:chOff x="1955" y="3112"/>
            <a:chExt cx="473" cy="141"/>
          </a:xfrm>
        </p:grpSpPr>
        <p:sp>
          <p:nvSpPr>
            <p:cNvPr id="27844" name="Line 1818"/>
            <p:cNvSpPr>
              <a:spLocks noChangeShapeType="1"/>
            </p:cNvSpPr>
            <p:nvPr/>
          </p:nvSpPr>
          <p:spPr bwMode="auto">
            <a:xfrm flipH="1">
              <a:off x="2021" y="3112"/>
              <a:ext cx="407" cy="10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45" name="Freeform 1819"/>
            <p:cNvSpPr>
              <a:spLocks/>
            </p:cNvSpPr>
            <p:nvPr/>
          </p:nvSpPr>
          <p:spPr bwMode="auto">
            <a:xfrm>
              <a:off x="1955" y="3187"/>
              <a:ext cx="81" cy="66"/>
            </a:xfrm>
            <a:custGeom>
              <a:avLst/>
              <a:gdLst>
                <a:gd name="T0" fmla="*/ 59 w 81"/>
                <a:gd name="T1" fmla="*/ 0 h 66"/>
                <a:gd name="T2" fmla="*/ 0 w 81"/>
                <a:gd name="T3" fmla="*/ 52 h 66"/>
                <a:gd name="T4" fmla="*/ 81 w 81"/>
                <a:gd name="T5" fmla="*/ 66 h 66"/>
                <a:gd name="T6" fmla="*/ 59 w 81"/>
                <a:gd name="T7" fmla="*/ 0 h 6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1"/>
                <a:gd name="T13" fmla="*/ 0 h 66"/>
                <a:gd name="T14" fmla="*/ 81 w 81"/>
                <a:gd name="T15" fmla="*/ 66 h 6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1" h="66">
                  <a:moveTo>
                    <a:pt x="59" y="0"/>
                  </a:moveTo>
                  <a:lnTo>
                    <a:pt x="0" y="52"/>
                  </a:lnTo>
                  <a:lnTo>
                    <a:pt x="81" y="66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837" name="Line 1031"/>
          <p:cNvSpPr>
            <a:spLocks noChangeShapeType="1"/>
          </p:cNvSpPr>
          <p:nvPr/>
        </p:nvSpPr>
        <p:spPr bwMode="auto">
          <a:xfrm>
            <a:off x="2079625" y="5867400"/>
            <a:ext cx="17732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38" name="Text Box 1032"/>
          <p:cNvSpPr txBox="1">
            <a:spLocks noChangeArrowheads="1"/>
          </p:cNvSpPr>
          <p:nvPr/>
        </p:nvSpPr>
        <p:spPr bwMode="auto">
          <a:xfrm>
            <a:off x="4125913" y="5737225"/>
            <a:ext cx="1392237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/>
              <a:t>= Causal flows.</a:t>
            </a:r>
          </a:p>
        </p:txBody>
      </p:sp>
      <p:grpSp>
        <p:nvGrpSpPr>
          <p:cNvPr id="27839" name="Group 1821"/>
          <p:cNvGrpSpPr>
            <a:grpSpLocks/>
          </p:cNvGrpSpPr>
          <p:nvPr/>
        </p:nvGrpSpPr>
        <p:grpSpPr bwMode="auto">
          <a:xfrm>
            <a:off x="2057400" y="6172200"/>
            <a:ext cx="4516438" cy="293688"/>
            <a:chOff x="1296" y="4135"/>
            <a:chExt cx="2845" cy="185"/>
          </a:xfrm>
        </p:grpSpPr>
        <p:sp>
          <p:nvSpPr>
            <p:cNvPr id="27842" name="Line 1033"/>
            <p:cNvSpPr>
              <a:spLocks noChangeShapeType="1"/>
            </p:cNvSpPr>
            <p:nvPr/>
          </p:nvSpPr>
          <p:spPr bwMode="auto">
            <a:xfrm>
              <a:off x="1296" y="4196"/>
              <a:ext cx="11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43" name="Text Box 1034"/>
            <p:cNvSpPr txBox="1">
              <a:spLocks noChangeArrowheads="1"/>
            </p:cNvSpPr>
            <p:nvPr/>
          </p:nvSpPr>
          <p:spPr bwMode="auto">
            <a:xfrm>
              <a:off x="2626" y="4135"/>
              <a:ext cx="1515" cy="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/>
                <a:t>= Information gathering &amp; use.</a:t>
              </a:r>
            </a:p>
          </p:txBody>
        </p:sp>
      </p:grpSp>
      <p:sp>
        <p:nvSpPr>
          <p:cNvPr id="27840" name="Slide Number Placeholder 79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3CA3764-5B69-4A94-99F8-D782D54C0F19}" type="slidenum">
              <a:rPr lang="en-US"/>
              <a:pPr/>
              <a:t>11</a:t>
            </a:fld>
            <a:endParaRPr lang="en-US"/>
          </a:p>
        </p:txBody>
      </p:sp>
      <p:sp>
        <p:nvSpPr>
          <p:cNvPr id="27841" name="Footer Placeholder 795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© 2014 OnCourse Learning. All Rights Reserved.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>
                <a:cs typeface="Arial" panose="020B0604020202090204" pitchFamily="34" charset="0"/>
              </a:rPr>
              <a:t>“Negative feedback loops”…</a:t>
            </a:r>
            <a:endParaRPr lang="en-US" smtClean="0">
              <a:cs typeface="Times New Roman" panose="02020603050405020304" pitchFamily="18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dirty="0" smtClean="0">
                <a:cs typeface="Arial" charset="0"/>
              </a:rPr>
              <a:t>Mechanisms within a system that tend to </a:t>
            </a:r>
            <a:r>
              <a:rPr lang="en-US" b="1" i="1" dirty="0" smtClean="0">
                <a:cs typeface="Arial" charset="0"/>
              </a:rPr>
              <a:t>dampen</a:t>
            </a:r>
            <a:r>
              <a:rPr lang="en-US" dirty="0" smtClean="0">
                <a:cs typeface="Arial" charset="0"/>
              </a:rPr>
              <a:t> the changes in the system, helping to keep it in control, preventing it from spiraling out of control.</a:t>
            </a:r>
            <a:endParaRPr lang="en-US" dirty="0" smtClean="0">
              <a:cs typeface="Times New Roman" pitchFamily="18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9340E93-70BF-46A1-9F33-72BFC3DB73C2}" type="slidenum">
              <a:rPr lang="en-US"/>
              <a:pPr/>
              <a:t>12</a:t>
            </a:fld>
            <a:endParaRPr lang="en-US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© 2014 OnCourse Learning. All Rights Reserved.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i="1" smtClean="0">
                <a:cs typeface="Arial" panose="020B0604020202090204" pitchFamily="34" charset="0"/>
              </a:rPr>
              <a:t>Example</a:t>
            </a:r>
            <a:r>
              <a:rPr lang="en-US" smtClean="0">
                <a:cs typeface="Arial" panose="020B0604020202090204" pitchFamily="34" charset="0"/>
              </a:rPr>
              <a:t>: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 smtClean="0">
                <a:cs typeface="Arial" charset="0"/>
              </a:rPr>
              <a:t>A </a:t>
            </a:r>
            <a:r>
              <a:rPr lang="en-US" sz="2800" b="1" dirty="0" smtClean="0">
                <a:cs typeface="Arial" charset="0"/>
              </a:rPr>
              <a:t>thermostat</a:t>
            </a:r>
            <a:r>
              <a:rPr lang="en-US" sz="2800" dirty="0" smtClean="0">
                <a:cs typeface="Arial" charset="0"/>
              </a:rPr>
              <a:t> puts a negative feedback loop into a heating and cooling (HVAC) system in a building</a:t>
            </a:r>
            <a:r>
              <a:rPr lang="en-US" sz="2800" dirty="0" smtClean="0">
                <a:cs typeface="Arial" charset="0"/>
              </a:rPr>
              <a:t>.</a:t>
            </a:r>
          </a:p>
          <a:p>
            <a:pPr marL="341313" indent="-341313" eaLnBrk="1" hangingPunct="1">
              <a:lnSpc>
                <a:spcPct val="90000"/>
              </a:lnSpc>
            </a:pPr>
            <a:r>
              <a:rPr lang="en-US" sz="2800" dirty="0" smtClean="0">
                <a:cs typeface="Arial" charset="0"/>
              </a:rPr>
              <a:t>When </a:t>
            </a:r>
            <a:r>
              <a:rPr lang="en-US" sz="2800" dirty="0" smtClean="0">
                <a:cs typeface="Arial" charset="0"/>
              </a:rPr>
              <a:t>the temperature in the building gets too low, the thermostat triggers the heater</a:t>
            </a:r>
            <a:r>
              <a:rPr lang="en-US" sz="2800" dirty="0" smtClean="0">
                <a:cs typeface="Arial" charset="0"/>
              </a:rPr>
              <a:t>.</a:t>
            </a:r>
          </a:p>
          <a:p>
            <a:pPr marL="341313" indent="-341313" eaLnBrk="1" hangingPunct="1">
              <a:lnSpc>
                <a:spcPct val="90000"/>
              </a:lnSpc>
            </a:pPr>
            <a:r>
              <a:rPr lang="en-US" sz="2800" dirty="0" smtClean="0">
                <a:cs typeface="Arial" charset="0"/>
              </a:rPr>
              <a:t>When </a:t>
            </a:r>
            <a:r>
              <a:rPr lang="en-US" sz="2800" dirty="0" smtClean="0">
                <a:cs typeface="Arial" charset="0"/>
              </a:rPr>
              <a:t>the temperature in the building gets too high, the thermostat triggers the air conditioning</a:t>
            </a:r>
            <a:r>
              <a:rPr lang="en-US" sz="2800" dirty="0" smtClean="0">
                <a:cs typeface="Arial" charset="0"/>
              </a:rPr>
              <a:t>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 smtClean="0">
                <a:cs typeface="Arial" charset="0"/>
              </a:rPr>
              <a:t>The </a:t>
            </a:r>
            <a:r>
              <a:rPr lang="en-US" sz="2800" dirty="0" smtClean="0">
                <a:cs typeface="Arial" charset="0"/>
              </a:rPr>
              <a:t>result is that the building temperature remains “under control”, within a comfortable temperature range.</a:t>
            </a:r>
            <a:endParaRPr lang="en-US" sz="2800" dirty="0" smtClean="0">
              <a:cs typeface="Times New Roman" pitchFamily="18" charset="0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8A7BD7E-CEFC-48DF-9BEE-FE01339E6FFA}" type="slidenum">
              <a:rPr lang="en-US"/>
              <a:pPr/>
              <a:t>13</a:t>
            </a:fld>
            <a:endParaRPr lang="en-US"/>
          </a:p>
        </p:txBody>
      </p:sp>
      <p:sp>
        <p:nvSpPr>
          <p:cNvPr id="29701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© 2014 OnCourse Learning. All Rights Reserved.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>
                <a:cs typeface="Arial" panose="020B0604020202090204" pitchFamily="34" charset="0"/>
              </a:rPr>
              <a:t>Concept check:</a:t>
            </a:r>
            <a:endParaRPr lang="en-US" smtClean="0">
              <a:cs typeface="Times New Roman" panose="02020603050405020304" pitchFamily="18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i="1" dirty="0" smtClean="0">
                <a:cs typeface="Times New Roman" pitchFamily="18" charset="0"/>
              </a:rPr>
              <a:t>How do the </a:t>
            </a:r>
            <a:r>
              <a:rPr lang="en-US" sz="2800" b="1" i="1" dirty="0" smtClean="0">
                <a:solidFill>
                  <a:srgbClr val="0000FF"/>
                </a:solidFill>
                <a:cs typeface="Times New Roman" pitchFamily="18" charset="0"/>
              </a:rPr>
              <a:t>development industry</a:t>
            </a:r>
            <a:r>
              <a:rPr lang="en-US" sz="2800" i="1" dirty="0" smtClean="0">
                <a:cs typeface="Times New Roman" pitchFamily="18" charset="0"/>
              </a:rPr>
              <a:t> and the real estate </a:t>
            </a:r>
            <a:r>
              <a:rPr lang="en-US" sz="2800" b="1" i="1" dirty="0" smtClean="0">
                <a:solidFill>
                  <a:srgbClr val="0000FF"/>
                </a:solidFill>
                <a:cs typeface="Times New Roman" pitchFamily="18" charset="0"/>
              </a:rPr>
              <a:t>asset market</a:t>
            </a:r>
            <a:r>
              <a:rPr lang="en-US" sz="2800" i="1" dirty="0" smtClean="0">
                <a:cs typeface="Times New Roman" pitchFamily="18" charset="0"/>
              </a:rPr>
              <a:t> work together to provide a (long-run) negative feedback loop in the Real Estate System?…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i="1" dirty="0" smtClean="0"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i="1" dirty="0" smtClean="0">
                <a:cs typeface="Times New Roman" pitchFamily="18" charset="0"/>
              </a:rPr>
              <a:t>How can </a:t>
            </a:r>
            <a:r>
              <a:rPr lang="en-US" sz="2800" b="1" i="1" dirty="0" smtClean="0">
                <a:solidFill>
                  <a:srgbClr val="0000FF"/>
                </a:solidFill>
                <a:cs typeface="Times New Roman" pitchFamily="18" charset="0"/>
              </a:rPr>
              <a:t>“forward-looking”</a:t>
            </a:r>
            <a:r>
              <a:rPr lang="en-US" sz="2800" i="1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800" i="1" dirty="0" smtClean="0">
                <a:cs typeface="Times New Roman" pitchFamily="18" charset="0"/>
              </a:rPr>
              <a:t>behavior (good forecasting of the space market) in the development industry and </a:t>
            </a:r>
            <a:r>
              <a:rPr lang="en-US" sz="2800" i="1" dirty="0" err="1" smtClean="0">
                <a:cs typeface="Times New Roman" pitchFamily="18" charset="0"/>
              </a:rPr>
              <a:t>R.E.</a:t>
            </a:r>
            <a:r>
              <a:rPr lang="en-US" sz="2800" i="1" dirty="0" smtClean="0">
                <a:cs typeface="Times New Roman" pitchFamily="18" charset="0"/>
              </a:rPr>
              <a:t> asset market (capital market) </a:t>
            </a:r>
            <a:r>
              <a:rPr lang="en-US" sz="2800" b="1" i="1" dirty="0" smtClean="0">
                <a:cs typeface="Times New Roman" pitchFamily="18" charset="0"/>
              </a:rPr>
              <a:t>improve</a:t>
            </a:r>
            <a:r>
              <a:rPr lang="en-US" sz="2800" i="1" dirty="0" smtClean="0">
                <a:cs typeface="Times New Roman" pitchFamily="18" charset="0"/>
              </a:rPr>
              <a:t> this negative feedback loop?…</a:t>
            </a:r>
            <a:br>
              <a:rPr lang="en-US" sz="2800" i="1" dirty="0" smtClean="0">
                <a:cs typeface="Times New Roman" pitchFamily="18" charset="0"/>
              </a:rPr>
            </a:br>
            <a:endParaRPr lang="en-US" sz="2800" dirty="0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0472F17-850F-4226-9C05-E266CD5C28FB}" type="slidenum">
              <a:rPr lang="en-US"/>
              <a:pPr/>
              <a:t>14</a:t>
            </a:fld>
            <a:endParaRPr lang="en-US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© 2014 OnCourse Learning. All Rights Reserved.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bldLvl="2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533400" y="3810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90204" pitchFamily="34" charset="0"/>
                <a:cs typeface="Arial" panose="020B0604020202090204" pitchFamily="34" charset="0"/>
              </a:rPr>
              <a:t>2.3 The “4-Quadrant Model” (4QM)…</a:t>
            </a:r>
          </a:p>
        </p:txBody>
      </p:sp>
      <p:sp>
        <p:nvSpPr>
          <p:cNvPr id="3174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F1E1F27-A95A-44F7-B9B1-8E5FAF91C7A3}" type="slidenum">
              <a:rPr lang="en-US"/>
              <a:pPr/>
              <a:t>15</a:t>
            </a:fld>
            <a:endParaRPr lang="en-US"/>
          </a:p>
        </p:txBody>
      </p:sp>
      <p:sp>
        <p:nvSpPr>
          <p:cNvPr id="31748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© 2014 OnCourse Learning. All Rights Reserved.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772400" cy="762000"/>
          </a:xfrm>
        </p:spPr>
        <p:txBody>
          <a:bodyPr anchor="t"/>
          <a:lstStyle/>
          <a:p>
            <a:pPr eaLnBrk="1" hangingPunct="1">
              <a:defRPr/>
            </a:pPr>
            <a:r>
              <a:rPr lang="en-US" sz="1200" dirty="0" smtClean="0"/>
              <a:t>Exhibit 2-3: The </a:t>
            </a:r>
            <a:r>
              <a:rPr lang="en-US" sz="1200" dirty="0" err="1" smtClean="0"/>
              <a:t>DiPasquale</a:t>
            </a:r>
            <a:r>
              <a:rPr lang="en-US" sz="1200" dirty="0" smtClean="0"/>
              <a:t>-Wheaton 4-Quadrant Diagram…</a:t>
            </a:r>
          </a:p>
        </p:txBody>
      </p:sp>
      <p:sp>
        <p:nvSpPr>
          <p:cNvPr id="32771" name="Line 40"/>
          <p:cNvSpPr>
            <a:spLocks noChangeShapeType="1"/>
          </p:cNvSpPr>
          <p:nvPr/>
        </p:nvSpPr>
        <p:spPr bwMode="auto">
          <a:xfrm>
            <a:off x="3336925" y="365125"/>
            <a:ext cx="1588" cy="6400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2772" name="Line 41"/>
          <p:cNvSpPr>
            <a:spLocks noChangeShapeType="1"/>
          </p:cNvSpPr>
          <p:nvPr/>
        </p:nvSpPr>
        <p:spPr bwMode="auto">
          <a:xfrm>
            <a:off x="411163" y="3840163"/>
            <a:ext cx="6310312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2773" name="Line 42"/>
          <p:cNvSpPr>
            <a:spLocks noChangeShapeType="1"/>
          </p:cNvSpPr>
          <p:nvPr/>
        </p:nvSpPr>
        <p:spPr bwMode="auto">
          <a:xfrm>
            <a:off x="960438" y="1736725"/>
            <a:ext cx="2376487" cy="2136775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2774" name="Rectangle 43"/>
          <p:cNvSpPr>
            <a:spLocks noChangeArrowheads="1"/>
          </p:cNvSpPr>
          <p:nvPr/>
        </p:nvSpPr>
        <p:spPr bwMode="auto">
          <a:xfrm>
            <a:off x="1965325" y="2593975"/>
            <a:ext cx="3200400" cy="2101850"/>
          </a:xfrm>
          <a:prstGeom prst="rect">
            <a:avLst/>
          </a:prstGeom>
          <a:noFill/>
          <a:ln w="6350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2775" name="Line 44"/>
          <p:cNvSpPr>
            <a:spLocks noChangeShapeType="1"/>
          </p:cNvSpPr>
          <p:nvPr/>
        </p:nvSpPr>
        <p:spPr bwMode="auto">
          <a:xfrm>
            <a:off x="4160838" y="1644650"/>
            <a:ext cx="1920875" cy="1647825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2776" name="Line 45"/>
          <p:cNvSpPr>
            <a:spLocks noChangeShapeType="1"/>
          </p:cNvSpPr>
          <p:nvPr/>
        </p:nvSpPr>
        <p:spPr bwMode="auto">
          <a:xfrm flipH="1">
            <a:off x="1325563" y="3840163"/>
            <a:ext cx="1006475" cy="2652712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2777" name="Rectangle 46"/>
          <p:cNvSpPr>
            <a:spLocks noChangeArrowheads="1"/>
          </p:cNvSpPr>
          <p:nvPr/>
        </p:nvSpPr>
        <p:spPr bwMode="auto">
          <a:xfrm>
            <a:off x="2971800" y="381000"/>
            <a:ext cx="823913" cy="3651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Rent $</a:t>
            </a:r>
          </a:p>
        </p:txBody>
      </p:sp>
      <p:sp>
        <p:nvSpPr>
          <p:cNvPr id="32778" name="Rectangle 47"/>
          <p:cNvSpPr>
            <a:spLocks noChangeArrowheads="1"/>
          </p:cNvSpPr>
          <p:nvPr/>
        </p:nvSpPr>
        <p:spPr bwMode="auto">
          <a:xfrm>
            <a:off x="5989638" y="3930650"/>
            <a:ext cx="1006475" cy="36671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Stock (SF)</a:t>
            </a:r>
            <a:endParaRPr lang="en-US" sz="1200"/>
          </a:p>
        </p:txBody>
      </p:sp>
      <p:sp>
        <p:nvSpPr>
          <p:cNvPr id="32779" name="Rectangle 48"/>
          <p:cNvSpPr>
            <a:spLocks noChangeArrowheads="1"/>
          </p:cNvSpPr>
          <p:nvPr/>
        </p:nvSpPr>
        <p:spPr bwMode="auto">
          <a:xfrm>
            <a:off x="438150" y="3898900"/>
            <a:ext cx="822325" cy="3651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Price $</a:t>
            </a:r>
            <a:endParaRPr lang="en-US" sz="1200"/>
          </a:p>
        </p:txBody>
      </p:sp>
      <p:sp>
        <p:nvSpPr>
          <p:cNvPr id="32780" name="Rectangle 49"/>
          <p:cNvSpPr>
            <a:spLocks noChangeArrowheads="1"/>
          </p:cNvSpPr>
          <p:nvPr/>
        </p:nvSpPr>
        <p:spPr bwMode="auto">
          <a:xfrm>
            <a:off x="2667000" y="6491288"/>
            <a:ext cx="1738313" cy="366712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Construction (SF)</a:t>
            </a:r>
            <a:endParaRPr lang="en-US" sz="1200"/>
          </a:p>
        </p:txBody>
      </p:sp>
      <p:sp>
        <p:nvSpPr>
          <p:cNvPr id="32781" name="Rectangle 50"/>
          <p:cNvSpPr>
            <a:spLocks noChangeArrowheads="1"/>
          </p:cNvSpPr>
          <p:nvPr/>
        </p:nvSpPr>
        <p:spPr bwMode="auto">
          <a:xfrm>
            <a:off x="3794125" y="5427663"/>
            <a:ext cx="1463675" cy="5492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400"/>
              <a:t>Space Market:</a:t>
            </a:r>
          </a:p>
          <a:p>
            <a:r>
              <a:rPr lang="en-US" sz="1400"/>
              <a:t>Stock Adjustment</a:t>
            </a:r>
            <a:endParaRPr lang="en-US" sz="1200"/>
          </a:p>
        </p:txBody>
      </p:sp>
      <p:sp>
        <p:nvSpPr>
          <p:cNvPr id="32782" name="Rectangle 51"/>
          <p:cNvSpPr>
            <a:spLocks noChangeArrowheads="1"/>
          </p:cNvSpPr>
          <p:nvPr/>
        </p:nvSpPr>
        <p:spPr bwMode="auto">
          <a:xfrm>
            <a:off x="228600" y="5302250"/>
            <a:ext cx="1189038" cy="5492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400"/>
              <a:t>Asset Market:</a:t>
            </a:r>
          </a:p>
          <a:p>
            <a:r>
              <a:rPr lang="en-US" sz="1400"/>
              <a:t>Construction</a:t>
            </a:r>
            <a:endParaRPr lang="en-US" sz="1200"/>
          </a:p>
        </p:txBody>
      </p:sp>
      <p:sp>
        <p:nvSpPr>
          <p:cNvPr id="32783" name="Rectangle 52"/>
          <p:cNvSpPr>
            <a:spLocks noChangeArrowheads="1"/>
          </p:cNvSpPr>
          <p:nvPr/>
        </p:nvSpPr>
        <p:spPr bwMode="auto">
          <a:xfrm>
            <a:off x="4708525" y="822325"/>
            <a:ext cx="1647825" cy="5492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400"/>
              <a:t>Space Market:</a:t>
            </a:r>
          </a:p>
          <a:p>
            <a:r>
              <a:rPr lang="en-US" sz="1400"/>
              <a:t>Rent Determination</a:t>
            </a:r>
            <a:endParaRPr lang="en-US" sz="1200"/>
          </a:p>
        </p:txBody>
      </p:sp>
      <p:sp>
        <p:nvSpPr>
          <p:cNvPr id="32784" name="Rectangle 53"/>
          <p:cNvSpPr>
            <a:spLocks noChangeArrowheads="1"/>
          </p:cNvSpPr>
          <p:nvPr/>
        </p:nvSpPr>
        <p:spPr bwMode="auto">
          <a:xfrm>
            <a:off x="960438" y="914400"/>
            <a:ext cx="1189037" cy="5492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400"/>
              <a:t>Asset Market:</a:t>
            </a:r>
          </a:p>
          <a:p>
            <a:r>
              <a:rPr lang="en-US" sz="1400"/>
              <a:t>Valuation</a:t>
            </a:r>
            <a:endParaRPr lang="en-US" sz="1200"/>
          </a:p>
        </p:txBody>
      </p:sp>
      <p:sp>
        <p:nvSpPr>
          <p:cNvPr id="32785" name="Rectangle 54"/>
          <p:cNvSpPr>
            <a:spLocks noChangeArrowheads="1"/>
          </p:cNvSpPr>
          <p:nvPr/>
        </p:nvSpPr>
        <p:spPr bwMode="auto">
          <a:xfrm>
            <a:off x="4708525" y="3930650"/>
            <a:ext cx="276225" cy="36671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Q*</a:t>
            </a:r>
            <a:endParaRPr lang="en-US" sz="1200"/>
          </a:p>
        </p:txBody>
      </p:sp>
      <p:sp>
        <p:nvSpPr>
          <p:cNvPr id="32786" name="Rectangle 55"/>
          <p:cNvSpPr>
            <a:spLocks noChangeArrowheads="1"/>
          </p:cNvSpPr>
          <p:nvPr/>
        </p:nvSpPr>
        <p:spPr bwMode="auto">
          <a:xfrm>
            <a:off x="3429000" y="2684463"/>
            <a:ext cx="366713" cy="366712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R*</a:t>
            </a:r>
            <a:endParaRPr lang="en-US" sz="1200"/>
          </a:p>
        </p:txBody>
      </p:sp>
      <p:sp>
        <p:nvSpPr>
          <p:cNvPr id="32787" name="Rectangle 56"/>
          <p:cNvSpPr>
            <a:spLocks noChangeArrowheads="1"/>
          </p:cNvSpPr>
          <p:nvPr/>
        </p:nvSpPr>
        <p:spPr bwMode="auto">
          <a:xfrm>
            <a:off x="1600200" y="3965575"/>
            <a:ext cx="274638" cy="3651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P*</a:t>
            </a:r>
            <a:endParaRPr lang="en-US" sz="1200"/>
          </a:p>
        </p:txBody>
      </p:sp>
      <p:sp>
        <p:nvSpPr>
          <p:cNvPr id="32788" name="Rectangle 57"/>
          <p:cNvSpPr>
            <a:spLocks noChangeArrowheads="1"/>
          </p:cNvSpPr>
          <p:nvPr/>
        </p:nvSpPr>
        <p:spPr bwMode="auto">
          <a:xfrm>
            <a:off x="3429000" y="4879975"/>
            <a:ext cx="366713" cy="274638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C*</a:t>
            </a:r>
            <a:endParaRPr lang="en-US" sz="1200"/>
          </a:p>
        </p:txBody>
      </p:sp>
      <p:sp>
        <p:nvSpPr>
          <p:cNvPr id="32789" name="Oval 58"/>
          <p:cNvSpPr>
            <a:spLocks noChangeArrowheads="1"/>
          </p:cNvSpPr>
          <p:nvPr/>
        </p:nvSpPr>
        <p:spPr bwMode="auto">
          <a:xfrm>
            <a:off x="5075238" y="3781425"/>
            <a:ext cx="182562" cy="1841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2790" name="Oval 59"/>
          <p:cNvSpPr>
            <a:spLocks noChangeArrowheads="1"/>
          </p:cNvSpPr>
          <p:nvPr/>
        </p:nvSpPr>
        <p:spPr bwMode="auto">
          <a:xfrm>
            <a:off x="3246438" y="2501900"/>
            <a:ext cx="182562" cy="1841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2791" name="Oval 60"/>
          <p:cNvSpPr>
            <a:spLocks noChangeArrowheads="1"/>
          </p:cNvSpPr>
          <p:nvPr/>
        </p:nvSpPr>
        <p:spPr bwMode="auto">
          <a:xfrm>
            <a:off x="1874838" y="3781425"/>
            <a:ext cx="182562" cy="1841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2792" name="Oval 61"/>
          <p:cNvSpPr>
            <a:spLocks noChangeArrowheads="1"/>
          </p:cNvSpPr>
          <p:nvPr/>
        </p:nvSpPr>
        <p:spPr bwMode="auto">
          <a:xfrm>
            <a:off x="3246438" y="4605338"/>
            <a:ext cx="182562" cy="182562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2793" name="Rectangle 62"/>
          <p:cNvSpPr>
            <a:spLocks noChangeArrowheads="1"/>
          </p:cNvSpPr>
          <p:nvPr/>
        </p:nvSpPr>
        <p:spPr bwMode="auto">
          <a:xfrm>
            <a:off x="3978275" y="258763"/>
            <a:ext cx="1825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D</a:t>
            </a:r>
            <a:endParaRPr lang="en-US" sz="1200"/>
          </a:p>
        </p:txBody>
      </p:sp>
      <p:sp>
        <p:nvSpPr>
          <p:cNvPr id="32794" name="Rectangle 63"/>
          <p:cNvSpPr>
            <a:spLocks noChangeArrowheads="1"/>
          </p:cNvSpPr>
          <p:nvPr/>
        </p:nvSpPr>
        <p:spPr bwMode="auto">
          <a:xfrm>
            <a:off x="6096000" y="2971800"/>
            <a:ext cx="2746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D</a:t>
            </a:r>
            <a:endParaRPr lang="en-US" sz="1200"/>
          </a:p>
        </p:txBody>
      </p:sp>
      <p:sp>
        <p:nvSpPr>
          <p:cNvPr id="32795" name="Line 64"/>
          <p:cNvSpPr>
            <a:spLocks noChangeShapeType="1"/>
          </p:cNvSpPr>
          <p:nvPr/>
        </p:nvSpPr>
        <p:spPr bwMode="auto">
          <a:xfrm>
            <a:off x="3336925" y="3873500"/>
            <a:ext cx="2652713" cy="1279525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96" name="Slide Number Placeholder 27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26F3F3D-05B5-4265-ADE3-2D9456B8A8FA}" type="slidenum">
              <a:rPr lang="en-US"/>
              <a:pPr/>
              <a:t>16</a:t>
            </a:fld>
            <a:endParaRPr lang="en-US"/>
          </a:p>
        </p:txBody>
      </p:sp>
      <p:sp>
        <p:nvSpPr>
          <p:cNvPr id="30" name="Footer Placeholder 28"/>
          <p:cNvSpPr>
            <a:spLocks noGrp="1"/>
          </p:cNvSpPr>
          <p:nvPr>
            <p:ph type="ftr" sz="quarter" idx="11"/>
          </p:nvPr>
        </p:nvSpPr>
        <p:spPr>
          <a:xfrm rot="16200000">
            <a:off x="5486400" y="3200400"/>
            <a:ext cx="68580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© 2014 OnCourse Learning. All Rights Reserved.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533400" y="381000"/>
            <a:ext cx="8229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90204" pitchFamily="34" charset="0"/>
              </a:rPr>
              <a:t>2.4 Using the 4QM to help understand “boom &amp; bust” cycles…</a:t>
            </a:r>
          </a:p>
        </p:txBody>
      </p:sp>
      <p:sp>
        <p:nvSpPr>
          <p:cNvPr id="3379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AF4BA60-A027-47B7-91D7-8308914583C2}" type="slidenum">
              <a:rPr lang="en-US"/>
              <a:pPr/>
              <a:t>17</a:t>
            </a:fld>
            <a:endParaRPr lang="en-US"/>
          </a:p>
        </p:txBody>
      </p:sp>
      <p:sp>
        <p:nvSpPr>
          <p:cNvPr id="33796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© 2014 OnCourse Learning. All Rights Reserved.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228600" y="152400"/>
            <a:ext cx="8610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18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90204" pitchFamily="34" charset="0"/>
                <a:cs typeface="Arial" panose="020B0604020202090204" pitchFamily="34" charset="0"/>
              </a:rPr>
              <a:t>EXHIBIT 7-10: THE "ROLLER COASTER RIDE" IN COMMERCIAL PROPERTY PRICES OVER THE LAST QUARTER-CENTURY . . .</a:t>
            </a:r>
          </a:p>
        </p:txBody>
      </p:sp>
      <p:pic>
        <p:nvPicPr>
          <p:cNvPr id="34819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769938"/>
            <a:ext cx="5934075" cy="572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D7C5C20-DC71-4072-BC05-E12B3C5D113C}" type="slidenum">
              <a:rPr lang="en-US"/>
              <a:pPr/>
              <a:t>18</a:t>
            </a:fld>
            <a:endParaRPr lang="en-US"/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© 2014 OnCourse Learning. All Rights Reserved.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Line 35"/>
          <p:cNvSpPr>
            <a:spLocks noChangeShapeType="1"/>
          </p:cNvSpPr>
          <p:nvPr/>
        </p:nvSpPr>
        <p:spPr bwMode="auto">
          <a:xfrm>
            <a:off x="3336925" y="365125"/>
            <a:ext cx="1588" cy="64023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5843" name="Line 36"/>
          <p:cNvSpPr>
            <a:spLocks noChangeShapeType="1"/>
          </p:cNvSpPr>
          <p:nvPr/>
        </p:nvSpPr>
        <p:spPr bwMode="auto">
          <a:xfrm>
            <a:off x="411163" y="3840163"/>
            <a:ext cx="6310312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5844" name="Line 37"/>
          <p:cNvSpPr>
            <a:spLocks noChangeShapeType="1"/>
          </p:cNvSpPr>
          <p:nvPr/>
        </p:nvSpPr>
        <p:spPr bwMode="auto">
          <a:xfrm>
            <a:off x="960438" y="1736725"/>
            <a:ext cx="5211762" cy="4573588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5845" name="Rectangle 38"/>
          <p:cNvSpPr>
            <a:spLocks noChangeArrowheads="1"/>
          </p:cNvSpPr>
          <p:nvPr/>
        </p:nvSpPr>
        <p:spPr bwMode="auto">
          <a:xfrm>
            <a:off x="1782763" y="2468563"/>
            <a:ext cx="3292475" cy="2835275"/>
          </a:xfrm>
          <a:prstGeom prst="rect">
            <a:avLst/>
          </a:prstGeom>
          <a:noFill/>
          <a:ln w="6350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5846" name="Line 39"/>
          <p:cNvSpPr>
            <a:spLocks noChangeShapeType="1"/>
          </p:cNvSpPr>
          <p:nvPr/>
        </p:nvSpPr>
        <p:spPr bwMode="auto">
          <a:xfrm>
            <a:off x="4160838" y="1646238"/>
            <a:ext cx="1920875" cy="1646237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5847" name="Rectangle 40"/>
          <p:cNvSpPr>
            <a:spLocks noChangeArrowheads="1"/>
          </p:cNvSpPr>
          <p:nvPr/>
        </p:nvSpPr>
        <p:spPr bwMode="auto">
          <a:xfrm>
            <a:off x="2895600" y="609600"/>
            <a:ext cx="823913" cy="36671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Rent $</a:t>
            </a:r>
          </a:p>
        </p:txBody>
      </p:sp>
      <p:sp>
        <p:nvSpPr>
          <p:cNvPr id="35848" name="Rectangle 41"/>
          <p:cNvSpPr>
            <a:spLocks noChangeArrowheads="1"/>
          </p:cNvSpPr>
          <p:nvPr/>
        </p:nvSpPr>
        <p:spPr bwMode="auto">
          <a:xfrm>
            <a:off x="5989638" y="3932238"/>
            <a:ext cx="1006475" cy="3651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Stock (SF)</a:t>
            </a:r>
            <a:endParaRPr lang="en-US" sz="1200"/>
          </a:p>
        </p:txBody>
      </p:sp>
      <p:sp>
        <p:nvSpPr>
          <p:cNvPr id="35849" name="Rectangle 42"/>
          <p:cNvSpPr>
            <a:spLocks noChangeArrowheads="1"/>
          </p:cNvSpPr>
          <p:nvPr/>
        </p:nvSpPr>
        <p:spPr bwMode="auto">
          <a:xfrm>
            <a:off x="165100" y="3927475"/>
            <a:ext cx="823913" cy="36671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Price $</a:t>
            </a:r>
            <a:endParaRPr lang="en-US" sz="1200"/>
          </a:p>
        </p:txBody>
      </p:sp>
      <p:sp>
        <p:nvSpPr>
          <p:cNvPr id="35850" name="Rectangle 43"/>
          <p:cNvSpPr>
            <a:spLocks noChangeArrowheads="1"/>
          </p:cNvSpPr>
          <p:nvPr/>
        </p:nvSpPr>
        <p:spPr bwMode="auto">
          <a:xfrm>
            <a:off x="2743200" y="6491288"/>
            <a:ext cx="1738313" cy="366712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Construction (SF)</a:t>
            </a:r>
            <a:endParaRPr lang="en-US" sz="1200"/>
          </a:p>
        </p:txBody>
      </p:sp>
      <p:sp>
        <p:nvSpPr>
          <p:cNvPr id="35851" name="Rectangle 44"/>
          <p:cNvSpPr>
            <a:spLocks noChangeArrowheads="1"/>
          </p:cNvSpPr>
          <p:nvPr/>
        </p:nvSpPr>
        <p:spPr bwMode="auto">
          <a:xfrm>
            <a:off x="3978275" y="5851525"/>
            <a:ext cx="1463675" cy="5492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400"/>
              <a:t>Space Market:</a:t>
            </a:r>
          </a:p>
          <a:p>
            <a:r>
              <a:rPr lang="en-US" sz="1400"/>
              <a:t>Stock Adjustment</a:t>
            </a:r>
            <a:endParaRPr lang="en-US" sz="1200"/>
          </a:p>
        </p:txBody>
      </p:sp>
      <p:sp>
        <p:nvSpPr>
          <p:cNvPr id="35852" name="Rectangle 45"/>
          <p:cNvSpPr>
            <a:spLocks noChangeArrowheads="1"/>
          </p:cNvSpPr>
          <p:nvPr/>
        </p:nvSpPr>
        <p:spPr bwMode="auto">
          <a:xfrm>
            <a:off x="228600" y="5303838"/>
            <a:ext cx="1189038" cy="5492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400"/>
              <a:t>Asset Market:</a:t>
            </a:r>
          </a:p>
          <a:p>
            <a:r>
              <a:rPr lang="en-US" sz="1400"/>
              <a:t>Construction</a:t>
            </a:r>
            <a:endParaRPr lang="en-US" sz="1200"/>
          </a:p>
        </p:txBody>
      </p:sp>
      <p:sp>
        <p:nvSpPr>
          <p:cNvPr id="35853" name="Rectangle 46"/>
          <p:cNvSpPr>
            <a:spLocks noChangeArrowheads="1"/>
          </p:cNvSpPr>
          <p:nvPr/>
        </p:nvSpPr>
        <p:spPr bwMode="auto">
          <a:xfrm>
            <a:off x="4708525" y="822325"/>
            <a:ext cx="1647825" cy="5492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400"/>
              <a:t>Space Market:</a:t>
            </a:r>
          </a:p>
          <a:p>
            <a:r>
              <a:rPr lang="en-US" sz="1400"/>
              <a:t>Rent Determination</a:t>
            </a:r>
            <a:endParaRPr lang="en-US" sz="1200"/>
          </a:p>
        </p:txBody>
      </p:sp>
      <p:sp>
        <p:nvSpPr>
          <p:cNvPr id="35854" name="Rectangle 47"/>
          <p:cNvSpPr>
            <a:spLocks noChangeArrowheads="1"/>
          </p:cNvSpPr>
          <p:nvPr/>
        </p:nvSpPr>
        <p:spPr bwMode="auto">
          <a:xfrm>
            <a:off x="960438" y="914400"/>
            <a:ext cx="1189037" cy="5492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400"/>
              <a:t>Asset Market:</a:t>
            </a:r>
          </a:p>
          <a:p>
            <a:r>
              <a:rPr lang="en-US" sz="1400"/>
              <a:t>Valuation</a:t>
            </a:r>
            <a:endParaRPr lang="en-US" sz="1200"/>
          </a:p>
        </p:txBody>
      </p:sp>
      <p:sp>
        <p:nvSpPr>
          <p:cNvPr id="35855" name="Rectangle 48"/>
          <p:cNvSpPr>
            <a:spLocks noChangeArrowheads="1"/>
          </p:cNvSpPr>
          <p:nvPr/>
        </p:nvSpPr>
        <p:spPr bwMode="auto">
          <a:xfrm>
            <a:off x="4708525" y="3932238"/>
            <a:ext cx="276225" cy="3651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Q*</a:t>
            </a:r>
            <a:endParaRPr lang="en-US" sz="1200"/>
          </a:p>
        </p:txBody>
      </p:sp>
      <p:sp>
        <p:nvSpPr>
          <p:cNvPr id="35856" name="Rectangle 49"/>
          <p:cNvSpPr>
            <a:spLocks noChangeArrowheads="1"/>
          </p:cNvSpPr>
          <p:nvPr/>
        </p:nvSpPr>
        <p:spPr bwMode="auto">
          <a:xfrm>
            <a:off x="3429000" y="2560638"/>
            <a:ext cx="366713" cy="3651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R*</a:t>
            </a:r>
            <a:endParaRPr lang="en-US" sz="1200"/>
          </a:p>
        </p:txBody>
      </p:sp>
      <p:sp>
        <p:nvSpPr>
          <p:cNvPr id="35857" name="Rectangle 50"/>
          <p:cNvSpPr>
            <a:spLocks noChangeArrowheads="1"/>
          </p:cNvSpPr>
          <p:nvPr/>
        </p:nvSpPr>
        <p:spPr bwMode="auto">
          <a:xfrm>
            <a:off x="1828800" y="3835400"/>
            <a:ext cx="274638" cy="36671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P*</a:t>
            </a:r>
            <a:endParaRPr lang="en-US" sz="1200"/>
          </a:p>
        </p:txBody>
      </p:sp>
      <p:sp>
        <p:nvSpPr>
          <p:cNvPr id="35858" name="Rectangle 51"/>
          <p:cNvSpPr>
            <a:spLocks noChangeArrowheads="1"/>
          </p:cNvSpPr>
          <p:nvPr/>
        </p:nvSpPr>
        <p:spPr bwMode="auto">
          <a:xfrm>
            <a:off x="3429000" y="5029200"/>
            <a:ext cx="366713" cy="274638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C*</a:t>
            </a:r>
            <a:endParaRPr lang="en-US" sz="1200"/>
          </a:p>
        </p:txBody>
      </p:sp>
      <p:sp>
        <p:nvSpPr>
          <p:cNvPr id="35859" name="Rectangle 58"/>
          <p:cNvSpPr>
            <a:spLocks noChangeArrowheads="1"/>
          </p:cNvSpPr>
          <p:nvPr/>
        </p:nvSpPr>
        <p:spPr bwMode="auto">
          <a:xfrm>
            <a:off x="3886200" y="1538288"/>
            <a:ext cx="366713" cy="2762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D</a:t>
            </a:r>
            <a:r>
              <a:rPr lang="en-US" sz="1600" baseline="-25000"/>
              <a:t>0</a:t>
            </a:r>
            <a:endParaRPr lang="en-US" sz="1200"/>
          </a:p>
        </p:txBody>
      </p:sp>
      <p:grpSp>
        <p:nvGrpSpPr>
          <p:cNvPr id="2" name="Group 73"/>
          <p:cNvGrpSpPr>
            <a:grpSpLocks/>
          </p:cNvGrpSpPr>
          <p:nvPr/>
        </p:nvGrpSpPr>
        <p:grpSpPr bwMode="auto">
          <a:xfrm>
            <a:off x="4800600" y="1447800"/>
            <a:ext cx="1920875" cy="1830388"/>
            <a:chOff x="3024" y="912"/>
            <a:chExt cx="1210" cy="1153"/>
          </a:xfrm>
        </p:grpSpPr>
        <p:sp>
          <p:nvSpPr>
            <p:cNvPr id="35868" name="Line 57"/>
            <p:cNvSpPr>
              <a:spLocks noChangeShapeType="1"/>
            </p:cNvSpPr>
            <p:nvPr/>
          </p:nvSpPr>
          <p:spPr bwMode="auto">
            <a:xfrm>
              <a:off x="3024" y="1027"/>
              <a:ext cx="1210" cy="1038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69" name="Rectangle 59"/>
            <p:cNvSpPr>
              <a:spLocks noChangeArrowheads="1"/>
            </p:cNvSpPr>
            <p:nvPr/>
          </p:nvSpPr>
          <p:spPr bwMode="auto">
            <a:xfrm>
              <a:off x="3082" y="912"/>
              <a:ext cx="173" cy="231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r>
                <a:rPr lang="en-US" sz="1600"/>
                <a:t>D</a:t>
              </a:r>
              <a:r>
                <a:rPr lang="en-US" sz="1600" baseline="-25000"/>
                <a:t>1</a:t>
              </a:r>
              <a:endParaRPr lang="en-US" sz="1200"/>
            </a:p>
          </p:txBody>
        </p:sp>
      </p:grpSp>
      <p:sp>
        <p:nvSpPr>
          <p:cNvPr id="35861" name="Line 70"/>
          <p:cNvSpPr>
            <a:spLocks noChangeShapeType="1"/>
          </p:cNvSpPr>
          <p:nvPr/>
        </p:nvSpPr>
        <p:spPr bwMode="auto">
          <a:xfrm flipH="1">
            <a:off x="1371600" y="3810000"/>
            <a:ext cx="1006475" cy="2652713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72"/>
          <p:cNvGrpSpPr>
            <a:grpSpLocks/>
          </p:cNvGrpSpPr>
          <p:nvPr/>
        </p:nvGrpSpPr>
        <p:grpSpPr bwMode="auto">
          <a:xfrm>
            <a:off x="4525963" y="1814513"/>
            <a:ext cx="1830387" cy="1279525"/>
            <a:chOff x="2851" y="1143"/>
            <a:chExt cx="1153" cy="806"/>
          </a:xfrm>
        </p:grpSpPr>
        <p:sp>
          <p:nvSpPr>
            <p:cNvPr id="35866" name="Line 61"/>
            <p:cNvSpPr>
              <a:spLocks noChangeShapeType="1"/>
            </p:cNvSpPr>
            <p:nvPr/>
          </p:nvSpPr>
          <p:spPr bwMode="auto">
            <a:xfrm>
              <a:off x="3773" y="1949"/>
              <a:ext cx="2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67" name="Line 71"/>
            <p:cNvSpPr>
              <a:spLocks noChangeShapeType="1"/>
            </p:cNvSpPr>
            <p:nvPr/>
          </p:nvSpPr>
          <p:spPr bwMode="auto">
            <a:xfrm>
              <a:off x="2851" y="1143"/>
              <a:ext cx="2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339" name="Text Box 75"/>
          <p:cNvSpPr txBox="1">
            <a:spLocks noChangeArrowheads="1"/>
          </p:cNvSpPr>
          <p:nvPr/>
        </p:nvSpPr>
        <p:spPr bwMode="auto">
          <a:xfrm>
            <a:off x="457200" y="0"/>
            <a:ext cx="7848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12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90204" pitchFamily="34" charset="0"/>
                <a:cs typeface="Times New Roman" panose="02020603050405020304" pitchFamily="18" charset="0"/>
              </a:rPr>
              <a:t>Exhibit 2-4a:  Effect of </a:t>
            </a:r>
            <a:r>
              <a:rPr lang="en-US" sz="1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90204" pitchFamily="34" charset="0"/>
                <a:cs typeface="Times New Roman" panose="02020603050405020304" pitchFamily="18" charset="0"/>
              </a:rPr>
              <a:t>Demand Growth</a:t>
            </a:r>
            <a:r>
              <a:rPr lang="en-US" sz="12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90204" pitchFamily="34" charset="0"/>
                <a:cs typeface="Times New Roman" panose="02020603050405020304" pitchFamily="18" charset="0"/>
              </a:rPr>
              <a:t> in Space Market:</a:t>
            </a:r>
            <a:endParaRPr lang="en-US" sz="1200" b="1" i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9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864" name="Slide Number Placeholder 27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57A8643-A5BD-4D4D-8A45-7323C06B3313}" type="slidenum">
              <a:rPr lang="en-US"/>
              <a:pPr/>
              <a:t>19</a:t>
            </a:fld>
            <a:endParaRPr lang="en-US"/>
          </a:p>
        </p:txBody>
      </p:sp>
      <p:sp>
        <p:nvSpPr>
          <p:cNvPr id="30" name="Footer Placeholder 28"/>
          <p:cNvSpPr txBox="1">
            <a:spLocks/>
          </p:cNvSpPr>
          <p:nvPr/>
        </p:nvSpPr>
        <p:spPr bwMode="auto">
          <a:xfrm rot="16200000">
            <a:off x="5486400" y="3200400"/>
            <a:ext cx="6858000" cy="457200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© 2014 OnCourse Learning. All Rights Reserved.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The Real Estate System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latin typeface="Arial" charset="0"/>
                <a:cs typeface="Arial" charset="0"/>
              </a:rPr>
              <a:t>1. The development industry</a:t>
            </a:r>
            <a:endParaRPr lang="en-US" sz="2800" smtClean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latin typeface="Arial" charset="0"/>
                <a:cs typeface="Arial" charset="0"/>
              </a:rPr>
              <a:t> </a:t>
            </a:r>
            <a:endParaRPr lang="en-US" sz="2800" smtClean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latin typeface="Arial" charset="0"/>
                <a:cs typeface="Arial" charset="0"/>
              </a:rPr>
              <a:t>2. Overview of the R.E. “system”</a:t>
            </a:r>
            <a:endParaRPr lang="en-US" sz="2800" smtClean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latin typeface="Arial" charset="0"/>
                <a:cs typeface="Arial" charset="0"/>
              </a:rPr>
              <a:t> </a:t>
            </a:r>
            <a:endParaRPr lang="en-US" sz="2800" smtClean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latin typeface="Arial" charset="0"/>
                <a:cs typeface="Arial" charset="0"/>
              </a:rPr>
              <a:t>3. The “4-Quadrant” model (4QM)</a:t>
            </a:r>
            <a:endParaRPr lang="en-US" sz="2800" smtClean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latin typeface="Arial" charset="0"/>
                <a:cs typeface="Arial" charset="0"/>
              </a:rPr>
              <a:t> </a:t>
            </a:r>
            <a:endParaRPr lang="en-US" sz="2800" smtClean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latin typeface="Arial" charset="0"/>
                <a:cs typeface="Arial" charset="0"/>
              </a:rPr>
              <a:t>4. Using the 4QM to understand “boom &amp; bust” cycles in R.E.</a:t>
            </a:r>
            <a:endParaRPr lang="en-US" sz="2800" smtClean="0">
              <a:cs typeface="Times New Roman" pitchFamily="18" charset="0"/>
            </a:endParaRPr>
          </a:p>
          <a:p>
            <a:pPr eaLnBrk="1" hangingPunct="1"/>
            <a:endParaRPr lang="en-US" sz="280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C6C033D-B6F0-4C76-90DA-3B7556934287}" type="slidenum">
              <a:rPr lang="en-US"/>
              <a:pPr/>
              <a:t>2</a:t>
            </a:fld>
            <a:endParaRPr lang="en-US"/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© 2014 OnCourse Learning. All Rights Reserved.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Line 3"/>
          <p:cNvSpPr>
            <a:spLocks noChangeShapeType="1"/>
          </p:cNvSpPr>
          <p:nvPr/>
        </p:nvSpPr>
        <p:spPr bwMode="auto">
          <a:xfrm>
            <a:off x="3336925" y="365125"/>
            <a:ext cx="1588" cy="64023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6867" name="Line 4"/>
          <p:cNvSpPr>
            <a:spLocks noChangeShapeType="1"/>
          </p:cNvSpPr>
          <p:nvPr/>
        </p:nvSpPr>
        <p:spPr bwMode="auto">
          <a:xfrm>
            <a:off x="411163" y="3840163"/>
            <a:ext cx="6310312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6868" name="Line 5"/>
          <p:cNvSpPr>
            <a:spLocks noChangeShapeType="1"/>
          </p:cNvSpPr>
          <p:nvPr/>
        </p:nvSpPr>
        <p:spPr bwMode="auto">
          <a:xfrm>
            <a:off x="960438" y="1736725"/>
            <a:ext cx="5211762" cy="4573588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6869" name="Rectangle 6"/>
          <p:cNvSpPr>
            <a:spLocks noChangeArrowheads="1"/>
          </p:cNvSpPr>
          <p:nvPr/>
        </p:nvSpPr>
        <p:spPr bwMode="auto">
          <a:xfrm>
            <a:off x="1782763" y="2468563"/>
            <a:ext cx="3292475" cy="2835275"/>
          </a:xfrm>
          <a:prstGeom prst="rect">
            <a:avLst/>
          </a:prstGeom>
          <a:noFill/>
          <a:ln w="6350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6870" name="Line 7"/>
          <p:cNvSpPr>
            <a:spLocks noChangeShapeType="1"/>
          </p:cNvSpPr>
          <p:nvPr/>
        </p:nvSpPr>
        <p:spPr bwMode="auto">
          <a:xfrm>
            <a:off x="4160838" y="1646238"/>
            <a:ext cx="1920875" cy="1646237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6871" name="Rectangle 8"/>
          <p:cNvSpPr>
            <a:spLocks noChangeArrowheads="1"/>
          </p:cNvSpPr>
          <p:nvPr/>
        </p:nvSpPr>
        <p:spPr bwMode="auto">
          <a:xfrm>
            <a:off x="2895600" y="609600"/>
            <a:ext cx="823913" cy="36671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Rent $</a:t>
            </a:r>
          </a:p>
        </p:txBody>
      </p:sp>
      <p:sp>
        <p:nvSpPr>
          <p:cNvPr id="36872" name="Rectangle 9"/>
          <p:cNvSpPr>
            <a:spLocks noChangeArrowheads="1"/>
          </p:cNvSpPr>
          <p:nvPr/>
        </p:nvSpPr>
        <p:spPr bwMode="auto">
          <a:xfrm>
            <a:off x="5989638" y="3932238"/>
            <a:ext cx="1006475" cy="3651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Stock (SF)</a:t>
            </a:r>
            <a:endParaRPr lang="en-US" sz="1200"/>
          </a:p>
        </p:txBody>
      </p:sp>
      <p:sp>
        <p:nvSpPr>
          <p:cNvPr id="36873" name="Rectangle 10"/>
          <p:cNvSpPr>
            <a:spLocks noChangeArrowheads="1"/>
          </p:cNvSpPr>
          <p:nvPr/>
        </p:nvSpPr>
        <p:spPr bwMode="auto">
          <a:xfrm>
            <a:off x="165100" y="3927475"/>
            <a:ext cx="823913" cy="36671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Price $</a:t>
            </a:r>
            <a:endParaRPr lang="en-US" sz="1200"/>
          </a:p>
        </p:txBody>
      </p:sp>
      <p:sp>
        <p:nvSpPr>
          <p:cNvPr id="36874" name="Rectangle 11"/>
          <p:cNvSpPr>
            <a:spLocks noChangeArrowheads="1"/>
          </p:cNvSpPr>
          <p:nvPr/>
        </p:nvSpPr>
        <p:spPr bwMode="auto">
          <a:xfrm>
            <a:off x="2743200" y="6491288"/>
            <a:ext cx="1738313" cy="366712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Construction (SF)</a:t>
            </a:r>
            <a:endParaRPr lang="en-US" sz="1200"/>
          </a:p>
        </p:txBody>
      </p:sp>
      <p:sp>
        <p:nvSpPr>
          <p:cNvPr id="36875" name="Rectangle 12"/>
          <p:cNvSpPr>
            <a:spLocks noChangeArrowheads="1"/>
          </p:cNvSpPr>
          <p:nvPr/>
        </p:nvSpPr>
        <p:spPr bwMode="auto">
          <a:xfrm>
            <a:off x="3978275" y="5851525"/>
            <a:ext cx="1463675" cy="5492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400"/>
              <a:t>Space Market:</a:t>
            </a:r>
          </a:p>
          <a:p>
            <a:r>
              <a:rPr lang="en-US" sz="1400"/>
              <a:t>Stock Adjustment</a:t>
            </a:r>
            <a:endParaRPr lang="en-US" sz="1200"/>
          </a:p>
        </p:txBody>
      </p:sp>
      <p:sp>
        <p:nvSpPr>
          <p:cNvPr id="36876" name="Rectangle 13"/>
          <p:cNvSpPr>
            <a:spLocks noChangeArrowheads="1"/>
          </p:cNvSpPr>
          <p:nvPr/>
        </p:nvSpPr>
        <p:spPr bwMode="auto">
          <a:xfrm>
            <a:off x="228600" y="5303838"/>
            <a:ext cx="1189038" cy="5492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400"/>
              <a:t>Asset Market:</a:t>
            </a:r>
          </a:p>
          <a:p>
            <a:r>
              <a:rPr lang="en-US" sz="1400"/>
              <a:t>Construction</a:t>
            </a:r>
            <a:endParaRPr lang="en-US" sz="1200"/>
          </a:p>
        </p:txBody>
      </p:sp>
      <p:sp>
        <p:nvSpPr>
          <p:cNvPr id="36877" name="Rectangle 14"/>
          <p:cNvSpPr>
            <a:spLocks noChangeArrowheads="1"/>
          </p:cNvSpPr>
          <p:nvPr/>
        </p:nvSpPr>
        <p:spPr bwMode="auto">
          <a:xfrm>
            <a:off x="4708525" y="822325"/>
            <a:ext cx="1647825" cy="5492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400"/>
              <a:t>Space Market:</a:t>
            </a:r>
          </a:p>
          <a:p>
            <a:r>
              <a:rPr lang="en-US" sz="1400"/>
              <a:t>Rent Determination</a:t>
            </a:r>
            <a:endParaRPr lang="en-US" sz="1200"/>
          </a:p>
        </p:txBody>
      </p:sp>
      <p:sp>
        <p:nvSpPr>
          <p:cNvPr id="36878" name="Rectangle 15"/>
          <p:cNvSpPr>
            <a:spLocks noChangeArrowheads="1"/>
          </p:cNvSpPr>
          <p:nvPr/>
        </p:nvSpPr>
        <p:spPr bwMode="auto">
          <a:xfrm>
            <a:off x="960438" y="914400"/>
            <a:ext cx="1189037" cy="5492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400"/>
              <a:t>Asset Market:</a:t>
            </a:r>
          </a:p>
          <a:p>
            <a:r>
              <a:rPr lang="en-US" sz="1400"/>
              <a:t>Valuation</a:t>
            </a:r>
            <a:endParaRPr lang="en-US" sz="1200"/>
          </a:p>
        </p:txBody>
      </p:sp>
      <p:sp>
        <p:nvSpPr>
          <p:cNvPr id="36879" name="Rectangle 16"/>
          <p:cNvSpPr>
            <a:spLocks noChangeArrowheads="1"/>
          </p:cNvSpPr>
          <p:nvPr/>
        </p:nvSpPr>
        <p:spPr bwMode="auto">
          <a:xfrm>
            <a:off x="4708525" y="3932238"/>
            <a:ext cx="276225" cy="3651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Q*</a:t>
            </a:r>
            <a:endParaRPr lang="en-US" sz="1200"/>
          </a:p>
        </p:txBody>
      </p:sp>
      <p:sp>
        <p:nvSpPr>
          <p:cNvPr id="36880" name="Rectangle 17"/>
          <p:cNvSpPr>
            <a:spLocks noChangeArrowheads="1"/>
          </p:cNvSpPr>
          <p:nvPr/>
        </p:nvSpPr>
        <p:spPr bwMode="auto">
          <a:xfrm>
            <a:off x="3429000" y="2560638"/>
            <a:ext cx="366713" cy="3651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R*</a:t>
            </a:r>
            <a:endParaRPr lang="en-US" sz="1200"/>
          </a:p>
        </p:txBody>
      </p:sp>
      <p:sp>
        <p:nvSpPr>
          <p:cNvPr id="36881" name="Rectangle 18"/>
          <p:cNvSpPr>
            <a:spLocks noChangeArrowheads="1"/>
          </p:cNvSpPr>
          <p:nvPr/>
        </p:nvSpPr>
        <p:spPr bwMode="auto">
          <a:xfrm>
            <a:off x="1828800" y="3835400"/>
            <a:ext cx="274638" cy="36671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P*</a:t>
            </a:r>
            <a:endParaRPr lang="en-US" sz="1200"/>
          </a:p>
        </p:txBody>
      </p:sp>
      <p:sp>
        <p:nvSpPr>
          <p:cNvPr id="36882" name="Rectangle 19"/>
          <p:cNvSpPr>
            <a:spLocks noChangeArrowheads="1"/>
          </p:cNvSpPr>
          <p:nvPr/>
        </p:nvSpPr>
        <p:spPr bwMode="auto">
          <a:xfrm>
            <a:off x="3429000" y="5029200"/>
            <a:ext cx="366713" cy="274638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C*</a:t>
            </a:r>
            <a:endParaRPr lang="en-US" sz="1200"/>
          </a:p>
        </p:txBody>
      </p:sp>
      <p:sp>
        <p:nvSpPr>
          <p:cNvPr id="36883" name="Rectangle 20"/>
          <p:cNvSpPr>
            <a:spLocks noChangeArrowheads="1"/>
          </p:cNvSpPr>
          <p:nvPr/>
        </p:nvSpPr>
        <p:spPr bwMode="auto">
          <a:xfrm>
            <a:off x="3886200" y="1538288"/>
            <a:ext cx="366713" cy="2762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D</a:t>
            </a:r>
            <a:r>
              <a:rPr lang="en-US" sz="1600" baseline="-25000"/>
              <a:t>0</a:t>
            </a:r>
            <a:endParaRPr lang="en-US" sz="1200"/>
          </a:p>
        </p:txBody>
      </p:sp>
      <p:grpSp>
        <p:nvGrpSpPr>
          <p:cNvPr id="36884" name="Group 21"/>
          <p:cNvGrpSpPr>
            <a:grpSpLocks/>
          </p:cNvGrpSpPr>
          <p:nvPr/>
        </p:nvGrpSpPr>
        <p:grpSpPr bwMode="auto">
          <a:xfrm>
            <a:off x="4800600" y="1447800"/>
            <a:ext cx="1920875" cy="1830388"/>
            <a:chOff x="3024" y="912"/>
            <a:chExt cx="1210" cy="1153"/>
          </a:xfrm>
        </p:grpSpPr>
        <p:sp>
          <p:nvSpPr>
            <p:cNvPr id="36904" name="Line 22"/>
            <p:cNvSpPr>
              <a:spLocks noChangeShapeType="1"/>
            </p:cNvSpPr>
            <p:nvPr/>
          </p:nvSpPr>
          <p:spPr bwMode="auto">
            <a:xfrm>
              <a:off x="3024" y="1027"/>
              <a:ext cx="1210" cy="1038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05" name="Rectangle 23"/>
            <p:cNvSpPr>
              <a:spLocks noChangeArrowheads="1"/>
            </p:cNvSpPr>
            <p:nvPr/>
          </p:nvSpPr>
          <p:spPr bwMode="auto">
            <a:xfrm>
              <a:off x="3082" y="912"/>
              <a:ext cx="173" cy="231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r>
                <a:rPr lang="en-US" sz="1600"/>
                <a:t>D</a:t>
              </a:r>
              <a:r>
                <a:rPr lang="en-US" sz="1600" baseline="-25000"/>
                <a:t>1</a:t>
              </a:r>
              <a:endParaRPr lang="en-US" sz="1200"/>
            </a:p>
          </p:txBody>
        </p:sp>
      </p:grpSp>
      <p:sp>
        <p:nvSpPr>
          <p:cNvPr id="36885" name="Line 24"/>
          <p:cNvSpPr>
            <a:spLocks noChangeShapeType="1"/>
          </p:cNvSpPr>
          <p:nvPr/>
        </p:nvSpPr>
        <p:spPr bwMode="auto">
          <a:xfrm flipH="1">
            <a:off x="1371600" y="3810000"/>
            <a:ext cx="1006475" cy="2652713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grpSp>
        <p:nvGrpSpPr>
          <p:cNvPr id="36886" name="Group 25"/>
          <p:cNvGrpSpPr>
            <a:grpSpLocks/>
          </p:cNvGrpSpPr>
          <p:nvPr/>
        </p:nvGrpSpPr>
        <p:grpSpPr bwMode="auto">
          <a:xfrm>
            <a:off x="4525963" y="1814513"/>
            <a:ext cx="1830387" cy="1279525"/>
            <a:chOff x="2851" y="1143"/>
            <a:chExt cx="1153" cy="806"/>
          </a:xfrm>
        </p:grpSpPr>
        <p:sp>
          <p:nvSpPr>
            <p:cNvPr id="36902" name="Line 26"/>
            <p:cNvSpPr>
              <a:spLocks noChangeShapeType="1"/>
            </p:cNvSpPr>
            <p:nvPr/>
          </p:nvSpPr>
          <p:spPr bwMode="auto">
            <a:xfrm>
              <a:off x="3773" y="1949"/>
              <a:ext cx="2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03" name="Line 27"/>
            <p:cNvSpPr>
              <a:spLocks noChangeShapeType="1"/>
            </p:cNvSpPr>
            <p:nvPr/>
          </p:nvSpPr>
          <p:spPr bwMode="auto">
            <a:xfrm>
              <a:off x="2851" y="1143"/>
              <a:ext cx="2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8156" name="Line 28"/>
          <p:cNvSpPr>
            <a:spLocks noChangeShapeType="1"/>
          </p:cNvSpPr>
          <p:nvPr/>
        </p:nvSpPr>
        <p:spPr bwMode="auto">
          <a:xfrm flipV="1">
            <a:off x="5105400" y="1905000"/>
            <a:ext cx="0" cy="533400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1143000" y="1722438"/>
            <a:ext cx="3962400" cy="274637"/>
            <a:chOff x="720" y="1085"/>
            <a:chExt cx="2496" cy="173"/>
          </a:xfrm>
        </p:grpSpPr>
        <p:sp>
          <p:nvSpPr>
            <p:cNvPr id="36900" name="Line 29"/>
            <p:cNvSpPr>
              <a:spLocks noChangeShapeType="1"/>
            </p:cNvSpPr>
            <p:nvPr/>
          </p:nvSpPr>
          <p:spPr bwMode="auto">
            <a:xfrm flipH="1">
              <a:off x="720" y="1200"/>
              <a:ext cx="2496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6901" name="Rectangle 30"/>
            <p:cNvSpPr>
              <a:spLocks noChangeArrowheads="1"/>
            </p:cNvSpPr>
            <p:nvPr/>
          </p:nvSpPr>
          <p:spPr bwMode="auto">
            <a:xfrm>
              <a:off x="1930" y="1085"/>
              <a:ext cx="288" cy="173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r>
                <a:rPr lang="en-US" sz="1600">
                  <a:solidFill>
                    <a:srgbClr val="FF0000"/>
                  </a:solidFill>
                </a:rPr>
                <a:t>R</a:t>
              </a:r>
              <a:r>
                <a:rPr lang="en-US" sz="1600" baseline="-25000">
                  <a:solidFill>
                    <a:srgbClr val="FF0000"/>
                  </a:solidFill>
                </a:rPr>
                <a:t>1</a:t>
              </a:r>
              <a:endParaRPr lang="en-US" sz="1200">
                <a:solidFill>
                  <a:srgbClr val="FF0000"/>
                </a:solidFill>
              </a:endParaRPr>
            </a:p>
          </p:txBody>
        </p:sp>
      </p:grpSp>
      <p:grpSp>
        <p:nvGrpSpPr>
          <p:cNvPr id="5" name="Group 35"/>
          <p:cNvGrpSpPr>
            <a:grpSpLocks/>
          </p:cNvGrpSpPr>
          <p:nvPr/>
        </p:nvGrpSpPr>
        <p:grpSpPr bwMode="auto">
          <a:xfrm>
            <a:off x="914400" y="1905000"/>
            <a:ext cx="457200" cy="2297113"/>
            <a:chOff x="576" y="1200"/>
            <a:chExt cx="288" cy="1447"/>
          </a:xfrm>
        </p:grpSpPr>
        <p:sp>
          <p:nvSpPr>
            <p:cNvPr id="36898" name="Line 33"/>
            <p:cNvSpPr>
              <a:spLocks noChangeShapeType="1"/>
            </p:cNvSpPr>
            <p:nvPr/>
          </p:nvSpPr>
          <p:spPr bwMode="auto">
            <a:xfrm>
              <a:off x="720" y="1200"/>
              <a:ext cx="0" cy="124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6899" name="Text Box 34"/>
            <p:cNvSpPr txBox="1">
              <a:spLocks noChangeArrowheads="1"/>
            </p:cNvSpPr>
            <p:nvPr/>
          </p:nvSpPr>
          <p:spPr bwMode="auto">
            <a:xfrm>
              <a:off x="576" y="2416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>
                  <a:solidFill>
                    <a:srgbClr val="FF0000"/>
                  </a:solidFill>
                </a:rPr>
                <a:t>P</a:t>
              </a:r>
              <a:r>
                <a:rPr lang="en-US" sz="1600" baseline="-25000">
                  <a:solidFill>
                    <a:srgbClr val="FF0000"/>
                  </a:solidFill>
                </a:rPr>
                <a:t>1</a:t>
              </a:r>
            </a:p>
          </p:txBody>
        </p:sp>
      </p:grpSp>
      <p:sp>
        <p:nvSpPr>
          <p:cNvPr id="48166" name="Text Box 38"/>
          <p:cNvSpPr txBox="1">
            <a:spLocks noChangeArrowheads="1"/>
          </p:cNvSpPr>
          <p:nvPr/>
        </p:nvSpPr>
        <p:spPr bwMode="auto">
          <a:xfrm>
            <a:off x="457200" y="0"/>
            <a:ext cx="7848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12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90204" pitchFamily="34" charset="0"/>
                <a:cs typeface="Times New Roman" panose="02020603050405020304" pitchFamily="18" charset="0"/>
              </a:rPr>
              <a:t>Exhibit 2-4a:  Effect of Demand Growth in Space Market: </a:t>
            </a:r>
            <a:r>
              <a:rPr lang="en-US" sz="12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90204" pitchFamily="34" charset="0"/>
                <a:cs typeface="Times New Roman" panose="02020603050405020304" pitchFamily="18" charset="0"/>
              </a:rPr>
              <a:t>First phase…</a:t>
            </a:r>
          </a:p>
        </p:txBody>
      </p:sp>
      <p:sp>
        <p:nvSpPr>
          <p:cNvPr id="48167" name="Text Box 39"/>
          <p:cNvSpPr txBox="1">
            <a:spLocks noChangeArrowheads="1"/>
          </p:cNvSpPr>
          <p:nvPr/>
        </p:nvSpPr>
        <p:spPr bwMode="auto">
          <a:xfrm>
            <a:off x="6172200" y="609600"/>
            <a:ext cx="1905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b="1" i="1">
                <a:solidFill>
                  <a:srgbClr val="FF0000"/>
                </a:solidFill>
              </a:rPr>
              <a:t>Can this be a long-run equilibrium result?…</a:t>
            </a:r>
          </a:p>
        </p:txBody>
      </p:sp>
      <p:sp>
        <p:nvSpPr>
          <p:cNvPr id="48168" name="Line 40"/>
          <p:cNvSpPr>
            <a:spLocks noChangeShapeType="1"/>
          </p:cNvSpPr>
          <p:nvPr/>
        </p:nvSpPr>
        <p:spPr bwMode="auto">
          <a:xfrm>
            <a:off x="1143000" y="3886200"/>
            <a:ext cx="0" cy="2743200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69" name="Line 41"/>
          <p:cNvSpPr>
            <a:spLocks noChangeShapeType="1"/>
          </p:cNvSpPr>
          <p:nvPr/>
        </p:nvSpPr>
        <p:spPr bwMode="auto">
          <a:xfrm>
            <a:off x="1143000" y="6553200"/>
            <a:ext cx="52578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70" name="Line 42"/>
          <p:cNvSpPr>
            <a:spLocks noChangeShapeType="1"/>
          </p:cNvSpPr>
          <p:nvPr/>
        </p:nvSpPr>
        <p:spPr bwMode="auto">
          <a:xfrm flipV="1">
            <a:off x="6400800" y="3048000"/>
            <a:ext cx="0" cy="3505200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71" name="Text Box 43"/>
          <p:cNvSpPr txBox="1">
            <a:spLocks noChangeArrowheads="1"/>
          </p:cNvSpPr>
          <p:nvPr/>
        </p:nvSpPr>
        <p:spPr bwMode="auto">
          <a:xfrm>
            <a:off x="6324600" y="1600200"/>
            <a:ext cx="1905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b="1" i="1">
                <a:solidFill>
                  <a:srgbClr val="FF0000"/>
                </a:solidFill>
              </a:rPr>
              <a:t>Doesn’t form a rectangle.</a:t>
            </a:r>
          </a:p>
        </p:txBody>
      </p:sp>
      <p:sp>
        <p:nvSpPr>
          <p:cNvPr id="36896" name="Slide Number Placeholder 39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56BB4BE-9479-4B37-9624-49EAEA928D1F}" type="slidenum">
              <a:rPr lang="en-US"/>
              <a:pPr/>
              <a:t>20</a:t>
            </a:fld>
            <a:endParaRPr lang="en-US"/>
          </a:p>
        </p:txBody>
      </p:sp>
      <p:sp>
        <p:nvSpPr>
          <p:cNvPr id="42" name="Footer Placeholder 28"/>
          <p:cNvSpPr txBox="1">
            <a:spLocks/>
          </p:cNvSpPr>
          <p:nvPr/>
        </p:nvSpPr>
        <p:spPr bwMode="auto">
          <a:xfrm rot="16200000">
            <a:off x="5486400" y="3200400"/>
            <a:ext cx="6858000" cy="457200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© 2014 OnCourse Learning. All Rights Reserved.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8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8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8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8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8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8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8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8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8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8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8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8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56" grpId="0" animBg="1"/>
      <p:bldP spid="48167" grpId="0" autoUpdateAnimBg="0"/>
      <p:bldP spid="48168" grpId="0" animBg="1"/>
      <p:bldP spid="48169" grpId="0" animBg="1"/>
      <p:bldP spid="48170" grpId="0" animBg="1"/>
      <p:bldP spid="48171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Line 3"/>
          <p:cNvSpPr>
            <a:spLocks noChangeShapeType="1"/>
          </p:cNvSpPr>
          <p:nvPr/>
        </p:nvSpPr>
        <p:spPr bwMode="auto">
          <a:xfrm>
            <a:off x="3336925" y="365125"/>
            <a:ext cx="1588" cy="64023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7891" name="Line 4"/>
          <p:cNvSpPr>
            <a:spLocks noChangeShapeType="1"/>
          </p:cNvSpPr>
          <p:nvPr/>
        </p:nvSpPr>
        <p:spPr bwMode="auto">
          <a:xfrm>
            <a:off x="411163" y="3840163"/>
            <a:ext cx="6310312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7892" name="Line 5"/>
          <p:cNvSpPr>
            <a:spLocks noChangeShapeType="1"/>
          </p:cNvSpPr>
          <p:nvPr/>
        </p:nvSpPr>
        <p:spPr bwMode="auto">
          <a:xfrm>
            <a:off x="960438" y="1736725"/>
            <a:ext cx="5211762" cy="4573588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7893" name="Rectangle 6"/>
          <p:cNvSpPr>
            <a:spLocks noChangeArrowheads="1"/>
          </p:cNvSpPr>
          <p:nvPr/>
        </p:nvSpPr>
        <p:spPr bwMode="auto">
          <a:xfrm>
            <a:off x="1782763" y="2468563"/>
            <a:ext cx="3292475" cy="2835275"/>
          </a:xfrm>
          <a:prstGeom prst="rect">
            <a:avLst/>
          </a:prstGeom>
          <a:noFill/>
          <a:ln w="6350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7894" name="Line 7"/>
          <p:cNvSpPr>
            <a:spLocks noChangeShapeType="1"/>
          </p:cNvSpPr>
          <p:nvPr/>
        </p:nvSpPr>
        <p:spPr bwMode="auto">
          <a:xfrm>
            <a:off x="4160838" y="1646238"/>
            <a:ext cx="1920875" cy="1646237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7895" name="Rectangle 8"/>
          <p:cNvSpPr>
            <a:spLocks noChangeArrowheads="1"/>
          </p:cNvSpPr>
          <p:nvPr/>
        </p:nvSpPr>
        <p:spPr bwMode="auto">
          <a:xfrm>
            <a:off x="2895600" y="609600"/>
            <a:ext cx="823913" cy="36671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Rent $</a:t>
            </a:r>
          </a:p>
        </p:txBody>
      </p:sp>
      <p:sp>
        <p:nvSpPr>
          <p:cNvPr id="37896" name="Rectangle 9"/>
          <p:cNvSpPr>
            <a:spLocks noChangeArrowheads="1"/>
          </p:cNvSpPr>
          <p:nvPr/>
        </p:nvSpPr>
        <p:spPr bwMode="auto">
          <a:xfrm>
            <a:off x="5989638" y="3932238"/>
            <a:ext cx="1006475" cy="3651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Stock (SF)</a:t>
            </a:r>
            <a:endParaRPr lang="en-US" sz="1200"/>
          </a:p>
        </p:txBody>
      </p:sp>
      <p:sp>
        <p:nvSpPr>
          <p:cNvPr id="37897" name="Rectangle 10"/>
          <p:cNvSpPr>
            <a:spLocks noChangeArrowheads="1"/>
          </p:cNvSpPr>
          <p:nvPr/>
        </p:nvSpPr>
        <p:spPr bwMode="auto">
          <a:xfrm>
            <a:off x="165100" y="3927475"/>
            <a:ext cx="823913" cy="36671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Price $</a:t>
            </a:r>
            <a:endParaRPr lang="en-US" sz="1200"/>
          </a:p>
        </p:txBody>
      </p:sp>
      <p:sp>
        <p:nvSpPr>
          <p:cNvPr id="37898" name="Rectangle 11"/>
          <p:cNvSpPr>
            <a:spLocks noChangeArrowheads="1"/>
          </p:cNvSpPr>
          <p:nvPr/>
        </p:nvSpPr>
        <p:spPr bwMode="auto">
          <a:xfrm>
            <a:off x="2743200" y="6491288"/>
            <a:ext cx="1738313" cy="366712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Construction (SF)</a:t>
            </a:r>
            <a:endParaRPr lang="en-US" sz="1200"/>
          </a:p>
        </p:txBody>
      </p:sp>
      <p:sp>
        <p:nvSpPr>
          <p:cNvPr id="37899" name="Rectangle 12"/>
          <p:cNvSpPr>
            <a:spLocks noChangeArrowheads="1"/>
          </p:cNvSpPr>
          <p:nvPr/>
        </p:nvSpPr>
        <p:spPr bwMode="auto">
          <a:xfrm>
            <a:off x="3978275" y="5851525"/>
            <a:ext cx="1463675" cy="5492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400"/>
              <a:t>Space Market:</a:t>
            </a:r>
          </a:p>
          <a:p>
            <a:r>
              <a:rPr lang="en-US" sz="1400"/>
              <a:t>Stock Adjustment</a:t>
            </a:r>
            <a:endParaRPr lang="en-US" sz="1200"/>
          </a:p>
        </p:txBody>
      </p:sp>
      <p:sp>
        <p:nvSpPr>
          <p:cNvPr id="37900" name="Rectangle 13"/>
          <p:cNvSpPr>
            <a:spLocks noChangeArrowheads="1"/>
          </p:cNvSpPr>
          <p:nvPr/>
        </p:nvSpPr>
        <p:spPr bwMode="auto">
          <a:xfrm>
            <a:off x="228600" y="5303838"/>
            <a:ext cx="1189038" cy="5492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400"/>
              <a:t>Asset Market:</a:t>
            </a:r>
          </a:p>
          <a:p>
            <a:r>
              <a:rPr lang="en-US" sz="1400"/>
              <a:t>Construction</a:t>
            </a:r>
            <a:endParaRPr lang="en-US" sz="1200"/>
          </a:p>
        </p:txBody>
      </p:sp>
      <p:sp>
        <p:nvSpPr>
          <p:cNvPr id="37901" name="Rectangle 14"/>
          <p:cNvSpPr>
            <a:spLocks noChangeArrowheads="1"/>
          </p:cNvSpPr>
          <p:nvPr/>
        </p:nvSpPr>
        <p:spPr bwMode="auto">
          <a:xfrm>
            <a:off x="4708525" y="822325"/>
            <a:ext cx="1647825" cy="5492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400"/>
              <a:t>Space Market:</a:t>
            </a:r>
          </a:p>
          <a:p>
            <a:r>
              <a:rPr lang="en-US" sz="1400"/>
              <a:t>Rent Determination</a:t>
            </a:r>
            <a:endParaRPr lang="en-US" sz="1200"/>
          </a:p>
        </p:txBody>
      </p:sp>
      <p:sp>
        <p:nvSpPr>
          <p:cNvPr id="37902" name="Rectangle 15"/>
          <p:cNvSpPr>
            <a:spLocks noChangeArrowheads="1"/>
          </p:cNvSpPr>
          <p:nvPr/>
        </p:nvSpPr>
        <p:spPr bwMode="auto">
          <a:xfrm>
            <a:off x="960438" y="914400"/>
            <a:ext cx="1189037" cy="5492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400"/>
              <a:t>Asset Market:</a:t>
            </a:r>
          </a:p>
          <a:p>
            <a:r>
              <a:rPr lang="en-US" sz="1400"/>
              <a:t>Valuation</a:t>
            </a:r>
            <a:endParaRPr lang="en-US" sz="1200"/>
          </a:p>
        </p:txBody>
      </p:sp>
      <p:sp>
        <p:nvSpPr>
          <p:cNvPr id="37903" name="Rectangle 16"/>
          <p:cNvSpPr>
            <a:spLocks noChangeArrowheads="1"/>
          </p:cNvSpPr>
          <p:nvPr/>
        </p:nvSpPr>
        <p:spPr bwMode="auto">
          <a:xfrm>
            <a:off x="4708525" y="3932238"/>
            <a:ext cx="276225" cy="3651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Q*</a:t>
            </a:r>
            <a:endParaRPr lang="en-US" sz="1200"/>
          </a:p>
        </p:txBody>
      </p:sp>
      <p:sp>
        <p:nvSpPr>
          <p:cNvPr id="37904" name="Rectangle 17"/>
          <p:cNvSpPr>
            <a:spLocks noChangeArrowheads="1"/>
          </p:cNvSpPr>
          <p:nvPr/>
        </p:nvSpPr>
        <p:spPr bwMode="auto">
          <a:xfrm>
            <a:off x="3429000" y="2560638"/>
            <a:ext cx="366713" cy="3651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R*</a:t>
            </a:r>
            <a:endParaRPr lang="en-US" sz="1200"/>
          </a:p>
        </p:txBody>
      </p:sp>
      <p:sp>
        <p:nvSpPr>
          <p:cNvPr id="37905" name="Rectangle 18"/>
          <p:cNvSpPr>
            <a:spLocks noChangeArrowheads="1"/>
          </p:cNvSpPr>
          <p:nvPr/>
        </p:nvSpPr>
        <p:spPr bwMode="auto">
          <a:xfrm>
            <a:off x="1828800" y="3835400"/>
            <a:ext cx="274638" cy="36671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P*</a:t>
            </a:r>
            <a:endParaRPr lang="en-US" sz="1200"/>
          </a:p>
        </p:txBody>
      </p:sp>
      <p:sp>
        <p:nvSpPr>
          <p:cNvPr id="37906" name="Rectangle 19"/>
          <p:cNvSpPr>
            <a:spLocks noChangeArrowheads="1"/>
          </p:cNvSpPr>
          <p:nvPr/>
        </p:nvSpPr>
        <p:spPr bwMode="auto">
          <a:xfrm>
            <a:off x="3429000" y="5029200"/>
            <a:ext cx="366713" cy="274638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C*</a:t>
            </a:r>
            <a:endParaRPr lang="en-US" sz="1200"/>
          </a:p>
        </p:txBody>
      </p:sp>
      <p:sp>
        <p:nvSpPr>
          <p:cNvPr id="37907" name="Line 25"/>
          <p:cNvSpPr>
            <a:spLocks noChangeShapeType="1"/>
          </p:cNvSpPr>
          <p:nvPr/>
        </p:nvSpPr>
        <p:spPr bwMode="auto">
          <a:xfrm>
            <a:off x="4800600" y="1630363"/>
            <a:ext cx="1920875" cy="1647825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7908" name="Rectangle 26"/>
          <p:cNvSpPr>
            <a:spLocks noChangeArrowheads="1"/>
          </p:cNvSpPr>
          <p:nvPr/>
        </p:nvSpPr>
        <p:spPr bwMode="auto">
          <a:xfrm>
            <a:off x="3886200" y="1538288"/>
            <a:ext cx="366713" cy="2762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D</a:t>
            </a:r>
            <a:r>
              <a:rPr lang="en-US" sz="1600" baseline="-25000"/>
              <a:t>0</a:t>
            </a:r>
            <a:endParaRPr lang="en-US" sz="1200"/>
          </a:p>
        </p:txBody>
      </p:sp>
      <p:sp>
        <p:nvSpPr>
          <p:cNvPr id="37909" name="Rectangle 27"/>
          <p:cNvSpPr>
            <a:spLocks noChangeArrowheads="1"/>
          </p:cNvSpPr>
          <p:nvPr/>
        </p:nvSpPr>
        <p:spPr bwMode="auto">
          <a:xfrm>
            <a:off x="4892675" y="1447800"/>
            <a:ext cx="274638" cy="36671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D</a:t>
            </a:r>
            <a:r>
              <a:rPr lang="en-US" sz="1600" baseline="-25000"/>
              <a:t>1</a:t>
            </a:r>
            <a:endParaRPr lang="en-US" sz="1200"/>
          </a:p>
        </p:txBody>
      </p:sp>
      <p:sp>
        <p:nvSpPr>
          <p:cNvPr id="37910" name="Line 28"/>
          <p:cNvSpPr>
            <a:spLocks noChangeShapeType="1"/>
          </p:cNvSpPr>
          <p:nvPr/>
        </p:nvSpPr>
        <p:spPr bwMode="auto">
          <a:xfrm>
            <a:off x="4525963" y="1814513"/>
            <a:ext cx="3667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7911" name="Line 29"/>
          <p:cNvSpPr>
            <a:spLocks noChangeShapeType="1"/>
          </p:cNvSpPr>
          <p:nvPr/>
        </p:nvSpPr>
        <p:spPr bwMode="auto">
          <a:xfrm>
            <a:off x="5989638" y="3094038"/>
            <a:ext cx="3667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7912" name="Rectangle 34"/>
          <p:cNvSpPr>
            <a:spLocks noChangeArrowheads="1"/>
          </p:cNvSpPr>
          <p:nvPr/>
        </p:nvSpPr>
        <p:spPr bwMode="auto">
          <a:xfrm>
            <a:off x="3063875" y="1722438"/>
            <a:ext cx="457200" cy="274637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R</a:t>
            </a:r>
            <a:r>
              <a:rPr lang="en-US" sz="1600" baseline="-25000"/>
              <a:t>1</a:t>
            </a:r>
            <a:endParaRPr lang="en-US" sz="1200"/>
          </a:p>
        </p:txBody>
      </p:sp>
      <p:sp>
        <p:nvSpPr>
          <p:cNvPr id="37913" name="Line 35"/>
          <p:cNvSpPr>
            <a:spLocks noChangeShapeType="1"/>
          </p:cNvSpPr>
          <p:nvPr/>
        </p:nvSpPr>
        <p:spPr bwMode="auto">
          <a:xfrm flipH="1">
            <a:off x="1189038" y="1916113"/>
            <a:ext cx="173672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14" name="Text Box 36"/>
          <p:cNvSpPr txBox="1">
            <a:spLocks noChangeArrowheads="1"/>
          </p:cNvSpPr>
          <p:nvPr/>
        </p:nvSpPr>
        <p:spPr bwMode="auto">
          <a:xfrm>
            <a:off x="914400" y="3835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/>
              <a:t>P</a:t>
            </a:r>
            <a:r>
              <a:rPr lang="en-US" sz="1600" baseline="-25000"/>
              <a:t>1</a:t>
            </a:r>
          </a:p>
        </p:txBody>
      </p:sp>
      <p:sp>
        <p:nvSpPr>
          <p:cNvPr id="37915" name="Line 37"/>
          <p:cNvSpPr>
            <a:spLocks noChangeShapeType="1"/>
          </p:cNvSpPr>
          <p:nvPr/>
        </p:nvSpPr>
        <p:spPr bwMode="auto">
          <a:xfrm>
            <a:off x="1143000" y="1981200"/>
            <a:ext cx="0" cy="1919288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16" name="Line 38"/>
          <p:cNvSpPr>
            <a:spLocks noChangeShapeType="1"/>
          </p:cNvSpPr>
          <p:nvPr/>
        </p:nvSpPr>
        <p:spPr bwMode="auto">
          <a:xfrm flipH="1">
            <a:off x="1371600" y="3810000"/>
            <a:ext cx="1006475" cy="2652713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5098" name="Text Box 42"/>
          <p:cNvSpPr txBox="1">
            <a:spLocks noChangeArrowheads="1"/>
          </p:cNvSpPr>
          <p:nvPr/>
        </p:nvSpPr>
        <p:spPr bwMode="auto">
          <a:xfrm>
            <a:off x="457200" y="0"/>
            <a:ext cx="7848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12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90204" pitchFamily="34" charset="0"/>
                <a:cs typeface="Times New Roman" panose="02020603050405020304" pitchFamily="18" charset="0"/>
              </a:rPr>
              <a:t>Exhibit 2-4a:  Effect of Demand Growth in Space Market: </a:t>
            </a:r>
            <a:r>
              <a:rPr lang="en-US" sz="12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90204" pitchFamily="34" charset="0"/>
                <a:cs typeface="Times New Roman" panose="02020603050405020304" pitchFamily="18" charset="0"/>
              </a:rPr>
              <a:t>LR Equilibrium…</a:t>
            </a:r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1143000" y="1905000"/>
            <a:ext cx="4953000" cy="4206875"/>
            <a:chOff x="720" y="1200"/>
            <a:chExt cx="3120" cy="2650"/>
          </a:xfrm>
        </p:grpSpPr>
        <p:sp>
          <p:nvSpPr>
            <p:cNvPr id="37921" name="Oval 20"/>
            <p:cNvSpPr>
              <a:spLocks noChangeArrowheads="1"/>
            </p:cNvSpPr>
            <p:nvPr/>
          </p:nvSpPr>
          <p:spPr bwMode="auto">
            <a:xfrm>
              <a:off x="3427" y="2352"/>
              <a:ext cx="116" cy="11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37922" name="Oval 21"/>
            <p:cNvSpPr>
              <a:spLocks noChangeArrowheads="1"/>
            </p:cNvSpPr>
            <p:nvPr/>
          </p:nvSpPr>
          <p:spPr bwMode="auto">
            <a:xfrm>
              <a:off x="2045" y="1373"/>
              <a:ext cx="115" cy="11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37923" name="Oval 22"/>
            <p:cNvSpPr>
              <a:spLocks noChangeArrowheads="1"/>
            </p:cNvSpPr>
            <p:nvPr/>
          </p:nvSpPr>
          <p:spPr bwMode="auto">
            <a:xfrm>
              <a:off x="950" y="2352"/>
              <a:ext cx="116" cy="11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37924" name="Oval 23"/>
            <p:cNvSpPr>
              <a:spLocks noChangeArrowheads="1"/>
            </p:cNvSpPr>
            <p:nvPr/>
          </p:nvSpPr>
          <p:spPr bwMode="auto">
            <a:xfrm>
              <a:off x="2045" y="3562"/>
              <a:ext cx="115" cy="11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37925" name="Rectangle 24"/>
            <p:cNvSpPr>
              <a:spLocks noChangeArrowheads="1"/>
            </p:cNvSpPr>
            <p:nvPr/>
          </p:nvSpPr>
          <p:spPr bwMode="auto">
            <a:xfrm>
              <a:off x="1008" y="1431"/>
              <a:ext cx="2477" cy="2189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37926" name="Rectangle 30"/>
            <p:cNvSpPr>
              <a:spLocks noChangeArrowheads="1"/>
            </p:cNvSpPr>
            <p:nvPr/>
          </p:nvSpPr>
          <p:spPr bwMode="auto">
            <a:xfrm>
              <a:off x="1872" y="1257"/>
              <a:ext cx="28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r>
                <a:rPr lang="en-US" sz="1600">
                  <a:solidFill>
                    <a:srgbClr val="FF0000"/>
                  </a:solidFill>
                </a:rPr>
                <a:t>R**</a:t>
              </a:r>
              <a:endParaRPr lang="en-US" sz="1200">
                <a:solidFill>
                  <a:srgbClr val="FF0000"/>
                </a:solidFill>
              </a:endParaRPr>
            </a:p>
          </p:txBody>
        </p:sp>
        <p:sp>
          <p:nvSpPr>
            <p:cNvPr id="37927" name="Rectangle 31"/>
            <p:cNvSpPr>
              <a:spLocks noChangeArrowheads="1"/>
            </p:cNvSpPr>
            <p:nvPr/>
          </p:nvSpPr>
          <p:spPr bwMode="auto">
            <a:xfrm>
              <a:off x="778" y="2237"/>
              <a:ext cx="23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r>
                <a:rPr lang="en-US" sz="1600">
                  <a:solidFill>
                    <a:srgbClr val="FF0000"/>
                  </a:solidFill>
                </a:rPr>
                <a:t>P**</a:t>
              </a:r>
              <a:endParaRPr lang="en-US" sz="1200">
                <a:solidFill>
                  <a:srgbClr val="FF0000"/>
                </a:solidFill>
              </a:endParaRPr>
            </a:p>
          </p:txBody>
        </p:sp>
        <p:sp>
          <p:nvSpPr>
            <p:cNvPr id="37928" name="Rectangle 32"/>
            <p:cNvSpPr>
              <a:spLocks noChangeArrowheads="1"/>
            </p:cNvSpPr>
            <p:nvPr/>
          </p:nvSpPr>
          <p:spPr bwMode="auto">
            <a:xfrm>
              <a:off x="1814" y="3677"/>
              <a:ext cx="23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r>
                <a:rPr lang="en-US" sz="1600">
                  <a:solidFill>
                    <a:srgbClr val="FF0000"/>
                  </a:solidFill>
                </a:rPr>
                <a:t>C**</a:t>
              </a:r>
              <a:endParaRPr lang="en-US" sz="1200">
                <a:solidFill>
                  <a:srgbClr val="FF0000"/>
                </a:solidFill>
              </a:endParaRPr>
            </a:p>
          </p:txBody>
        </p:sp>
        <p:sp>
          <p:nvSpPr>
            <p:cNvPr id="37929" name="Line 33"/>
            <p:cNvSpPr>
              <a:spLocks noChangeShapeType="1"/>
            </p:cNvSpPr>
            <p:nvPr/>
          </p:nvSpPr>
          <p:spPr bwMode="auto">
            <a:xfrm>
              <a:off x="3197" y="2525"/>
              <a:ext cx="28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30" name="Rectangle 43"/>
            <p:cNvSpPr>
              <a:spLocks noChangeArrowheads="1"/>
            </p:cNvSpPr>
            <p:nvPr/>
          </p:nvSpPr>
          <p:spPr bwMode="auto">
            <a:xfrm>
              <a:off x="3504" y="2496"/>
              <a:ext cx="336" cy="230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r>
                <a:rPr lang="en-US" sz="1600">
                  <a:solidFill>
                    <a:srgbClr val="FF0000"/>
                  </a:solidFill>
                </a:rPr>
                <a:t>Q**</a:t>
              </a:r>
              <a:endParaRPr lang="en-US" sz="1200">
                <a:solidFill>
                  <a:srgbClr val="FF0000"/>
                </a:solidFill>
              </a:endParaRPr>
            </a:p>
          </p:txBody>
        </p:sp>
        <p:sp>
          <p:nvSpPr>
            <p:cNvPr id="37931" name="Line 44"/>
            <p:cNvSpPr>
              <a:spLocks noChangeShapeType="1"/>
            </p:cNvSpPr>
            <p:nvPr/>
          </p:nvSpPr>
          <p:spPr bwMode="auto">
            <a:xfrm>
              <a:off x="720" y="2112"/>
              <a:ext cx="24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32" name="Line 45"/>
            <p:cNvSpPr>
              <a:spLocks noChangeShapeType="1"/>
            </p:cNvSpPr>
            <p:nvPr/>
          </p:nvSpPr>
          <p:spPr bwMode="auto">
            <a:xfrm>
              <a:off x="1728" y="1200"/>
              <a:ext cx="0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7919" name="Slide Number Placeholder 42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3D05934-F139-45B1-BF66-9C73A73A9FF8}" type="slidenum">
              <a:rPr lang="en-US"/>
              <a:pPr/>
              <a:t>21</a:t>
            </a:fld>
            <a:endParaRPr lang="en-US"/>
          </a:p>
        </p:txBody>
      </p:sp>
      <p:sp>
        <p:nvSpPr>
          <p:cNvPr id="45" name="Footer Placeholder 28"/>
          <p:cNvSpPr txBox="1">
            <a:spLocks/>
          </p:cNvSpPr>
          <p:nvPr/>
        </p:nvSpPr>
        <p:spPr bwMode="auto">
          <a:xfrm rot="16200000">
            <a:off x="5486400" y="3200400"/>
            <a:ext cx="6858000" cy="457200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© 2014 OnCourse Learning. All Rights Reserved.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Line 3"/>
          <p:cNvSpPr>
            <a:spLocks noChangeShapeType="1"/>
          </p:cNvSpPr>
          <p:nvPr/>
        </p:nvSpPr>
        <p:spPr bwMode="auto">
          <a:xfrm>
            <a:off x="3336925" y="365125"/>
            <a:ext cx="1588" cy="64023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8915" name="Line 4"/>
          <p:cNvSpPr>
            <a:spLocks noChangeShapeType="1"/>
          </p:cNvSpPr>
          <p:nvPr/>
        </p:nvSpPr>
        <p:spPr bwMode="auto">
          <a:xfrm>
            <a:off x="411163" y="3840163"/>
            <a:ext cx="6310312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8916" name="Line 5"/>
          <p:cNvSpPr>
            <a:spLocks noChangeShapeType="1"/>
          </p:cNvSpPr>
          <p:nvPr/>
        </p:nvSpPr>
        <p:spPr bwMode="auto">
          <a:xfrm>
            <a:off x="960438" y="1736725"/>
            <a:ext cx="5211762" cy="4573588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8917" name="Rectangle 6"/>
          <p:cNvSpPr>
            <a:spLocks noChangeArrowheads="1"/>
          </p:cNvSpPr>
          <p:nvPr/>
        </p:nvSpPr>
        <p:spPr bwMode="auto">
          <a:xfrm>
            <a:off x="1782763" y="2468563"/>
            <a:ext cx="3292475" cy="2835275"/>
          </a:xfrm>
          <a:prstGeom prst="rect">
            <a:avLst/>
          </a:prstGeom>
          <a:noFill/>
          <a:ln w="6350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8918" name="Line 7"/>
          <p:cNvSpPr>
            <a:spLocks noChangeShapeType="1"/>
          </p:cNvSpPr>
          <p:nvPr/>
        </p:nvSpPr>
        <p:spPr bwMode="auto">
          <a:xfrm>
            <a:off x="4160838" y="1646238"/>
            <a:ext cx="1920875" cy="1646237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8919" name="Rectangle 8"/>
          <p:cNvSpPr>
            <a:spLocks noChangeArrowheads="1"/>
          </p:cNvSpPr>
          <p:nvPr/>
        </p:nvSpPr>
        <p:spPr bwMode="auto">
          <a:xfrm>
            <a:off x="2895600" y="609600"/>
            <a:ext cx="823913" cy="36671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Rent $</a:t>
            </a:r>
          </a:p>
        </p:txBody>
      </p:sp>
      <p:sp>
        <p:nvSpPr>
          <p:cNvPr id="38920" name="Rectangle 9"/>
          <p:cNvSpPr>
            <a:spLocks noChangeArrowheads="1"/>
          </p:cNvSpPr>
          <p:nvPr/>
        </p:nvSpPr>
        <p:spPr bwMode="auto">
          <a:xfrm>
            <a:off x="5989638" y="3932238"/>
            <a:ext cx="1006475" cy="3651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Stock (SF)</a:t>
            </a:r>
            <a:endParaRPr lang="en-US" sz="1200"/>
          </a:p>
        </p:txBody>
      </p:sp>
      <p:sp>
        <p:nvSpPr>
          <p:cNvPr id="38921" name="Rectangle 10"/>
          <p:cNvSpPr>
            <a:spLocks noChangeArrowheads="1"/>
          </p:cNvSpPr>
          <p:nvPr/>
        </p:nvSpPr>
        <p:spPr bwMode="auto">
          <a:xfrm>
            <a:off x="165100" y="3927475"/>
            <a:ext cx="823913" cy="36671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Price $</a:t>
            </a:r>
            <a:endParaRPr lang="en-US" sz="1200"/>
          </a:p>
        </p:txBody>
      </p:sp>
      <p:sp>
        <p:nvSpPr>
          <p:cNvPr id="38922" name="Rectangle 11"/>
          <p:cNvSpPr>
            <a:spLocks noChangeArrowheads="1"/>
          </p:cNvSpPr>
          <p:nvPr/>
        </p:nvSpPr>
        <p:spPr bwMode="auto">
          <a:xfrm>
            <a:off x="2743200" y="6491288"/>
            <a:ext cx="1738313" cy="366712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Construction (SF)</a:t>
            </a:r>
            <a:endParaRPr lang="en-US" sz="1200"/>
          </a:p>
        </p:txBody>
      </p:sp>
      <p:sp>
        <p:nvSpPr>
          <p:cNvPr id="38923" name="Rectangle 12"/>
          <p:cNvSpPr>
            <a:spLocks noChangeArrowheads="1"/>
          </p:cNvSpPr>
          <p:nvPr/>
        </p:nvSpPr>
        <p:spPr bwMode="auto">
          <a:xfrm>
            <a:off x="3978275" y="5851525"/>
            <a:ext cx="1463675" cy="5492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400"/>
              <a:t>Space Market:</a:t>
            </a:r>
          </a:p>
          <a:p>
            <a:r>
              <a:rPr lang="en-US" sz="1400"/>
              <a:t>Stock Adjustment</a:t>
            </a:r>
            <a:endParaRPr lang="en-US" sz="1200"/>
          </a:p>
        </p:txBody>
      </p:sp>
      <p:sp>
        <p:nvSpPr>
          <p:cNvPr id="38924" name="Rectangle 13"/>
          <p:cNvSpPr>
            <a:spLocks noChangeArrowheads="1"/>
          </p:cNvSpPr>
          <p:nvPr/>
        </p:nvSpPr>
        <p:spPr bwMode="auto">
          <a:xfrm>
            <a:off x="228600" y="5303838"/>
            <a:ext cx="1189038" cy="5492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400"/>
              <a:t>Asset Market:</a:t>
            </a:r>
          </a:p>
          <a:p>
            <a:r>
              <a:rPr lang="en-US" sz="1400"/>
              <a:t>Construction</a:t>
            </a:r>
            <a:endParaRPr lang="en-US" sz="1200"/>
          </a:p>
        </p:txBody>
      </p:sp>
      <p:sp>
        <p:nvSpPr>
          <p:cNvPr id="38925" name="Rectangle 14"/>
          <p:cNvSpPr>
            <a:spLocks noChangeArrowheads="1"/>
          </p:cNvSpPr>
          <p:nvPr/>
        </p:nvSpPr>
        <p:spPr bwMode="auto">
          <a:xfrm>
            <a:off x="4708525" y="822325"/>
            <a:ext cx="1647825" cy="5492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400"/>
              <a:t>Space Market:</a:t>
            </a:r>
          </a:p>
          <a:p>
            <a:r>
              <a:rPr lang="en-US" sz="1400"/>
              <a:t>Rent Determination</a:t>
            </a:r>
            <a:endParaRPr lang="en-US" sz="1200"/>
          </a:p>
        </p:txBody>
      </p:sp>
      <p:sp>
        <p:nvSpPr>
          <p:cNvPr id="38926" name="Rectangle 15"/>
          <p:cNvSpPr>
            <a:spLocks noChangeArrowheads="1"/>
          </p:cNvSpPr>
          <p:nvPr/>
        </p:nvSpPr>
        <p:spPr bwMode="auto">
          <a:xfrm>
            <a:off x="960438" y="914400"/>
            <a:ext cx="1189037" cy="5492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400"/>
              <a:t>Asset Market:</a:t>
            </a:r>
          </a:p>
          <a:p>
            <a:r>
              <a:rPr lang="en-US" sz="1400"/>
              <a:t>Valuation</a:t>
            </a:r>
            <a:endParaRPr lang="en-US" sz="1200"/>
          </a:p>
        </p:txBody>
      </p:sp>
      <p:sp>
        <p:nvSpPr>
          <p:cNvPr id="38927" name="Rectangle 16"/>
          <p:cNvSpPr>
            <a:spLocks noChangeArrowheads="1"/>
          </p:cNvSpPr>
          <p:nvPr/>
        </p:nvSpPr>
        <p:spPr bwMode="auto">
          <a:xfrm>
            <a:off x="4708525" y="3932238"/>
            <a:ext cx="276225" cy="3651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Q*</a:t>
            </a:r>
            <a:endParaRPr lang="en-US" sz="1200"/>
          </a:p>
        </p:txBody>
      </p:sp>
      <p:sp>
        <p:nvSpPr>
          <p:cNvPr id="38928" name="Rectangle 17"/>
          <p:cNvSpPr>
            <a:spLocks noChangeArrowheads="1"/>
          </p:cNvSpPr>
          <p:nvPr/>
        </p:nvSpPr>
        <p:spPr bwMode="auto">
          <a:xfrm>
            <a:off x="3429000" y="2560638"/>
            <a:ext cx="366713" cy="3651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R*</a:t>
            </a:r>
            <a:endParaRPr lang="en-US" sz="1200"/>
          </a:p>
        </p:txBody>
      </p:sp>
      <p:sp>
        <p:nvSpPr>
          <p:cNvPr id="38929" name="Rectangle 18"/>
          <p:cNvSpPr>
            <a:spLocks noChangeArrowheads="1"/>
          </p:cNvSpPr>
          <p:nvPr/>
        </p:nvSpPr>
        <p:spPr bwMode="auto">
          <a:xfrm>
            <a:off x="1828800" y="3835400"/>
            <a:ext cx="274638" cy="36671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P*</a:t>
            </a:r>
            <a:endParaRPr lang="en-US" sz="1200"/>
          </a:p>
        </p:txBody>
      </p:sp>
      <p:sp>
        <p:nvSpPr>
          <p:cNvPr id="38930" name="Rectangle 19"/>
          <p:cNvSpPr>
            <a:spLocks noChangeArrowheads="1"/>
          </p:cNvSpPr>
          <p:nvPr/>
        </p:nvSpPr>
        <p:spPr bwMode="auto">
          <a:xfrm>
            <a:off x="3429000" y="5029200"/>
            <a:ext cx="366713" cy="274638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C*</a:t>
            </a:r>
            <a:endParaRPr lang="en-US" sz="1200"/>
          </a:p>
        </p:txBody>
      </p:sp>
      <p:sp>
        <p:nvSpPr>
          <p:cNvPr id="38931" name="Oval 20"/>
          <p:cNvSpPr>
            <a:spLocks noChangeArrowheads="1"/>
          </p:cNvSpPr>
          <p:nvPr/>
        </p:nvSpPr>
        <p:spPr bwMode="auto">
          <a:xfrm>
            <a:off x="5440363" y="3733800"/>
            <a:ext cx="184150" cy="1841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8932" name="Oval 21"/>
          <p:cNvSpPr>
            <a:spLocks noChangeArrowheads="1"/>
          </p:cNvSpPr>
          <p:nvPr/>
        </p:nvSpPr>
        <p:spPr bwMode="auto">
          <a:xfrm>
            <a:off x="3246438" y="2179638"/>
            <a:ext cx="182562" cy="1841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8933" name="Oval 22"/>
          <p:cNvSpPr>
            <a:spLocks noChangeArrowheads="1"/>
          </p:cNvSpPr>
          <p:nvPr/>
        </p:nvSpPr>
        <p:spPr bwMode="auto">
          <a:xfrm>
            <a:off x="1508125" y="3733800"/>
            <a:ext cx="184150" cy="1841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8934" name="Oval 23"/>
          <p:cNvSpPr>
            <a:spLocks noChangeArrowheads="1"/>
          </p:cNvSpPr>
          <p:nvPr/>
        </p:nvSpPr>
        <p:spPr bwMode="auto">
          <a:xfrm>
            <a:off x="3246438" y="5654675"/>
            <a:ext cx="182562" cy="18256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8935" name="Rectangle 24"/>
          <p:cNvSpPr>
            <a:spLocks noChangeArrowheads="1"/>
          </p:cNvSpPr>
          <p:nvPr/>
        </p:nvSpPr>
        <p:spPr bwMode="auto">
          <a:xfrm>
            <a:off x="1600200" y="2271713"/>
            <a:ext cx="3932238" cy="3475037"/>
          </a:xfrm>
          <a:prstGeom prst="rect">
            <a:avLst/>
          </a:prstGeom>
          <a:noFill/>
          <a:ln w="19050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8936" name="Line 25"/>
          <p:cNvSpPr>
            <a:spLocks noChangeShapeType="1"/>
          </p:cNvSpPr>
          <p:nvPr/>
        </p:nvSpPr>
        <p:spPr bwMode="auto">
          <a:xfrm>
            <a:off x="4800600" y="1630363"/>
            <a:ext cx="1920875" cy="1647825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8937" name="Rectangle 26"/>
          <p:cNvSpPr>
            <a:spLocks noChangeArrowheads="1"/>
          </p:cNvSpPr>
          <p:nvPr/>
        </p:nvSpPr>
        <p:spPr bwMode="auto">
          <a:xfrm>
            <a:off x="3886200" y="1538288"/>
            <a:ext cx="366713" cy="2762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D</a:t>
            </a:r>
            <a:r>
              <a:rPr lang="en-US" sz="1600" baseline="-25000"/>
              <a:t>0</a:t>
            </a:r>
            <a:endParaRPr lang="en-US" sz="1200"/>
          </a:p>
        </p:txBody>
      </p:sp>
      <p:sp>
        <p:nvSpPr>
          <p:cNvPr id="38938" name="Rectangle 27"/>
          <p:cNvSpPr>
            <a:spLocks noChangeArrowheads="1"/>
          </p:cNvSpPr>
          <p:nvPr/>
        </p:nvSpPr>
        <p:spPr bwMode="auto">
          <a:xfrm>
            <a:off x="4892675" y="1447800"/>
            <a:ext cx="274638" cy="36671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D</a:t>
            </a:r>
            <a:r>
              <a:rPr lang="en-US" sz="1600" baseline="-25000"/>
              <a:t>1</a:t>
            </a:r>
            <a:endParaRPr lang="en-US" sz="1200"/>
          </a:p>
        </p:txBody>
      </p:sp>
      <p:sp>
        <p:nvSpPr>
          <p:cNvPr id="38939" name="Line 28"/>
          <p:cNvSpPr>
            <a:spLocks noChangeShapeType="1"/>
          </p:cNvSpPr>
          <p:nvPr/>
        </p:nvSpPr>
        <p:spPr bwMode="auto">
          <a:xfrm>
            <a:off x="4525963" y="1814513"/>
            <a:ext cx="3667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8940" name="Line 29"/>
          <p:cNvSpPr>
            <a:spLocks noChangeShapeType="1"/>
          </p:cNvSpPr>
          <p:nvPr/>
        </p:nvSpPr>
        <p:spPr bwMode="auto">
          <a:xfrm>
            <a:off x="5989638" y="3094038"/>
            <a:ext cx="3667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8941" name="Rectangle 30"/>
          <p:cNvSpPr>
            <a:spLocks noChangeArrowheads="1"/>
          </p:cNvSpPr>
          <p:nvPr/>
        </p:nvSpPr>
        <p:spPr bwMode="auto">
          <a:xfrm>
            <a:off x="2971800" y="1995488"/>
            <a:ext cx="457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R**</a:t>
            </a:r>
            <a:endParaRPr lang="en-US" sz="1200"/>
          </a:p>
        </p:txBody>
      </p:sp>
      <p:sp>
        <p:nvSpPr>
          <p:cNvPr id="38942" name="Rectangle 31"/>
          <p:cNvSpPr>
            <a:spLocks noChangeArrowheads="1"/>
          </p:cNvSpPr>
          <p:nvPr/>
        </p:nvSpPr>
        <p:spPr bwMode="auto">
          <a:xfrm>
            <a:off x="1235075" y="3551238"/>
            <a:ext cx="3651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P**</a:t>
            </a:r>
            <a:endParaRPr lang="en-US" sz="1200"/>
          </a:p>
        </p:txBody>
      </p:sp>
      <p:sp>
        <p:nvSpPr>
          <p:cNvPr id="38943" name="Rectangle 32"/>
          <p:cNvSpPr>
            <a:spLocks noChangeArrowheads="1"/>
          </p:cNvSpPr>
          <p:nvPr/>
        </p:nvSpPr>
        <p:spPr bwMode="auto">
          <a:xfrm>
            <a:off x="2879725" y="5837238"/>
            <a:ext cx="3667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C**</a:t>
            </a:r>
            <a:endParaRPr lang="en-US" sz="1200"/>
          </a:p>
        </p:txBody>
      </p:sp>
      <p:sp>
        <p:nvSpPr>
          <p:cNvPr id="38944" name="Line 33"/>
          <p:cNvSpPr>
            <a:spLocks noChangeShapeType="1"/>
          </p:cNvSpPr>
          <p:nvPr/>
        </p:nvSpPr>
        <p:spPr bwMode="auto">
          <a:xfrm>
            <a:off x="5075238" y="4008438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8945" name="Rectangle 34"/>
          <p:cNvSpPr>
            <a:spLocks noChangeArrowheads="1"/>
          </p:cNvSpPr>
          <p:nvPr/>
        </p:nvSpPr>
        <p:spPr bwMode="auto">
          <a:xfrm>
            <a:off x="3063875" y="1722438"/>
            <a:ext cx="457200" cy="274637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R</a:t>
            </a:r>
            <a:r>
              <a:rPr lang="en-US" sz="1600" baseline="-25000"/>
              <a:t>1</a:t>
            </a:r>
            <a:endParaRPr lang="en-US" sz="1200"/>
          </a:p>
        </p:txBody>
      </p:sp>
      <p:sp>
        <p:nvSpPr>
          <p:cNvPr id="38946" name="Line 35"/>
          <p:cNvSpPr>
            <a:spLocks noChangeShapeType="1"/>
          </p:cNvSpPr>
          <p:nvPr/>
        </p:nvSpPr>
        <p:spPr bwMode="auto">
          <a:xfrm flipH="1">
            <a:off x="1189038" y="1916113"/>
            <a:ext cx="173672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47" name="Text Box 36"/>
          <p:cNvSpPr txBox="1">
            <a:spLocks noChangeArrowheads="1"/>
          </p:cNvSpPr>
          <p:nvPr/>
        </p:nvSpPr>
        <p:spPr bwMode="auto">
          <a:xfrm>
            <a:off x="914400" y="3835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/>
              <a:t>P</a:t>
            </a:r>
            <a:r>
              <a:rPr lang="en-US" sz="1600" baseline="-25000"/>
              <a:t>1</a:t>
            </a:r>
          </a:p>
        </p:txBody>
      </p:sp>
      <p:sp>
        <p:nvSpPr>
          <p:cNvPr id="38948" name="Line 37"/>
          <p:cNvSpPr>
            <a:spLocks noChangeShapeType="1"/>
          </p:cNvSpPr>
          <p:nvPr/>
        </p:nvSpPr>
        <p:spPr bwMode="auto">
          <a:xfrm>
            <a:off x="1143000" y="1981200"/>
            <a:ext cx="0" cy="1919288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49" name="Line 38"/>
          <p:cNvSpPr>
            <a:spLocks noChangeShapeType="1"/>
          </p:cNvSpPr>
          <p:nvPr/>
        </p:nvSpPr>
        <p:spPr bwMode="auto">
          <a:xfrm flipH="1">
            <a:off x="1371600" y="3810000"/>
            <a:ext cx="1006475" cy="2652713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6120" name="Text Box 40"/>
          <p:cNvSpPr txBox="1">
            <a:spLocks noChangeArrowheads="1"/>
          </p:cNvSpPr>
          <p:nvPr/>
        </p:nvSpPr>
        <p:spPr bwMode="auto">
          <a:xfrm>
            <a:off x="457200" y="0"/>
            <a:ext cx="7848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12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90204" pitchFamily="34" charset="0"/>
                <a:cs typeface="Times New Roman" panose="02020603050405020304" pitchFamily="18" charset="0"/>
              </a:rPr>
              <a:t>Exhibit 2-4a:  Effect of Demand Growth in Space Market: </a:t>
            </a:r>
            <a:r>
              <a:rPr lang="en-US" sz="1200" b="1" i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90204" pitchFamily="34" charset="0"/>
                <a:cs typeface="Times New Roman" panose="02020603050405020304" pitchFamily="18" charset="0"/>
              </a:rPr>
              <a:t>LR Equilibrium…</a:t>
            </a:r>
          </a:p>
        </p:txBody>
      </p:sp>
      <p:sp>
        <p:nvSpPr>
          <p:cNvPr id="38951" name="Slide Number Placeholder 38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8B0B36D-718C-4113-B422-405C2CAC2D3A}" type="slidenum">
              <a:rPr lang="en-US"/>
              <a:pPr/>
              <a:t>22</a:t>
            </a:fld>
            <a:endParaRPr lang="en-US"/>
          </a:p>
        </p:txBody>
      </p:sp>
      <p:sp>
        <p:nvSpPr>
          <p:cNvPr id="41" name="Footer Placeholder 28"/>
          <p:cNvSpPr txBox="1">
            <a:spLocks/>
          </p:cNvSpPr>
          <p:nvPr/>
        </p:nvSpPr>
        <p:spPr bwMode="auto">
          <a:xfrm rot="16200000">
            <a:off x="5486400" y="3200400"/>
            <a:ext cx="6858000" cy="457200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© 2014 OnCourse Learning. All Rights Reserved.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Line 4"/>
          <p:cNvSpPr>
            <a:spLocks noChangeShapeType="1"/>
          </p:cNvSpPr>
          <p:nvPr/>
        </p:nvSpPr>
        <p:spPr bwMode="auto">
          <a:xfrm>
            <a:off x="3336925" y="366713"/>
            <a:ext cx="1588" cy="6400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9939" name="Line 5"/>
          <p:cNvSpPr>
            <a:spLocks noChangeShapeType="1"/>
          </p:cNvSpPr>
          <p:nvPr/>
        </p:nvSpPr>
        <p:spPr bwMode="auto">
          <a:xfrm>
            <a:off x="411163" y="3840163"/>
            <a:ext cx="6310312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9940" name="Line 6"/>
          <p:cNvSpPr>
            <a:spLocks noChangeShapeType="1"/>
          </p:cNvSpPr>
          <p:nvPr/>
        </p:nvSpPr>
        <p:spPr bwMode="auto">
          <a:xfrm>
            <a:off x="960438" y="1738313"/>
            <a:ext cx="5211762" cy="45720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9941" name="Rectangle 7"/>
          <p:cNvSpPr>
            <a:spLocks noChangeArrowheads="1"/>
          </p:cNvSpPr>
          <p:nvPr/>
        </p:nvSpPr>
        <p:spPr bwMode="auto">
          <a:xfrm>
            <a:off x="1782763" y="2468563"/>
            <a:ext cx="3292475" cy="2835275"/>
          </a:xfrm>
          <a:prstGeom prst="rect">
            <a:avLst/>
          </a:prstGeom>
          <a:noFill/>
          <a:ln w="6350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9942" name="Line 8"/>
          <p:cNvSpPr>
            <a:spLocks noChangeShapeType="1"/>
          </p:cNvSpPr>
          <p:nvPr/>
        </p:nvSpPr>
        <p:spPr bwMode="auto">
          <a:xfrm>
            <a:off x="4160838" y="1646238"/>
            <a:ext cx="1920875" cy="1646237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9943" name="Line 9"/>
          <p:cNvSpPr>
            <a:spLocks noChangeShapeType="1"/>
          </p:cNvSpPr>
          <p:nvPr/>
        </p:nvSpPr>
        <p:spPr bwMode="auto">
          <a:xfrm flipH="1">
            <a:off x="1325563" y="3840163"/>
            <a:ext cx="1006475" cy="2652712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9944" name="Rectangle 10"/>
          <p:cNvSpPr>
            <a:spLocks noChangeArrowheads="1"/>
          </p:cNvSpPr>
          <p:nvPr/>
        </p:nvSpPr>
        <p:spPr bwMode="auto">
          <a:xfrm>
            <a:off x="2971800" y="457200"/>
            <a:ext cx="823913" cy="36671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Rent $</a:t>
            </a:r>
          </a:p>
        </p:txBody>
      </p:sp>
      <p:sp>
        <p:nvSpPr>
          <p:cNvPr id="39945" name="Rectangle 11"/>
          <p:cNvSpPr>
            <a:spLocks noChangeArrowheads="1"/>
          </p:cNvSpPr>
          <p:nvPr/>
        </p:nvSpPr>
        <p:spPr bwMode="auto">
          <a:xfrm>
            <a:off x="6080125" y="3932238"/>
            <a:ext cx="1006475" cy="366712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Stock (SF)</a:t>
            </a:r>
            <a:endParaRPr lang="en-US" sz="1200"/>
          </a:p>
        </p:txBody>
      </p:sp>
      <p:sp>
        <p:nvSpPr>
          <p:cNvPr id="39946" name="Rectangle 12"/>
          <p:cNvSpPr>
            <a:spLocks noChangeArrowheads="1"/>
          </p:cNvSpPr>
          <p:nvPr/>
        </p:nvSpPr>
        <p:spPr bwMode="auto">
          <a:xfrm>
            <a:off x="274638" y="3932238"/>
            <a:ext cx="731837" cy="366712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Price $</a:t>
            </a:r>
            <a:endParaRPr lang="en-US" sz="1200"/>
          </a:p>
        </p:txBody>
      </p:sp>
      <p:sp>
        <p:nvSpPr>
          <p:cNvPr id="39947" name="Rectangle 13"/>
          <p:cNvSpPr>
            <a:spLocks noChangeArrowheads="1"/>
          </p:cNvSpPr>
          <p:nvPr/>
        </p:nvSpPr>
        <p:spPr bwMode="auto">
          <a:xfrm>
            <a:off x="2743200" y="6491288"/>
            <a:ext cx="1738313" cy="366712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Construction (SF)</a:t>
            </a:r>
            <a:endParaRPr lang="en-US" sz="1200"/>
          </a:p>
        </p:txBody>
      </p:sp>
      <p:sp>
        <p:nvSpPr>
          <p:cNvPr id="39948" name="Rectangle 14"/>
          <p:cNvSpPr>
            <a:spLocks noChangeArrowheads="1"/>
          </p:cNvSpPr>
          <p:nvPr/>
        </p:nvSpPr>
        <p:spPr bwMode="auto">
          <a:xfrm>
            <a:off x="3978275" y="5853113"/>
            <a:ext cx="1463675" cy="5492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400"/>
              <a:t>Space Market:</a:t>
            </a:r>
          </a:p>
          <a:p>
            <a:r>
              <a:rPr lang="en-US" sz="1400"/>
              <a:t>Stock Adjustment</a:t>
            </a:r>
            <a:endParaRPr lang="en-US" sz="1200"/>
          </a:p>
        </p:txBody>
      </p:sp>
      <p:sp>
        <p:nvSpPr>
          <p:cNvPr id="39949" name="Rectangle 15"/>
          <p:cNvSpPr>
            <a:spLocks noChangeArrowheads="1"/>
          </p:cNvSpPr>
          <p:nvPr/>
        </p:nvSpPr>
        <p:spPr bwMode="auto">
          <a:xfrm>
            <a:off x="228600" y="5303838"/>
            <a:ext cx="1189038" cy="5492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400"/>
              <a:t>Asset Market:</a:t>
            </a:r>
          </a:p>
          <a:p>
            <a:r>
              <a:rPr lang="en-US" sz="1400"/>
              <a:t>Construction</a:t>
            </a:r>
            <a:endParaRPr lang="en-US" sz="1200"/>
          </a:p>
        </p:txBody>
      </p:sp>
      <p:sp>
        <p:nvSpPr>
          <p:cNvPr id="39950" name="Rectangle 16"/>
          <p:cNvSpPr>
            <a:spLocks noChangeArrowheads="1"/>
          </p:cNvSpPr>
          <p:nvPr/>
        </p:nvSpPr>
        <p:spPr bwMode="auto">
          <a:xfrm>
            <a:off x="4708525" y="823913"/>
            <a:ext cx="1647825" cy="5492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400"/>
              <a:t>Space Market:</a:t>
            </a:r>
          </a:p>
          <a:p>
            <a:r>
              <a:rPr lang="en-US" sz="1400"/>
              <a:t>Rent Determination</a:t>
            </a:r>
            <a:endParaRPr lang="en-US" sz="1200"/>
          </a:p>
        </p:txBody>
      </p:sp>
      <p:sp>
        <p:nvSpPr>
          <p:cNvPr id="39951" name="Rectangle 17"/>
          <p:cNvSpPr>
            <a:spLocks noChangeArrowheads="1"/>
          </p:cNvSpPr>
          <p:nvPr/>
        </p:nvSpPr>
        <p:spPr bwMode="auto">
          <a:xfrm>
            <a:off x="960438" y="914400"/>
            <a:ext cx="1189037" cy="5492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400"/>
              <a:t>Asset Market:</a:t>
            </a:r>
          </a:p>
          <a:p>
            <a:r>
              <a:rPr lang="en-US" sz="1400"/>
              <a:t>Valuation</a:t>
            </a:r>
            <a:endParaRPr lang="en-US" sz="1200"/>
          </a:p>
        </p:txBody>
      </p:sp>
      <p:sp>
        <p:nvSpPr>
          <p:cNvPr id="39952" name="Rectangle 18"/>
          <p:cNvSpPr>
            <a:spLocks noChangeArrowheads="1"/>
          </p:cNvSpPr>
          <p:nvPr/>
        </p:nvSpPr>
        <p:spPr bwMode="auto">
          <a:xfrm>
            <a:off x="4800600" y="3840163"/>
            <a:ext cx="274638" cy="2762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200"/>
              <a:t>Q*</a:t>
            </a:r>
          </a:p>
        </p:txBody>
      </p:sp>
      <p:sp>
        <p:nvSpPr>
          <p:cNvPr id="39953" name="Rectangle 19"/>
          <p:cNvSpPr>
            <a:spLocks noChangeArrowheads="1"/>
          </p:cNvSpPr>
          <p:nvPr/>
        </p:nvSpPr>
        <p:spPr bwMode="auto">
          <a:xfrm>
            <a:off x="3336925" y="2195513"/>
            <a:ext cx="276225" cy="274637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200"/>
              <a:t>R*</a:t>
            </a:r>
          </a:p>
        </p:txBody>
      </p:sp>
      <p:sp>
        <p:nvSpPr>
          <p:cNvPr id="39954" name="Rectangle 20"/>
          <p:cNvSpPr>
            <a:spLocks noChangeArrowheads="1"/>
          </p:cNvSpPr>
          <p:nvPr/>
        </p:nvSpPr>
        <p:spPr bwMode="auto">
          <a:xfrm>
            <a:off x="1782763" y="3840163"/>
            <a:ext cx="274637" cy="2762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200"/>
              <a:t>P*</a:t>
            </a:r>
          </a:p>
        </p:txBody>
      </p:sp>
      <p:sp>
        <p:nvSpPr>
          <p:cNvPr id="39955" name="Rectangle 21"/>
          <p:cNvSpPr>
            <a:spLocks noChangeArrowheads="1"/>
          </p:cNvSpPr>
          <p:nvPr/>
        </p:nvSpPr>
        <p:spPr bwMode="auto">
          <a:xfrm>
            <a:off x="3336925" y="5121275"/>
            <a:ext cx="276225" cy="274638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200"/>
              <a:t>C*</a:t>
            </a:r>
          </a:p>
        </p:txBody>
      </p:sp>
      <p:sp>
        <p:nvSpPr>
          <p:cNvPr id="39956" name="Oval 22"/>
          <p:cNvSpPr>
            <a:spLocks noChangeArrowheads="1"/>
          </p:cNvSpPr>
          <p:nvPr/>
        </p:nvSpPr>
        <p:spPr bwMode="auto">
          <a:xfrm>
            <a:off x="5532438" y="3749675"/>
            <a:ext cx="182562" cy="18256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9957" name="Oval 23"/>
          <p:cNvSpPr>
            <a:spLocks noChangeArrowheads="1"/>
          </p:cNvSpPr>
          <p:nvPr/>
        </p:nvSpPr>
        <p:spPr bwMode="auto">
          <a:xfrm>
            <a:off x="3246438" y="2743200"/>
            <a:ext cx="182562" cy="1841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9958" name="Oval 24"/>
          <p:cNvSpPr>
            <a:spLocks noChangeArrowheads="1"/>
          </p:cNvSpPr>
          <p:nvPr/>
        </p:nvSpPr>
        <p:spPr bwMode="auto">
          <a:xfrm>
            <a:off x="1417638" y="3749675"/>
            <a:ext cx="182562" cy="18256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9959" name="Oval 25"/>
          <p:cNvSpPr>
            <a:spLocks noChangeArrowheads="1"/>
          </p:cNvSpPr>
          <p:nvPr/>
        </p:nvSpPr>
        <p:spPr bwMode="auto">
          <a:xfrm>
            <a:off x="3246438" y="5761038"/>
            <a:ext cx="182562" cy="1841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9960" name="Rectangle 26"/>
          <p:cNvSpPr>
            <a:spLocks noChangeArrowheads="1"/>
          </p:cNvSpPr>
          <p:nvPr/>
        </p:nvSpPr>
        <p:spPr bwMode="auto">
          <a:xfrm>
            <a:off x="1050925" y="1646238"/>
            <a:ext cx="823913" cy="18415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200"/>
              <a:t>11% OAR</a:t>
            </a:r>
          </a:p>
        </p:txBody>
      </p:sp>
      <p:sp>
        <p:nvSpPr>
          <p:cNvPr id="39961" name="Line 27"/>
          <p:cNvSpPr>
            <a:spLocks noChangeShapeType="1"/>
          </p:cNvSpPr>
          <p:nvPr/>
        </p:nvSpPr>
        <p:spPr bwMode="auto">
          <a:xfrm flipH="1" flipV="1">
            <a:off x="503238" y="2195513"/>
            <a:ext cx="2835275" cy="1646237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9962" name="Rectangle 28"/>
          <p:cNvSpPr>
            <a:spLocks noChangeArrowheads="1"/>
          </p:cNvSpPr>
          <p:nvPr/>
        </p:nvSpPr>
        <p:spPr bwMode="auto">
          <a:xfrm>
            <a:off x="160338" y="2332038"/>
            <a:ext cx="731837" cy="274637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200"/>
              <a:t>8% OAR</a:t>
            </a:r>
          </a:p>
        </p:txBody>
      </p:sp>
      <p:sp>
        <p:nvSpPr>
          <p:cNvPr id="39963" name="Line 29"/>
          <p:cNvSpPr>
            <a:spLocks noChangeShapeType="1"/>
          </p:cNvSpPr>
          <p:nvPr/>
        </p:nvSpPr>
        <p:spPr bwMode="auto">
          <a:xfrm>
            <a:off x="960438" y="2468563"/>
            <a:ext cx="0" cy="1373187"/>
          </a:xfrm>
          <a:prstGeom prst="line">
            <a:avLst/>
          </a:prstGeom>
          <a:noFill/>
          <a:ln w="6350">
            <a:solidFill>
              <a:srgbClr val="000000"/>
            </a:solidFill>
            <a:prstDash val="sysDot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9964" name="Rectangle 30"/>
          <p:cNvSpPr>
            <a:spLocks noChangeArrowheads="1"/>
          </p:cNvSpPr>
          <p:nvPr/>
        </p:nvSpPr>
        <p:spPr bwMode="auto">
          <a:xfrm>
            <a:off x="685800" y="1463675"/>
            <a:ext cx="274638" cy="366713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D</a:t>
            </a:r>
            <a:r>
              <a:rPr lang="en-US" sz="1600" baseline="-25000"/>
              <a:t>0</a:t>
            </a:r>
            <a:endParaRPr lang="en-US" sz="1200"/>
          </a:p>
        </p:txBody>
      </p:sp>
      <p:sp>
        <p:nvSpPr>
          <p:cNvPr id="39965" name="Rectangle 31"/>
          <p:cNvSpPr>
            <a:spLocks noChangeArrowheads="1"/>
          </p:cNvSpPr>
          <p:nvPr/>
        </p:nvSpPr>
        <p:spPr bwMode="auto">
          <a:xfrm>
            <a:off x="228600" y="1920875"/>
            <a:ext cx="274638" cy="27463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D</a:t>
            </a:r>
            <a:r>
              <a:rPr lang="en-US" sz="1600" baseline="-25000"/>
              <a:t>1</a:t>
            </a:r>
            <a:endParaRPr lang="en-US" sz="1200"/>
          </a:p>
        </p:txBody>
      </p:sp>
      <p:sp>
        <p:nvSpPr>
          <p:cNvPr id="39966" name="Line 32"/>
          <p:cNvSpPr>
            <a:spLocks noChangeShapeType="1"/>
          </p:cNvSpPr>
          <p:nvPr/>
        </p:nvSpPr>
        <p:spPr bwMode="auto">
          <a:xfrm flipH="1">
            <a:off x="777875" y="2286000"/>
            <a:ext cx="639763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9967" name="Rectangle 33"/>
          <p:cNvSpPr>
            <a:spLocks noChangeArrowheads="1"/>
          </p:cNvSpPr>
          <p:nvPr/>
        </p:nvSpPr>
        <p:spPr bwMode="auto">
          <a:xfrm>
            <a:off x="685800" y="3567113"/>
            <a:ext cx="2746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P</a:t>
            </a:r>
            <a:r>
              <a:rPr lang="en-US" sz="1600" baseline="-25000"/>
              <a:t>1</a:t>
            </a:r>
            <a:endParaRPr lang="en-US" sz="1200"/>
          </a:p>
        </p:txBody>
      </p:sp>
      <p:sp>
        <p:nvSpPr>
          <p:cNvPr id="39968" name="Rectangle 34"/>
          <p:cNvSpPr>
            <a:spLocks noChangeArrowheads="1"/>
          </p:cNvSpPr>
          <p:nvPr/>
        </p:nvSpPr>
        <p:spPr bwMode="auto">
          <a:xfrm>
            <a:off x="1508125" y="2835275"/>
            <a:ext cx="4116388" cy="3017838"/>
          </a:xfrm>
          <a:prstGeom prst="rect">
            <a:avLst/>
          </a:prstGeom>
          <a:noFill/>
          <a:ln w="19050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9969" name="Rectangle 35"/>
          <p:cNvSpPr>
            <a:spLocks noChangeArrowheads="1"/>
          </p:cNvSpPr>
          <p:nvPr/>
        </p:nvSpPr>
        <p:spPr bwMode="auto">
          <a:xfrm>
            <a:off x="1143000" y="3932238"/>
            <a:ext cx="3667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P**</a:t>
            </a:r>
            <a:endParaRPr lang="en-US" sz="1200"/>
          </a:p>
        </p:txBody>
      </p:sp>
      <p:sp>
        <p:nvSpPr>
          <p:cNvPr id="39970" name="Rectangle 36"/>
          <p:cNvSpPr>
            <a:spLocks noChangeArrowheads="1"/>
          </p:cNvSpPr>
          <p:nvPr/>
        </p:nvSpPr>
        <p:spPr bwMode="auto">
          <a:xfrm>
            <a:off x="3429000" y="2925763"/>
            <a:ext cx="3667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R**</a:t>
            </a:r>
            <a:endParaRPr lang="en-US" sz="1200"/>
          </a:p>
        </p:txBody>
      </p:sp>
      <p:sp>
        <p:nvSpPr>
          <p:cNvPr id="39971" name="Rectangle 37"/>
          <p:cNvSpPr>
            <a:spLocks noChangeArrowheads="1"/>
          </p:cNvSpPr>
          <p:nvPr/>
        </p:nvSpPr>
        <p:spPr bwMode="auto">
          <a:xfrm>
            <a:off x="5715000" y="3567113"/>
            <a:ext cx="3667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Q**</a:t>
            </a:r>
            <a:endParaRPr lang="en-US" sz="1200"/>
          </a:p>
        </p:txBody>
      </p:sp>
      <p:sp>
        <p:nvSpPr>
          <p:cNvPr id="39972" name="Rectangle 38"/>
          <p:cNvSpPr>
            <a:spLocks noChangeArrowheads="1"/>
          </p:cNvSpPr>
          <p:nvPr/>
        </p:nvSpPr>
        <p:spPr bwMode="auto">
          <a:xfrm>
            <a:off x="3429000" y="5943600"/>
            <a:ext cx="3667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600"/>
              <a:t>C**</a:t>
            </a:r>
            <a:endParaRPr lang="en-US" sz="1200"/>
          </a:p>
        </p:txBody>
      </p:sp>
      <p:sp>
        <p:nvSpPr>
          <p:cNvPr id="39973" name="Line 39"/>
          <p:cNvSpPr>
            <a:spLocks noChangeShapeType="1"/>
          </p:cNvSpPr>
          <p:nvPr/>
        </p:nvSpPr>
        <p:spPr bwMode="auto">
          <a:xfrm flipH="1">
            <a:off x="1050925" y="3292475"/>
            <a:ext cx="7334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9974" name="Line 40"/>
          <p:cNvSpPr>
            <a:spLocks noChangeShapeType="1"/>
          </p:cNvSpPr>
          <p:nvPr/>
        </p:nvSpPr>
        <p:spPr bwMode="auto">
          <a:xfrm>
            <a:off x="960438" y="3657600"/>
            <a:ext cx="4572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9975" name="Line 41"/>
          <p:cNvSpPr>
            <a:spLocks noChangeShapeType="1"/>
          </p:cNvSpPr>
          <p:nvPr/>
        </p:nvSpPr>
        <p:spPr bwMode="auto">
          <a:xfrm>
            <a:off x="3521075" y="2560638"/>
            <a:ext cx="0" cy="1841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9976" name="Line 42"/>
          <p:cNvSpPr>
            <a:spLocks noChangeShapeType="1"/>
          </p:cNvSpPr>
          <p:nvPr/>
        </p:nvSpPr>
        <p:spPr bwMode="auto">
          <a:xfrm>
            <a:off x="5075238" y="3657600"/>
            <a:ext cx="4572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9977" name="Line 43"/>
          <p:cNvSpPr>
            <a:spLocks noChangeShapeType="1"/>
          </p:cNvSpPr>
          <p:nvPr/>
        </p:nvSpPr>
        <p:spPr bwMode="auto">
          <a:xfrm>
            <a:off x="3611563" y="5303838"/>
            <a:ext cx="1587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9978" name="Rectangle 44"/>
          <p:cNvSpPr>
            <a:spLocks noChangeArrowheads="1"/>
          </p:cNvSpPr>
          <p:nvPr/>
        </p:nvSpPr>
        <p:spPr bwMode="auto">
          <a:xfrm>
            <a:off x="1143000" y="3109913"/>
            <a:ext cx="274638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200"/>
              <a:t>SR</a:t>
            </a:r>
          </a:p>
        </p:txBody>
      </p:sp>
      <p:sp>
        <p:nvSpPr>
          <p:cNvPr id="39979" name="Rectangle 45"/>
          <p:cNvSpPr>
            <a:spLocks noChangeArrowheads="1"/>
          </p:cNvSpPr>
          <p:nvPr/>
        </p:nvSpPr>
        <p:spPr bwMode="auto">
          <a:xfrm>
            <a:off x="1050925" y="3475038"/>
            <a:ext cx="36671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1200"/>
              <a:t>LR</a:t>
            </a:r>
          </a:p>
        </p:txBody>
      </p:sp>
      <p:sp>
        <p:nvSpPr>
          <p:cNvPr id="39980" name="Line 46"/>
          <p:cNvSpPr>
            <a:spLocks noChangeShapeType="1"/>
          </p:cNvSpPr>
          <p:nvPr/>
        </p:nvSpPr>
        <p:spPr bwMode="auto">
          <a:xfrm flipH="1">
            <a:off x="1189038" y="1920875"/>
            <a:ext cx="17367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60" name="Text Box 48"/>
          <p:cNvSpPr txBox="1">
            <a:spLocks noChangeArrowheads="1"/>
          </p:cNvSpPr>
          <p:nvPr/>
        </p:nvSpPr>
        <p:spPr bwMode="auto">
          <a:xfrm>
            <a:off x="457200" y="0"/>
            <a:ext cx="7848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90204" pitchFamily="34" charset="0"/>
                <a:cs typeface="Times New Roman" panose="02020603050405020304" pitchFamily="18" charset="0"/>
              </a:rPr>
              <a:t>Exhibit 2-4a:  Effect of Demand Growth in </a:t>
            </a:r>
            <a:r>
              <a:rPr lang="en-US" sz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90204" pitchFamily="34" charset="0"/>
                <a:cs typeface="Times New Roman" panose="02020603050405020304" pitchFamily="18" charset="0"/>
              </a:rPr>
              <a:t>Asset</a:t>
            </a:r>
            <a:r>
              <a:rPr lang="en-US" sz="12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90204" pitchFamily="34" charset="0"/>
                <a:cs typeface="Times New Roman" panose="02020603050405020304" pitchFamily="18" charset="0"/>
              </a:rPr>
              <a:t> Market…</a:t>
            </a:r>
            <a:endParaRPr lang="en-US" sz="1200" b="1" i="1" dirty="0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9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982" name="Slide Number Placeholder 4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D0C5F75-8CF1-4B29-9FB8-D4651C93E514}" type="slidenum">
              <a:rPr lang="en-US"/>
              <a:pPr/>
              <a:t>23</a:t>
            </a:fld>
            <a:endParaRPr lang="en-US"/>
          </a:p>
        </p:txBody>
      </p:sp>
      <p:sp>
        <p:nvSpPr>
          <p:cNvPr id="48" name="Footer Placeholder 28"/>
          <p:cNvSpPr txBox="1">
            <a:spLocks/>
          </p:cNvSpPr>
          <p:nvPr/>
        </p:nvSpPr>
        <p:spPr bwMode="auto">
          <a:xfrm rot="16200000">
            <a:off x="5486400" y="3200400"/>
            <a:ext cx="6858000" cy="457200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© 2014 OnCourse Learning. All Rights Reserved.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600200" y="947738"/>
          <a:ext cx="6096000" cy="5702300"/>
        </p:xfrm>
        <a:graphic>
          <a:graphicData uri="http://schemas.openxmlformats.org/presentationml/2006/ole">
            <p:oleObj spid="_x0000_s3074" name="Chart" r:id="rId3" imgW="4848631" imgH="4534382" progId="Excel.Chart.8">
              <p:embed/>
            </p:oleObj>
          </a:graphicData>
        </a:graphic>
      </p:graphicFrame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228600" y="304800"/>
            <a:ext cx="8610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18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90204" pitchFamily="34" charset="0"/>
                <a:cs typeface="Arial" panose="020B0604020202090204" pitchFamily="34" charset="0"/>
              </a:rPr>
              <a:t>EXHIBIT 7-10: THE "ROLLER COASTER RIDE" IN COMMERCIAL PROPERTY PRICES OVER THE LAST QUARTER-CENTURY . . .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AD13F92-FC24-4AF7-8471-F1EA48CC2EDD}" type="slidenum">
              <a:rPr lang="en-US"/>
              <a:pPr/>
              <a:t>24</a:t>
            </a:fld>
            <a:endParaRPr lang="en-US"/>
          </a:p>
        </p:txBody>
      </p:sp>
      <p:sp>
        <p:nvSpPr>
          <p:cNvPr id="30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© 2014 OnCourse Learning. All Rights Reserved.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609600" y="1179513"/>
            <a:ext cx="7915275" cy="4991100"/>
            <a:chOff x="609600" y="1179513"/>
            <a:chExt cx="7915275" cy="4991100"/>
          </a:xfrm>
        </p:grpSpPr>
        <p:pic>
          <p:nvPicPr>
            <p:cNvPr id="40962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09600" y="1179513"/>
              <a:ext cx="7915275" cy="4991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Rectangle 4"/>
            <p:cNvSpPr/>
            <p:nvPr/>
          </p:nvSpPr>
          <p:spPr>
            <a:xfrm>
              <a:off x="7543800" y="1376363"/>
              <a:ext cx="533400" cy="3886200"/>
            </a:xfrm>
            <a:prstGeom prst="rect">
              <a:avLst/>
            </a:prstGeom>
            <a:solidFill>
              <a:schemeClr val="bg1">
                <a:lumMod val="65000"/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438400" y="1376363"/>
              <a:ext cx="228600" cy="3886200"/>
            </a:xfrm>
            <a:prstGeom prst="rect">
              <a:avLst/>
            </a:prstGeom>
            <a:solidFill>
              <a:schemeClr val="bg1">
                <a:lumMod val="65000"/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638800" y="1376363"/>
              <a:ext cx="228600" cy="3886200"/>
            </a:xfrm>
            <a:prstGeom prst="rect">
              <a:avLst/>
            </a:prstGeom>
            <a:solidFill>
              <a:schemeClr val="bg1">
                <a:lumMod val="65000"/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762000" y="0"/>
            <a:ext cx="7620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b="1" dirty="0"/>
              <a:t>Exhibit 2-5: Real CRE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Prices</a:t>
            </a:r>
            <a:r>
              <a:rPr lang="en-US" b="1" dirty="0"/>
              <a:t> &amp; </a:t>
            </a:r>
            <a:r>
              <a:rPr lang="en-US" b="1" dirty="0">
                <a:solidFill>
                  <a:srgbClr val="C00000"/>
                </a:solidFill>
              </a:rPr>
              <a:t>Rents</a:t>
            </a:r>
            <a:r>
              <a:rPr lang="en-US" b="1" dirty="0"/>
              <a:t>: 1986-2010: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228600" y="381000"/>
            <a:ext cx="8763000" cy="708025"/>
            <a:chOff x="228600" y="381000"/>
            <a:chExt cx="8763000" cy="708025"/>
          </a:xfrm>
        </p:grpSpPr>
        <p:sp>
          <p:nvSpPr>
            <p:cNvPr id="40967" name="TextBox 10"/>
            <p:cNvSpPr txBox="1">
              <a:spLocks noChangeArrowheads="1"/>
            </p:cNvSpPr>
            <p:nvPr/>
          </p:nvSpPr>
          <p:spPr bwMode="auto">
            <a:xfrm>
              <a:off x="228600" y="381000"/>
              <a:ext cx="8763000" cy="708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 b="1"/>
                <a:t>Rent Cycle &amp; Asset Price Cycle Not Necessarily the Same…</a:t>
              </a:r>
            </a:p>
            <a:p>
              <a:pPr algn="ctr" eaLnBrk="1" hangingPunct="1"/>
              <a:r>
                <a:rPr lang="en-US" sz="2000"/>
                <a:t>1986=100            shaded bars = GDP recessions…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352800" y="838200"/>
              <a:ext cx="381000" cy="152400"/>
            </a:xfrm>
            <a:prstGeom prst="rect">
              <a:avLst/>
            </a:prstGeom>
            <a:solidFill>
              <a:schemeClr val="bg1">
                <a:lumMod val="65000"/>
                <a:alpha val="4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sp>
        <p:nvSpPr>
          <p:cNvPr id="40969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7515BD9-D1CF-4A81-8DC3-7ACA7F0292C4}" type="slidenum">
              <a:rPr lang="en-US"/>
              <a:pPr/>
              <a:t>25</a:t>
            </a:fld>
            <a:endParaRPr lang="en-US"/>
          </a:p>
        </p:txBody>
      </p:sp>
      <p:sp>
        <p:nvSpPr>
          <p:cNvPr id="40970" name="Footer Placeholder 10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© 2014 OnCourse Learning. All Rights Reserved.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066800"/>
            <a:ext cx="77724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sz="2800" b="1" dirty="0" smtClean="0"/>
              <a:t>1. What does the 4Q Model reveal about the interaction of the space market, the asset market, and the development industry in causing “boom &amp; bust” cycles?</a:t>
            </a:r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dirty="0" smtClean="0"/>
              <a:t>2. How can the an understanding of the 4Q Model help participants in the asset market and development industry to avoid “boom &amp; bust” cycles? </a:t>
            </a:r>
            <a:r>
              <a:rPr lang="en-US" sz="2800" b="1" i="1" dirty="0" smtClean="0"/>
              <a:t>[Hint: Can the 4Q Model help with “forward-looking” decision-making?…]</a:t>
            </a:r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457200" y="228600"/>
            <a:ext cx="815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90204" pitchFamily="34" charset="0"/>
                <a:cs typeface="Arial" panose="020B0604020202090204" pitchFamily="34" charset="0"/>
              </a:rPr>
              <a:t>Concept check…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7A8E717-0219-462B-8154-EFA66EC93AD7}" type="slidenum">
              <a:rPr lang="en-US"/>
              <a:pPr/>
              <a:t>26</a:t>
            </a:fld>
            <a:endParaRPr lang="en-US"/>
          </a:p>
        </p:txBody>
      </p:sp>
      <p:sp>
        <p:nvSpPr>
          <p:cNvPr id="41989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© 2014 OnCourse Learning. All Rights Reserved.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2.1  The Commercial Property Development Industry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676400" y="2590800"/>
            <a:ext cx="1600200" cy="800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600" b="1"/>
              <a:t>Financial</a:t>
            </a:r>
          </a:p>
          <a:p>
            <a:pPr algn="ctr"/>
            <a:r>
              <a:rPr lang="en-US" sz="1600" b="1"/>
              <a:t>Resources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1676400" y="3619500"/>
            <a:ext cx="1600200" cy="800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600" b="1"/>
              <a:t>Physical</a:t>
            </a:r>
          </a:p>
          <a:p>
            <a:pPr algn="ctr"/>
            <a:r>
              <a:rPr lang="en-US" sz="1600" b="1"/>
              <a:t>Resources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5905500" y="2705100"/>
            <a:ext cx="14859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2000" b="1"/>
          </a:p>
          <a:p>
            <a:pPr algn="ctr"/>
            <a:r>
              <a:rPr lang="en-US" sz="2000" b="1"/>
              <a:t>New</a:t>
            </a:r>
          </a:p>
          <a:p>
            <a:pPr algn="ctr"/>
            <a:r>
              <a:rPr lang="en-US" sz="2000" b="1">
                <a:latin typeface="Arial" charset="0"/>
              </a:rPr>
              <a:t>Built</a:t>
            </a:r>
          </a:p>
          <a:p>
            <a:pPr algn="ctr"/>
            <a:r>
              <a:rPr lang="en-US" sz="2000" b="1">
                <a:latin typeface="Arial" charset="0"/>
              </a:rPr>
              <a:t>Space</a:t>
            </a:r>
            <a:endParaRPr lang="en-US" sz="1800" b="1">
              <a:latin typeface="Arial" charset="0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505200" y="2705100"/>
            <a:ext cx="2057400" cy="1600200"/>
            <a:chOff x="2208" y="1704"/>
            <a:chExt cx="1296" cy="1008"/>
          </a:xfrm>
        </p:grpSpPr>
        <p:sp>
          <p:nvSpPr>
            <p:cNvPr id="18441" name="AutoShape 7"/>
            <p:cNvSpPr>
              <a:spLocks noChangeArrowheads="1"/>
            </p:cNvSpPr>
            <p:nvPr/>
          </p:nvSpPr>
          <p:spPr bwMode="auto">
            <a:xfrm>
              <a:off x="2208" y="1704"/>
              <a:ext cx="1296" cy="1008"/>
            </a:xfrm>
            <a:custGeom>
              <a:avLst/>
              <a:gdLst>
                <a:gd name="T0" fmla="*/ 3 w 21600"/>
                <a:gd name="T1" fmla="*/ 0 h 21600"/>
                <a:gd name="T2" fmla="*/ 0 w 21600"/>
                <a:gd name="T3" fmla="*/ 1 h 21600"/>
                <a:gd name="T4" fmla="*/ 3 w 21600"/>
                <a:gd name="T5" fmla="*/ 2 h 21600"/>
                <a:gd name="T6" fmla="*/ 5 w 21600"/>
                <a:gd name="T7" fmla="*/ 1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83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lnTo>
                    <a:pt x="16200" y="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lnTo>
                    <a:pt x="135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2" name="Text Box 9"/>
            <p:cNvSpPr txBox="1">
              <a:spLocks noChangeArrowheads="1"/>
            </p:cNvSpPr>
            <p:nvPr/>
          </p:nvSpPr>
          <p:spPr bwMode="auto">
            <a:xfrm>
              <a:off x="2496" y="1992"/>
              <a:ext cx="864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 b="1" i="1">
                  <a:solidFill>
                    <a:srgbClr val="FF0000"/>
                  </a:solidFill>
                </a:rPr>
                <a:t>Development</a:t>
              </a:r>
            </a:p>
            <a:p>
              <a:pPr algn="ctr"/>
              <a:r>
                <a:rPr lang="en-US" sz="1400" b="1" i="1">
                  <a:solidFill>
                    <a:srgbClr val="FF0000"/>
                  </a:solidFill>
                </a:rPr>
                <a:t>Industry</a:t>
              </a:r>
            </a:p>
          </p:txBody>
        </p:sp>
      </p:grpSp>
      <p:sp>
        <p:nvSpPr>
          <p:cNvPr id="18439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BB8CE16-FE88-4A7C-A922-F5F24A2FC282}" type="slidenum">
              <a:rPr lang="en-US"/>
              <a:pPr/>
              <a:t>3</a:t>
            </a:fld>
            <a:endParaRPr lang="en-US"/>
          </a:p>
        </p:txBody>
      </p:sp>
      <p:sp>
        <p:nvSpPr>
          <p:cNvPr id="18440" name="Footer Placeholder 9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© 2014 OnCourse Learning. All Rights Reserved.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 animBg="1" autoUpdateAnimBg="0"/>
      <p:bldP spid="23558" grpId="0" animBg="1" autoUpdateAnimBg="0"/>
      <p:bldP spid="23560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The Development Industry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latin typeface="Arial" charset="0"/>
                <a:cs typeface="Arial" charset="0"/>
              </a:rPr>
              <a:t>Development is a </a:t>
            </a:r>
            <a:r>
              <a:rPr lang="en-US" sz="2800" b="1" i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creative</a:t>
            </a:r>
            <a:r>
              <a:rPr lang="en-US" sz="2800" b="1" dirty="0" smtClean="0">
                <a:latin typeface="Arial" charset="0"/>
                <a:cs typeface="Arial" charset="0"/>
              </a:rPr>
              <a:t>, entrepreneurial</a:t>
            </a:r>
            <a:r>
              <a:rPr lang="en-US" sz="2800" dirty="0" smtClean="0">
                <a:latin typeface="Arial" charset="0"/>
                <a:cs typeface="Arial" charset="0"/>
              </a:rPr>
              <a:t> process characterized by…</a:t>
            </a:r>
            <a:endParaRPr lang="en-US" sz="2800" dirty="0" smtClean="0">
              <a:latin typeface="Arial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>
              <a:latin typeface="Arial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i="1" u="sng" dirty="0" smtClean="0">
                <a:solidFill>
                  <a:srgbClr val="0000FF"/>
                </a:solidFill>
                <a:cs typeface="Times New Roman" pitchFamily="18" charset="0"/>
              </a:rPr>
              <a:t>Vision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i="1" u="sng" dirty="0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Greed</a:t>
            </a:r>
            <a:endParaRPr lang="en-US" sz="2800" dirty="0" smtClean="0">
              <a:latin typeface="Arial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i="1" u="sng" dirty="0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Cooperation</a:t>
            </a:r>
            <a:endParaRPr lang="en-US" sz="2800" dirty="0" smtClean="0">
              <a:latin typeface="Arial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i="1" u="sng" dirty="0" smtClean="0">
                <a:solidFill>
                  <a:srgbClr val="0000FF"/>
                </a:solidFill>
                <a:cs typeface="Times New Roman" pitchFamily="18" charset="0"/>
              </a:rPr>
              <a:t>Risk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latin typeface="Arial" charset="0"/>
                <a:cs typeface="Times New Roman" pitchFamily="18" charset="0"/>
              </a:rPr>
              <a:t> 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>
              <a:latin typeface="Arial" charset="0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145EC22-A784-4F40-A3AB-2B5D05A94F89}" type="slidenum">
              <a:rPr lang="en-US"/>
              <a:pPr/>
              <a:t>4</a:t>
            </a:fld>
            <a:endParaRPr lang="en-US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© 2014 OnCourse Learning. All Rights Reserved.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" y="5257800"/>
            <a:ext cx="8229600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latin typeface="Arial" charset="0"/>
                <a:cs typeface="Arial" charset="0"/>
              </a:rPr>
              <a:t>(All the most </a:t>
            </a:r>
            <a:r>
              <a:rPr lang="en-US" i="1" dirty="0">
                <a:latin typeface="Arial" charset="0"/>
                <a:cs typeface="Arial" charset="0"/>
              </a:rPr>
              <a:t>entertaining</a:t>
            </a:r>
            <a:r>
              <a:rPr lang="en-US" dirty="0">
                <a:latin typeface="Arial" charset="0"/>
                <a:cs typeface="Arial" charset="0"/>
              </a:rPr>
              <a:t> features of American capitalism.)</a:t>
            </a:r>
            <a:endParaRPr lang="en-US" dirty="0"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Arial" panose="020B0604020202090204" pitchFamily="34" charset="0"/>
              </a:rPr>
              <a:t>Development (cont.)…</a:t>
            </a:r>
            <a:endParaRPr lang="en-US" smtClean="0">
              <a:cs typeface="Times New Roman" panose="02020603050405020304" pitchFamily="18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dirty="0" smtClean="0">
                <a:cs typeface="Arial" charset="0"/>
              </a:rPr>
              <a:t>Cooperation</a:t>
            </a:r>
            <a:r>
              <a:rPr lang="en-US" sz="2800" b="1" dirty="0" smtClean="0">
                <a:cs typeface="Arial" charset="0"/>
              </a:rPr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cs typeface="Arial" charset="0"/>
              </a:rPr>
              <a:t>Between </a:t>
            </a:r>
            <a:r>
              <a:rPr lang="en-US" sz="2400" b="1" i="1" dirty="0" smtClean="0">
                <a:solidFill>
                  <a:srgbClr val="0000FF"/>
                </a:solidFill>
                <a:cs typeface="Arial" charset="0"/>
              </a:rPr>
              <a:t>public</a:t>
            </a:r>
            <a:r>
              <a:rPr lang="en-US" sz="2400" dirty="0" smtClean="0">
                <a:cs typeface="Arial" charset="0"/>
              </a:rPr>
              <a:t> &amp; </a:t>
            </a:r>
            <a:r>
              <a:rPr lang="en-US" sz="2400" b="1" i="1" dirty="0" smtClean="0">
                <a:solidFill>
                  <a:srgbClr val="0000FF"/>
                </a:solidFill>
                <a:cs typeface="Arial" charset="0"/>
              </a:rPr>
              <a:t>private</a:t>
            </a:r>
            <a:r>
              <a:rPr lang="en-US" sz="2400" dirty="0" smtClean="0">
                <a:cs typeface="Arial" charset="0"/>
              </a:rPr>
              <a:t> sectors</a:t>
            </a:r>
            <a:r>
              <a:rPr lang="en-US" sz="2400" dirty="0" smtClean="0">
                <a:cs typeface="Arial" charset="0"/>
              </a:rPr>
              <a:t>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cs typeface="Arial" charset="0"/>
              </a:rPr>
              <a:t>Between </a:t>
            </a:r>
            <a:r>
              <a:rPr lang="en-US" sz="2400" b="1" i="1" dirty="0" smtClean="0">
                <a:solidFill>
                  <a:srgbClr val="0000FF"/>
                </a:solidFill>
                <a:cs typeface="Arial" charset="0"/>
              </a:rPr>
              <a:t>developers</a:t>
            </a:r>
            <a:r>
              <a:rPr lang="en-US" sz="2400" dirty="0" smtClean="0">
                <a:cs typeface="Arial" charset="0"/>
              </a:rPr>
              <a:t> &amp; </a:t>
            </a:r>
            <a:r>
              <a:rPr lang="en-US" sz="2400" b="1" i="1" dirty="0" smtClean="0">
                <a:solidFill>
                  <a:srgbClr val="0000FF"/>
                </a:solidFill>
                <a:cs typeface="Arial" charset="0"/>
              </a:rPr>
              <a:t>financiers</a:t>
            </a:r>
            <a:r>
              <a:rPr lang="en-US" sz="2400" dirty="0" smtClean="0">
                <a:cs typeface="Arial" charset="0"/>
              </a:rPr>
              <a:t>.</a:t>
            </a:r>
            <a:endParaRPr lang="en-US" sz="2400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>
                <a:cs typeface="Arial" charset="0"/>
              </a:rPr>
              <a:t>Risk</a:t>
            </a:r>
            <a:r>
              <a:rPr lang="en-US" sz="2800" b="1" dirty="0" smtClean="0">
                <a:cs typeface="Arial" charset="0"/>
              </a:rPr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cs typeface="Arial" charset="0"/>
              </a:rPr>
              <a:t>Even </a:t>
            </a:r>
            <a:r>
              <a:rPr lang="en-US" sz="2400" dirty="0" smtClean="0">
                <a:cs typeface="Arial" charset="0"/>
              </a:rPr>
              <a:t>an economy in recession needs an </a:t>
            </a:r>
            <a:r>
              <a:rPr lang="en-US" sz="2400" i="1" dirty="0" smtClean="0">
                <a:cs typeface="Arial" charset="0"/>
              </a:rPr>
              <a:t>existing stock</a:t>
            </a:r>
            <a:r>
              <a:rPr lang="en-US" sz="2400" dirty="0" smtClean="0">
                <a:cs typeface="Arial" charset="0"/>
              </a:rPr>
              <a:t> of built space</a:t>
            </a:r>
            <a:r>
              <a:rPr lang="en-US" sz="2400" dirty="0" smtClean="0">
                <a:cs typeface="Arial" charset="0"/>
              </a:rPr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i="1" dirty="0" smtClean="0">
                <a:solidFill>
                  <a:srgbClr val="0000FF"/>
                </a:solidFill>
                <a:cs typeface="Arial" charset="0"/>
              </a:rPr>
              <a:t>New</a:t>
            </a:r>
            <a:r>
              <a:rPr lang="en-US" sz="2400" dirty="0" smtClean="0">
                <a:cs typeface="Arial" charset="0"/>
              </a:rPr>
              <a:t> </a:t>
            </a:r>
            <a:r>
              <a:rPr lang="en-US" sz="2400" dirty="0" smtClean="0">
                <a:cs typeface="Arial" charset="0"/>
              </a:rPr>
              <a:t>space (need for development) results only from economic</a:t>
            </a:r>
            <a:r>
              <a:rPr lang="en-US" sz="2400" i="1" dirty="0" smtClean="0">
                <a:cs typeface="Arial" charset="0"/>
              </a:rPr>
              <a:t> </a:t>
            </a:r>
            <a:r>
              <a:rPr lang="en-US" sz="2400" b="1" i="1" dirty="0" smtClean="0">
                <a:solidFill>
                  <a:srgbClr val="0000FF"/>
                </a:solidFill>
                <a:cs typeface="Arial" charset="0"/>
              </a:rPr>
              <a:t>growth</a:t>
            </a:r>
            <a:r>
              <a:rPr lang="en-US" sz="2400" dirty="0" smtClean="0">
                <a:cs typeface="Arial" charset="0"/>
              </a:rPr>
              <a:t> &amp;/or </a:t>
            </a:r>
            <a:r>
              <a:rPr lang="en-US" sz="2400" b="1" i="1" dirty="0" smtClean="0">
                <a:solidFill>
                  <a:srgbClr val="0000FF"/>
                </a:solidFill>
                <a:cs typeface="Arial" charset="0"/>
              </a:rPr>
              <a:t>change</a:t>
            </a:r>
            <a:r>
              <a:rPr lang="en-US" sz="2400" dirty="0" smtClean="0">
                <a:cs typeface="Arial" charset="0"/>
              </a:rPr>
              <a:t>.</a:t>
            </a:r>
            <a:endParaRPr lang="en-US" sz="2400" dirty="0" smtClean="0">
              <a:cs typeface="Times New Roman" pitchFamily="18" charset="0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35B75B3-A573-46F9-84F2-6CE1279C4AE4}" type="slidenum">
              <a:rPr lang="en-US"/>
              <a:pPr/>
              <a:t>5</a:t>
            </a:fld>
            <a:endParaRPr lang="en-US"/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© 2014 OnCourse Learning. All Rights Reserved.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Arial" panose="020B0604020202090204" pitchFamily="34" charset="0"/>
              </a:rPr>
              <a:t>Development (cont.)…</a:t>
            </a:r>
            <a:endParaRPr 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i="1" dirty="0" err="1" smtClean="0">
                <a:solidFill>
                  <a:srgbClr val="FF0000"/>
                </a:solidFill>
                <a:cs typeface="Arial" charset="0"/>
              </a:rPr>
              <a:t>R.E.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 Development is therefore dealing with the dynamic “</a:t>
            </a:r>
            <a:r>
              <a:rPr lang="en-US" i="1" u="sng" dirty="0" smtClean="0">
                <a:solidFill>
                  <a:srgbClr val="FF0000"/>
                </a:solidFill>
                <a:cs typeface="Arial" charset="0"/>
              </a:rPr>
              <a:t>cutting edge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” of the physical built environment.</a:t>
            </a:r>
            <a:r>
              <a:rPr lang="en-US" dirty="0" smtClean="0">
                <a:cs typeface="Times New Roman" pitchFamily="18" charset="0"/>
              </a:rPr>
              <a:t/>
            </a:r>
            <a:br>
              <a:rPr lang="en-US" dirty="0" smtClean="0"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cs typeface="Arial" charset="0"/>
              </a:rPr>
              <a:t> </a:t>
            </a:r>
            <a:r>
              <a:rPr lang="en-US" dirty="0" smtClean="0">
                <a:cs typeface="Times New Roman" pitchFamily="18" charset="0"/>
              </a:rPr>
              <a:t/>
            </a:r>
            <a:br>
              <a:rPr lang="en-US" dirty="0" smtClean="0"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Arial" charset="0"/>
              </a:rPr>
              <a:t> </a:t>
            </a:r>
            <a:r>
              <a:rPr lang="en-US" dirty="0" smtClean="0">
                <a:cs typeface="Times New Roman" pitchFamily="18" charset="0"/>
              </a:rPr>
              <a:t/>
            </a:r>
            <a:br>
              <a:rPr lang="en-US" dirty="0" smtClean="0">
                <a:cs typeface="Times New Roman" pitchFamily="18" charset="0"/>
              </a:rPr>
            </a:br>
            <a:r>
              <a:rPr lang="en-US" dirty="0" smtClean="0">
                <a:cs typeface="Arial" charset="0"/>
              </a:rPr>
              <a:t>This makes development </a:t>
            </a:r>
            <a:r>
              <a:rPr lang="en-US" b="1" i="1" dirty="0" smtClean="0">
                <a:solidFill>
                  <a:srgbClr val="0000FF"/>
                </a:solidFill>
                <a:cs typeface="Arial" charset="0"/>
              </a:rPr>
              <a:t>the most </a:t>
            </a:r>
            <a:r>
              <a:rPr lang="en-US" b="1" i="1" u="sng" dirty="0" smtClean="0">
                <a:solidFill>
                  <a:srgbClr val="0000FF"/>
                </a:solidFill>
                <a:cs typeface="Arial" charset="0"/>
              </a:rPr>
              <a:t>cyclical</a:t>
            </a:r>
            <a:r>
              <a:rPr lang="en-US" dirty="0" smtClean="0">
                <a:cs typeface="Arial" charset="0"/>
              </a:rPr>
              <a:t> branch of the real estate industry…</a:t>
            </a:r>
            <a:r>
              <a:rPr lang="en-US" dirty="0" smtClean="0">
                <a:cs typeface="Times New Roman" pitchFamily="18" charset="0"/>
              </a:rPr>
              <a:t/>
            </a:r>
            <a:br>
              <a:rPr lang="en-US" dirty="0" smtClean="0">
                <a:cs typeface="Times New Roman" pitchFamily="18" charset="0"/>
              </a:rPr>
            </a:b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0314DC1-271D-4909-9266-1A7F1B857A34}" type="slidenum">
              <a:rPr lang="en-US"/>
              <a:pPr/>
              <a:t>6</a:t>
            </a:fld>
            <a:endParaRPr lang="en-US"/>
          </a:p>
        </p:txBody>
      </p:sp>
      <p:sp>
        <p:nvSpPr>
          <p:cNvPr id="21509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© 2014 OnCourse Learning. All Rights Reserved.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122238" y="304800"/>
            <a:ext cx="8899525" cy="6248400"/>
            <a:chOff x="122238" y="304800"/>
            <a:chExt cx="8899525" cy="6248400"/>
          </a:xfrm>
        </p:grpSpPr>
        <p:pic>
          <p:nvPicPr>
            <p:cNvPr id="22530" name="Picture 1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2238" y="304800"/>
              <a:ext cx="8899525" cy="6248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2531" name="Group 2"/>
            <p:cNvGrpSpPr>
              <a:grpSpLocks/>
            </p:cNvGrpSpPr>
            <p:nvPr/>
          </p:nvGrpSpPr>
          <p:grpSpPr bwMode="auto">
            <a:xfrm>
              <a:off x="5638800" y="914400"/>
              <a:ext cx="1600200" cy="554038"/>
              <a:chOff x="5638800" y="1066800"/>
              <a:chExt cx="1600200" cy="553998"/>
            </a:xfrm>
          </p:grpSpPr>
          <p:sp>
            <p:nvSpPr>
              <p:cNvPr id="22542" name="TextBox 3"/>
              <p:cNvSpPr txBox="1">
                <a:spLocks noChangeArrowheads="1"/>
              </p:cNvSpPr>
              <p:nvPr/>
            </p:nvSpPr>
            <p:spPr bwMode="auto">
              <a:xfrm>
                <a:off x="5943600" y="1066800"/>
                <a:ext cx="1066800" cy="55399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1" hangingPunct="1"/>
                <a:r>
                  <a:rPr lang="en-US" sz="1000">
                    <a:latin typeface="Arial" charset="0"/>
                    <a:cs typeface="Arial" charset="0"/>
                  </a:rPr>
                  <a:t>Gray shade indicates GDP recession</a:t>
                </a:r>
              </a:p>
            </p:txBody>
          </p:sp>
          <p:cxnSp>
            <p:nvCxnSpPr>
              <p:cNvPr id="5" name="Straight Arrow Connector 4"/>
              <p:cNvCxnSpPr/>
              <p:nvPr/>
            </p:nvCxnSpPr>
            <p:spPr>
              <a:xfrm>
                <a:off x="6858000" y="1447772"/>
                <a:ext cx="381000" cy="15238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Arrow Connector 5"/>
              <p:cNvCxnSpPr/>
              <p:nvPr/>
            </p:nvCxnSpPr>
            <p:spPr>
              <a:xfrm rot="10800000" flipV="1">
                <a:off x="5638800" y="1447772"/>
                <a:ext cx="457200" cy="15238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Rectangle 6"/>
            <p:cNvSpPr/>
            <p:nvPr/>
          </p:nvSpPr>
          <p:spPr>
            <a:xfrm>
              <a:off x="685800" y="990600"/>
              <a:ext cx="152400" cy="4495800"/>
            </a:xfrm>
            <a:prstGeom prst="rect">
              <a:avLst/>
            </a:prstGeom>
            <a:solidFill>
              <a:schemeClr val="bg1">
                <a:lumMod val="6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286000" y="990600"/>
              <a:ext cx="152400" cy="4495800"/>
            </a:xfrm>
            <a:prstGeom prst="rect">
              <a:avLst/>
            </a:prstGeom>
            <a:solidFill>
              <a:schemeClr val="bg1">
                <a:lumMod val="6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895600" y="990600"/>
              <a:ext cx="228600" cy="4495800"/>
            </a:xfrm>
            <a:prstGeom prst="rect">
              <a:avLst/>
            </a:prstGeom>
            <a:solidFill>
              <a:schemeClr val="bg1">
                <a:lumMod val="6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886200" y="990600"/>
              <a:ext cx="76200" cy="4495800"/>
            </a:xfrm>
            <a:prstGeom prst="rect">
              <a:avLst/>
            </a:prstGeom>
            <a:solidFill>
              <a:schemeClr val="bg1">
                <a:lumMod val="6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038600" y="990600"/>
              <a:ext cx="228600" cy="4495800"/>
            </a:xfrm>
            <a:prstGeom prst="rect">
              <a:avLst/>
            </a:prstGeom>
            <a:solidFill>
              <a:schemeClr val="bg1">
                <a:lumMod val="6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562600" y="990600"/>
              <a:ext cx="76200" cy="4495800"/>
            </a:xfrm>
            <a:prstGeom prst="rect">
              <a:avLst/>
            </a:prstGeom>
            <a:solidFill>
              <a:schemeClr val="bg1">
                <a:lumMod val="6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239000" y="990600"/>
              <a:ext cx="76200" cy="4495800"/>
            </a:xfrm>
            <a:prstGeom prst="rect">
              <a:avLst/>
            </a:prstGeom>
            <a:solidFill>
              <a:schemeClr val="bg1">
                <a:lumMod val="6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8305800" y="990600"/>
              <a:ext cx="304800" cy="4495800"/>
            </a:xfrm>
            <a:prstGeom prst="rect">
              <a:avLst/>
            </a:prstGeom>
            <a:solidFill>
              <a:schemeClr val="bg1">
                <a:lumMod val="6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sp>
        <p:nvSpPr>
          <p:cNvPr id="22540" name="Slide Number Placeholder 1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7AE59D8-2B67-4185-AFD4-D51655C5DC6A}" type="slidenum">
              <a:rPr lang="en-US"/>
              <a:pPr/>
              <a:t>7</a:t>
            </a:fld>
            <a:endParaRPr lang="en-US"/>
          </a:p>
        </p:txBody>
      </p:sp>
      <p:sp>
        <p:nvSpPr>
          <p:cNvPr id="22541" name="Footer Placeholder 15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© 2014 OnCourse Learning. All Rights Reserved.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BE5FDC2-6F14-4845-A439-DC3CEBA545E5}" type="slidenum">
              <a:rPr lang="en-US"/>
              <a:pPr/>
              <a:t>8</a:t>
            </a:fld>
            <a:endParaRPr lang="en-US"/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1295400" y="609600"/>
          <a:ext cx="6584950" cy="4886325"/>
        </p:xfrm>
        <a:graphic>
          <a:graphicData uri="http://schemas.openxmlformats.org/presentationml/2006/ole">
            <p:oleObj spid="_x0000_s1026" name="Chart" r:id="rId3" imgW="7829573" imgH="5810256" progId="Excel.Sheet.8">
              <p:embed/>
            </p:oleObj>
          </a:graphicData>
        </a:graphic>
      </p:graphicFrame>
      <p:sp>
        <p:nvSpPr>
          <p:cNvPr id="1030" name="Footer Placeholder 5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© 2014 OnCourse Learning. All Rights Reserved.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849110B-4697-43B4-8199-2D00DB58F443}" type="slidenum">
              <a:rPr lang="en-US"/>
              <a:pPr/>
              <a:t>9</a:t>
            </a:fld>
            <a:endParaRPr lang="en-US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1219200" y="533400"/>
          <a:ext cx="6711950" cy="4986338"/>
        </p:xfrm>
        <a:graphic>
          <a:graphicData uri="http://schemas.openxmlformats.org/presentationml/2006/ole">
            <p:oleObj spid="_x0000_s2050" name="Chart" r:id="rId3" imgW="7820194" imgH="5810256" progId="Excel.Sheet.8">
              <p:embed/>
            </p:oleObj>
          </a:graphicData>
        </a:graphic>
      </p:graphicFrame>
      <p:sp>
        <p:nvSpPr>
          <p:cNvPr id="2054" name="Footer Placeholder 5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© 2014 OnCourse Learning. All Rights Reserved.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oar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642</TotalTime>
  <Words>1239</Words>
  <Application>Microsoft Office PowerPoint</Application>
  <PresentationFormat>On-screen Show (4:3)</PresentationFormat>
  <Paragraphs>353</Paragraphs>
  <Slides>26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Times New Roman</vt:lpstr>
      <vt:lpstr>Arial</vt:lpstr>
      <vt:lpstr>Wingdings</vt:lpstr>
      <vt:lpstr>Calibri</vt:lpstr>
      <vt:lpstr>Symbol</vt:lpstr>
      <vt:lpstr>Soaring</vt:lpstr>
      <vt:lpstr>Chart</vt:lpstr>
      <vt:lpstr>Microsoft Excel Chart</vt:lpstr>
      <vt:lpstr>Chapter 2:</vt:lpstr>
      <vt:lpstr>The Real Estate System</vt:lpstr>
      <vt:lpstr>2.1  The Commercial Property Development Industry</vt:lpstr>
      <vt:lpstr>The Development Industry</vt:lpstr>
      <vt:lpstr>Development (cont.)…</vt:lpstr>
      <vt:lpstr>Development (cont.)…</vt:lpstr>
      <vt:lpstr>Slide 7</vt:lpstr>
      <vt:lpstr>Slide 8</vt:lpstr>
      <vt:lpstr>Slide 9</vt:lpstr>
      <vt:lpstr>2.2  The Real Estate System</vt:lpstr>
      <vt:lpstr>Exhibit 2-2: The “Real Estate System”: Interaction of the Space Market, Asset Market, &amp; Development Industry </vt:lpstr>
      <vt:lpstr>“Negative feedback loops”…</vt:lpstr>
      <vt:lpstr>Example: </vt:lpstr>
      <vt:lpstr>Concept check:</vt:lpstr>
      <vt:lpstr>Slide 15</vt:lpstr>
      <vt:lpstr>Exhibit 2-3: The DiPasquale-Wheaton 4-Quadrant Diagram…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</vt:vector>
  </TitlesOfParts>
  <Company>The Yates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2:</dc:title>
  <dc:creator>Stephanie R. Yates</dc:creator>
  <cp:lastModifiedBy>McLaughlin</cp:lastModifiedBy>
  <cp:revision>30</cp:revision>
  <dcterms:created xsi:type="dcterms:W3CDTF">2000-11-13T20:15:45Z</dcterms:created>
  <dcterms:modified xsi:type="dcterms:W3CDTF">2013-02-15T00:52:53Z</dcterms:modified>
</cp:coreProperties>
</file>