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Default Extension="xls" ContentType="application/vnd.ms-exce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6"/>
  </p:notesMasterIdLst>
  <p:sldIdLst>
    <p:sldId id="256" r:id="rId2"/>
    <p:sldId id="258" r:id="rId3"/>
    <p:sldId id="265" r:id="rId4"/>
    <p:sldId id="276" r:id="rId5"/>
    <p:sldId id="281" r:id="rId6"/>
    <p:sldId id="282" r:id="rId7"/>
    <p:sldId id="294" r:id="rId8"/>
    <p:sldId id="298" r:id="rId9"/>
    <p:sldId id="302" r:id="rId10"/>
    <p:sldId id="358" r:id="rId11"/>
    <p:sldId id="320" r:id="rId12"/>
    <p:sldId id="408" r:id="rId13"/>
    <p:sldId id="330" r:id="rId14"/>
    <p:sldId id="334" r:id="rId15"/>
    <p:sldId id="337" r:id="rId16"/>
    <p:sldId id="343" r:id="rId17"/>
    <p:sldId id="347" r:id="rId18"/>
    <p:sldId id="359" r:id="rId19"/>
    <p:sldId id="361" r:id="rId20"/>
    <p:sldId id="425" r:id="rId21"/>
    <p:sldId id="426" r:id="rId22"/>
    <p:sldId id="375" r:id="rId23"/>
    <p:sldId id="376" r:id="rId24"/>
    <p:sldId id="379" r:id="rId25"/>
    <p:sldId id="362" r:id="rId26"/>
    <p:sldId id="409" r:id="rId27"/>
    <p:sldId id="410" r:id="rId28"/>
    <p:sldId id="418" r:id="rId29"/>
    <p:sldId id="414" r:id="rId30"/>
    <p:sldId id="420" r:id="rId31"/>
    <p:sldId id="423" r:id="rId32"/>
    <p:sldId id="421" r:id="rId33"/>
    <p:sldId id="422" r:id="rId34"/>
    <p:sldId id="412" r:id="rId35"/>
    <p:sldId id="413" r:id="rId36"/>
    <p:sldId id="424" r:id="rId37"/>
    <p:sldId id="415" r:id="rId38"/>
    <p:sldId id="437" r:id="rId39"/>
    <p:sldId id="440" r:id="rId40"/>
    <p:sldId id="438" r:id="rId41"/>
    <p:sldId id="364" r:id="rId42"/>
    <p:sldId id="385" r:id="rId43"/>
    <p:sldId id="365" r:id="rId44"/>
    <p:sldId id="366" r:id="rId45"/>
    <p:sldId id="427" r:id="rId46"/>
    <p:sldId id="428" r:id="rId47"/>
    <p:sldId id="429" r:id="rId48"/>
    <p:sldId id="443" r:id="rId49"/>
    <p:sldId id="444" r:id="rId50"/>
    <p:sldId id="445" r:id="rId51"/>
    <p:sldId id="452" r:id="rId52"/>
    <p:sldId id="441" r:id="rId53"/>
    <p:sldId id="433" r:id="rId54"/>
    <p:sldId id="434" r:id="rId55"/>
    <p:sldId id="449" r:id="rId56"/>
    <p:sldId id="448" r:id="rId57"/>
    <p:sldId id="451" r:id="rId58"/>
    <p:sldId id="450" r:id="rId59"/>
    <p:sldId id="447" r:id="rId60"/>
    <p:sldId id="367" r:id="rId61"/>
    <p:sldId id="386" r:id="rId62"/>
    <p:sldId id="388" r:id="rId63"/>
    <p:sldId id="387" r:id="rId64"/>
    <p:sldId id="390" r:id="rId65"/>
    <p:sldId id="392" r:id="rId66"/>
    <p:sldId id="368" r:id="rId67"/>
    <p:sldId id="416" r:id="rId68"/>
    <p:sldId id="369" r:id="rId69"/>
    <p:sldId id="400" r:id="rId70"/>
    <p:sldId id="402" r:id="rId71"/>
    <p:sldId id="405" r:id="rId72"/>
    <p:sldId id="370" r:id="rId73"/>
    <p:sldId id="442" r:id="rId74"/>
    <p:sldId id="371" r:id="rId7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669900"/>
    <a:srgbClr val="FFFFCC"/>
    <a:srgbClr val="FF0000"/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25370900607121077"/>
          <c:y val="1.2115074139175577E-2"/>
          <c:w val="0.48921511704976273"/>
          <c:h val="0.8134185571100323"/>
        </c:manualLayout>
      </c:layout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baseline="0">
                    <a:solidFill>
                      <a:srgbClr val="FF66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defRPr>
                </a:pPr>
                <a:endParaRPr lang="en-US"/>
              </a:p>
            </c:txPr>
            <c:showVal val="1"/>
            <c:showCatName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Bonds</c:v>
                </c:pt>
                <c:pt idx="1">
                  <c:v>Stocks</c:v>
                </c:pt>
                <c:pt idx="2">
                  <c:v>CRE</c:v>
                </c:pt>
                <c:pt idx="3">
                  <c:v>Houses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38</c:v>
                </c:pt>
                <c:pt idx="1">
                  <c:v>15</c:v>
                </c:pt>
                <c:pt idx="2">
                  <c:v>9</c:v>
                </c:pt>
                <c:pt idx="3">
                  <c:v>20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1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1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1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AAB873C-105B-4C59-8DF8-6F7F5505FF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1E637C-7C7A-4B5F-9A42-FF692E88E6BF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885B1D2-F92C-4BA8-8C9A-FF4A7710516C}" type="slidenum">
              <a:rPr lang="en-US"/>
              <a:pPr/>
              <a:t>45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Includes private homes, bank loans, everything. (e.g., deposits into banks loaned out as private bank loan to a business would be included here as “private debt”.)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ACB85D2-DFCC-47DC-87B4-870A767283E4}" type="slidenum">
              <a:rPr lang="en-US"/>
              <a:pPr/>
              <a:t>48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Includes private homes, bank loans, everything. (e.g., deposits into banks loaned out as private bank loan to a business would be included here as “private debt”.)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C875B4-5E3C-4A48-8FC6-73A2E66FDFAB}" type="slidenum">
              <a:rPr lang="en-US"/>
              <a:pPr/>
              <a:t>53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17700" y="319088"/>
            <a:ext cx="3162300" cy="2371725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5850" y="2917825"/>
            <a:ext cx="5075238" cy="4098925"/>
          </a:xfrm>
          <a:noFill/>
        </p:spPr>
        <p:txBody>
          <a:bodyPr/>
          <a:lstStyle/>
          <a:p>
            <a:pPr defTabSz="1685925" eaLnBrk="1" hangingPunct="1"/>
            <a:r>
              <a:rPr lang="en-US" sz="800" smtClean="0">
                <a:latin typeface="Albertus Medium" pitchFamily="34" charset="0"/>
              </a:rPr>
              <a:t>Excludes owner-occupied housing, corporate real estate (owner-occupied), and some smaller commercial and apartment properties.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A0DD3AC-E967-47DB-B0B8-4750EFAB73C1}" type="slidenum">
              <a:rPr lang="en-US"/>
              <a:pPr/>
              <a:t>59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Note differing volatility, differing average total performance, across asset classes. This is only lecture in course where Ch.7 type historical risk&amp;return picture is covered (though more in 432).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5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2051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6" name="Arc 2052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153 w 21600"/>
                <a:gd name="T1" fmla="*/ 0 h 21231"/>
                <a:gd name="T2" fmla="*/ 831 w 21600"/>
                <a:gd name="T3" fmla="*/ 526 h 21231"/>
                <a:gd name="T4" fmla="*/ 0 w 21600"/>
                <a:gd name="T5" fmla="*/ 526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741" name="Rectangle 2053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16742" name="Rectangle 20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2055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56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9" name="Rectangle 2057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E55DA551-9EFF-493E-B337-55F2903089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A6AD6B4E-2916-4827-BBBC-EB59F584EA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FE112A73-7AF9-48A1-B6EB-514A6DA85C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E751F78C-D63A-495A-8856-44082AE7B4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5E4BDDC2-7788-43A4-AACE-122BE7E2FA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685ECC07-0D5B-4699-BE9E-B2AC9BDBED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36996DBD-E582-4803-BE2F-93A97875E8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9C6D244F-BBCC-4BDF-90A7-1852AB056A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C6E094F8-CB71-46A9-828F-5394A7E170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E6543CC5-F6F2-4853-B342-04E4595547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6E284CA6-B926-4353-A8D5-CB951C0D6C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62D53DA0-28E3-4FA3-83FD-FDFBD2BC62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15715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1299 w 21600"/>
                <a:gd name="T3" fmla="*/ 861 h 21600"/>
                <a:gd name="T4" fmla="*/ 0 w 21600"/>
                <a:gd name="T5" fmla="*/ 86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57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400800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 dirty="0"/>
          </a:p>
        </p:txBody>
      </p:sp>
      <p:sp>
        <p:nvSpPr>
          <p:cNvPr id="11572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3277C96-C79F-4A34-8DE9-5C3DB020C38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9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9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9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9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9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9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9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9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wmf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3813" y="762000"/>
            <a:ext cx="6935787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Chapter 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5146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The Real Estate Space Market &amp; Asset Market</a:t>
            </a:r>
            <a:endParaRPr lang="en-US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DA551-9EFF-493E-B337-55F29030893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b="1" smtClean="0"/>
              <a:t>Concept</a:t>
            </a:r>
            <a:r>
              <a:rPr lang="en-US" smtClean="0"/>
              <a:t> </a:t>
            </a:r>
            <a:r>
              <a:rPr lang="en-US" b="1" smtClean="0"/>
              <a:t>check</a:t>
            </a:r>
            <a:r>
              <a:rPr lang="en-US" smtClean="0"/>
              <a:t>…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315200" cy="44958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</a:pPr>
            <a:r>
              <a:rPr lang="en-US" sz="2800" dirty="0" smtClean="0">
                <a:latin typeface="Arial" charset="0"/>
              </a:rPr>
              <a:t>4</a:t>
            </a:r>
            <a:r>
              <a:rPr lang="en-US" sz="2800" dirty="0" smtClean="0">
                <a:latin typeface="Arial" charset="0"/>
              </a:rPr>
              <a:t>.	Is </a:t>
            </a:r>
            <a:r>
              <a:rPr lang="en-US" sz="2800" dirty="0" smtClean="0">
                <a:latin typeface="Arial" charset="0"/>
              </a:rPr>
              <a:t>there a functioning market for “building rental” in Cambridge?…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sz="2800" dirty="0" smtClean="0">
                <a:latin typeface="Arial" charset="0"/>
              </a:rPr>
              <a:t>5</a:t>
            </a:r>
            <a:r>
              <a:rPr lang="en-US" sz="2800" dirty="0" smtClean="0">
                <a:latin typeface="Arial" charset="0"/>
              </a:rPr>
              <a:t>.	Is </a:t>
            </a:r>
            <a:r>
              <a:rPr lang="en-US" sz="2800" dirty="0" smtClean="0">
                <a:latin typeface="Arial" charset="0"/>
              </a:rPr>
              <a:t>there a functioning market for gasoline in the United States as a whole?…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sz="2800" dirty="0" smtClean="0">
                <a:latin typeface="Arial" charset="0"/>
              </a:rPr>
              <a:t>6</a:t>
            </a:r>
            <a:r>
              <a:rPr lang="en-US" sz="2800" dirty="0" smtClean="0">
                <a:latin typeface="Arial" charset="0"/>
              </a:rPr>
              <a:t>.	Is </a:t>
            </a:r>
            <a:r>
              <a:rPr lang="en-US" sz="2800" dirty="0" smtClean="0">
                <a:latin typeface="Arial" charset="0"/>
              </a:rPr>
              <a:t>there a functioning market for apartment property </a:t>
            </a:r>
            <a:r>
              <a:rPr lang="en-US" sz="2800" i="1" u="sng" dirty="0" smtClean="0">
                <a:latin typeface="Arial" charset="0"/>
              </a:rPr>
              <a:t>ownership</a:t>
            </a:r>
            <a:r>
              <a:rPr lang="en-US" sz="2800" dirty="0" smtClean="0">
                <a:latin typeface="Arial" charset="0"/>
              </a:rPr>
              <a:t> (investment, as distinct from rental) in the United States as a whole?… </a:t>
            </a:r>
            <a:r>
              <a:rPr lang="en-US" sz="2800" i="1" dirty="0" smtClean="0">
                <a:latin typeface="Arial" charset="0"/>
              </a:rPr>
              <a:t>[Hint: this is the </a:t>
            </a:r>
            <a:r>
              <a:rPr lang="en-US" sz="2800" i="1" dirty="0" smtClean="0">
                <a:solidFill>
                  <a:srgbClr val="0000FF"/>
                </a:solidFill>
                <a:latin typeface="Arial" charset="0"/>
              </a:rPr>
              <a:t>asset</a:t>
            </a:r>
            <a:r>
              <a:rPr lang="en-US" sz="2800" i="1" dirty="0" smtClean="0">
                <a:latin typeface="Arial" charset="0"/>
              </a:rPr>
              <a:t> market, not the </a:t>
            </a:r>
            <a:r>
              <a:rPr lang="en-US" sz="2800" i="1" dirty="0" smtClean="0">
                <a:solidFill>
                  <a:srgbClr val="0000FF"/>
                </a:solidFill>
                <a:latin typeface="Arial" charset="0"/>
              </a:rPr>
              <a:t>space</a:t>
            </a:r>
            <a:r>
              <a:rPr lang="en-US" sz="2800" i="1" dirty="0" smtClean="0">
                <a:solidFill>
                  <a:srgbClr val="000000"/>
                </a:solidFill>
                <a:latin typeface="Arial" charset="0"/>
              </a:rPr>
              <a:t> market.]</a:t>
            </a:r>
            <a:endParaRPr lang="en-US" sz="28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b="1" i="1" smtClean="0">
                <a:solidFill>
                  <a:srgbClr val="000000"/>
                </a:solidFill>
              </a:rPr>
              <a:t>As a result of segmentation in the space market…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As of the same point in time (in this example, Oct.1992):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Class A </a:t>
            </a:r>
            <a:r>
              <a:rPr lang="en-US" b="1" smtClean="0">
                <a:solidFill>
                  <a:srgbClr val="FF00FF"/>
                </a:solidFill>
                <a:latin typeface="Arial" charset="0"/>
              </a:rPr>
              <a:t>Office</a:t>
            </a:r>
            <a:r>
              <a:rPr lang="en-US" smtClean="0">
                <a:solidFill>
                  <a:srgbClr val="000000"/>
                </a:solidFill>
                <a:latin typeface="Arial" charset="0"/>
              </a:rPr>
              <a:t> Rents =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$</a:t>
            </a:r>
            <a:r>
              <a:rPr lang="en-US" b="1" smtClean="0">
                <a:solidFill>
                  <a:srgbClr val="0000FF"/>
                </a:solidFill>
                <a:latin typeface="Arial" charset="0"/>
              </a:rPr>
              <a:t>23</a:t>
            </a:r>
            <a:r>
              <a:rPr lang="en-US" smtClean="0">
                <a:solidFill>
                  <a:srgbClr val="000000"/>
                </a:solidFill>
                <a:latin typeface="Arial" charset="0"/>
              </a:rPr>
              <a:t>/SF/yr Dntn </a:t>
            </a:r>
            <a:r>
              <a:rPr lang="en-US" smtClean="0">
                <a:solidFill>
                  <a:srgbClr val="0000FF"/>
                </a:solidFill>
                <a:latin typeface="Arial" charset="0"/>
              </a:rPr>
              <a:t>Chicago</a:t>
            </a:r>
            <a:r>
              <a:rPr lang="en-US" smtClean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$</a:t>
            </a:r>
            <a:r>
              <a:rPr lang="en-US" b="1" smtClean="0">
                <a:solidFill>
                  <a:srgbClr val="FF0000"/>
                </a:solidFill>
                <a:latin typeface="Arial" charset="0"/>
              </a:rPr>
              <a:t>33</a:t>
            </a:r>
            <a:r>
              <a:rPr lang="en-US" smtClean="0">
                <a:solidFill>
                  <a:srgbClr val="000000"/>
                </a:solidFill>
                <a:latin typeface="Arial" charset="0"/>
              </a:rPr>
              <a:t>/SF/yr Dntn </a:t>
            </a:r>
            <a:r>
              <a:rPr lang="en-US" smtClean="0">
                <a:solidFill>
                  <a:srgbClr val="FF0000"/>
                </a:solidFill>
                <a:latin typeface="Arial" charset="0"/>
              </a:rPr>
              <a:t>New York</a:t>
            </a:r>
            <a:r>
              <a:rPr lang="en-US" smtClean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Rents in </a:t>
            </a:r>
            <a:r>
              <a:rPr lang="en-US" b="1" smtClean="0">
                <a:solidFill>
                  <a:srgbClr val="FF00FF"/>
                </a:solidFill>
                <a:latin typeface="Arial" charset="0"/>
              </a:rPr>
              <a:t>Suburban Dallas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$ </a:t>
            </a:r>
            <a:r>
              <a:rPr lang="en-US" b="1" smtClean="0">
                <a:solidFill>
                  <a:srgbClr val="0000FF"/>
                </a:solidFill>
                <a:latin typeface="Arial" charset="0"/>
              </a:rPr>
              <a:t>7</a:t>
            </a:r>
            <a:r>
              <a:rPr lang="en-US" smtClean="0">
                <a:solidFill>
                  <a:srgbClr val="000000"/>
                </a:solidFill>
                <a:latin typeface="Arial" charset="0"/>
              </a:rPr>
              <a:t>/SF/yr for </a:t>
            </a:r>
            <a:r>
              <a:rPr lang="en-US" smtClean="0">
                <a:solidFill>
                  <a:srgbClr val="0000FF"/>
                </a:solidFill>
                <a:latin typeface="Arial" charset="0"/>
              </a:rPr>
              <a:t>Apartments</a:t>
            </a:r>
            <a:r>
              <a:rPr lang="en-US" smtClean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$</a:t>
            </a:r>
            <a:r>
              <a:rPr lang="en-US" b="1" smtClean="0">
                <a:solidFill>
                  <a:srgbClr val="FF0000"/>
                </a:solidFill>
                <a:latin typeface="Arial" charset="0"/>
              </a:rPr>
              <a:t>13</a:t>
            </a:r>
            <a:r>
              <a:rPr lang="en-US" smtClean="0">
                <a:solidFill>
                  <a:srgbClr val="000000"/>
                </a:solidFill>
                <a:latin typeface="Arial" charset="0"/>
              </a:rPr>
              <a:t>/SF/yr for </a:t>
            </a:r>
            <a:r>
              <a:rPr lang="en-US" smtClean="0">
                <a:solidFill>
                  <a:srgbClr val="FF0000"/>
                </a:solidFill>
                <a:latin typeface="Arial" charset="0"/>
              </a:rPr>
              <a:t>Retail</a:t>
            </a:r>
            <a:r>
              <a:rPr lang="en-US" smtClean="0">
                <a:solidFill>
                  <a:srgbClr val="000000"/>
                </a:solidFill>
                <a:latin typeface="Arial" charset="0"/>
              </a:rPr>
              <a:t> space.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533400" y="381000"/>
            <a:ext cx="861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000">
                <a:latin typeface="Arial" charset="0"/>
                <a:cs typeface="Times New Roman" pitchFamily="18" charset="0"/>
              </a:rPr>
              <a:t>1999 prices for a typical (same) house: 2200 SF, 4BR/2B, 2-car Garage…</a:t>
            </a:r>
            <a:endParaRPr lang="en-US" sz="2400"/>
          </a:p>
        </p:txBody>
      </p:sp>
      <p:sp>
        <p:nvSpPr>
          <p:cNvPr id="26627" name="Rectangle 135"/>
          <p:cNvSpPr>
            <a:spLocks noChangeArrowheads="1"/>
          </p:cNvSpPr>
          <p:nvPr/>
        </p:nvSpPr>
        <p:spPr bwMode="auto">
          <a:xfrm>
            <a:off x="1676400" y="5410200"/>
            <a:ext cx="594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000">
                <a:latin typeface="Arial" charset="0"/>
                <a:cs typeface="Times New Roman" pitchFamily="18" charset="0"/>
              </a:rPr>
              <a:t> </a:t>
            </a:r>
            <a:r>
              <a:rPr lang="en-US" sz="2000" i="1">
                <a:latin typeface="Arial" charset="0"/>
                <a:cs typeface="Times New Roman" pitchFamily="18" charset="0"/>
              </a:rPr>
              <a:t>New York is </a:t>
            </a:r>
            <a:r>
              <a:rPr lang="en-US" sz="2000" i="1" u="sng">
                <a:latin typeface="Arial" charset="0"/>
                <a:cs typeface="Times New Roman" pitchFamily="18" charset="0"/>
              </a:rPr>
              <a:t>10-times</a:t>
            </a:r>
            <a:r>
              <a:rPr lang="en-US" sz="2000" i="1">
                <a:latin typeface="Arial" charset="0"/>
                <a:cs typeface="Times New Roman" pitchFamily="18" charset="0"/>
              </a:rPr>
              <a:t> Houston…</a:t>
            </a:r>
            <a:endParaRPr lang="en-US" sz="1000">
              <a:cs typeface="Times New Roman" pitchFamily="18" charset="0"/>
            </a:endParaRPr>
          </a:p>
          <a:p>
            <a:pPr algn="ctr"/>
            <a:r>
              <a:rPr lang="en-US" sz="2000" i="1">
                <a:latin typeface="Arial" charset="0"/>
                <a:cs typeface="Times New Roman" pitchFamily="18" charset="0"/>
              </a:rPr>
              <a:t>Boston is almost </a:t>
            </a:r>
            <a:r>
              <a:rPr lang="en-US" sz="2000" i="1" u="sng">
                <a:latin typeface="Arial" charset="0"/>
                <a:cs typeface="Times New Roman" pitchFamily="18" charset="0"/>
              </a:rPr>
              <a:t>3-times</a:t>
            </a:r>
            <a:r>
              <a:rPr lang="en-US" sz="2000" i="1">
                <a:latin typeface="Arial" charset="0"/>
                <a:cs typeface="Times New Roman" pitchFamily="18" charset="0"/>
              </a:rPr>
              <a:t> Pittsburgh:</a:t>
            </a:r>
            <a:endParaRPr lang="en-US" sz="2400"/>
          </a:p>
        </p:txBody>
      </p:sp>
      <p:sp>
        <p:nvSpPr>
          <p:cNvPr id="26628" name="Rectangle 136"/>
          <p:cNvSpPr>
            <a:spLocks noChangeArrowheads="1"/>
          </p:cNvSpPr>
          <p:nvPr/>
        </p:nvSpPr>
        <p:spPr bwMode="auto">
          <a:xfrm>
            <a:off x="1143000" y="6172200"/>
            <a:ext cx="7086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eaLnBrk="1" hangingPunct="1"/>
            <a:r>
              <a:rPr lang="en-US" sz="2400" b="1" i="1">
                <a:latin typeface="Arial" charset="0"/>
                <a:cs typeface="Times New Roman" pitchFamily="18" charset="0"/>
              </a:rPr>
              <a:t>“Location, location, location…”</a:t>
            </a:r>
            <a:endParaRPr lang="en-US" sz="2400"/>
          </a:p>
        </p:txBody>
      </p:sp>
      <p:graphicFrame>
        <p:nvGraphicFramePr>
          <p:cNvPr id="206115" name="Group 291"/>
          <p:cNvGraphicFramePr>
            <a:graphicFrameLocks noGrp="1"/>
          </p:cNvGraphicFramePr>
          <p:nvPr/>
        </p:nvGraphicFramePr>
        <p:xfrm>
          <a:off x="1066800" y="838200"/>
          <a:ext cx="7086600" cy="4602390"/>
        </p:xfrm>
        <a:graphic>
          <a:graphicData uri="http://schemas.openxmlformats.org/drawingml/2006/table">
            <a:tbl>
              <a:tblPr/>
              <a:tblGrid>
                <a:gridCol w="3429000"/>
                <a:gridCol w="2133600"/>
                <a:gridCol w="1524000"/>
              </a:tblGrid>
              <a:tr h="3047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City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Price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Index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Houston, TX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$115,000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50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Pittsburgh, PA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$163,000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70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Dallas, TX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$180,000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78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Atlanta, GA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$200,000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87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Cleveland, OH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$201,000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87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Cincinnati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$231,000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100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Chicago, IL (Schaumburg)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$300,000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130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New York, NY (Westchstr)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$353,000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153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Chicago, IL (Lincoln Pk)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$409,000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177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Boston, MA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$421,000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182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Los Angeles, CA (Hollywd)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$530,000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229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San Francisco, CA (city)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$720,000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311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New York, NY (Manhattan)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$1,144,000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90204" pitchFamily="34" charset="0"/>
                          <a:cs typeface="Arial" panose="020B0604020202090204" pitchFamily="34" charset="0"/>
                        </a:rPr>
                        <a:t>495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Source: Caldwell-Banker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b="1" i="1" smtClean="0"/>
              <a:t>Two major dimensions of space mkt segmentation:</a:t>
            </a:r>
            <a:endParaRPr lang="en-US" i="1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Geographic </a:t>
            </a:r>
            <a:r>
              <a:rPr lang="en-US" dirty="0" smtClean="0">
                <a:latin typeface="Arial" charset="0"/>
              </a:rPr>
              <a:t>location</a:t>
            </a:r>
            <a:endParaRPr lang="en-US" dirty="0" smtClean="0">
              <a:latin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</a:rPr>
              <a:t>Property </a:t>
            </a:r>
            <a:r>
              <a:rPr lang="en-US" dirty="0" smtClean="0">
                <a:latin typeface="Arial" charset="0"/>
              </a:rPr>
              <a:t>type</a:t>
            </a:r>
            <a:endParaRPr lang="en-US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b="1" i="1" smtClean="0"/>
              <a:t>Geographic location: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Basic unit is the “</a:t>
            </a:r>
            <a:r>
              <a:rPr lang="en-US" u="sng" dirty="0" smtClean="0">
                <a:latin typeface="Arial" charset="0"/>
              </a:rPr>
              <a:t>metropolitan area</a:t>
            </a:r>
            <a:r>
              <a:rPr lang="en-US" dirty="0" smtClean="0">
                <a:latin typeface="Arial" charset="0"/>
              </a:rPr>
              <a:t>” (“</a:t>
            </a:r>
            <a:r>
              <a:rPr lang="en-US" dirty="0" err="1" smtClean="0">
                <a:latin typeface="Arial" charset="0"/>
              </a:rPr>
              <a:t>MSA</a:t>
            </a:r>
            <a:r>
              <a:rPr lang="en-US" dirty="0" smtClean="0">
                <a:latin typeface="Arial" charset="0"/>
              </a:rPr>
              <a:t>”)</a:t>
            </a:r>
            <a:endParaRPr lang="en-US" dirty="0" smtClean="0">
              <a:latin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</a:rPr>
              <a:t>Sub-markets (e.g., </a:t>
            </a:r>
            <a:r>
              <a:rPr lang="en-US" dirty="0" err="1" smtClean="0">
                <a:latin typeface="Arial" charset="0"/>
              </a:rPr>
              <a:t>CBD</a:t>
            </a:r>
            <a:r>
              <a:rPr lang="en-US" dirty="0" smtClean="0">
                <a:latin typeface="Arial" charset="0"/>
              </a:rPr>
              <a:t>, Suburban, neighborhoods) also </a:t>
            </a:r>
            <a:r>
              <a:rPr lang="en-US" dirty="0" smtClean="0">
                <a:latin typeface="Arial" charset="0"/>
              </a:rPr>
              <a:t>important</a:t>
            </a:r>
            <a:endParaRPr lang="en-US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b="1" i="1" smtClean="0"/>
              <a:t>Property type: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Residential (apartment)</a:t>
            </a:r>
          </a:p>
          <a:p>
            <a:pPr eaLnBrk="1" hangingPunct="1"/>
            <a:r>
              <a:rPr lang="en-US" smtClean="0">
                <a:latin typeface="Arial" charset="0"/>
              </a:rPr>
              <a:t>Office</a:t>
            </a:r>
          </a:p>
          <a:p>
            <a:pPr eaLnBrk="1" hangingPunct="1"/>
            <a:r>
              <a:rPr lang="en-US" smtClean="0">
                <a:latin typeface="Arial" charset="0"/>
              </a:rPr>
              <a:t>Industrial (warehouse)</a:t>
            </a:r>
          </a:p>
          <a:p>
            <a:pPr eaLnBrk="1" hangingPunct="1"/>
            <a:r>
              <a:rPr lang="en-US" smtClean="0">
                <a:latin typeface="Arial" charset="0"/>
              </a:rPr>
              <a:t>Retail</a:t>
            </a:r>
          </a:p>
          <a:p>
            <a:pPr eaLnBrk="1" hangingPunct="1"/>
            <a:r>
              <a:rPr lang="en-US" smtClean="0">
                <a:latin typeface="Arial" charset="0"/>
              </a:rPr>
              <a:t>Other (hotels, health-care, etc…)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b="1" i="1" smtClean="0"/>
              <a:t>Example space market: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i="1" smtClean="0">
                <a:latin typeface="Arial" charset="0"/>
              </a:rPr>
              <a:t>Cincinnati CBD Class A Office Mkt, 1980s-90s…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800" smtClean="0"/>
              <a:t>Exhibit 1-1: Office Demand as a Function of Employment, the 1980s…</a:t>
            </a: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24000"/>
            <a:ext cx="6934200" cy="4105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1748" name="Text Box 9"/>
          <p:cNvSpPr txBox="1">
            <a:spLocks noChangeArrowheads="1"/>
          </p:cNvSpPr>
          <p:nvPr/>
        </p:nvSpPr>
        <p:spPr bwMode="auto">
          <a:xfrm>
            <a:off x="457200" y="57912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i="1">
                <a:latin typeface="Arial" charset="0"/>
                <a:cs typeface="Arial" charset="0"/>
              </a:rPr>
              <a:t>Note:</a:t>
            </a:r>
            <a:r>
              <a:rPr lang="en-US" sz="2400">
                <a:latin typeface="Arial" charset="0"/>
                <a:cs typeface="Arial" charset="0"/>
              </a:rPr>
              <a:t> Pretty “normal” shaped </a:t>
            </a:r>
            <a:r>
              <a:rPr lang="en-US" sz="2400" b="1">
                <a:latin typeface="Arial" charset="0"/>
                <a:cs typeface="Arial" charset="0"/>
              </a:rPr>
              <a:t>demand</a:t>
            </a:r>
            <a:r>
              <a:rPr lang="en-US" sz="2400">
                <a:latin typeface="Arial" charset="0"/>
                <a:cs typeface="Arial" charset="0"/>
              </a:rPr>
              <a:t> function</a:t>
            </a:r>
            <a:r>
              <a:rPr lang="en-US" sz="240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800" b="1" smtClean="0">
                <a:cs typeface="Times New Roman" panose="02020603050405020304" pitchFamily="18" charset="0"/>
              </a:rPr>
              <a:t>1.1.3.</a:t>
            </a:r>
            <a:r>
              <a:rPr lang="en-US" sz="2800" smtClean="0">
                <a:cs typeface="Times New Roman" panose="02020603050405020304" pitchFamily="18" charset="0"/>
              </a:rPr>
              <a:t> The real estate space </a:t>
            </a:r>
            <a:r>
              <a:rPr lang="en-US" sz="2800" b="1" smtClean="0">
                <a:cs typeface="Times New Roman" panose="02020603050405020304" pitchFamily="18" charset="0"/>
              </a:rPr>
              <a:t>supply </a:t>
            </a:r>
            <a:r>
              <a:rPr lang="en-US" sz="2800" smtClean="0">
                <a:cs typeface="Times New Roman" panose="02020603050405020304" pitchFamily="18" charset="0"/>
              </a:rPr>
              <a:t>function has a more peculiar shape…</a:t>
            </a:r>
            <a:endParaRPr lang="en-US" sz="2800" b="1" smtClean="0">
              <a:cs typeface="Times New Roman" panose="02020603050405020304" pitchFamily="18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cs typeface="Times New Roman" pitchFamily="18" charset="0"/>
              </a:rPr>
              <a:t>Real estate space long-run supply is </a:t>
            </a:r>
            <a:r>
              <a:rPr lang="en-US" sz="2800" b="1" i="1" smtClean="0">
                <a:cs typeface="Times New Roman" pitchFamily="18" charset="0"/>
              </a:rPr>
              <a:t>kinked</a:t>
            </a:r>
            <a:r>
              <a:rPr lang="en-US" sz="2800" smtClean="0">
                <a:cs typeface="Times New Roman" pitchFamily="18" charset="0"/>
              </a:rPr>
              <a:t>…</a:t>
            </a:r>
            <a:r>
              <a:rPr lang="en-US" sz="2800" b="1" smtClean="0">
                <a:cs typeface="Times New Roman" pitchFamily="18" charset="0"/>
              </a:rPr>
              <a:t/>
            </a:r>
            <a:br>
              <a:rPr lang="en-US" sz="2800" b="1" smtClean="0">
                <a:cs typeface="Times New Roman" pitchFamily="18" charset="0"/>
              </a:rPr>
            </a:br>
            <a:endParaRPr lang="en-US" sz="2800" b="1" smtClean="0">
              <a:cs typeface="Times New Roman" pitchFamily="18" charset="0"/>
            </a:endParaRP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057400"/>
            <a:ext cx="5486400" cy="325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609600" y="5486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800" dirty="0">
                <a:cs typeface="Times New Roman" pitchFamily="18" charset="0"/>
              </a:rPr>
              <a:t>This is due to the </a:t>
            </a:r>
            <a:r>
              <a:rPr lang="en-US" sz="2800" b="1" i="1" dirty="0">
                <a:cs typeface="Times New Roman" pitchFamily="18" charset="0"/>
              </a:rPr>
              <a:t>longevity</a:t>
            </a:r>
            <a:r>
              <a:rPr lang="en-US" sz="2800" dirty="0">
                <a:cs typeface="Times New Roman" pitchFamily="18" charset="0"/>
              </a:rPr>
              <a:t> of buildings</a:t>
            </a:r>
            <a:r>
              <a:rPr lang="en-US" sz="2800" dirty="0" smtClean="0">
                <a:cs typeface="Times New Roman" pitchFamily="18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dirty="0" smtClean="0">
                <a:cs typeface="Times New Roman" pitchFamily="18" charset="0"/>
              </a:rPr>
              <a:t>(</a:t>
            </a:r>
            <a:r>
              <a:rPr lang="en-US" sz="2400" i="1" dirty="0">
                <a:cs typeface="Times New Roman" pitchFamily="18" charset="0"/>
              </a:rPr>
              <a:t>You can add them a lot easier than you can subtract them!</a:t>
            </a:r>
            <a:r>
              <a:rPr lang="en-US" sz="2400" dirty="0">
                <a:cs typeface="Times New Roman" pitchFamily="18" charset="0"/>
              </a:rPr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800" b="1" smtClean="0">
                <a:cs typeface="Times New Roman" panose="02020603050405020304" pitchFamily="18" charset="0"/>
              </a:rPr>
              <a:t>1.1.4 Supply, Development, &amp; Rent…</a:t>
            </a:r>
            <a:endParaRPr lang="en-US" sz="2800" smtClean="0">
              <a:cs typeface="Times New Roman" panose="02020603050405020304" pitchFamily="18" charset="0"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pPr marL="2976563" indent="-2976563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743200" algn="ctr"/>
              </a:tabLst>
            </a:pPr>
            <a:r>
              <a:rPr lang="en-US" sz="2800" dirty="0" smtClean="0">
                <a:cs typeface="Times New Roman" pitchFamily="18" charset="0"/>
              </a:rPr>
              <a:t>Supply </a:t>
            </a:r>
            <a:r>
              <a:rPr lang="en-US" sz="2800" dirty="0" smtClean="0">
                <a:cs typeface="Times New Roman" pitchFamily="18" charset="0"/>
              </a:rPr>
              <a:t>function	=	Long-run </a:t>
            </a:r>
            <a:r>
              <a:rPr lang="en-US" sz="2800" dirty="0" smtClean="0">
                <a:cs typeface="Times New Roman" pitchFamily="18" charset="0"/>
              </a:rPr>
              <a:t>Marginal Cost function (</a:t>
            </a:r>
            <a:r>
              <a:rPr lang="en-US" sz="2800" dirty="0" err="1" smtClean="0">
                <a:cs typeface="Times New Roman" pitchFamily="18" charset="0"/>
              </a:rPr>
              <a:t>LRMC</a:t>
            </a:r>
            <a:r>
              <a:rPr lang="en-US" sz="2800" dirty="0" smtClean="0">
                <a:cs typeface="Times New Roman" pitchFamily="18" charset="0"/>
              </a:rPr>
              <a:t>)</a:t>
            </a:r>
            <a:endParaRPr lang="en-US" sz="2800" dirty="0" smtClean="0">
              <a:cs typeface="Times New Roman" pitchFamily="18" charset="0"/>
            </a:endParaRPr>
          </a:p>
          <a:p>
            <a:pPr marL="2976563" indent="-2976563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743200" algn="ctr"/>
              </a:tabLst>
            </a:pPr>
            <a:r>
              <a:rPr lang="en-US" sz="2800" dirty="0" err="1" smtClean="0">
                <a:cs typeface="Times New Roman" pitchFamily="18" charset="0"/>
              </a:rPr>
              <a:t>LRMC</a:t>
            </a:r>
            <a:r>
              <a:rPr lang="en-US" sz="2800" dirty="0" smtClean="0">
                <a:cs typeface="Times New Roman" pitchFamily="18" charset="0"/>
              </a:rPr>
              <a:t>	=	Virtually </a:t>
            </a:r>
            <a:r>
              <a:rPr lang="en-US" sz="2800" dirty="0" smtClean="0">
                <a:cs typeface="Times New Roman" pitchFamily="18" charset="0"/>
              </a:rPr>
              <a:t>zero (at and below existing supply</a:t>
            </a:r>
            <a:r>
              <a:rPr lang="en-US" sz="2800" dirty="0" smtClean="0">
                <a:cs typeface="Times New Roman" pitchFamily="18" charset="0"/>
              </a:rPr>
              <a:t>)</a:t>
            </a:r>
            <a:endParaRPr lang="en-US" sz="2800" dirty="0" smtClean="0">
              <a:cs typeface="Times New Roman" pitchFamily="18" charset="0"/>
            </a:endParaRPr>
          </a:p>
          <a:p>
            <a:pPr marL="2976563" indent="-2976563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743200" algn="ctr"/>
              </a:tabLst>
            </a:pPr>
            <a:r>
              <a:rPr lang="en-US" sz="2800" dirty="0" err="1" smtClean="0">
                <a:cs typeface="Times New Roman" pitchFamily="18" charset="0"/>
              </a:rPr>
              <a:t>LRMC</a:t>
            </a:r>
            <a:r>
              <a:rPr lang="en-US" sz="2800" dirty="0" smtClean="0">
                <a:cs typeface="Times New Roman" pitchFamily="18" charset="0"/>
              </a:rPr>
              <a:t>	=	Development </a:t>
            </a:r>
            <a:r>
              <a:rPr lang="en-US" sz="2800" dirty="0" smtClean="0">
                <a:cs typeface="Times New Roman" pitchFamily="18" charset="0"/>
              </a:rPr>
              <a:t>cost (beyond existing supply</a:t>
            </a:r>
            <a:r>
              <a:rPr lang="en-US" sz="2800" dirty="0" smtClean="0">
                <a:cs typeface="Times New Roman" pitchFamily="18" charset="0"/>
              </a:rPr>
              <a:t>)</a:t>
            </a:r>
            <a:endParaRPr lang="en-US" sz="2800" dirty="0" smtClean="0">
              <a:cs typeface="Times New Roman" pitchFamily="18" charset="0"/>
            </a:endParaRPr>
          </a:p>
          <a:p>
            <a:pPr marL="2976563" indent="-2976563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743200" algn="ctr"/>
              </a:tabLst>
            </a:pPr>
            <a:r>
              <a:rPr lang="en-US" sz="2800" dirty="0" smtClean="0">
                <a:cs typeface="Times New Roman" pitchFamily="18" charset="0"/>
              </a:rPr>
              <a:t>Development </a:t>
            </a:r>
            <a:r>
              <a:rPr lang="en-US" sz="2800" dirty="0" smtClean="0">
                <a:cs typeface="Times New Roman" pitchFamily="18" charset="0"/>
              </a:rPr>
              <a:t>cost	=	Construction </a:t>
            </a:r>
            <a:r>
              <a:rPr lang="en-US" sz="2800" dirty="0" smtClean="0">
                <a:cs typeface="Times New Roman" pitchFamily="18" charset="0"/>
              </a:rPr>
              <a:t>+ Land (</a:t>
            </a:r>
            <a:r>
              <a:rPr lang="en-US" sz="2800" dirty="0" smtClean="0">
                <a:cs typeface="Times New Roman" pitchFamily="18" charset="0"/>
              </a:rPr>
              <a:t>including developer profit)</a:t>
            </a:r>
            <a:endParaRPr lang="en-US" sz="2800" dirty="0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i="1" smtClean="0"/>
              <a:t>What’s a “market”?…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u="sng" dirty="0" smtClean="0">
                <a:latin typeface="Arial" charset="0"/>
              </a:rPr>
              <a:t>A mechanism for the </a:t>
            </a:r>
            <a:r>
              <a:rPr lang="en-US" u="sng" dirty="0" smtClean="0">
                <a:solidFill>
                  <a:srgbClr val="0000FF"/>
                </a:solidFill>
                <a:latin typeface="Arial" charset="0"/>
              </a:rPr>
              <a:t>voluntary</a:t>
            </a:r>
            <a:r>
              <a:rPr lang="en-US" u="sng" dirty="0" smtClean="0">
                <a:latin typeface="Arial" charset="0"/>
              </a:rPr>
              <a:t> exchange of goods and services among </a:t>
            </a:r>
            <a:r>
              <a:rPr lang="en-US" u="sng" dirty="0" smtClean="0">
                <a:solidFill>
                  <a:srgbClr val="0000FF"/>
                </a:solidFill>
                <a:latin typeface="Arial" charset="0"/>
              </a:rPr>
              <a:t>owners</a:t>
            </a:r>
            <a:r>
              <a:rPr lang="en-US" u="sng" dirty="0" smtClean="0">
                <a:latin typeface="Arial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057400"/>
            <a:ext cx="5486400" cy="325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6317" name="Group 13"/>
          <p:cNvGrpSpPr>
            <a:grpSpLocks/>
          </p:cNvGrpSpPr>
          <p:nvPr/>
        </p:nvGrpSpPr>
        <p:grpSpPr bwMode="auto">
          <a:xfrm>
            <a:off x="1295400" y="609600"/>
            <a:ext cx="7086600" cy="2286000"/>
            <a:chOff x="816" y="384"/>
            <a:chExt cx="4464" cy="1440"/>
          </a:xfrm>
        </p:grpSpPr>
        <p:sp>
          <p:nvSpPr>
            <p:cNvPr id="34823" name="Text Box 9"/>
            <p:cNvSpPr txBox="1">
              <a:spLocks noChangeArrowheads="1"/>
            </p:cNvSpPr>
            <p:nvPr/>
          </p:nvSpPr>
          <p:spPr bwMode="auto">
            <a:xfrm>
              <a:off x="816" y="384"/>
              <a:ext cx="4464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sz="2400" b="1"/>
                <a:t> Rising LRMC </a:t>
              </a:r>
              <a:r>
                <a:rPr lang="en-US" sz="2400" i="1"/>
                <a:t>(costs more to build next than last)</a:t>
              </a:r>
              <a:r>
                <a:rPr lang="en-US" sz="2400" b="1"/>
                <a:t> </a:t>
              </a:r>
              <a:r>
                <a:rPr lang="en-US" sz="2400" b="1">
                  <a:sym typeface="Wingdings" pitchFamily="2" charset="2"/>
                </a:rPr>
                <a:t> </a:t>
              </a:r>
              <a:r>
                <a:rPr lang="en-US" sz="2400" b="1" i="1">
                  <a:sym typeface="Wingdings" pitchFamily="2" charset="2"/>
                </a:rPr>
                <a:t>	Land scarcity, Location demand growth</a:t>
              </a:r>
              <a:endParaRPr lang="en-US" sz="2400" b="1"/>
            </a:p>
          </p:txBody>
        </p:sp>
        <p:sp>
          <p:nvSpPr>
            <p:cNvPr id="34824" name="AutoShape 11"/>
            <p:cNvSpPr>
              <a:spLocks noChangeArrowheads="1"/>
            </p:cNvSpPr>
            <p:nvPr/>
          </p:nvSpPr>
          <p:spPr bwMode="auto">
            <a:xfrm>
              <a:off x="3936" y="1008"/>
              <a:ext cx="192" cy="816"/>
            </a:xfrm>
            <a:prstGeom prst="downArrow">
              <a:avLst>
                <a:gd name="adj1" fmla="val 50000"/>
                <a:gd name="adj2" fmla="val 106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</p:grpSp>
      <p:grpSp>
        <p:nvGrpSpPr>
          <p:cNvPr id="226318" name="Group 14"/>
          <p:cNvGrpSpPr>
            <a:grpSpLocks/>
          </p:cNvGrpSpPr>
          <p:nvPr/>
        </p:nvGrpSpPr>
        <p:grpSpPr bwMode="auto">
          <a:xfrm>
            <a:off x="1371600" y="3962400"/>
            <a:ext cx="7086600" cy="2279650"/>
            <a:chOff x="864" y="2496"/>
            <a:chExt cx="4464" cy="1436"/>
          </a:xfrm>
        </p:grpSpPr>
        <p:sp>
          <p:nvSpPr>
            <p:cNvPr id="34821" name="Text Box 10"/>
            <p:cNvSpPr txBox="1">
              <a:spLocks noChangeArrowheads="1"/>
            </p:cNvSpPr>
            <p:nvPr/>
          </p:nvSpPr>
          <p:spPr bwMode="auto">
            <a:xfrm>
              <a:off x="864" y="3408"/>
              <a:ext cx="4464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sz="2400" b="1"/>
                <a:t> Falling LRMC </a:t>
              </a:r>
              <a:r>
                <a:rPr lang="en-US" sz="2400" i="1"/>
                <a:t>(costs less to build next than last)</a:t>
              </a:r>
              <a:r>
                <a:rPr lang="en-US" sz="2400" b="1"/>
                <a:t> </a:t>
              </a:r>
              <a:r>
                <a:rPr lang="en-US" sz="2400" b="1">
                  <a:sym typeface="Wingdings" pitchFamily="2" charset="2"/>
                </a:rPr>
                <a:t> </a:t>
              </a:r>
              <a:r>
                <a:rPr lang="en-US" sz="2400" b="1" i="1">
                  <a:sym typeface="Wingdings" pitchFamily="2" charset="2"/>
                </a:rPr>
                <a:t>	Loss of centrality, Location demand decline</a:t>
              </a:r>
            </a:p>
          </p:txBody>
        </p:sp>
        <p:sp>
          <p:nvSpPr>
            <p:cNvPr id="34822" name="AutoShape 12"/>
            <p:cNvSpPr>
              <a:spLocks noChangeArrowheads="1"/>
            </p:cNvSpPr>
            <p:nvPr/>
          </p:nvSpPr>
          <p:spPr bwMode="auto">
            <a:xfrm>
              <a:off x="3984" y="2496"/>
              <a:ext cx="192" cy="912"/>
            </a:xfrm>
            <a:prstGeom prst="upArrow">
              <a:avLst>
                <a:gd name="adj1" fmla="val 50000"/>
                <a:gd name="adj2" fmla="val 1187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10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057400"/>
            <a:ext cx="5486400" cy="325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5843" name="Group 1030"/>
          <p:cNvGrpSpPr>
            <a:grpSpLocks/>
          </p:cNvGrpSpPr>
          <p:nvPr/>
        </p:nvGrpSpPr>
        <p:grpSpPr bwMode="auto">
          <a:xfrm>
            <a:off x="1371600" y="3962400"/>
            <a:ext cx="7086600" cy="2279650"/>
            <a:chOff x="864" y="2496"/>
            <a:chExt cx="4464" cy="1436"/>
          </a:xfrm>
        </p:grpSpPr>
        <p:sp>
          <p:nvSpPr>
            <p:cNvPr id="35847" name="Text Box 1031"/>
            <p:cNvSpPr txBox="1">
              <a:spLocks noChangeArrowheads="1"/>
            </p:cNvSpPr>
            <p:nvPr/>
          </p:nvSpPr>
          <p:spPr bwMode="auto">
            <a:xfrm>
              <a:off x="864" y="3408"/>
              <a:ext cx="4464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sz="2400" b="1"/>
                <a:t> Falling LRMC </a:t>
              </a:r>
              <a:r>
                <a:rPr lang="en-US" sz="2400" i="1">
                  <a:solidFill>
                    <a:srgbClr val="FF0000"/>
                  </a:solidFill>
                </a:rPr>
                <a:t>(Land available, Trans/Tel Infra)</a:t>
              </a:r>
              <a:r>
                <a:rPr lang="en-US" sz="2400" b="1"/>
                <a:t> </a:t>
              </a:r>
              <a:r>
                <a:rPr lang="en-US" sz="2400" b="1">
                  <a:sym typeface="Wingdings" pitchFamily="2" charset="2"/>
                </a:rPr>
                <a:t> </a:t>
              </a:r>
              <a:r>
                <a:rPr lang="en-US" sz="2400" b="1" i="1">
                  <a:sym typeface="Wingdings" pitchFamily="2" charset="2"/>
                </a:rPr>
                <a:t>	</a:t>
              </a:r>
              <a:r>
                <a:rPr lang="en-US" sz="2400" b="1" i="1">
                  <a:solidFill>
                    <a:srgbClr val="FF0000"/>
                  </a:solidFill>
                  <a:sym typeface="Wingdings" pitchFamily="2" charset="2"/>
                </a:rPr>
                <a:t>Typical CBD in Midwest &amp; South</a:t>
              </a:r>
              <a:endParaRPr lang="en-US" sz="2400" b="1" i="1">
                <a:sym typeface="Wingdings" pitchFamily="2" charset="2"/>
              </a:endParaRPr>
            </a:p>
          </p:txBody>
        </p:sp>
        <p:sp>
          <p:nvSpPr>
            <p:cNvPr id="35848" name="AutoShape 1032"/>
            <p:cNvSpPr>
              <a:spLocks noChangeArrowheads="1"/>
            </p:cNvSpPr>
            <p:nvPr/>
          </p:nvSpPr>
          <p:spPr bwMode="auto">
            <a:xfrm>
              <a:off x="3984" y="2496"/>
              <a:ext cx="192" cy="912"/>
            </a:xfrm>
            <a:prstGeom prst="upArrow">
              <a:avLst>
                <a:gd name="adj1" fmla="val 50000"/>
                <a:gd name="adj2" fmla="val 1187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</p:grpSp>
      <p:grpSp>
        <p:nvGrpSpPr>
          <p:cNvPr id="35844" name="Group 1033"/>
          <p:cNvGrpSpPr>
            <a:grpSpLocks/>
          </p:cNvGrpSpPr>
          <p:nvPr/>
        </p:nvGrpSpPr>
        <p:grpSpPr bwMode="auto">
          <a:xfrm>
            <a:off x="1295400" y="609600"/>
            <a:ext cx="7086600" cy="2286000"/>
            <a:chOff x="816" y="384"/>
            <a:chExt cx="4464" cy="1440"/>
          </a:xfrm>
        </p:grpSpPr>
        <p:sp>
          <p:nvSpPr>
            <p:cNvPr id="35845" name="Text Box 1034"/>
            <p:cNvSpPr txBox="1">
              <a:spLocks noChangeArrowheads="1"/>
            </p:cNvSpPr>
            <p:nvPr/>
          </p:nvSpPr>
          <p:spPr bwMode="auto">
            <a:xfrm>
              <a:off x="816" y="384"/>
              <a:ext cx="4464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sz="2400" b="1"/>
                <a:t> Rising LRMC </a:t>
              </a:r>
              <a:r>
                <a:rPr lang="en-US" sz="2400" i="1">
                  <a:solidFill>
                    <a:srgbClr val="FF0000"/>
                  </a:solidFill>
                </a:rPr>
                <a:t>(Islands, Growth constraints)</a:t>
              </a:r>
              <a:r>
                <a:rPr lang="en-US" sz="2400" b="1"/>
                <a:t> </a:t>
              </a:r>
            </a:p>
            <a:p>
              <a:pPr eaLnBrk="1" hangingPunct="1"/>
              <a:r>
                <a:rPr lang="en-US" sz="2400" b="1">
                  <a:sym typeface="Wingdings" pitchFamily="2" charset="2"/>
                </a:rPr>
                <a:t> </a:t>
              </a:r>
              <a:r>
                <a:rPr lang="en-US" sz="2400" b="1" i="1">
                  <a:sym typeface="Wingdings" pitchFamily="2" charset="2"/>
                </a:rPr>
                <a:t>	</a:t>
              </a:r>
              <a:r>
                <a:rPr lang="en-US" sz="2400" b="1" i="1">
                  <a:solidFill>
                    <a:srgbClr val="FF0000"/>
                  </a:solidFill>
                  <a:sym typeface="Wingdings" pitchFamily="2" charset="2"/>
                </a:rPr>
                <a:t>Manhattan, Boston, SF, Honolulu,…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35846" name="AutoShape 1035"/>
            <p:cNvSpPr>
              <a:spLocks noChangeArrowheads="1"/>
            </p:cNvSpPr>
            <p:nvPr/>
          </p:nvSpPr>
          <p:spPr bwMode="auto">
            <a:xfrm>
              <a:off x="3936" y="1008"/>
              <a:ext cx="192" cy="816"/>
            </a:xfrm>
            <a:prstGeom prst="downArrow">
              <a:avLst>
                <a:gd name="adj1" fmla="val 50000"/>
                <a:gd name="adj2" fmla="val 106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ransition spd="slow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800" smtClean="0">
                <a:cs typeface="Times New Roman" panose="02020603050405020304" pitchFamily="18" charset="0"/>
              </a:rPr>
              <a:t>In a market with expanding demand: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8862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sz="2800" b="1" dirty="0" err="1" smtClean="0">
                <a:solidFill>
                  <a:srgbClr val="0000FF"/>
                </a:solidFill>
                <a:cs typeface="Times New Roman" pitchFamily="18" charset="0"/>
              </a:rPr>
              <a:t>LR</a:t>
            </a:r>
            <a:r>
              <a:rPr lang="en-US" sz="2800" b="1" dirty="0" smtClean="0">
                <a:solidFill>
                  <a:srgbClr val="0000FF"/>
                </a:solidFill>
                <a:cs typeface="Times New Roman" pitchFamily="18" charset="0"/>
              </a:rPr>
              <a:t> equilibrium </a:t>
            </a:r>
            <a:r>
              <a:rPr lang="en-US" sz="2800" b="1" dirty="0" smtClean="0">
                <a:solidFill>
                  <a:srgbClr val="0000FF"/>
                </a:solidFill>
                <a:cs typeface="Times New Roman" pitchFamily="18" charset="0"/>
              </a:rPr>
              <a:t>rent</a:t>
            </a:r>
            <a:endParaRPr lang="en-US" sz="2800" dirty="0" smtClean="0"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sz="2800" dirty="0" smtClean="0">
                <a:cs typeface="Times New Roman" pitchFamily="18" charset="0"/>
              </a:rPr>
              <a:t>= “Replacement cost rent”.</a:t>
            </a:r>
            <a:endParaRPr lang="en-US" sz="2800" dirty="0" smtClean="0"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sz="2800" dirty="0" smtClean="0">
                <a:cs typeface="Times New Roman" pitchFamily="18" charset="0"/>
              </a:rPr>
              <a:t>= Rent the market tends to return to</a:t>
            </a:r>
            <a:r>
              <a:rPr lang="en-US" sz="2800" dirty="0" smtClean="0">
                <a:cs typeface="Times New Roman" pitchFamily="18" charset="0"/>
              </a:rPr>
              <a:t>.</a:t>
            </a:r>
            <a:endParaRPr lang="en-US" sz="2800" dirty="0" smtClean="0"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sz="2800" dirty="0" smtClean="0">
                <a:cs typeface="Times New Roman" pitchFamily="18" charset="0"/>
              </a:rPr>
              <a:t>= Rent just sufficient to make new development profitable.</a:t>
            </a:r>
            <a:br>
              <a:rPr lang="en-US" sz="2800" dirty="0" smtClean="0">
                <a:cs typeface="Times New Roman" pitchFamily="18" charset="0"/>
              </a:rPr>
            </a:br>
            <a:endParaRPr lang="en-US" sz="2800" dirty="0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10600" cy="762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Example: Cincinnati CBD office market, 1980s-90s…</a:t>
            </a:r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495800"/>
          </a:xfrm>
        </p:spPr>
        <p:txBody>
          <a:bodyPr/>
          <a:lstStyle/>
          <a:p>
            <a:pPr eaLnBrk="1" hangingPunct="1"/>
            <a:r>
              <a:rPr lang="en-US" sz="2800" dirty="0" err="1" smtClean="0"/>
              <a:t>Devlpt</a:t>
            </a:r>
            <a:r>
              <a:rPr lang="en-US" sz="2800" dirty="0" smtClean="0"/>
              <a:t> Cost = $200/SF (of </a:t>
            </a:r>
            <a:r>
              <a:rPr lang="en-US" sz="2800" dirty="0" err="1" smtClean="0"/>
              <a:t>blt</a:t>
            </a:r>
            <a:r>
              <a:rPr lang="en-US" sz="2800" dirty="0" smtClean="0"/>
              <a:t> space, </a:t>
            </a:r>
            <a:r>
              <a:rPr lang="en-US" sz="2800" dirty="0" err="1" smtClean="0"/>
              <a:t>inclu</a:t>
            </a:r>
            <a:r>
              <a:rPr lang="en-US" sz="2800" dirty="0" smtClean="0"/>
              <a:t> land + construction)</a:t>
            </a:r>
          </a:p>
          <a:p>
            <a:pPr eaLnBrk="1" hangingPunct="1"/>
            <a:r>
              <a:rPr lang="en-US" sz="2800" dirty="0" smtClean="0"/>
              <a:t>Mid-1980s </a:t>
            </a:r>
            <a:r>
              <a:rPr lang="en-US" sz="2800" dirty="0" err="1" smtClean="0"/>
              <a:t>CBD</a:t>
            </a:r>
            <a:r>
              <a:rPr lang="en-US" sz="2800" dirty="0" smtClean="0"/>
              <a:t> office </a:t>
            </a:r>
            <a:r>
              <a:rPr lang="en-US" sz="2800" dirty="0" err="1" smtClean="0"/>
              <a:t>bldgs</a:t>
            </a:r>
            <a:r>
              <a:rPr lang="en-US" sz="2800" dirty="0" smtClean="0"/>
              <a:t> were selling at “8% cap </a:t>
            </a:r>
            <a:r>
              <a:rPr lang="en-US" sz="2800" dirty="0" smtClean="0"/>
              <a:t>rates.”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That means investors at that time were willing to pay</a:t>
            </a:r>
            <a:br>
              <a:rPr lang="en-US" sz="2800" dirty="0" smtClean="0"/>
            </a:br>
            <a:endParaRPr lang="en-US" sz="2800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2800" dirty="0" smtClean="0"/>
              <a:t>$1 / 0.08 = $12.50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per dollar of current net income produced by the bldg.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7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7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7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7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7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7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Thus, if office </a:t>
            </a:r>
            <a:r>
              <a:rPr lang="en-US" sz="2800" dirty="0" err="1" smtClean="0"/>
              <a:t>bldgs</a:t>
            </a:r>
            <a:r>
              <a:rPr lang="en-US" sz="2800" dirty="0" smtClean="0"/>
              <a:t> could generate $16/SF of net rent, then it would be just profitable to develop new buildings:</a:t>
            </a:r>
            <a:br>
              <a:rPr lang="en-US" sz="2800" dirty="0" smtClean="0"/>
            </a:br>
            <a:r>
              <a:rPr lang="en-US" sz="2800" dirty="0" smtClean="0"/>
              <a:t>$16 / 0.08 = $200 = </a:t>
            </a:r>
            <a:r>
              <a:rPr lang="en-US" sz="2800" dirty="0" err="1" smtClean="0"/>
              <a:t>Devlpt</a:t>
            </a:r>
            <a:r>
              <a:rPr lang="en-US" sz="2800" dirty="0" smtClean="0"/>
              <a:t> Cost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Thus, $16/SF is the </a:t>
            </a:r>
            <a:r>
              <a:rPr lang="en-US" sz="2800" dirty="0" err="1" smtClean="0"/>
              <a:t>LR</a:t>
            </a:r>
            <a:r>
              <a:rPr lang="en-US" sz="2800" dirty="0" smtClean="0"/>
              <a:t> equilibrium (“Replacement Cost”) rent.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Rents at $16/SF or more, with cap rates at 8% or less, would tend to trigger new development of downtown office buildings in Cincinnati in the 1980s.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10600" cy="762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Example: Cincinnati CBD office market, 1980s-90s…</a:t>
            </a:r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609600" y="5562600"/>
            <a:ext cx="8153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But would this new development really turn out to be profitable?…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autoUpdateAnimBg="0"/>
      <p:bldP spid="15463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6858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800" b="1" smtClean="0">
                <a:cs typeface="Times New Roman" panose="02020603050405020304" pitchFamily="18" charset="0"/>
              </a:rPr>
              <a:t>1.1.5. Forecasting Future Rents…</a:t>
            </a:r>
            <a:endParaRPr lang="en-US" sz="2800" smtClean="0">
              <a:cs typeface="Times New Roman" panose="02020603050405020304" pitchFamily="18" charset="0"/>
            </a:endParaRP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2362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i="1" dirty="0" smtClean="0">
                <a:cs typeface="Times New Roman" pitchFamily="18" charset="0"/>
              </a:rPr>
              <a:t>You need to forecast changes in </a:t>
            </a:r>
            <a:r>
              <a:rPr lang="en-US" b="1" i="1" dirty="0" smtClean="0">
                <a:cs typeface="Times New Roman" pitchFamily="18" charset="0"/>
              </a:rPr>
              <a:t>both</a:t>
            </a:r>
            <a:r>
              <a:rPr lang="en-US" i="1" dirty="0" smtClean="0">
                <a:cs typeface="Times New Roman" pitchFamily="18" charset="0"/>
              </a:rPr>
              <a:t> future </a:t>
            </a:r>
            <a:r>
              <a:rPr lang="en-US" i="1" dirty="0" smtClean="0">
                <a:solidFill>
                  <a:srgbClr val="FF0000"/>
                </a:solidFill>
                <a:cs typeface="Times New Roman" pitchFamily="18" charset="0"/>
              </a:rPr>
              <a:t>demand</a:t>
            </a:r>
            <a:r>
              <a:rPr lang="en-US" i="1" dirty="0" smtClean="0">
                <a:cs typeface="Times New Roman" pitchFamily="18" charset="0"/>
              </a:rPr>
              <a:t> and future </a:t>
            </a:r>
            <a:r>
              <a:rPr lang="en-US" i="1" dirty="0" smtClean="0">
                <a:solidFill>
                  <a:srgbClr val="FF0000"/>
                </a:solidFill>
                <a:cs typeface="Times New Roman" pitchFamily="18" charset="0"/>
              </a:rPr>
              <a:t>supply</a:t>
            </a:r>
            <a:r>
              <a:rPr lang="en-US" i="1" dirty="0" smtClean="0">
                <a:cs typeface="Times New Roman" pitchFamily="18" charset="0"/>
              </a:rPr>
              <a:t>, and consider that the “kink point” moves out with increases in current stock of supply…</a:t>
            </a:r>
            <a:endParaRPr lang="en-US" dirty="0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800" i="1" smtClean="0">
                <a:cs typeface="Times New Roman" panose="02020603050405020304" pitchFamily="18" charset="0"/>
              </a:rPr>
              <a:t>What happened in the Cincinnati office market at the end of the 1980s, through early 1990s…</a:t>
            </a:r>
          </a:p>
        </p:txBody>
      </p:sp>
      <p:graphicFrame>
        <p:nvGraphicFramePr>
          <p:cNvPr id="40963" name="Object 5"/>
          <p:cNvGraphicFramePr>
            <a:graphicFrameLocks noChangeAspect="1"/>
          </p:cNvGraphicFramePr>
          <p:nvPr/>
        </p:nvGraphicFramePr>
        <p:xfrm>
          <a:off x="990600" y="1714500"/>
          <a:ext cx="6934200" cy="4386263"/>
        </p:xfrm>
        <a:graphic>
          <a:graphicData uri="http://schemas.openxmlformats.org/presentationml/2006/ole">
            <p:oleObj spid="_x0000_s40963" name="Picture" r:id="rId3" imgW="5422392" imgH="3429000" progId="Word.Picture.8">
              <p:embed/>
            </p:oleObj>
          </a:graphicData>
        </a:graphic>
      </p:graphicFrame>
      <p:sp>
        <p:nvSpPr>
          <p:cNvPr id="40964" name="Line 6"/>
          <p:cNvSpPr>
            <a:spLocks noChangeShapeType="1"/>
          </p:cNvSpPr>
          <p:nvPr/>
        </p:nvSpPr>
        <p:spPr bwMode="auto">
          <a:xfrm flipH="1">
            <a:off x="1905000" y="36576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4"/>
          <p:cNvGraphicFramePr>
            <a:graphicFrameLocks noChangeAspect="1"/>
          </p:cNvGraphicFramePr>
          <p:nvPr/>
        </p:nvGraphicFramePr>
        <p:xfrm>
          <a:off x="990600" y="1714500"/>
          <a:ext cx="6934200" cy="4386263"/>
        </p:xfrm>
        <a:graphic>
          <a:graphicData uri="http://schemas.openxmlformats.org/presentationml/2006/ole">
            <p:oleObj spid="_x0000_s41986" name="Picture" r:id="rId3" imgW="5422392" imgH="3429000" progId="Word.Picture.8">
              <p:embed/>
            </p:oleObj>
          </a:graphicData>
        </a:graphic>
      </p:graphicFrame>
      <p:sp>
        <p:nvSpPr>
          <p:cNvPr id="207881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en-US" sz="2400" smtClean="0">
                <a:cs typeface="Times New Roman" panose="02020603050405020304" pitchFamily="18" charset="0"/>
              </a:rPr>
              <a:t>(1) Expecting demand to grow from D1 to D2,…</a:t>
            </a:r>
            <a:br>
              <a:rPr lang="en-US" sz="2400" smtClean="0">
                <a:cs typeface="Times New Roman" panose="02020603050405020304" pitchFamily="18" charset="0"/>
              </a:rPr>
            </a:br>
            <a:r>
              <a:rPr lang="en-US" sz="2400" smtClean="0">
                <a:cs typeface="Times New Roman" panose="02020603050405020304" pitchFamily="18" charset="0"/>
              </a:rPr>
              <a:t/>
            </a:r>
            <a:br>
              <a:rPr lang="en-US" sz="2400" smtClean="0">
                <a:cs typeface="Times New Roman" panose="02020603050405020304" pitchFamily="18" charset="0"/>
              </a:rPr>
            </a:br>
            <a:endParaRPr lang="en-US" sz="2400" smtClean="0">
              <a:cs typeface="Times New Roman" panose="02020603050405020304" pitchFamily="18" charset="0"/>
            </a:endParaRPr>
          </a:p>
        </p:txBody>
      </p:sp>
      <p:grpSp>
        <p:nvGrpSpPr>
          <p:cNvPr id="207884" name="Group 12"/>
          <p:cNvGrpSpPr>
            <a:grpSpLocks/>
          </p:cNvGrpSpPr>
          <p:nvPr/>
        </p:nvGrpSpPr>
        <p:grpSpPr bwMode="auto">
          <a:xfrm>
            <a:off x="2057400" y="2438400"/>
            <a:ext cx="5486400" cy="1447800"/>
            <a:chOff x="1296" y="1536"/>
            <a:chExt cx="3456" cy="912"/>
          </a:xfrm>
        </p:grpSpPr>
        <p:sp>
          <p:nvSpPr>
            <p:cNvPr id="41990" name="Line 10"/>
            <p:cNvSpPr>
              <a:spLocks noChangeShapeType="1"/>
            </p:cNvSpPr>
            <p:nvPr/>
          </p:nvSpPr>
          <p:spPr bwMode="auto">
            <a:xfrm>
              <a:off x="1296" y="1536"/>
              <a:ext cx="3456" cy="912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991" name="Text Box 11"/>
            <p:cNvSpPr txBox="1">
              <a:spLocks noChangeArrowheads="1"/>
            </p:cNvSpPr>
            <p:nvPr/>
          </p:nvSpPr>
          <p:spPr bwMode="auto">
            <a:xfrm>
              <a:off x="1872" y="1728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D2</a:t>
              </a:r>
            </a:p>
          </p:txBody>
        </p:sp>
      </p:grpSp>
      <p:sp>
        <p:nvSpPr>
          <p:cNvPr id="41989" name="Line 13"/>
          <p:cNvSpPr>
            <a:spLocks noChangeShapeType="1"/>
          </p:cNvSpPr>
          <p:nvPr/>
        </p:nvSpPr>
        <p:spPr bwMode="auto">
          <a:xfrm flipH="1">
            <a:off x="1905000" y="36576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7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7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3"/>
          <p:cNvGraphicFramePr>
            <a:graphicFrameLocks noChangeAspect="1"/>
          </p:cNvGraphicFramePr>
          <p:nvPr/>
        </p:nvGraphicFramePr>
        <p:xfrm>
          <a:off x="990600" y="1714500"/>
          <a:ext cx="6934200" cy="4386263"/>
        </p:xfrm>
        <a:graphic>
          <a:graphicData uri="http://schemas.openxmlformats.org/presentationml/2006/ole">
            <p:oleObj spid="_x0000_s43010" name="Picture" r:id="rId3" imgW="5422392" imgH="3429000" progId="Word.Picture.8">
              <p:embed/>
            </p:oleObj>
          </a:graphicData>
        </a:graphic>
      </p:graphicFrame>
      <p:grpSp>
        <p:nvGrpSpPr>
          <p:cNvPr id="217092" name="Group 4"/>
          <p:cNvGrpSpPr>
            <a:grpSpLocks/>
          </p:cNvGrpSpPr>
          <p:nvPr/>
        </p:nvGrpSpPr>
        <p:grpSpPr bwMode="auto">
          <a:xfrm>
            <a:off x="6705600" y="3657600"/>
            <a:ext cx="533400" cy="1828800"/>
            <a:chOff x="4224" y="2304"/>
            <a:chExt cx="336" cy="1152"/>
          </a:xfrm>
        </p:grpSpPr>
        <p:sp>
          <p:nvSpPr>
            <p:cNvPr id="43014" name="Line 5"/>
            <p:cNvSpPr>
              <a:spLocks noChangeShapeType="1"/>
            </p:cNvSpPr>
            <p:nvPr/>
          </p:nvSpPr>
          <p:spPr bwMode="auto">
            <a:xfrm>
              <a:off x="4224" y="2304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015" name="Text Box 6"/>
            <p:cNvSpPr txBox="1">
              <a:spLocks noChangeArrowheads="1"/>
            </p:cNvSpPr>
            <p:nvPr/>
          </p:nvSpPr>
          <p:spPr bwMode="auto">
            <a:xfrm>
              <a:off x="4272" y="312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S2</a:t>
              </a:r>
            </a:p>
          </p:txBody>
        </p:sp>
      </p:grpSp>
      <p:sp>
        <p:nvSpPr>
          <p:cNvPr id="217096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400" smtClean="0">
                <a:cs typeface="Times New Roman" panose="02020603050405020304" pitchFamily="18" charset="0"/>
              </a:rPr>
              <a:t>(1) Expecting demand to grow from D1 to D2, developers built 1 million SF new space (Chemed Ctr &amp; 312 Walnut).</a:t>
            </a:r>
          </a:p>
        </p:txBody>
      </p:sp>
      <p:sp>
        <p:nvSpPr>
          <p:cNvPr id="43013" name="Line 9"/>
          <p:cNvSpPr>
            <a:spLocks noChangeShapeType="1"/>
          </p:cNvSpPr>
          <p:nvPr/>
        </p:nvSpPr>
        <p:spPr bwMode="auto">
          <a:xfrm flipH="1">
            <a:off x="1905000" y="36576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3"/>
          <p:cNvGraphicFramePr>
            <a:graphicFrameLocks noChangeAspect="1"/>
          </p:cNvGraphicFramePr>
          <p:nvPr/>
        </p:nvGraphicFramePr>
        <p:xfrm>
          <a:off x="990600" y="1676400"/>
          <a:ext cx="6934200" cy="4386263"/>
        </p:xfrm>
        <a:graphic>
          <a:graphicData uri="http://schemas.openxmlformats.org/presentationml/2006/ole">
            <p:oleObj spid="_x0000_s44034" name="Picture" r:id="rId3" imgW="5422392" imgH="3429000" progId="Word.Picture.8">
              <p:embed/>
            </p:oleObj>
          </a:graphicData>
        </a:graphic>
      </p:graphicFrame>
      <p:grpSp>
        <p:nvGrpSpPr>
          <p:cNvPr id="44035" name="Group 4"/>
          <p:cNvGrpSpPr>
            <a:grpSpLocks/>
          </p:cNvGrpSpPr>
          <p:nvPr/>
        </p:nvGrpSpPr>
        <p:grpSpPr bwMode="auto">
          <a:xfrm>
            <a:off x="6705600" y="3657600"/>
            <a:ext cx="533400" cy="1828800"/>
            <a:chOff x="4224" y="2304"/>
            <a:chExt cx="336" cy="1152"/>
          </a:xfrm>
        </p:grpSpPr>
        <p:sp>
          <p:nvSpPr>
            <p:cNvPr id="44038" name="Line 5"/>
            <p:cNvSpPr>
              <a:spLocks noChangeShapeType="1"/>
            </p:cNvSpPr>
            <p:nvPr/>
          </p:nvSpPr>
          <p:spPr bwMode="auto">
            <a:xfrm>
              <a:off x="4224" y="2304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39" name="Text Box 6"/>
            <p:cNvSpPr txBox="1">
              <a:spLocks noChangeArrowheads="1"/>
            </p:cNvSpPr>
            <p:nvPr/>
          </p:nvSpPr>
          <p:spPr bwMode="auto">
            <a:xfrm>
              <a:off x="4272" y="312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S2</a:t>
              </a:r>
            </a:p>
          </p:txBody>
        </p:sp>
      </p:grpSp>
      <p:sp>
        <p:nvSpPr>
          <p:cNvPr id="211976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400" smtClean="0">
                <a:cs typeface="Times New Roman" panose="02020603050405020304" pitchFamily="18" charset="0"/>
              </a:rPr>
              <a:t>(1) Expecting demand to grow from D1 to D2, developers built 1 million SF new space (Chemed Ctr &amp; 312 Walnut).</a:t>
            </a:r>
          </a:p>
        </p:txBody>
      </p:sp>
      <p:sp>
        <p:nvSpPr>
          <p:cNvPr id="44037" name="Line 9"/>
          <p:cNvSpPr>
            <a:spLocks noChangeShapeType="1"/>
          </p:cNvSpPr>
          <p:nvPr/>
        </p:nvSpPr>
        <p:spPr bwMode="auto">
          <a:xfrm flipH="1">
            <a:off x="1905000" y="36576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i="1" smtClean="0"/>
              <a:t>Two types of markets relevant to commercial property: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>
                <a:latin typeface="Arial" charset="0"/>
              </a:rPr>
              <a:t>1. The </a:t>
            </a:r>
            <a:r>
              <a:rPr lang="en-US" sz="2800" b="1" i="1" smtClean="0">
                <a:latin typeface="Arial" charset="0"/>
              </a:rPr>
              <a:t>Space</a:t>
            </a:r>
            <a:r>
              <a:rPr lang="en-US" sz="2800" b="1" smtClean="0">
                <a:latin typeface="Arial" charset="0"/>
              </a:rPr>
              <a:t> Market . . 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i="1" smtClean="0">
                <a:solidFill>
                  <a:srgbClr val="FF0000"/>
                </a:solidFill>
                <a:latin typeface="Arial" charset="0"/>
              </a:rPr>
              <a:t>For the </a:t>
            </a:r>
            <a:r>
              <a:rPr lang="en-US" sz="2400" i="1" u="sng" smtClean="0">
                <a:solidFill>
                  <a:srgbClr val="FF0000"/>
                </a:solidFill>
                <a:latin typeface="Arial" charset="0"/>
              </a:rPr>
              <a:t>usage</a:t>
            </a:r>
            <a:r>
              <a:rPr lang="en-US" sz="2400" i="1" smtClean="0">
                <a:solidFill>
                  <a:srgbClr val="FF0000"/>
                </a:solidFill>
                <a:latin typeface="Arial" charset="0"/>
              </a:rPr>
              <a:t> (or </a:t>
            </a:r>
            <a:r>
              <a:rPr lang="en-US" sz="2400" i="1" u="sng" smtClean="0">
                <a:solidFill>
                  <a:srgbClr val="FF0000"/>
                </a:solidFill>
                <a:latin typeface="Arial" charset="0"/>
              </a:rPr>
              <a:t>right to use</a:t>
            </a:r>
            <a:r>
              <a:rPr lang="en-US" sz="2400" i="1" smtClean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sz="2400" i="1" smtClean="0">
                <a:solidFill>
                  <a:srgbClr val="0000FF"/>
                </a:solidFill>
                <a:latin typeface="Arial" charset="0"/>
              </a:rPr>
              <a:t>“real property”</a:t>
            </a:r>
            <a:r>
              <a:rPr lang="en-US" sz="2400" i="1" smtClean="0">
                <a:solidFill>
                  <a:srgbClr val="FF0000"/>
                </a:solidFill>
                <a:latin typeface="Arial" charset="0"/>
              </a:rPr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i="1" smtClean="0">
                <a:solidFill>
                  <a:srgbClr val="FF0000"/>
                </a:solidFill>
                <a:latin typeface="Arial" charset="0"/>
              </a:rPr>
              <a:t>AKA “</a:t>
            </a:r>
            <a:r>
              <a:rPr lang="en-US" sz="2400" i="1" u="sng" smtClean="0">
                <a:solidFill>
                  <a:srgbClr val="FF0000"/>
                </a:solidFill>
                <a:latin typeface="Arial" charset="0"/>
              </a:rPr>
              <a:t>usage market</a:t>
            </a:r>
            <a:r>
              <a:rPr lang="en-US" sz="2400" i="1" smtClean="0">
                <a:solidFill>
                  <a:srgbClr val="FF0000"/>
                </a:solidFill>
                <a:latin typeface="Arial" charset="0"/>
              </a:rPr>
              <a:t>”, or “</a:t>
            </a:r>
            <a:r>
              <a:rPr lang="en-US" sz="2400" i="1" u="sng" smtClean="0">
                <a:solidFill>
                  <a:srgbClr val="FF0000"/>
                </a:solidFill>
                <a:latin typeface="Arial" charset="0"/>
              </a:rPr>
              <a:t>rental market</a:t>
            </a:r>
            <a:r>
              <a:rPr lang="en-US" sz="2400" i="1" smtClean="0">
                <a:solidFill>
                  <a:srgbClr val="FF0000"/>
                </a:solidFill>
                <a:latin typeface="Arial" charset="0"/>
              </a:rPr>
              <a:t>”.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i="1" smtClean="0">
                <a:solidFill>
                  <a:srgbClr val="FF0000"/>
                </a:solidFill>
                <a:latin typeface="Arial" charset="0"/>
              </a:rPr>
              <a:t>(e.g., tenants &amp; landlords exchange money for leases.)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>
                <a:latin typeface="Arial" charset="0"/>
              </a:rPr>
              <a:t>2. The </a:t>
            </a:r>
            <a:r>
              <a:rPr lang="en-US" sz="2800" b="1" i="1" smtClean="0">
                <a:latin typeface="Arial" charset="0"/>
              </a:rPr>
              <a:t>Asset</a:t>
            </a:r>
            <a:r>
              <a:rPr lang="en-US" sz="2800" b="1" smtClean="0">
                <a:latin typeface="Arial" charset="0"/>
              </a:rPr>
              <a:t> Market . . .</a:t>
            </a:r>
            <a:endParaRPr lang="en-US" sz="280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i="1" smtClean="0">
                <a:solidFill>
                  <a:srgbClr val="FF0000"/>
                </a:solidFill>
                <a:latin typeface="Arial" charset="0"/>
              </a:rPr>
              <a:t>For the </a:t>
            </a:r>
            <a:r>
              <a:rPr lang="en-US" sz="2400" i="1" u="sng" smtClean="0">
                <a:solidFill>
                  <a:srgbClr val="FF0000"/>
                </a:solidFill>
                <a:latin typeface="Arial" charset="0"/>
              </a:rPr>
              <a:t>ownership</a:t>
            </a:r>
            <a:r>
              <a:rPr lang="en-US" sz="2400" i="1" smtClean="0">
                <a:solidFill>
                  <a:srgbClr val="FF0000"/>
                </a:solidFill>
                <a:latin typeface="Arial" charset="0"/>
              </a:rPr>
              <a:t> of </a:t>
            </a:r>
            <a:r>
              <a:rPr lang="en-US" sz="2400" i="1" smtClean="0">
                <a:solidFill>
                  <a:srgbClr val="0000FF"/>
                </a:solidFill>
                <a:latin typeface="Arial" charset="0"/>
              </a:rPr>
              <a:t>“real property”</a:t>
            </a:r>
            <a:r>
              <a:rPr lang="en-US" sz="2400" i="1" smtClean="0">
                <a:solidFill>
                  <a:srgbClr val="FF0000"/>
                </a:solidFill>
                <a:latin typeface="Arial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i="1" smtClean="0">
                <a:solidFill>
                  <a:srgbClr val="FF0000"/>
                </a:solidFill>
                <a:latin typeface="Arial" charset="0"/>
              </a:rPr>
              <a:t>AKA “</a:t>
            </a:r>
            <a:r>
              <a:rPr lang="en-US" sz="2400" i="1" u="sng" smtClean="0">
                <a:solidFill>
                  <a:srgbClr val="FF0000"/>
                </a:solidFill>
                <a:latin typeface="Arial" charset="0"/>
              </a:rPr>
              <a:t>property market</a:t>
            </a:r>
            <a:r>
              <a:rPr lang="en-US" sz="2400" i="1" smtClean="0">
                <a:solidFill>
                  <a:srgbClr val="FF0000"/>
                </a:solidFill>
                <a:latin typeface="Arial" charset="0"/>
              </a:rPr>
              <a:t>”.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i="1" smtClean="0">
                <a:solidFill>
                  <a:srgbClr val="FF0000"/>
                </a:solidFill>
                <a:latin typeface="Arial" charset="0"/>
              </a:rPr>
              <a:t>(e.g., Oh.STRS exchanges my pension $ for an office bldg.)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Chemed Center + 312 Walnut = 1 </a:t>
            </a:r>
            <a:r>
              <a:rPr lang="en-US" dirty="0" err="1" smtClean="0"/>
              <a:t>MSF</a:t>
            </a:r>
            <a:r>
              <a:rPr lang="en-US" dirty="0" smtClean="0"/>
              <a:t> Spec, </a:t>
            </a:r>
            <a:r>
              <a:rPr lang="en-US" dirty="0" smtClean="0"/>
              <a:t>1990</a:t>
            </a:r>
            <a:endParaRPr lang="en-US" dirty="0" smtClean="0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457575" y="1514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3595688" y="1414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Object 1026"/>
          <p:cNvGraphicFramePr>
            <a:graphicFrameLocks noChangeAspect="1"/>
          </p:cNvGraphicFramePr>
          <p:nvPr/>
        </p:nvGraphicFramePr>
        <p:xfrm>
          <a:off x="990600" y="1714500"/>
          <a:ext cx="6934200" cy="4386263"/>
        </p:xfrm>
        <a:graphic>
          <a:graphicData uri="http://schemas.openxmlformats.org/presentationml/2006/ole">
            <p:oleObj spid="_x0000_s47106" name="Picture" r:id="rId3" imgW="5422392" imgH="3429000" progId="Word.Picture.8">
              <p:embed/>
            </p:oleObj>
          </a:graphicData>
        </a:graphic>
      </p:graphicFrame>
      <p:grpSp>
        <p:nvGrpSpPr>
          <p:cNvPr id="47107" name="Group 1027"/>
          <p:cNvGrpSpPr>
            <a:grpSpLocks/>
          </p:cNvGrpSpPr>
          <p:nvPr/>
        </p:nvGrpSpPr>
        <p:grpSpPr bwMode="auto">
          <a:xfrm>
            <a:off x="6705600" y="3657600"/>
            <a:ext cx="533400" cy="1828800"/>
            <a:chOff x="4224" y="2304"/>
            <a:chExt cx="336" cy="1152"/>
          </a:xfrm>
        </p:grpSpPr>
        <p:sp>
          <p:nvSpPr>
            <p:cNvPr id="47110" name="Line 1028"/>
            <p:cNvSpPr>
              <a:spLocks noChangeShapeType="1"/>
            </p:cNvSpPr>
            <p:nvPr/>
          </p:nvSpPr>
          <p:spPr bwMode="auto">
            <a:xfrm>
              <a:off x="4224" y="2304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111" name="Text Box 1029"/>
            <p:cNvSpPr txBox="1">
              <a:spLocks noChangeArrowheads="1"/>
            </p:cNvSpPr>
            <p:nvPr/>
          </p:nvSpPr>
          <p:spPr bwMode="auto">
            <a:xfrm>
              <a:off x="4272" y="312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S2</a:t>
              </a:r>
            </a:p>
          </p:txBody>
        </p:sp>
      </p:grpSp>
      <p:sp>
        <p:nvSpPr>
          <p:cNvPr id="224262" name="Rectangle 1030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400" smtClean="0">
                <a:cs typeface="Times New Roman" panose="02020603050405020304" pitchFamily="18" charset="0"/>
              </a:rPr>
              <a:t>(1) Expecting demand to grow from D1 to D2, developers built 1 million SF new space (Chemed Ctr &amp; 312 Walnut).</a:t>
            </a:r>
          </a:p>
        </p:txBody>
      </p:sp>
      <p:sp>
        <p:nvSpPr>
          <p:cNvPr id="47109" name="Line 1031"/>
          <p:cNvSpPr>
            <a:spLocks noChangeShapeType="1"/>
          </p:cNvSpPr>
          <p:nvPr/>
        </p:nvSpPr>
        <p:spPr bwMode="auto">
          <a:xfrm flipH="1">
            <a:off x="1905000" y="36576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400" smtClean="0">
                <a:cs typeface="Times New Roman" panose="02020603050405020304" pitchFamily="18" charset="0"/>
              </a:rPr>
              <a:t>(2) Demand stayed stuck at D1.</a:t>
            </a:r>
            <a:br>
              <a:rPr lang="en-US" sz="2400" smtClean="0">
                <a:cs typeface="Times New Roman" panose="02020603050405020304" pitchFamily="18" charset="0"/>
              </a:rPr>
            </a:br>
            <a:endParaRPr lang="en-US" sz="2400" smtClean="0">
              <a:cs typeface="Times New Roman" panose="02020603050405020304" pitchFamily="18" charset="0"/>
            </a:endParaRPr>
          </a:p>
        </p:txBody>
      </p:sp>
      <p:graphicFrame>
        <p:nvGraphicFramePr>
          <p:cNvPr id="48131" name="Object 4"/>
          <p:cNvGraphicFramePr>
            <a:graphicFrameLocks noChangeAspect="1"/>
          </p:cNvGraphicFramePr>
          <p:nvPr/>
        </p:nvGraphicFramePr>
        <p:xfrm>
          <a:off x="990600" y="1714500"/>
          <a:ext cx="6934200" cy="4386263"/>
        </p:xfrm>
        <a:graphic>
          <a:graphicData uri="http://schemas.openxmlformats.org/presentationml/2006/ole">
            <p:oleObj spid="_x0000_s48131" name="Picture" r:id="rId3" imgW="5422392" imgH="3429000" progId="Word.Picture.8">
              <p:embed/>
            </p:oleObj>
          </a:graphicData>
        </a:graphic>
      </p:graphicFrame>
      <p:grpSp>
        <p:nvGrpSpPr>
          <p:cNvPr id="48132" name="Group 5"/>
          <p:cNvGrpSpPr>
            <a:grpSpLocks/>
          </p:cNvGrpSpPr>
          <p:nvPr/>
        </p:nvGrpSpPr>
        <p:grpSpPr bwMode="auto">
          <a:xfrm>
            <a:off x="6705600" y="3657600"/>
            <a:ext cx="533400" cy="1828800"/>
            <a:chOff x="4224" y="2304"/>
            <a:chExt cx="336" cy="1152"/>
          </a:xfrm>
        </p:grpSpPr>
        <p:sp>
          <p:nvSpPr>
            <p:cNvPr id="48135" name="Line 6"/>
            <p:cNvSpPr>
              <a:spLocks noChangeShapeType="1"/>
            </p:cNvSpPr>
            <p:nvPr/>
          </p:nvSpPr>
          <p:spPr bwMode="auto">
            <a:xfrm>
              <a:off x="4224" y="2304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136" name="Text Box 7"/>
            <p:cNvSpPr txBox="1">
              <a:spLocks noChangeArrowheads="1"/>
            </p:cNvSpPr>
            <p:nvPr/>
          </p:nvSpPr>
          <p:spPr bwMode="auto">
            <a:xfrm>
              <a:off x="4272" y="312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S2</a:t>
              </a:r>
            </a:p>
          </p:txBody>
        </p:sp>
      </p:grpSp>
      <p:sp>
        <p:nvSpPr>
          <p:cNvPr id="48133" name="Text Box 8"/>
          <p:cNvSpPr txBox="1">
            <a:spLocks noChangeArrowheads="1"/>
          </p:cNvSpPr>
          <p:nvPr/>
        </p:nvSpPr>
        <p:spPr bwMode="auto">
          <a:xfrm>
            <a:off x="457200" y="228600"/>
            <a:ext cx="472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i="1"/>
              <a:t>But what happened in reality is . . .</a:t>
            </a:r>
          </a:p>
        </p:txBody>
      </p:sp>
      <p:sp>
        <p:nvSpPr>
          <p:cNvPr id="48134" name="Line 9"/>
          <p:cNvSpPr>
            <a:spLocks noChangeShapeType="1"/>
          </p:cNvSpPr>
          <p:nvPr/>
        </p:nvSpPr>
        <p:spPr bwMode="auto">
          <a:xfrm flipH="1">
            <a:off x="1905000" y="36576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400" smtClean="0">
                <a:cs typeface="Times New Roman" panose="02020603050405020304" pitchFamily="18" charset="0"/>
              </a:rPr>
              <a:t>(2) Demand stayed stuck at D1.</a:t>
            </a:r>
            <a:br>
              <a:rPr lang="en-US" sz="2400" smtClean="0">
                <a:cs typeface="Times New Roman" panose="02020603050405020304" pitchFamily="18" charset="0"/>
              </a:rPr>
            </a:br>
            <a:endParaRPr lang="en-US" sz="2400" smtClean="0">
              <a:cs typeface="Times New Roman" panose="02020603050405020304" pitchFamily="18" charset="0"/>
            </a:endParaRPr>
          </a:p>
        </p:txBody>
      </p:sp>
      <p:graphicFrame>
        <p:nvGraphicFramePr>
          <p:cNvPr id="49155" name="Object 1027"/>
          <p:cNvGraphicFramePr>
            <a:graphicFrameLocks noChangeAspect="1"/>
          </p:cNvGraphicFramePr>
          <p:nvPr/>
        </p:nvGraphicFramePr>
        <p:xfrm>
          <a:off x="990600" y="1714500"/>
          <a:ext cx="6934200" cy="4386263"/>
        </p:xfrm>
        <a:graphic>
          <a:graphicData uri="http://schemas.openxmlformats.org/presentationml/2006/ole">
            <p:oleObj spid="_x0000_s49155" name="Picture" r:id="rId3" imgW="5422392" imgH="3429000" progId="Word.Picture.8">
              <p:embed/>
            </p:oleObj>
          </a:graphicData>
        </a:graphic>
      </p:graphicFrame>
      <p:grpSp>
        <p:nvGrpSpPr>
          <p:cNvPr id="49156" name="Group 1028"/>
          <p:cNvGrpSpPr>
            <a:grpSpLocks/>
          </p:cNvGrpSpPr>
          <p:nvPr/>
        </p:nvGrpSpPr>
        <p:grpSpPr bwMode="auto">
          <a:xfrm>
            <a:off x="6705600" y="3657600"/>
            <a:ext cx="533400" cy="1828800"/>
            <a:chOff x="4224" y="2304"/>
            <a:chExt cx="336" cy="1152"/>
          </a:xfrm>
        </p:grpSpPr>
        <p:sp>
          <p:nvSpPr>
            <p:cNvPr id="49158" name="Line 1029"/>
            <p:cNvSpPr>
              <a:spLocks noChangeShapeType="1"/>
            </p:cNvSpPr>
            <p:nvPr/>
          </p:nvSpPr>
          <p:spPr bwMode="auto">
            <a:xfrm>
              <a:off x="4224" y="2304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59" name="Text Box 1030"/>
            <p:cNvSpPr txBox="1">
              <a:spLocks noChangeArrowheads="1"/>
            </p:cNvSpPr>
            <p:nvPr/>
          </p:nvSpPr>
          <p:spPr bwMode="auto">
            <a:xfrm>
              <a:off x="4272" y="312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S2</a:t>
              </a:r>
            </a:p>
          </p:txBody>
        </p:sp>
      </p:grpSp>
      <p:sp>
        <p:nvSpPr>
          <p:cNvPr id="49157" name="Text Box 1031"/>
          <p:cNvSpPr txBox="1">
            <a:spLocks noChangeArrowheads="1"/>
          </p:cNvSpPr>
          <p:nvPr/>
        </p:nvSpPr>
        <p:spPr bwMode="auto">
          <a:xfrm>
            <a:off x="457200" y="228600"/>
            <a:ext cx="472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i="1"/>
              <a:t>But what happened in reality is . . 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400" smtClean="0">
                <a:cs typeface="Times New Roman" panose="02020603050405020304" pitchFamily="18" charset="0"/>
              </a:rPr>
              <a:t>(2) Demand stayed stuck at D1 (or even fell temporarily to D0, with recession of 1991).</a:t>
            </a:r>
          </a:p>
        </p:txBody>
      </p:sp>
      <p:graphicFrame>
        <p:nvGraphicFramePr>
          <p:cNvPr id="50179" name="Object 5"/>
          <p:cNvGraphicFramePr>
            <a:graphicFrameLocks noChangeAspect="1"/>
          </p:cNvGraphicFramePr>
          <p:nvPr/>
        </p:nvGraphicFramePr>
        <p:xfrm>
          <a:off x="990600" y="1714500"/>
          <a:ext cx="6934200" cy="4386263"/>
        </p:xfrm>
        <a:graphic>
          <a:graphicData uri="http://schemas.openxmlformats.org/presentationml/2006/ole">
            <p:oleObj spid="_x0000_s50179" name="Picture" r:id="rId3" imgW="5422392" imgH="3429000" progId="Word.Picture.8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400" smtClean="0">
                <a:cs typeface="Times New Roman" panose="02020603050405020304" pitchFamily="18" charset="0"/>
              </a:rPr>
              <a:t>(3) Net rents fell from $16/SF to $13/SF or even as low as $10/SF in the early 1990s. </a:t>
            </a:r>
            <a:br>
              <a:rPr lang="en-US" sz="2400" smtClean="0">
                <a:cs typeface="Times New Roman" panose="02020603050405020304" pitchFamily="18" charset="0"/>
              </a:rPr>
            </a:br>
            <a:endParaRPr lang="en-US" sz="2400" smtClean="0">
              <a:cs typeface="Times New Roman" panose="02020603050405020304" pitchFamily="18" charset="0"/>
            </a:endParaRPr>
          </a:p>
        </p:txBody>
      </p:sp>
      <p:graphicFrame>
        <p:nvGraphicFramePr>
          <p:cNvPr id="51203" name="Object 4"/>
          <p:cNvGraphicFramePr>
            <a:graphicFrameLocks noChangeAspect="1"/>
          </p:cNvGraphicFramePr>
          <p:nvPr/>
        </p:nvGraphicFramePr>
        <p:xfrm>
          <a:off x="990600" y="1714500"/>
          <a:ext cx="6934200" cy="4386263"/>
        </p:xfrm>
        <a:graphic>
          <a:graphicData uri="http://schemas.openxmlformats.org/presentationml/2006/ole">
            <p:oleObj spid="_x0000_s51203" name="Picture" r:id="rId3" imgW="5422392" imgH="3429000" progId="Word.Picture.8">
              <p:embed/>
            </p:oleObj>
          </a:graphicData>
        </a:graphic>
      </p:graphicFrame>
      <p:grpSp>
        <p:nvGrpSpPr>
          <p:cNvPr id="210953" name="Group 9"/>
          <p:cNvGrpSpPr>
            <a:grpSpLocks/>
          </p:cNvGrpSpPr>
          <p:nvPr/>
        </p:nvGrpSpPr>
        <p:grpSpPr bwMode="auto">
          <a:xfrm>
            <a:off x="1828800" y="3657600"/>
            <a:ext cx="4800600" cy="990600"/>
            <a:chOff x="1152" y="2304"/>
            <a:chExt cx="3024" cy="624"/>
          </a:xfrm>
        </p:grpSpPr>
        <p:sp>
          <p:nvSpPr>
            <p:cNvPr id="51205" name="Line 5"/>
            <p:cNvSpPr>
              <a:spLocks noChangeShapeType="1"/>
            </p:cNvSpPr>
            <p:nvPr/>
          </p:nvSpPr>
          <p:spPr bwMode="auto">
            <a:xfrm flipH="1">
              <a:off x="1152" y="2640"/>
              <a:ext cx="30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06" name="Line 6"/>
            <p:cNvSpPr>
              <a:spLocks noChangeShapeType="1"/>
            </p:cNvSpPr>
            <p:nvPr/>
          </p:nvSpPr>
          <p:spPr bwMode="auto">
            <a:xfrm flipH="1">
              <a:off x="1200" y="2928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07" name="Line 7"/>
            <p:cNvSpPr>
              <a:spLocks noChangeShapeType="1"/>
            </p:cNvSpPr>
            <p:nvPr/>
          </p:nvSpPr>
          <p:spPr bwMode="auto">
            <a:xfrm>
              <a:off x="1296" y="230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08" name="Line 8"/>
            <p:cNvSpPr>
              <a:spLocks noChangeShapeType="1"/>
            </p:cNvSpPr>
            <p:nvPr/>
          </p:nvSpPr>
          <p:spPr bwMode="auto">
            <a:xfrm>
              <a:off x="1488" y="230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400" smtClean="0">
                <a:cs typeface="Times New Roman" panose="02020603050405020304" pitchFamily="18" charset="0"/>
              </a:rPr>
              <a:t>(3) Net rents fell from $16/SF to $13/SF or even as low as $10/SF in the early 1990s. (They eventually recovered by the late 1990s.)</a:t>
            </a:r>
          </a:p>
        </p:txBody>
      </p:sp>
      <p:graphicFrame>
        <p:nvGraphicFramePr>
          <p:cNvPr id="52227" name="Object 1027"/>
          <p:cNvGraphicFramePr>
            <a:graphicFrameLocks noChangeAspect="1"/>
          </p:cNvGraphicFramePr>
          <p:nvPr/>
        </p:nvGraphicFramePr>
        <p:xfrm>
          <a:off x="990600" y="1714500"/>
          <a:ext cx="6934200" cy="4386263"/>
        </p:xfrm>
        <a:graphic>
          <a:graphicData uri="http://schemas.openxmlformats.org/presentationml/2006/ole">
            <p:oleObj spid="_x0000_s52227" name="Picture" r:id="rId3" imgW="5422392" imgH="3429000" progId="Word.Picture.8">
              <p:embed/>
            </p:oleObj>
          </a:graphicData>
        </a:graphic>
      </p:graphicFrame>
      <p:grpSp>
        <p:nvGrpSpPr>
          <p:cNvPr id="52228" name="Group 1028"/>
          <p:cNvGrpSpPr>
            <a:grpSpLocks/>
          </p:cNvGrpSpPr>
          <p:nvPr/>
        </p:nvGrpSpPr>
        <p:grpSpPr bwMode="auto">
          <a:xfrm>
            <a:off x="1828800" y="3657600"/>
            <a:ext cx="4800600" cy="990600"/>
            <a:chOff x="1152" y="2304"/>
            <a:chExt cx="3024" cy="624"/>
          </a:xfrm>
        </p:grpSpPr>
        <p:sp>
          <p:nvSpPr>
            <p:cNvPr id="52230" name="Line 1029"/>
            <p:cNvSpPr>
              <a:spLocks noChangeShapeType="1"/>
            </p:cNvSpPr>
            <p:nvPr/>
          </p:nvSpPr>
          <p:spPr bwMode="auto">
            <a:xfrm flipH="1">
              <a:off x="1152" y="2640"/>
              <a:ext cx="30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31" name="Line 1030"/>
            <p:cNvSpPr>
              <a:spLocks noChangeShapeType="1"/>
            </p:cNvSpPr>
            <p:nvPr/>
          </p:nvSpPr>
          <p:spPr bwMode="auto">
            <a:xfrm flipH="1">
              <a:off x="1200" y="2928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32" name="Line 1031"/>
            <p:cNvSpPr>
              <a:spLocks noChangeShapeType="1"/>
            </p:cNvSpPr>
            <p:nvPr/>
          </p:nvSpPr>
          <p:spPr bwMode="auto">
            <a:xfrm>
              <a:off x="1296" y="230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33" name="Line 1032"/>
            <p:cNvSpPr>
              <a:spLocks noChangeShapeType="1"/>
            </p:cNvSpPr>
            <p:nvPr/>
          </p:nvSpPr>
          <p:spPr bwMode="auto">
            <a:xfrm>
              <a:off x="1488" y="230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25289" name="Text Box 1033"/>
          <p:cNvSpPr txBox="1">
            <a:spLocks noChangeArrowheads="1"/>
          </p:cNvSpPr>
          <p:nvPr/>
        </p:nvSpPr>
        <p:spPr bwMode="auto">
          <a:xfrm>
            <a:off x="6324600" y="12192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i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How?…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9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800" smtClean="0">
                <a:cs typeface="Times New Roman" panose="02020603050405020304" pitchFamily="18" charset="0"/>
              </a:rPr>
              <a:t>Exhibit 1-3: Change in Supply &amp; Demand &amp; Rent over Time</a:t>
            </a:r>
            <a:endParaRPr lang="en-US" b="1" smtClean="0">
              <a:cs typeface="Times New Roman" panose="02020603050405020304" pitchFamily="18" charset="0"/>
            </a:endParaRPr>
          </a:p>
        </p:txBody>
      </p:sp>
      <p:graphicFrame>
        <p:nvGraphicFramePr>
          <p:cNvPr id="53251" name="Object 1027"/>
          <p:cNvGraphicFramePr>
            <a:graphicFrameLocks noChangeAspect="1"/>
          </p:cNvGraphicFramePr>
          <p:nvPr/>
        </p:nvGraphicFramePr>
        <p:xfrm>
          <a:off x="990600" y="1714500"/>
          <a:ext cx="6934200" cy="4386263"/>
        </p:xfrm>
        <a:graphic>
          <a:graphicData uri="http://schemas.openxmlformats.org/presentationml/2006/ole">
            <p:oleObj spid="_x0000_s53251" r:id="rId3" imgW="5420868" imgH="3429000" progId="Word.Picture.8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1450"/>
            <a:ext cx="7797800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5" name="TextBox 4"/>
          <p:cNvSpPr txBox="1">
            <a:spLocks noChangeArrowheads="1"/>
          </p:cNvSpPr>
          <p:nvPr/>
        </p:nvSpPr>
        <p:spPr bwMode="auto">
          <a:xfrm>
            <a:off x="304800" y="76200"/>
            <a:ext cx="830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dirty="0"/>
              <a:t>1.1.6. Is The Supply Function Rising, Level, or Falling?...</a:t>
            </a:r>
          </a:p>
        </p:txBody>
      </p:sp>
      <p:sp>
        <p:nvSpPr>
          <p:cNvPr id="54276" name="TextBox 5"/>
          <p:cNvSpPr txBox="1">
            <a:spLocks noChangeArrowheads="1"/>
          </p:cNvSpPr>
          <p:nvPr/>
        </p:nvSpPr>
        <p:spPr bwMode="auto">
          <a:xfrm>
            <a:off x="431800" y="574675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dirty="0"/>
              <a:t>Exhibit 1-4: Long-run history of real home prices, building costs, population, and interest rates in the United States.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" y="936625"/>
            <a:ext cx="791527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7772400" y="1143000"/>
            <a:ext cx="228600" cy="3886200"/>
          </a:xfrm>
          <a:prstGeom prst="rect">
            <a:avLst/>
          </a:prstGeom>
          <a:solidFill>
            <a:schemeClr val="bg1">
              <a:lumMod val="6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295400" y="1143000"/>
            <a:ext cx="76200" cy="3886200"/>
          </a:xfrm>
          <a:prstGeom prst="rect">
            <a:avLst/>
          </a:prstGeom>
          <a:solidFill>
            <a:schemeClr val="bg1">
              <a:lumMod val="6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676400" y="1143000"/>
            <a:ext cx="76200" cy="3886200"/>
          </a:xfrm>
          <a:prstGeom prst="rect">
            <a:avLst/>
          </a:prstGeom>
          <a:solidFill>
            <a:schemeClr val="bg1">
              <a:lumMod val="6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981200" y="1143000"/>
            <a:ext cx="76200" cy="3886200"/>
          </a:xfrm>
          <a:prstGeom prst="rect">
            <a:avLst/>
          </a:prstGeom>
          <a:solidFill>
            <a:schemeClr val="bg1">
              <a:lumMod val="6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200400" y="1143000"/>
            <a:ext cx="76200" cy="3886200"/>
          </a:xfrm>
          <a:prstGeom prst="rect">
            <a:avLst/>
          </a:prstGeom>
          <a:solidFill>
            <a:schemeClr val="bg1">
              <a:lumMod val="6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657600" y="1143000"/>
            <a:ext cx="152400" cy="3886200"/>
          </a:xfrm>
          <a:prstGeom prst="rect">
            <a:avLst/>
          </a:prstGeom>
          <a:solidFill>
            <a:schemeClr val="bg1">
              <a:lumMod val="6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419600" y="1143000"/>
            <a:ext cx="46038" cy="3886200"/>
          </a:xfrm>
          <a:prstGeom prst="rect">
            <a:avLst/>
          </a:prstGeom>
          <a:solidFill>
            <a:schemeClr val="bg1">
              <a:lumMod val="6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572000" y="1143000"/>
            <a:ext cx="152400" cy="3886200"/>
          </a:xfrm>
          <a:prstGeom prst="rect">
            <a:avLst/>
          </a:prstGeom>
          <a:solidFill>
            <a:schemeClr val="bg1">
              <a:lumMod val="6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715000" y="1143000"/>
            <a:ext cx="76200" cy="3886200"/>
          </a:xfrm>
          <a:prstGeom prst="rect">
            <a:avLst/>
          </a:prstGeom>
          <a:solidFill>
            <a:schemeClr val="bg1">
              <a:lumMod val="6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010400" y="1143000"/>
            <a:ext cx="76200" cy="3886200"/>
          </a:xfrm>
          <a:prstGeom prst="rect">
            <a:avLst/>
          </a:prstGeom>
          <a:solidFill>
            <a:schemeClr val="bg1">
              <a:lumMod val="6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62000" y="0"/>
            <a:ext cx="7620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C00000"/>
                </a:solidFill>
              </a:rPr>
              <a:t>Real GDP</a:t>
            </a:r>
            <a:r>
              <a:rPr lang="en-US" sz="2400" b="1" dirty="0"/>
              <a:t>,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Population</a:t>
            </a:r>
            <a:r>
              <a:rPr lang="en-US" sz="2400" b="1" dirty="0"/>
              <a:t>, </a:t>
            </a:r>
            <a:r>
              <a:rPr lang="en-US" sz="2400" b="1" dirty="0">
                <a:solidFill>
                  <a:srgbClr val="669900"/>
                </a:solidFill>
              </a:rPr>
              <a:t>Real Home Prices</a:t>
            </a:r>
            <a:r>
              <a:rPr lang="en-US" sz="2400" b="1" dirty="0"/>
              <a:t>: 1952-2011…</a:t>
            </a:r>
          </a:p>
        </p:txBody>
      </p:sp>
      <p:sp>
        <p:nvSpPr>
          <p:cNvPr id="55310" name="TextBox 27"/>
          <p:cNvSpPr txBox="1">
            <a:spLocks noChangeArrowheads="1"/>
          </p:cNvSpPr>
          <p:nvPr/>
        </p:nvSpPr>
        <p:spPr bwMode="auto">
          <a:xfrm>
            <a:off x="1905000" y="381000"/>
            <a:ext cx="541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>
                <a:solidFill>
                  <a:srgbClr val="669900"/>
                </a:solidFill>
              </a:rPr>
              <a:t>Robert Shiller Real Home Price Index</a:t>
            </a:r>
            <a:r>
              <a:rPr lang="en-US"/>
              <a:t>, NBER Recessions</a:t>
            </a:r>
          </a:p>
          <a:p>
            <a:pPr algn="ctr" eaLnBrk="1" hangingPunct="1"/>
            <a:r>
              <a:rPr lang="en-US"/>
              <a:t>1952=100            shaded bars = GDP recessions…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714750" y="682625"/>
            <a:ext cx="381000" cy="152400"/>
          </a:xfrm>
          <a:prstGeom prst="rect">
            <a:avLst/>
          </a:prstGeom>
          <a:solidFill>
            <a:schemeClr val="bg1">
              <a:lumMod val="6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i="1" smtClean="0"/>
              <a:t>What’s </a:t>
            </a:r>
            <a:r>
              <a:rPr lang="en-US" i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“real property”</a:t>
            </a:r>
            <a:r>
              <a:rPr lang="en-US" i="1" smtClean="0"/>
              <a:t>?…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rial" charset="0"/>
              </a:rPr>
              <a:t>Ans: 	</a:t>
            </a:r>
            <a:r>
              <a:rPr lang="en-US" b="1" i="1" u="sng" smtClean="0">
                <a:latin typeface="Arial" charset="0"/>
              </a:rPr>
              <a:t>Land &amp; built space</a:t>
            </a:r>
            <a:r>
              <a:rPr lang="en-US" smtClean="0">
                <a:latin typeface="Arial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90600"/>
            <a:ext cx="8839200" cy="542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7" name="TextBox 2"/>
          <p:cNvSpPr txBox="1">
            <a:spLocks noChangeArrowheads="1"/>
          </p:cNvSpPr>
          <p:nvPr/>
        </p:nvSpPr>
        <p:spPr bwMode="auto">
          <a:xfrm>
            <a:off x="381000" y="152400"/>
            <a:ext cx="830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/>
              <a:t>Exhibit 1-5: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800" b="1" smtClean="0">
                <a:cs typeface="Times New Roman" panose="02020603050405020304" pitchFamily="18" charset="0"/>
              </a:rPr>
              <a:t>1.2 The Real Estate Asset Market (Property Market)…</a:t>
            </a:r>
            <a:endParaRPr lang="en-US" sz="2800" smtClean="0"/>
          </a:p>
        </p:txBody>
      </p:sp>
      <p:grpSp>
        <p:nvGrpSpPr>
          <p:cNvPr id="130064" name="Group 16"/>
          <p:cNvGrpSpPr>
            <a:grpSpLocks/>
          </p:cNvGrpSpPr>
          <p:nvPr/>
        </p:nvGrpSpPr>
        <p:grpSpPr bwMode="auto">
          <a:xfrm>
            <a:off x="1447800" y="2133600"/>
            <a:ext cx="2514600" cy="1555750"/>
            <a:chOff x="912" y="1536"/>
            <a:chExt cx="1584" cy="980"/>
          </a:xfrm>
        </p:grpSpPr>
        <p:sp>
          <p:nvSpPr>
            <p:cNvPr id="58382" name="Text Box 6"/>
            <p:cNvSpPr txBox="1">
              <a:spLocks noChangeArrowheads="1"/>
            </p:cNvSpPr>
            <p:nvPr/>
          </p:nvSpPr>
          <p:spPr bwMode="auto">
            <a:xfrm>
              <a:off x="912" y="1536"/>
              <a:ext cx="1186" cy="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800" b="1"/>
                <a:t>Supply:</a:t>
              </a:r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Investors</a:t>
              </a:r>
            </a:p>
            <a:p>
              <a:pPr algn="ctr"/>
              <a:r>
                <a:rPr lang="en-US" sz="1800"/>
                <a:t>Wanting to Sell</a:t>
              </a:r>
            </a:p>
          </p:txBody>
        </p:sp>
        <p:sp>
          <p:nvSpPr>
            <p:cNvPr id="58383" name="AutoShape 8"/>
            <p:cNvSpPr>
              <a:spLocks noChangeArrowheads="1"/>
            </p:cNvSpPr>
            <p:nvPr/>
          </p:nvSpPr>
          <p:spPr bwMode="auto">
            <a:xfrm>
              <a:off x="2167" y="1796"/>
              <a:ext cx="329" cy="364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</p:grpSp>
      <p:grpSp>
        <p:nvGrpSpPr>
          <p:cNvPr id="130065" name="Group 17"/>
          <p:cNvGrpSpPr>
            <a:grpSpLocks/>
          </p:cNvGrpSpPr>
          <p:nvPr/>
        </p:nvGrpSpPr>
        <p:grpSpPr bwMode="auto">
          <a:xfrm>
            <a:off x="5159375" y="2155825"/>
            <a:ext cx="2590800" cy="1544638"/>
            <a:chOff x="3250" y="1550"/>
            <a:chExt cx="1632" cy="973"/>
          </a:xfrm>
        </p:grpSpPr>
        <p:sp>
          <p:nvSpPr>
            <p:cNvPr id="58380" name="Text Box 7"/>
            <p:cNvSpPr txBox="1">
              <a:spLocks noChangeArrowheads="1"/>
            </p:cNvSpPr>
            <p:nvPr/>
          </p:nvSpPr>
          <p:spPr bwMode="auto">
            <a:xfrm>
              <a:off x="3669" y="1550"/>
              <a:ext cx="1213" cy="9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800" b="1"/>
                <a:t>Demand:</a:t>
              </a:r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Investors</a:t>
              </a:r>
            </a:p>
            <a:p>
              <a:pPr algn="ctr"/>
              <a:r>
                <a:rPr lang="en-US" sz="1800"/>
                <a:t>Wanting to Buy</a:t>
              </a:r>
            </a:p>
          </p:txBody>
        </p:sp>
        <p:sp>
          <p:nvSpPr>
            <p:cNvPr id="58381" name="AutoShape 9"/>
            <p:cNvSpPr>
              <a:spLocks noChangeArrowheads="1"/>
            </p:cNvSpPr>
            <p:nvPr/>
          </p:nvSpPr>
          <p:spPr bwMode="auto">
            <a:xfrm>
              <a:off x="3250" y="1810"/>
              <a:ext cx="377" cy="336"/>
            </a:xfrm>
            <a:prstGeom prst="leftArrow">
              <a:avLst>
                <a:gd name="adj1" fmla="val 50000"/>
                <a:gd name="adj2" fmla="val 2805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</p:grpSp>
      <p:grpSp>
        <p:nvGrpSpPr>
          <p:cNvPr id="58373" name="Group 18"/>
          <p:cNvGrpSpPr>
            <a:grpSpLocks/>
          </p:cNvGrpSpPr>
          <p:nvPr/>
        </p:nvGrpSpPr>
        <p:grpSpPr bwMode="auto">
          <a:xfrm>
            <a:off x="4038600" y="2405063"/>
            <a:ext cx="1055688" cy="914400"/>
            <a:chOff x="2544" y="1707"/>
            <a:chExt cx="665" cy="576"/>
          </a:xfrm>
        </p:grpSpPr>
        <p:sp>
          <p:nvSpPr>
            <p:cNvPr id="58378" name="Oval 10"/>
            <p:cNvSpPr>
              <a:spLocks noChangeArrowheads="1"/>
            </p:cNvSpPr>
            <p:nvPr/>
          </p:nvSpPr>
          <p:spPr bwMode="auto">
            <a:xfrm>
              <a:off x="2558" y="1707"/>
              <a:ext cx="651" cy="576"/>
            </a:xfrm>
            <a:prstGeom prst="ellipse">
              <a:avLst/>
            </a:prstGeom>
            <a:solidFill>
              <a:srgbClr val="FFFFFF"/>
            </a:solidFill>
            <a:ln w="57150" cmpd="thinThick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58379" name="Text Box 11"/>
            <p:cNvSpPr txBox="1">
              <a:spLocks noChangeArrowheads="1"/>
            </p:cNvSpPr>
            <p:nvPr/>
          </p:nvSpPr>
          <p:spPr bwMode="auto">
            <a:xfrm>
              <a:off x="2544" y="1920"/>
              <a:ext cx="645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MARKET</a:t>
              </a:r>
            </a:p>
          </p:txBody>
        </p:sp>
      </p:grpSp>
      <p:grpSp>
        <p:nvGrpSpPr>
          <p:cNvPr id="130060" name="Group 12"/>
          <p:cNvGrpSpPr>
            <a:grpSpLocks/>
          </p:cNvGrpSpPr>
          <p:nvPr/>
        </p:nvGrpSpPr>
        <p:grpSpPr bwMode="auto">
          <a:xfrm>
            <a:off x="3298825" y="3427413"/>
            <a:ext cx="2644775" cy="2841625"/>
            <a:chOff x="4063" y="4405"/>
            <a:chExt cx="4166" cy="4475"/>
          </a:xfrm>
        </p:grpSpPr>
        <p:sp>
          <p:nvSpPr>
            <p:cNvPr id="58375" name="AutoShape 13"/>
            <p:cNvSpPr>
              <a:spLocks noChangeArrowheads="1"/>
            </p:cNvSpPr>
            <p:nvPr/>
          </p:nvSpPr>
          <p:spPr bwMode="auto">
            <a:xfrm>
              <a:off x="5657" y="4405"/>
              <a:ext cx="840" cy="2298"/>
            </a:xfrm>
            <a:prstGeom prst="downArrow">
              <a:avLst>
                <a:gd name="adj1" fmla="val 50000"/>
                <a:gd name="adj2" fmla="val 6839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58376" name="AutoShape 14"/>
            <p:cNvSpPr>
              <a:spLocks noChangeArrowheads="1"/>
            </p:cNvSpPr>
            <p:nvPr/>
          </p:nvSpPr>
          <p:spPr bwMode="auto">
            <a:xfrm>
              <a:off x="4063" y="7011"/>
              <a:ext cx="4166" cy="186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58377" name="Text Box 15"/>
            <p:cNvSpPr txBox="1">
              <a:spLocks noChangeArrowheads="1"/>
            </p:cNvSpPr>
            <p:nvPr/>
          </p:nvSpPr>
          <p:spPr bwMode="auto">
            <a:xfrm>
              <a:off x="4594" y="7251"/>
              <a:ext cx="3206" cy="1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800" b="1" i="1">
                  <a:solidFill>
                    <a:srgbClr val="FF0000"/>
                  </a:solidFill>
                </a:rPr>
                <a:t>Property Prices:</a:t>
              </a:r>
            </a:p>
            <a:p>
              <a:pPr algn="ctr"/>
              <a:r>
                <a:rPr lang="en-US" sz="1800" b="1" i="1">
                  <a:solidFill>
                    <a:srgbClr val="0000FF"/>
                  </a:solidFill>
                </a:rPr>
                <a:t>“Cap Rates”</a:t>
              </a:r>
            </a:p>
            <a:p>
              <a:pPr algn="ctr"/>
              <a:r>
                <a:rPr lang="en-US" sz="1800" b="1" i="1">
                  <a:solidFill>
                    <a:srgbClr val="0000FF"/>
                  </a:solidFill>
                </a:rPr>
                <a:t>1/($Asset/$Income)</a:t>
              </a:r>
              <a:endParaRPr lang="en-US" sz="1800">
                <a:solidFill>
                  <a:srgbClr val="0000FF"/>
                </a:solidFill>
              </a:endParaRPr>
            </a:p>
            <a:p>
              <a:r>
                <a:rPr lang="en-US" sz="1200"/>
                <a:t> </a:t>
              </a:r>
              <a:endParaRPr lang="en-US" sz="1200">
                <a:solidFill>
                  <a:srgbClr val="0000FF"/>
                </a:solidFill>
              </a:endParaRPr>
            </a:p>
          </p:txBody>
        </p:sp>
      </p:grp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1026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mtClean="0">
                <a:cs typeface="Times New Roman" panose="02020603050405020304" pitchFamily="18" charset="0"/>
              </a:rPr>
              <a:t>For investors:</a:t>
            </a:r>
          </a:p>
        </p:txBody>
      </p:sp>
      <p:sp>
        <p:nvSpPr>
          <p:cNvPr id="1679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i="1" smtClean="0">
                <a:solidFill>
                  <a:srgbClr val="FF0000"/>
                </a:solidFill>
                <a:cs typeface="Times New Roman" pitchFamily="18" charset="0"/>
              </a:rPr>
              <a:t>Real Estate Assets = Future Cash Flows</a:t>
            </a:r>
            <a:r>
              <a:rPr lang="en-US" sz="2800" smtClean="0">
                <a:cs typeface="Times New Roman" pitchFamily="18" charset="0"/>
              </a:rPr>
              <a:t/>
            </a:r>
            <a:br>
              <a:rPr lang="en-US" sz="2800" smtClean="0">
                <a:cs typeface="Times New Roman" pitchFamily="18" charset="0"/>
              </a:rPr>
            </a:br>
            <a:r>
              <a:rPr lang="en-US" sz="2800" b="1" smtClean="0">
                <a:solidFill>
                  <a:srgbClr val="FF0000"/>
                </a:solidFill>
                <a:cs typeface="Times New Roman" pitchFamily="18" charset="0"/>
              </a:rPr>
              <a:t> </a:t>
            </a:r>
            <a:r>
              <a:rPr lang="en-US" sz="2800" smtClean="0">
                <a:cs typeface="Times New Roman" pitchFamily="18" charset="0"/>
              </a:rPr>
              <a:t/>
            </a:r>
            <a:br>
              <a:rPr lang="en-US" sz="2800" smtClean="0">
                <a:cs typeface="Times New Roman" pitchFamily="18" charset="0"/>
              </a:rPr>
            </a:br>
            <a:r>
              <a:rPr lang="en-US" sz="2800" smtClean="0">
                <a:cs typeface="Times New Roman" pitchFamily="18" charset="0"/>
              </a:rPr>
              <a:t>“</a:t>
            </a:r>
            <a:r>
              <a:rPr lang="en-US" sz="2800" i="1" smtClean="0">
                <a:cs typeface="Times New Roman" pitchFamily="18" charset="0"/>
              </a:rPr>
              <a:t>Cash is </a:t>
            </a:r>
            <a:r>
              <a:rPr lang="en-US" sz="2800" i="1" u="sng" smtClean="0">
                <a:cs typeface="Times New Roman" pitchFamily="18" charset="0"/>
              </a:rPr>
              <a:t>fungible</a:t>
            </a:r>
            <a:r>
              <a:rPr lang="en-US" sz="2800" smtClean="0">
                <a:cs typeface="Times New Roman" pitchFamily="18" charset="0"/>
              </a:rPr>
              <a:t>.”</a:t>
            </a:r>
            <a:br>
              <a:rPr lang="en-US" sz="2800" smtClean="0">
                <a:cs typeface="Times New Roman" pitchFamily="18" charset="0"/>
              </a:rPr>
            </a:br>
            <a:r>
              <a:rPr lang="en-US" sz="2800" smtClean="0">
                <a:cs typeface="Times New Roman" pitchFamily="18" charset="0"/>
              </a:rPr>
              <a:t> </a:t>
            </a:r>
            <a:br>
              <a:rPr lang="en-US" sz="2800" smtClean="0">
                <a:cs typeface="Times New Roman" pitchFamily="18" charset="0"/>
              </a:rPr>
            </a:br>
            <a:r>
              <a:rPr lang="en-US" sz="2800" smtClean="0">
                <a:cs typeface="Times New Roman" pitchFamily="18" charset="0"/>
              </a:rPr>
              <a:t>Cash is cash is cash, whether it comes from real estate, stocks, or bonds.</a:t>
            </a:r>
            <a:br>
              <a:rPr lang="en-US" sz="2800" smtClean="0">
                <a:cs typeface="Times New Roman" pitchFamily="18" charset="0"/>
              </a:rPr>
            </a:br>
            <a:r>
              <a:rPr lang="en-US" sz="2800" smtClean="0">
                <a:cs typeface="Times New Roman" pitchFamily="18" charset="0"/>
              </a:rPr>
              <a:t> </a:t>
            </a:r>
            <a:br>
              <a:rPr lang="en-US" sz="2800" smtClean="0">
                <a:cs typeface="Times New Roman" pitchFamily="18" charset="0"/>
              </a:rPr>
            </a:br>
            <a:r>
              <a:rPr lang="en-US" sz="2800" b="1" i="1" smtClean="0">
                <a:solidFill>
                  <a:srgbClr val="0000FF"/>
                </a:solidFill>
                <a:cs typeface="Times New Roman" pitchFamily="18" charset="0"/>
              </a:rPr>
              <a:t>Real estate assets compete against stocks &amp; bonds. The real estate asset market is part of the broader </a:t>
            </a:r>
            <a:r>
              <a:rPr lang="en-US" sz="2800" b="1" i="1" u="sng" smtClean="0">
                <a:solidFill>
                  <a:srgbClr val="0000FF"/>
                </a:solidFill>
                <a:cs typeface="Times New Roman" pitchFamily="18" charset="0"/>
              </a:rPr>
              <a:t>capital market</a:t>
            </a:r>
            <a:r>
              <a:rPr lang="en-US" sz="2800" b="1" i="1" smtClean="0">
                <a:solidFill>
                  <a:srgbClr val="0000FF"/>
                </a:solidFill>
                <a:cs typeface="Times New Roman" pitchFamily="18" charset="0"/>
              </a:rPr>
              <a:t> .</a:t>
            </a:r>
            <a:endParaRPr lang="en-US" sz="2800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800" dirty="0" smtClean="0">
                <a:cs typeface="Times New Roman" panose="02020603050405020304" pitchFamily="18" charset="0"/>
              </a:rPr>
              <a:t>Exhibit 1-6: Major Types of Capital Asset Markets and Investment Products</a:t>
            </a:r>
          </a:p>
        </p:txBody>
      </p:sp>
      <p:graphicFrame>
        <p:nvGraphicFramePr>
          <p:cNvPr id="131123" name="Group 51"/>
          <p:cNvGraphicFramePr>
            <a:graphicFrameLocks noGrp="1"/>
          </p:cNvGraphicFramePr>
          <p:nvPr/>
        </p:nvGraphicFramePr>
        <p:xfrm>
          <a:off x="1447800" y="1752600"/>
          <a:ext cx="6629400" cy="4448038"/>
        </p:xfrm>
        <a:graphic>
          <a:graphicData uri="http://schemas.openxmlformats.org/drawingml/2006/table">
            <a:tbl>
              <a:tblPr/>
              <a:tblGrid>
                <a:gridCol w="2209800"/>
                <a:gridCol w="2209800"/>
                <a:gridCol w="2209800"/>
              </a:tblGrid>
              <a:tr h="944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Public Markets:</a:t>
                      </a: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Private Markets: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32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Equity Assets: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Stocks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cs typeface="Arial" panose="020B060402020209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REITs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cs typeface="Arial" panose="020B060402020209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Mutual funds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ETFs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Real Property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cs typeface="Arial" panose="020B060402020209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Private firms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cs typeface="Arial" panose="020B060402020209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Oil &amp; Gas Partnerships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Hedge Funds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4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Debt Assets: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Bonds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cs typeface="Arial" panose="020B060402020209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MBS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cs typeface="Arial" panose="020B060402020209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Money instruments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Bank loans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cs typeface="Arial" panose="020B060402020209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Whole Mortgages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90204" pitchFamily="34" charset="0"/>
                        <a:cs typeface="Arial" panose="020B060402020209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Venture Debt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b="1" smtClean="0">
                <a:cs typeface="Times New Roman" panose="02020603050405020304" pitchFamily="18" charset="0"/>
              </a:rPr>
              <a:t>Concept check…</a:t>
            </a:r>
            <a:endParaRPr lang="en-US" smtClean="0">
              <a:cs typeface="Times New Roman" panose="02020603050405020304" pitchFamily="18" charset="0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smtClean="0">
                <a:cs typeface="Times New Roman" pitchFamily="18" charset="0"/>
              </a:rPr>
              <a:t>What is the difference between “</a:t>
            </a:r>
            <a:r>
              <a:rPr lang="en-US" sz="2800" i="1" smtClean="0">
                <a:cs typeface="Times New Roman" pitchFamily="18" charset="0"/>
              </a:rPr>
              <a:t>equity</a:t>
            </a:r>
            <a:r>
              <a:rPr lang="en-US" sz="2800" smtClean="0">
                <a:cs typeface="Times New Roman" pitchFamily="18" charset="0"/>
              </a:rPr>
              <a:t>” and “</a:t>
            </a:r>
            <a:r>
              <a:rPr lang="en-US" sz="2800" i="1" smtClean="0">
                <a:cs typeface="Times New Roman" pitchFamily="18" charset="0"/>
              </a:rPr>
              <a:t>debt</a:t>
            </a:r>
            <a:r>
              <a:rPr lang="en-US" sz="2800" smtClean="0">
                <a:cs typeface="Times New Roman" pitchFamily="18" charset="0"/>
              </a:rPr>
              <a:t>” assets (investment products)?…</a:t>
            </a:r>
            <a:br>
              <a:rPr lang="en-US" sz="2800" smtClean="0">
                <a:cs typeface="Times New Roman" pitchFamily="18" charset="0"/>
              </a:rPr>
            </a:br>
            <a:r>
              <a:rPr lang="en-US" sz="2800" smtClean="0">
                <a:cs typeface="Times New Roman" pitchFamily="18" charset="0"/>
              </a:rPr>
              <a:t> </a:t>
            </a:r>
            <a:br>
              <a:rPr lang="en-US" sz="2800" smtClean="0">
                <a:cs typeface="Times New Roman" pitchFamily="18" charset="0"/>
              </a:rPr>
            </a:br>
            <a:r>
              <a:rPr lang="en-US" sz="2800" smtClean="0">
                <a:cs typeface="Times New Roman" pitchFamily="18" charset="0"/>
              </a:rPr>
              <a:t> </a:t>
            </a:r>
            <a:br>
              <a:rPr lang="en-US" sz="2800" smtClean="0">
                <a:cs typeface="Times New Roman" pitchFamily="18" charset="0"/>
              </a:rPr>
            </a:br>
            <a:r>
              <a:rPr lang="en-US" sz="2800" smtClean="0">
                <a:cs typeface="Times New Roman" pitchFamily="18" charset="0"/>
              </a:rPr>
              <a:t> 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smtClean="0">
                <a:cs typeface="Times New Roman" pitchFamily="18" charset="0"/>
              </a:rPr>
              <a:t>What is the difference between “</a:t>
            </a:r>
            <a:r>
              <a:rPr lang="en-US" sz="2800" i="1" smtClean="0">
                <a:cs typeface="Times New Roman" pitchFamily="18" charset="0"/>
              </a:rPr>
              <a:t>public</a:t>
            </a:r>
            <a:r>
              <a:rPr lang="en-US" sz="2800" smtClean="0">
                <a:cs typeface="Times New Roman" pitchFamily="18" charset="0"/>
              </a:rPr>
              <a:t>” and “</a:t>
            </a:r>
            <a:r>
              <a:rPr lang="en-US" sz="2800" i="1" smtClean="0">
                <a:cs typeface="Times New Roman" pitchFamily="18" charset="0"/>
              </a:rPr>
              <a:t>private</a:t>
            </a:r>
            <a:r>
              <a:rPr lang="en-US" sz="2800" smtClean="0">
                <a:cs typeface="Times New Roman" pitchFamily="18" charset="0"/>
              </a:rPr>
              <a:t>” asset markets?…</a:t>
            </a:r>
            <a:br>
              <a:rPr lang="en-US" sz="2800" smtClean="0">
                <a:cs typeface="Times New Roman" pitchFamily="18" charset="0"/>
              </a:rPr>
            </a:br>
            <a:r>
              <a:rPr lang="en-US" sz="2800" smtClean="0">
                <a:cs typeface="Times New Roman" pitchFamily="18" charset="0"/>
              </a:rPr>
              <a:t> </a:t>
            </a:r>
            <a:br>
              <a:rPr lang="en-US" sz="2800" smtClean="0">
                <a:cs typeface="Times New Roman" pitchFamily="18" charset="0"/>
              </a:rPr>
            </a:br>
            <a:r>
              <a:rPr lang="en-US" sz="2800" smtClean="0">
                <a:cs typeface="Times New Roman" pitchFamily="18" charset="0"/>
              </a:rPr>
              <a:t/>
            </a:r>
            <a:br>
              <a:rPr lang="en-US" sz="2800" smtClean="0">
                <a:cs typeface="Times New Roman" pitchFamily="18" charset="0"/>
              </a:rPr>
            </a:br>
            <a:endParaRPr lang="en-US" sz="2800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1.2.2 The Magnitude of Real Estate in the overall Capital Market…</a:t>
            </a:r>
            <a:endParaRPr lang="en-US" sz="2800" dirty="0" smtClean="0">
              <a:cs typeface="Times New Roman" panose="02020603050405020304" pitchFamily="18" charset="0"/>
            </a:endParaRPr>
          </a:p>
        </p:txBody>
      </p:sp>
      <p:sp>
        <p:nvSpPr>
          <p:cNvPr id="230403" name="Rectangle 3"/>
          <p:cNvSpPr>
            <a:spLocks noChangeArrowheads="1"/>
          </p:cNvSpPr>
          <p:nvPr/>
        </p:nvSpPr>
        <p:spPr bwMode="auto">
          <a:xfrm>
            <a:off x="1066800" y="1295400"/>
            <a:ext cx="7086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180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Exhibit 1-7 US Capital Market Sectors, a $70 Trillion Pie…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1600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800">
                <a:latin typeface="Arial" charset="0"/>
              </a:rPr>
              <a:t>Magnitude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F78C-D63A-495A-8856-44082AE7B4AE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33600" y="6096000"/>
            <a:ext cx="518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prstClr val="black"/>
                </a:solidFill>
                <a:latin typeface="Calibri" pitchFamily="34" charset="0"/>
              </a:rPr>
              <a:t>Source: </a:t>
            </a:r>
            <a:r>
              <a:rPr lang="en-US" dirty="0" smtClean="0">
                <a:solidFill>
                  <a:prstClr val="black"/>
                </a:solidFill>
                <a:latin typeface="Calibri" pitchFamily="34" charset="0"/>
              </a:rPr>
              <a:t>Authors’ estimates based on Miles &amp; </a:t>
            </a:r>
            <a:r>
              <a:rPr lang="en-US" dirty="0" err="1" smtClean="0">
                <a:solidFill>
                  <a:prstClr val="black"/>
                </a:solidFill>
                <a:latin typeface="Calibri" pitchFamily="34" charset="0"/>
              </a:rPr>
              <a:t>Tolleson</a:t>
            </a:r>
            <a:r>
              <a:rPr lang="en-US" dirty="0" smtClean="0">
                <a:solidFill>
                  <a:prstClr val="black"/>
                </a:solidFill>
                <a:latin typeface="Calibri" pitchFamily="34" charset="0"/>
              </a:rPr>
              <a:t> (1997).</a:t>
            </a:r>
            <a:endParaRPr lang="en-US" dirty="0">
              <a:latin typeface="Calibri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057400" y="1733550"/>
            <a:ext cx="5410200" cy="4392613"/>
            <a:chOff x="2057400" y="1733550"/>
            <a:chExt cx="5410200" cy="4392613"/>
          </a:xfrm>
        </p:grpSpPr>
        <p:pic>
          <p:nvPicPr>
            <p:cNvPr id="6247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57400" y="1733550"/>
              <a:ext cx="5410200" cy="4392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Rounded Rectangle 10"/>
            <p:cNvSpPr/>
            <p:nvPr/>
          </p:nvSpPr>
          <p:spPr bwMode="auto">
            <a:xfrm>
              <a:off x="2133600" y="5181600"/>
              <a:ext cx="2971800" cy="8382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sp>
        <p:nvSpPr>
          <p:cNvPr id="10" name="Rectangle 9"/>
          <p:cNvSpPr/>
          <p:nvPr/>
        </p:nvSpPr>
        <p:spPr bwMode="auto">
          <a:xfrm>
            <a:off x="2133600" y="5715000"/>
            <a:ext cx="5181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* Corporate real estate owned by publicly-traded firms, plus REITs</a:t>
            </a:r>
            <a:r>
              <a:rPr lang="en-US" dirty="0" smtClean="0"/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000" smtClean="0">
                <a:cs typeface="Times New Roman" panose="02020603050405020304" pitchFamily="18" charset="0"/>
              </a:rPr>
              <a:t>Exhibit 1-8: US Investable Capital Market with Real Estate Components Broken Out</a:t>
            </a: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304800" y="152400"/>
            <a:ext cx="1600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800">
                <a:latin typeface="Arial" charset="0"/>
              </a:rPr>
              <a:t>Magnitude</a:t>
            </a:r>
          </a:p>
        </p:txBody>
      </p:sp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143000"/>
            <a:ext cx="6019800" cy="543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800" b="1" smtClean="0">
                <a:cs typeface="Times New Roman" panose="02020603050405020304" pitchFamily="18" charset="0"/>
              </a:rPr>
              <a:t>Real estate asset classes are:</a:t>
            </a:r>
            <a:endParaRPr lang="en-US" sz="2800" smtClean="0">
              <a:cs typeface="Times New Roman" panose="02020603050405020304" pitchFamily="18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752600"/>
            <a:ext cx="67056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cs typeface="Times New Roman" pitchFamily="18" charset="0"/>
              </a:rPr>
              <a:t>Private Commercial Mortgages (2%)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cs typeface="Times New Roman" pitchFamily="18" charset="0"/>
              </a:rPr>
              <a:t>CMBS (1%)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cs typeface="Times New Roman" pitchFamily="18" charset="0"/>
              </a:rPr>
              <a:t>RMBS (6%)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cs typeface="Times New Roman" pitchFamily="18" charset="0"/>
              </a:rPr>
              <a:t>Private Residential Mortgages (6%)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cs typeface="Times New Roman" pitchFamily="18" charset="0"/>
              </a:rPr>
              <a:t>House Equity (17%)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cs typeface="Times New Roman" pitchFamily="18" charset="0"/>
              </a:rPr>
              <a:t>Commercial Real Estate Equity (7%)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cs typeface="Times New Roman" pitchFamily="18" charset="0"/>
              </a:rPr>
              <a:t>Agricultural/Timberlands (2%)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cs typeface="Times New Roman" pitchFamily="18" charset="0"/>
              </a:rPr>
              <a:t>REITs (0.5%)</a:t>
            </a:r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7" name="Rectangle 7"/>
          <p:cNvSpPr>
            <a:spLocks noChangeArrowheads="1"/>
          </p:cNvSpPr>
          <p:nvPr/>
        </p:nvSpPr>
        <p:spPr bwMode="auto">
          <a:xfrm>
            <a:off x="1066800" y="70485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  <a:t>US Investable Asset Sectors, a $82 Trillion Pie…</a:t>
            </a:r>
          </a:p>
        </p:txBody>
      </p:sp>
      <p:sp>
        <p:nvSpPr>
          <p:cNvPr id="66563" name="Text Box 11"/>
          <p:cNvSpPr txBox="1">
            <a:spLocks noChangeArrowheads="1"/>
          </p:cNvSpPr>
          <p:nvPr/>
        </p:nvSpPr>
        <p:spPr bwMode="auto">
          <a:xfrm>
            <a:off x="381000" y="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>
                <a:solidFill>
                  <a:srgbClr val="0000FF"/>
                </a:solidFill>
              </a:rPr>
              <a:t>Another perspective on magnitude of real estate in the overall capital market ($ trillion as of 2012)</a:t>
            </a: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755576" y="1556792"/>
          <a:ext cx="7543800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5105400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  <a:t>Note: CRE = Commercial Real Estate. There is some double-counting here,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  <a:t>betw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  <a:t> MBS bonds &amp; RE ($5T), &amp; 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  <a:t>between REIT 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  <a:t>stocks &amp; CRE ($0.5T).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 cstate="print"/>
          <a:srcRect l="1172" t="1276" r="1172" b="14033"/>
          <a:stretch>
            <a:fillRect/>
          </a:stretch>
        </p:blipFill>
        <p:spPr bwMode="auto">
          <a:xfrm>
            <a:off x="1238870" y="537056"/>
            <a:ext cx="6666260" cy="5301279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68611" name="Text Box 11"/>
          <p:cNvSpPr txBox="1">
            <a:spLocks noChangeArrowheads="1"/>
          </p:cNvSpPr>
          <p:nvPr/>
        </p:nvSpPr>
        <p:spPr bwMode="auto">
          <a:xfrm>
            <a:off x="381000" y="0"/>
            <a:ext cx="845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>
                <a:solidFill>
                  <a:srgbClr val="0000FF"/>
                </a:solidFill>
              </a:rPr>
              <a:t>How much real estate is there?...</a:t>
            </a:r>
          </a:p>
        </p:txBody>
      </p:sp>
      <p:sp>
        <p:nvSpPr>
          <p:cNvPr id="68612" name="Text Box 11"/>
          <p:cNvSpPr txBox="1">
            <a:spLocks noChangeArrowheads="1"/>
          </p:cNvSpPr>
          <p:nvPr/>
        </p:nvSpPr>
        <p:spPr bwMode="auto">
          <a:xfrm>
            <a:off x="2857500" y="5105400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 dirty="0">
                <a:solidFill>
                  <a:srgbClr val="0000FF"/>
                </a:solidFill>
              </a:rPr>
              <a:t>About $30 trillion worth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b="1" smtClean="0"/>
              <a:t>1.1.1 The Space Market…</a:t>
            </a:r>
          </a:p>
        </p:txBody>
      </p:sp>
      <p:grpSp>
        <p:nvGrpSpPr>
          <p:cNvPr id="30736" name="Group 16"/>
          <p:cNvGrpSpPr>
            <a:grpSpLocks/>
          </p:cNvGrpSpPr>
          <p:nvPr/>
        </p:nvGrpSpPr>
        <p:grpSpPr bwMode="auto">
          <a:xfrm>
            <a:off x="1524000" y="1905000"/>
            <a:ext cx="2514600" cy="1555750"/>
            <a:chOff x="960" y="1200"/>
            <a:chExt cx="1584" cy="980"/>
          </a:xfrm>
        </p:grpSpPr>
        <p:sp>
          <p:nvSpPr>
            <p:cNvPr id="19470" name="Text Box 6"/>
            <p:cNvSpPr txBox="1">
              <a:spLocks noChangeArrowheads="1"/>
            </p:cNvSpPr>
            <p:nvPr/>
          </p:nvSpPr>
          <p:spPr bwMode="auto">
            <a:xfrm>
              <a:off x="960" y="1200"/>
              <a:ext cx="1186" cy="9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800" b="1"/>
                <a:t>Supply:</a:t>
              </a:r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Property Owners</a:t>
              </a:r>
            </a:p>
            <a:p>
              <a:pPr algn="ctr"/>
              <a:r>
                <a:rPr lang="en-US" sz="1800"/>
                <a:t>(</a:t>
              </a:r>
              <a:r>
                <a:rPr lang="en-US" sz="1800" i="1"/>
                <a:t>Landlords</a:t>
              </a:r>
              <a:r>
                <a:rPr lang="en-US" sz="1800"/>
                <a:t>)</a:t>
              </a:r>
            </a:p>
          </p:txBody>
        </p:sp>
        <p:sp>
          <p:nvSpPr>
            <p:cNvPr id="19471" name="AutoShape 8"/>
            <p:cNvSpPr>
              <a:spLocks noChangeArrowheads="1"/>
            </p:cNvSpPr>
            <p:nvPr/>
          </p:nvSpPr>
          <p:spPr bwMode="auto">
            <a:xfrm>
              <a:off x="2215" y="1460"/>
              <a:ext cx="329" cy="364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</p:grpSp>
      <p:grpSp>
        <p:nvGrpSpPr>
          <p:cNvPr id="30737" name="Group 17"/>
          <p:cNvGrpSpPr>
            <a:grpSpLocks/>
          </p:cNvGrpSpPr>
          <p:nvPr/>
        </p:nvGrpSpPr>
        <p:grpSpPr bwMode="auto">
          <a:xfrm>
            <a:off x="5235575" y="1927225"/>
            <a:ext cx="2590800" cy="1544638"/>
            <a:chOff x="3298" y="1214"/>
            <a:chExt cx="1632" cy="973"/>
          </a:xfrm>
        </p:grpSpPr>
        <p:sp>
          <p:nvSpPr>
            <p:cNvPr id="19468" name="Text Box 7"/>
            <p:cNvSpPr txBox="1">
              <a:spLocks noChangeArrowheads="1"/>
            </p:cNvSpPr>
            <p:nvPr/>
          </p:nvSpPr>
          <p:spPr bwMode="auto">
            <a:xfrm>
              <a:off x="3717" y="1214"/>
              <a:ext cx="1213" cy="9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800" b="1"/>
                <a:t>Demand:</a:t>
              </a:r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Property Users</a:t>
              </a:r>
            </a:p>
            <a:p>
              <a:pPr algn="ctr"/>
              <a:r>
                <a:rPr lang="en-US" sz="1800"/>
                <a:t>(</a:t>
              </a:r>
              <a:r>
                <a:rPr lang="en-US" sz="1800" i="1"/>
                <a:t>Tenants</a:t>
              </a:r>
              <a:r>
                <a:rPr lang="en-US" sz="1800"/>
                <a:t>)</a:t>
              </a:r>
            </a:p>
          </p:txBody>
        </p:sp>
        <p:sp>
          <p:nvSpPr>
            <p:cNvPr id="19469" name="AutoShape 9"/>
            <p:cNvSpPr>
              <a:spLocks noChangeArrowheads="1"/>
            </p:cNvSpPr>
            <p:nvPr/>
          </p:nvSpPr>
          <p:spPr bwMode="auto">
            <a:xfrm>
              <a:off x="3298" y="1474"/>
              <a:ext cx="377" cy="336"/>
            </a:xfrm>
            <a:prstGeom prst="leftArrow">
              <a:avLst>
                <a:gd name="adj1" fmla="val 50000"/>
                <a:gd name="adj2" fmla="val 2805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</p:grpSp>
      <p:grpSp>
        <p:nvGrpSpPr>
          <p:cNvPr id="19461" name="Group 18"/>
          <p:cNvGrpSpPr>
            <a:grpSpLocks/>
          </p:cNvGrpSpPr>
          <p:nvPr/>
        </p:nvGrpSpPr>
        <p:grpSpPr bwMode="auto">
          <a:xfrm>
            <a:off x="4114800" y="2176463"/>
            <a:ext cx="1055688" cy="914400"/>
            <a:chOff x="2592" y="1371"/>
            <a:chExt cx="665" cy="576"/>
          </a:xfrm>
        </p:grpSpPr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2606" y="1371"/>
              <a:ext cx="651" cy="576"/>
            </a:xfrm>
            <a:prstGeom prst="ellipse">
              <a:avLst/>
            </a:prstGeom>
            <a:solidFill>
              <a:srgbClr val="FFFFFF"/>
            </a:solidFill>
            <a:ln w="57150" cmpd="thinThick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19467" name="Text Box 11"/>
            <p:cNvSpPr txBox="1">
              <a:spLocks noChangeArrowheads="1"/>
            </p:cNvSpPr>
            <p:nvPr/>
          </p:nvSpPr>
          <p:spPr bwMode="auto">
            <a:xfrm>
              <a:off x="2592" y="1584"/>
              <a:ext cx="62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MARKET</a:t>
              </a:r>
            </a:p>
          </p:txBody>
        </p:sp>
      </p:grpSp>
      <p:grpSp>
        <p:nvGrpSpPr>
          <p:cNvPr id="30732" name="Group 12"/>
          <p:cNvGrpSpPr>
            <a:grpSpLocks/>
          </p:cNvGrpSpPr>
          <p:nvPr/>
        </p:nvGrpSpPr>
        <p:grpSpPr bwMode="auto">
          <a:xfrm>
            <a:off x="3375025" y="3198813"/>
            <a:ext cx="2644775" cy="2841625"/>
            <a:chOff x="4063" y="4405"/>
            <a:chExt cx="4166" cy="4475"/>
          </a:xfrm>
        </p:grpSpPr>
        <p:sp>
          <p:nvSpPr>
            <p:cNvPr id="19463" name="AutoShape 13"/>
            <p:cNvSpPr>
              <a:spLocks noChangeArrowheads="1"/>
            </p:cNvSpPr>
            <p:nvPr/>
          </p:nvSpPr>
          <p:spPr bwMode="auto">
            <a:xfrm>
              <a:off x="5657" y="4405"/>
              <a:ext cx="840" cy="2298"/>
            </a:xfrm>
            <a:prstGeom prst="downArrow">
              <a:avLst>
                <a:gd name="adj1" fmla="val 50000"/>
                <a:gd name="adj2" fmla="val 6839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19464" name="AutoShape 14"/>
            <p:cNvSpPr>
              <a:spLocks noChangeArrowheads="1"/>
            </p:cNvSpPr>
            <p:nvPr/>
          </p:nvSpPr>
          <p:spPr bwMode="auto">
            <a:xfrm>
              <a:off x="4063" y="7011"/>
              <a:ext cx="4166" cy="186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19465" name="Text Box 15"/>
            <p:cNvSpPr txBox="1">
              <a:spLocks noChangeArrowheads="1"/>
            </p:cNvSpPr>
            <p:nvPr/>
          </p:nvSpPr>
          <p:spPr bwMode="auto">
            <a:xfrm>
              <a:off x="4594" y="7251"/>
              <a:ext cx="3206" cy="1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Clr>
                  <a:srgbClr val="0000FF"/>
                </a:buClr>
                <a:buFont typeface="Symbol" pitchFamily="18" charset="2"/>
                <a:buChar char="·"/>
              </a:pPr>
              <a:r>
                <a:rPr lang="en-US" sz="1800" b="1" i="1">
                  <a:solidFill>
                    <a:srgbClr val="0000FF"/>
                  </a:solidFill>
                </a:rPr>
                <a:t>Rents (e.g.$/SF)</a:t>
              </a:r>
              <a:endParaRPr lang="en-US" sz="1800">
                <a:solidFill>
                  <a:srgbClr val="0000FF"/>
                </a:solidFill>
              </a:endParaRPr>
            </a:p>
            <a:p>
              <a:r>
                <a:rPr lang="en-US" sz="1800" b="1" i="1">
                  <a:solidFill>
                    <a:srgbClr val="0000FF"/>
                  </a:solidFill>
                </a:rPr>
                <a:t> </a:t>
              </a:r>
              <a:endParaRPr lang="en-US" sz="1800">
                <a:solidFill>
                  <a:srgbClr val="0000FF"/>
                </a:solidFill>
              </a:endParaRPr>
            </a:p>
            <a:p>
              <a:pPr>
                <a:buClr>
                  <a:srgbClr val="0000FF"/>
                </a:buClr>
                <a:buFont typeface="Symbol" pitchFamily="18" charset="2"/>
                <a:buChar char="·"/>
              </a:pPr>
              <a:r>
                <a:rPr lang="en-US" sz="1800" b="1" i="1">
                  <a:solidFill>
                    <a:srgbClr val="0000FF"/>
                  </a:solidFill>
                </a:rPr>
                <a:t>Occupancy</a:t>
              </a:r>
              <a:endParaRPr lang="en-US" sz="1800">
                <a:solidFill>
                  <a:srgbClr val="0000FF"/>
                </a:solidFill>
              </a:endParaRPr>
            </a:p>
          </p:txBody>
        </p:sp>
      </p:grp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595313"/>
            <a:ext cx="6858000" cy="593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5" name="Text Box 6"/>
          <p:cNvSpPr txBox="1">
            <a:spLocks noChangeArrowheads="1"/>
          </p:cNvSpPr>
          <p:nvPr/>
        </p:nvSpPr>
        <p:spPr bwMode="auto">
          <a:xfrm>
            <a:off x="1371600" y="6172200"/>
            <a:ext cx="441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*Industrial excludes factories &amp; manufacturing/extraction plants</a:t>
            </a:r>
          </a:p>
        </p:txBody>
      </p:sp>
      <p:sp>
        <p:nvSpPr>
          <p:cNvPr id="69636" name="Text Box 11"/>
          <p:cNvSpPr txBox="1">
            <a:spLocks noChangeArrowheads="1"/>
          </p:cNvSpPr>
          <p:nvPr/>
        </p:nvSpPr>
        <p:spPr bwMode="auto">
          <a:xfrm>
            <a:off x="381000" y="0"/>
            <a:ext cx="845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>
                <a:solidFill>
                  <a:srgbClr val="0000FF"/>
                </a:solidFill>
              </a:rPr>
              <a:t>How much </a:t>
            </a:r>
            <a:r>
              <a:rPr lang="en-US" sz="2400" i="1" u="sng">
                <a:solidFill>
                  <a:srgbClr val="0000FF"/>
                </a:solidFill>
              </a:rPr>
              <a:t>commercial</a:t>
            </a:r>
            <a:r>
              <a:rPr lang="en-US" sz="2400" i="1">
                <a:solidFill>
                  <a:srgbClr val="0000FF"/>
                </a:solidFill>
              </a:rPr>
              <a:t> real estate is there?...</a:t>
            </a:r>
          </a:p>
        </p:txBody>
      </p:sp>
      <p:sp>
        <p:nvSpPr>
          <p:cNvPr id="69637" name="Text Box 11"/>
          <p:cNvSpPr txBox="1">
            <a:spLocks noChangeArrowheads="1"/>
          </p:cNvSpPr>
          <p:nvPr/>
        </p:nvSpPr>
        <p:spPr bwMode="auto">
          <a:xfrm>
            <a:off x="3048000" y="5715000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0000FF"/>
                </a:solidFill>
              </a:rPr>
              <a:t>About $9 trillion worth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51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533400" y="1600195"/>
          <a:ext cx="8229600" cy="4343405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352800"/>
                <a:gridCol w="1981200"/>
                <a:gridCol w="762000"/>
                <a:gridCol w="2133600"/>
              </a:tblGrid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/>
                        <a:t>Property Type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Square Footage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$/SF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Market </a:t>
                      </a:r>
                      <a:r>
                        <a:rPr lang="en-US" sz="1800" u="none" strike="noStrike" dirty="0" smtClean="0"/>
                        <a:t> Cap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Office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12,058,379,264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$102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$1,229,954,684,928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Industrial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23,851,606,671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$45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$1,073,322,300,195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/>
                        <a:t>Flex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2,907,635,121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$75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$218,072,634,075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Retail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17,336,105,191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$101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$1,750,946,624,291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Health Care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2,634,773,693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$490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$1,291,039,109,668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Hospitality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2,556,726,260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$95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$242,888,994,700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Mixed-Use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107,651,632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$95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$10,226,905,040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Multi-Family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22,643,500,000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$62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$1,403,897,000,000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/>
                        <a:t>Specialty,</a:t>
                      </a:r>
                      <a:r>
                        <a:rPr lang="en-US" sz="1800" u="none" strike="noStrike" baseline="0" dirty="0" smtClean="0"/>
                        <a:t> Sports &amp; </a:t>
                      </a:r>
                      <a:r>
                        <a:rPr lang="en-US" sz="1800" u="none" strike="noStrike" dirty="0" smtClean="0"/>
                        <a:t>Entertainment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NA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 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$1,953,008,671,667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39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Total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84,096,377,832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$9,173,356,924,466</a:t>
                      </a:r>
                      <a:endParaRPr lang="en-US" sz="1800" b="0" i="0" u="none" strike="noStrik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33400" y="5943600"/>
            <a:ext cx="44458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 smtClean="0"/>
              <a:t>Source: </a:t>
            </a:r>
            <a:r>
              <a:rPr lang="en-US" dirty="0" err="1" smtClean="0"/>
              <a:t>Florance</a:t>
            </a:r>
            <a:r>
              <a:rPr lang="en-US" dirty="0" smtClean="0"/>
              <a:t>, Miller, Spivey, </a:t>
            </a:r>
            <a:r>
              <a:rPr lang="en-US" dirty="0" err="1" smtClean="0"/>
              <a:t>Peng</a:t>
            </a:r>
            <a:r>
              <a:rPr lang="en-US" dirty="0" smtClean="0"/>
              <a:t>, </a:t>
            </a:r>
            <a:r>
              <a:rPr lang="en-US" i="1" dirty="0" err="1" smtClean="0"/>
              <a:t>JREPM</a:t>
            </a:r>
            <a:r>
              <a:rPr lang="en-US" dirty="0" smtClean="0"/>
              <a:t> 16(2) 2010</a:t>
            </a:r>
            <a:endParaRPr lang="en-US" dirty="0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81000" y="0"/>
            <a:ext cx="845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 dirty="0">
                <a:solidFill>
                  <a:srgbClr val="0000FF"/>
                </a:solidFill>
              </a:rPr>
              <a:t>How much </a:t>
            </a:r>
            <a:r>
              <a:rPr lang="en-US" sz="2400" i="1" u="sng" dirty="0">
                <a:solidFill>
                  <a:srgbClr val="0000FF"/>
                </a:solidFill>
              </a:rPr>
              <a:t>commercial</a:t>
            </a:r>
            <a:r>
              <a:rPr lang="en-US" sz="2400" i="1" dirty="0">
                <a:solidFill>
                  <a:srgbClr val="0000FF"/>
                </a:solidFill>
              </a:rPr>
              <a:t> real estate is there?...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693003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Market Size by Property type sin Rentable Building Area and Market Cap Based on Mean Price for the Mid-Point of 2009</a:t>
            </a:r>
            <a:endParaRPr lang="en-US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1600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800">
                <a:latin typeface="Arial" charset="0"/>
              </a:rPr>
              <a:t>Magnitude</a:t>
            </a:r>
          </a:p>
        </p:txBody>
      </p:sp>
      <p:pic>
        <p:nvPicPr>
          <p:cNvPr id="71683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913" y="1524000"/>
            <a:ext cx="434657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68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524000"/>
            <a:ext cx="4370388" cy="398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5" name="TextBox 6"/>
          <p:cNvSpPr txBox="1">
            <a:spLocks noChangeArrowheads="1"/>
          </p:cNvSpPr>
          <p:nvPr/>
        </p:nvSpPr>
        <p:spPr bwMode="auto">
          <a:xfrm>
            <a:off x="323850" y="528638"/>
            <a:ext cx="8305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/>
              <a:t>Exhibit 1-9: Magnitude of U.S. Commercial Real Estate by Sector, cerca 2010…</a:t>
            </a:r>
          </a:p>
        </p:txBody>
      </p:sp>
      <p:sp>
        <p:nvSpPr>
          <p:cNvPr id="71686" name="TextBox 4"/>
          <p:cNvSpPr txBox="1">
            <a:spLocks noChangeArrowheads="1"/>
          </p:cNvSpPr>
          <p:nvPr/>
        </p:nvSpPr>
        <p:spPr bwMode="auto">
          <a:xfrm>
            <a:off x="457200" y="5867400"/>
            <a:ext cx="3200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/>
              <a:t>Source: CoStar.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2209800" y="457200"/>
            <a:ext cx="5141913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23" tIns="45712" rIns="91423" bIns="45712">
            <a:spAutoFit/>
          </a:bodyPr>
          <a:lstStyle/>
          <a:p>
            <a:r>
              <a:rPr lang="en-US" sz="2200">
                <a:latin typeface="Albertus Medium" pitchFamily="34" charset="0"/>
              </a:rPr>
              <a:t>Investable Real Estate Capital Structure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338138" y="5357813"/>
            <a:ext cx="43862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000" i="1">
                <a:solidFill>
                  <a:srgbClr val="000000"/>
                </a:solidFill>
                <a:latin typeface="Arial" charset="0"/>
              </a:rPr>
              <a:t>Source:  </a:t>
            </a:r>
            <a:r>
              <a:rPr lang="en-US" sz="1000">
                <a:solidFill>
                  <a:srgbClr val="000000"/>
                </a:solidFill>
                <a:latin typeface="Arial" charset="0"/>
              </a:rPr>
              <a:t>Roulac Group (Investment Property Report, 12/11/02), &amp; PPR Inc.</a:t>
            </a:r>
            <a:endParaRPr lang="en-US" sz="1000">
              <a:latin typeface="Arial" charset="0"/>
            </a:endParaRP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679450" y="1225550"/>
            <a:ext cx="1528763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800">
                <a:solidFill>
                  <a:srgbClr val="000000"/>
                </a:solidFill>
                <a:latin typeface="Albertus Medium" pitchFamily="34" charset="0"/>
              </a:rPr>
              <a:t>Total Equity:</a:t>
            </a:r>
          </a:p>
          <a:p>
            <a:pPr algn="ctr"/>
            <a:r>
              <a:rPr lang="en-US" sz="1800">
                <a:solidFill>
                  <a:srgbClr val="000000"/>
                </a:solidFill>
                <a:latin typeface="Albertus Medium" pitchFamily="34" charset="0"/>
              </a:rPr>
              <a:t> $907.6 billion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4046538" y="1214438"/>
            <a:ext cx="174625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800">
                <a:latin typeface="Albertus Medium" pitchFamily="34" charset="0"/>
              </a:rPr>
              <a:t>Total Debt:</a:t>
            </a:r>
          </a:p>
          <a:p>
            <a:pPr algn="ctr"/>
            <a:r>
              <a:rPr lang="en-US" sz="1800">
                <a:latin typeface="Albertus Medium" pitchFamily="34" charset="0"/>
              </a:rPr>
              <a:t> $1,831.9 billion</a:t>
            </a: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7283450" y="1203325"/>
            <a:ext cx="1346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800">
                <a:latin typeface="Albertus Medium" pitchFamily="34" charset="0"/>
              </a:rPr>
              <a:t>Total Capital:</a:t>
            </a:r>
          </a:p>
          <a:p>
            <a:pPr algn="ctr"/>
            <a:r>
              <a:rPr lang="en-US" sz="1800">
                <a:latin typeface="Albertus Medium" pitchFamily="34" charset="0"/>
              </a:rPr>
              <a:t> $2.7 trillion</a:t>
            </a: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3040063" y="1262063"/>
            <a:ext cx="401637" cy="3571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23" tIns="45712" rIns="91423" bIns="45712">
            <a:spAutoFit/>
          </a:bodyPr>
          <a:lstStyle/>
          <a:p>
            <a:r>
              <a:rPr lang="en-US" sz="1800">
                <a:latin typeface="Albertus Medium" pitchFamily="34" charset="0"/>
              </a:rPr>
              <a:t>+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6327775" y="1238250"/>
            <a:ext cx="400050" cy="357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23" tIns="45712" rIns="91423" bIns="45712">
            <a:spAutoFit/>
          </a:bodyPr>
          <a:lstStyle/>
          <a:p>
            <a:r>
              <a:rPr lang="en-US" sz="1800">
                <a:latin typeface="Albertus Medium" pitchFamily="34" charset="0"/>
              </a:rPr>
              <a:t>=</a:t>
            </a:r>
          </a:p>
        </p:txBody>
      </p:sp>
      <p:sp>
        <p:nvSpPr>
          <p:cNvPr id="72713" name="Arc 9"/>
          <p:cNvSpPr>
            <a:spLocks/>
          </p:cNvSpPr>
          <p:nvPr/>
        </p:nvSpPr>
        <p:spPr bwMode="auto">
          <a:xfrm>
            <a:off x="1155700" y="2773363"/>
            <a:ext cx="655638" cy="692150"/>
          </a:xfrm>
          <a:custGeom>
            <a:avLst/>
            <a:gdLst>
              <a:gd name="T0" fmla="*/ 0 w 20943"/>
              <a:gd name="T1" fmla="*/ 0 h 21600"/>
              <a:gd name="T2" fmla="*/ 20525292 w 20943"/>
              <a:gd name="T3" fmla="*/ 16250400 h 21600"/>
              <a:gd name="T4" fmla="*/ 126413 w 20943"/>
              <a:gd name="T5" fmla="*/ 2217924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943" h="21600" fill="none" extrusionOk="0">
                <a:moveTo>
                  <a:pt x="0" y="0"/>
                </a:moveTo>
                <a:cubicBezTo>
                  <a:pt x="43" y="0"/>
                  <a:pt x="86" y="0"/>
                  <a:pt x="129" y="0"/>
                </a:cubicBezTo>
                <a:cubicBezTo>
                  <a:pt x="9834" y="0"/>
                  <a:pt x="18348" y="6473"/>
                  <a:pt x="20942" y="15826"/>
                </a:cubicBezTo>
              </a:path>
              <a:path w="20943" h="21600" stroke="0" extrusionOk="0">
                <a:moveTo>
                  <a:pt x="0" y="0"/>
                </a:moveTo>
                <a:cubicBezTo>
                  <a:pt x="43" y="0"/>
                  <a:pt x="86" y="0"/>
                  <a:pt x="129" y="0"/>
                </a:cubicBezTo>
                <a:cubicBezTo>
                  <a:pt x="9834" y="0"/>
                  <a:pt x="18348" y="6473"/>
                  <a:pt x="20942" y="15826"/>
                </a:cubicBezTo>
                <a:lnTo>
                  <a:pt x="129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8080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4" name="Arc 10"/>
          <p:cNvSpPr>
            <a:spLocks/>
          </p:cNvSpPr>
          <p:nvPr/>
        </p:nvSpPr>
        <p:spPr bwMode="auto">
          <a:xfrm>
            <a:off x="1158875" y="3286125"/>
            <a:ext cx="679450" cy="225425"/>
          </a:xfrm>
          <a:custGeom>
            <a:avLst/>
            <a:gdLst>
              <a:gd name="T0" fmla="*/ 20595073 w 21600"/>
              <a:gd name="T1" fmla="*/ 0 h 7247"/>
              <a:gd name="T2" fmla="*/ 21323311 w 21600"/>
              <a:gd name="T3" fmla="*/ 7012064 h 7247"/>
              <a:gd name="T4" fmla="*/ 0 w 21600"/>
              <a:gd name="T5" fmla="*/ 5586820 h 724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7247" fill="none" extrusionOk="0">
                <a:moveTo>
                  <a:pt x="20813" y="0"/>
                </a:moveTo>
                <a:cubicBezTo>
                  <a:pt x="21335" y="1880"/>
                  <a:pt x="21600" y="3822"/>
                  <a:pt x="21600" y="5774"/>
                </a:cubicBezTo>
                <a:cubicBezTo>
                  <a:pt x="21600" y="6265"/>
                  <a:pt x="21583" y="6756"/>
                  <a:pt x="21549" y="7246"/>
                </a:cubicBezTo>
              </a:path>
              <a:path w="21600" h="7247" stroke="0" extrusionOk="0">
                <a:moveTo>
                  <a:pt x="20813" y="0"/>
                </a:moveTo>
                <a:cubicBezTo>
                  <a:pt x="21335" y="1880"/>
                  <a:pt x="21600" y="3822"/>
                  <a:pt x="21600" y="5774"/>
                </a:cubicBezTo>
                <a:cubicBezTo>
                  <a:pt x="21600" y="6265"/>
                  <a:pt x="21583" y="6756"/>
                  <a:pt x="21549" y="7246"/>
                </a:cubicBezTo>
                <a:lnTo>
                  <a:pt x="0" y="5774"/>
                </a:lnTo>
                <a:lnTo>
                  <a:pt x="20813" y="0"/>
                </a:lnTo>
                <a:close/>
              </a:path>
            </a:pathLst>
          </a:custGeom>
          <a:solidFill>
            <a:srgbClr val="802060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5" name="Arc 11"/>
          <p:cNvSpPr>
            <a:spLocks/>
          </p:cNvSpPr>
          <p:nvPr/>
        </p:nvSpPr>
        <p:spPr bwMode="auto">
          <a:xfrm>
            <a:off x="1158875" y="3465513"/>
            <a:ext cx="674688" cy="93662"/>
          </a:xfrm>
          <a:custGeom>
            <a:avLst/>
            <a:gdLst>
              <a:gd name="T0" fmla="*/ 21123151 w 21550"/>
              <a:gd name="T1" fmla="*/ 1576486 h 2863"/>
              <a:gd name="T2" fmla="*/ 20984957 w 21550"/>
              <a:gd name="T3" fmla="*/ 3064118 h 2863"/>
              <a:gd name="T4" fmla="*/ 0 w 21550"/>
              <a:gd name="T5" fmla="*/ 0 h 286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50" h="2863" fill="none" extrusionOk="0">
                <a:moveTo>
                  <a:pt x="21549" y="1472"/>
                </a:moveTo>
                <a:cubicBezTo>
                  <a:pt x="21517" y="1937"/>
                  <a:pt x="21471" y="2401"/>
                  <a:pt x="21409" y="2863"/>
                </a:cubicBezTo>
              </a:path>
              <a:path w="21550" h="2863" stroke="0" extrusionOk="0">
                <a:moveTo>
                  <a:pt x="21549" y="1472"/>
                </a:moveTo>
                <a:cubicBezTo>
                  <a:pt x="21517" y="1937"/>
                  <a:pt x="21471" y="2401"/>
                  <a:pt x="21409" y="2863"/>
                </a:cubicBezTo>
                <a:lnTo>
                  <a:pt x="0" y="0"/>
                </a:lnTo>
                <a:lnTo>
                  <a:pt x="21549" y="1472"/>
                </a:lnTo>
                <a:close/>
              </a:path>
            </a:pathLst>
          </a:custGeom>
          <a:solidFill>
            <a:srgbClr val="FFFFC0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6" name="Arc 12"/>
          <p:cNvSpPr>
            <a:spLocks/>
          </p:cNvSpPr>
          <p:nvPr/>
        </p:nvSpPr>
        <p:spPr bwMode="auto">
          <a:xfrm>
            <a:off x="1158875" y="3465513"/>
            <a:ext cx="671513" cy="190500"/>
          </a:xfrm>
          <a:custGeom>
            <a:avLst/>
            <a:gdLst>
              <a:gd name="T0" fmla="*/ 21062624 w 21409"/>
              <a:gd name="T1" fmla="*/ 2911263 h 5974"/>
              <a:gd name="T2" fmla="*/ 20421159 w 21409"/>
              <a:gd name="T3" fmla="*/ 6074699 h 5974"/>
              <a:gd name="T4" fmla="*/ 0 w 21409"/>
              <a:gd name="T5" fmla="*/ 0 h 59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09" h="5974" fill="none" extrusionOk="0">
                <a:moveTo>
                  <a:pt x="21409" y="2863"/>
                </a:moveTo>
                <a:cubicBezTo>
                  <a:pt x="21268" y="3914"/>
                  <a:pt x="21050" y="4954"/>
                  <a:pt x="20757" y="5974"/>
                </a:cubicBezTo>
              </a:path>
              <a:path w="21409" h="5974" stroke="0" extrusionOk="0">
                <a:moveTo>
                  <a:pt x="21409" y="2863"/>
                </a:moveTo>
                <a:cubicBezTo>
                  <a:pt x="21268" y="3914"/>
                  <a:pt x="21050" y="4954"/>
                  <a:pt x="20757" y="5974"/>
                </a:cubicBezTo>
                <a:lnTo>
                  <a:pt x="0" y="0"/>
                </a:lnTo>
                <a:lnTo>
                  <a:pt x="21409" y="2863"/>
                </a:lnTo>
                <a:close/>
              </a:path>
            </a:pathLst>
          </a:custGeom>
          <a:solidFill>
            <a:srgbClr val="A0E0E0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7" name="Arc 13"/>
          <p:cNvSpPr>
            <a:spLocks/>
          </p:cNvSpPr>
          <p:nvPr/>
        </p:nvSpPr>
        <p:spPr bwMode="auto">
          <a:xfrm>
            <a:off x="481013" y="3214688"/>
            <a:ext cx="1327150" cy="939800"/>
          </a:xfrm>
          <a:custGeom>
            <a:avLst/>
            <a:gdLst>
              <a:gd name="T0" fmla="*/ 41582905 w 42357"/>
              <a:gd name="T1" fmla="*/ 14072260 h 29364"/>
              <a:gd name="T2" fmla="*/ 1417607 w 42357"/>
              <a:gd name="T3" fmla="*/ 0 h 29364"/>
              <a:gd name="T4" fmla="*/ 21205261 w 42357"/>
              <a:gd name="T5" fmla="*/ 7952902 h 293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357" h="29364" fill="none" extrusionOk="0">
                <a:moveTo>
                  <a:pt x="42357" y="13738"/>
                </a:moveTo>
                <a:cubicBezTo>
                  <a:pt x="39694" y="22991"/>
                  <a:pt x="31228" y="29364"/>
                  <a:pt x="21600" y="29364"/>
                </a:cubicBezTo>
                <a:cubicBezTo>
                  <a:pt x="9670" y="29364"/>
                  <a:pt x="0" y="19693"/>
                  <a:pt x="0" y="7764"/>
                </a:cubicBezTo>
                <a:cubicBezTo>
                  <a:pt x="0" y="5109"/>
                  <a:pt x="489" y="2477"/>
                  <a:pt x="1443" y="-1"/>
                </a:cubicBezTo>
              </a:path>
              <a:path w="42357" h="29364" stroke="0" extrusionOk="0">
                <a:moveTo>
                  <a:pt x="42357" y="13738"/>
                </a:moveTo>
                <a:cubicBezTo>
                  <a:pt x="39694" y="22991"/>
                  <a:pt x="31228" y="29364"/>
                  <a:pt x="21600" y="29364"/>
                </a:cubicBezTo>
                <a:cubicBezTo>
                  <a:pt x="9670" y="29364"/>
                  <a:pt x="0" y="19693"/>
                  <a:pt x="0" y="7764"/>
                </a:cubicBezTo>
                <a:cubicBezTo>
                  <a:pt x="0" y="5109"/>
                  <a:pt x="489" y="2477"/>
                  <a:pt x="1443" y="-1"/>
                </a:cubicBezTo>
                <a:lnTo>
                  <a:pt x="21600" y="7764"/>
                </a:lnTo>
                <a:lnTo>
                  <a:pt x="42357" y="13738"/>
                </a:lnTo>
                <a:close/>
              </a:path>
            </a:pathLst>
          </a:custGeom>
          <a:solidFill>
            <a:srgbClr val="600080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8" name="Arc 14"/>
          <p:cNvSpPr>
            <a:spLocks/>
          </p:cNvSpPr>
          <p:nvPr/>
        </p:nvSpPr>
        <p:spPr bwMode="auto">
          <a:xfrm>
            <a:off x="525463" y="2773363"/>
            <a:ext cx="633412" cy="692150"/>
          </a:xfrm>
          <a:custGeom>
            <a:avLst/>
            <a:gdLst>
              <a:gd name="T0" fmla="*/ 0 w 20156"/>
              <a:gd name="T1" fmla="*/ 14207052 h 21600"/>
              <a:gd name="T2" fmla="*/ 19777878 w 20156"/>
              <a:gd name="T3" fmla="*/ 0 h 21600"/>
              <a:gd name="T4" fmla="*/ 19905277 w 20156"/>
              <a:gd name="T5" fmla="*/ 2217924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156" h="21600" fill="none" extrusionOk="0">
                <a:moveTo>
                  <a:pt x="-1" y="13835"/>
                </a:moveTo>
                <a:cubicBezTo>
                  <a:pt x="3193" y="5543"/>
                  <a:pt x="11140" y="53"/>
                  <a:pt x="20027" y="0"/>
                </a:cubicBezTo>
              </a:path>
              <a:path w="20156" h="21600" stroke="0" extrusionOk="0">
                <a:moveTo>
                  <a:pt x="-1" y="13835"/>
                </a:moveTo>
                <a:cubicBezTo>
                  <a:pt x="3193" y="5543"/>
                  <a:pt x="11140" y="53"/>
                  <a:pt x="20027" y="0"/>
                </a:cubicBezTo>
                <a:lnTo>
                  <a:pt x="20156" y="21600"/>
                </a:lnTo>
                <a:lnTo>
                  <a:pt x="-1" y="13835"/>
                </a:lnTo>
                <a:close/>
              </a:path>
            </a:pathLst>
          </a:custGeom>
          <a:solidFill>
            <a:srgbClr val="FF8080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9" name="Line 15"/>
          <p:cNvSpPr>
            <a:spLocks noChangeShapeType="1"/>
          </p:cNvSpPr>
          <p:nvPr/>
        </p:nvSpPr>
        <p:spPr bwMode="auto">
          <a:xfrm flipV="1">
            <a:off x="1155700" y="2773363"/>
            <a:ext cx="0" cy="6921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0" name="Freeform 16"/>
          <p:cNvSpPr>
            <a:spLocks/>
          </p:cNvSpPr>
          <p:nvPr/>
        </p:nvSpPr>
        <p:spPr bwMode="auto">
          <a:xfrm>
            <a:off x="1562100" y="2773363"/>
            <a:ext cx="287338" cy="131762"/>
          </a:xfrm>
          <a:custGeom>
            <a:avLst/>
            <a:gdLst>
              <a:gd name="T0" fmla="*/ 2147483646 w 27"/>
              <a:gd name="T1" fmla="*/ 0 h 13"/>
              <a:gd name="T2" fmla="*/ 2147483646 w 27"/>
              <a:gd name="T3" fmla="*/ 719106318 h 13"/>
              <a:gd name="T4" fmla="*/ 0 w 27"/>
              <a:gd name="T5" fmla="*/ 1335478819 h 1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" h="13">
                <a:moveTo>
                  <a:pt x="27" y="0"/>
                </a:moveTo>
                <a:lnTo>
                  <a:pt x="27" y="7"/>
                </a:lnTo>
                <a:lnTo>
                  <a:pt x="0" y="13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1" name="Freeform 17"/>
          <p:cNvSpPr>
            <a:spLocks/>
          </p:cNvSpPr>
          <p:nvPr/>
        </p:nvSpPr>
        <p:spPr bwMode="auto">
          <a:xfrm>
            <a:off x="1822450" y="2976563"/>
            <a:ext cx="384175" cy="415925"/>
          </a:xfrm>
          <a:custGeom>
            <a:avLst/>
            <a:gdLst>
              <a:gd name="T0" fmla="*/ 2147483646 w 63"/>
              <a:gd name="T1" fmla="*/ 0 h 67"/>
              <a:gd name="T2" fmla="*/ 2082405342 w 63"/>
              <a:gd name="T3" fmla="*/ 0 h 67"/>
              <a:gd name="T4" fmla="*/ 0 w 63"/>
              <a:gd name="T5" fmla="*/ 2147483646 h 6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3" h="67">
                <a:moveTo>
                  <a:pt x="63" y="0"/>
                </a:moveTo>
                <a:lnTo>
                  <a:pt x="56" y="0"/>
                </a:lnTo>
                <a:lnTo>
                  <a:pt x="0" y="6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2" name="Freeform 18"/>
          <p:cNvSpPr>
            <a:spLocks/>
          </p:cNvSpPr>
          <p:nvPr/>
        </p:nvSpPr>
        <p:spPr bwMode="auto">
          <a:xfrm>
            <a:off x="1822450" y="3536950"/>
            <a:ext cx="573088" cy="141288"/>
          </a:xfrm>
          <a:custGeom>
            <a:avLst/>
            <a:gdLst>
              <a:gd name="T0" fmla="*/ 2147483646 w 94"/>
              <a:gd name="T1" fmla="*/ 907377225 h 22"/>
              <a:gd name="T2" fmla="*/ 2147483646 w 94"/>
              <a:gd name="T3" fmla="*/ 907377225 h 22"/>
              <a:gd name="T4" fmla="*/ 0 w 94"/>
              <a:gd name="T5" fmla="*/ 0 h 2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4" h="22">
                <a:moveTo>
                  <a:pt x="94" y="22"/>
                </a:moveTo>
                <a:lnTo>
                  <a:pt x="87" y="22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3" name="Freeform 19"/>
          <p:cNvSpPr>
            <a:spLocks/>
          </p:cNvSpPr>
          <p:nvPr/>
        </p:nvSpPr>
        <p:spPr bwMode="auto">
          <a:xfrm>
            <a:off x="1816100" y="3608388"/>
            <a:ext cx="93663" cy="762000"/>
          </a:xfrm>
          <a:custGeom>
            <a:avLst/>
            <a:gdLst>
              <a:gd name="T0" fmla="*/ 584850505 w 15"/>
              <a:gd name="T1" fmla="*/ 2147483646 h 124"/>
              <a:gd name="T2" fmla="*/ 311922767 w 15"/>
              <a:gd name="T3" fmla="*/ 2147483646 h 124"/>
              <a:gd name="T4" fmla="*/ 0 w 15"/>
              <a:gd name="T5" fmla="*/ 0 h 1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" h="124">
                <a:moveTo>
                  <a:pt x="15" y="124"/>
                </a:moveTo>
                <a:lnTo>
                  <a:pt x="8" y="124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4" name="Freeform 20"/>
          <p:cNvSpPr>
            <a:spLocks/>
          </p:cNvSpPr>
          <p:nvPr/>
        </p:nvSpPr>
        <p:spPr bwMode="auto">
          <a:xfrm>
            <a:off x="738188" y="4119563"/>
            <a:ext cx="152400" cy="119062"/>
          </a:xfrm>
          <a:custGeom>
            <a:avLst/>
            <a:gdLst>
              <a:gd name="T0" fmla="*/ 0 w 25"/>
              <a:gd name="T1" fmla="*/ 708787992 h 20"/>
              <a:gd name="T2" fmla="*/ 260128512 w 25"/>
              <a:gd name="T3" fmla="*/ 708787992 h 20"/>
              <a:gd name="T4" fmla="*/ 929030400 w 25"/>
              <a:gd name="T5" fmla="*/ 0 h 2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" h="20">
                <a:moveTo>
                  <a:pt x="0" y="20"/>
                </a:moveTo>
                <a:lnTo>
                  <a:pt x="7" y="20"/>
                </a:lnTo>
                <a:lnTo>
                  <a:pt x="25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5" name="Freeform 21"/>
          <p:cNvSpPr>
            <a:spLocks/>
          </p:cNvSpPr>
          <p:nvPr/>
        </p:nvSpPr>
        <p:spPr bwMode="auto">
          <a:xfrm>
            <a:off x="460375" y="2857500"/>
            <a:ext cx="306388" cy="47625"/>
          </a:xfrm>
          <a:custGeom>
            <a:avLst/>
            <a:gdLst>
              <a:gd name="T0" fmla="*/ 0 w 50"/>
              <a:gd name="T1" fmla="*/ 0 h 7"/>
              <a:gd name="T2" fmla="*/ 262844137 w 50"/>
              <a:gd name="T3" fmla="*/ 0 h 7"/>
              <a:gd name="T4" fmla="*/ 1877472131 w 50"/>
              <a:gd name="T5" fmla="*/ 324020089 h 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0" h="7">
                <a:moveTo>
                  <a:pt x="0" y="0"/>
                </a:moveTo>
                <a:lnTo>
                  <a:pt x="7" y="0"/>
                </a:lnTo>
                <a:lnTo>
                  <a:pt x="50" y="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6" name="Freeform 22"/>
          <p:cNvSpPr>
            <a:spLocks/>
          </p:cNvSpPr>
          <p:nvPr/>
        </p:nvSpPr>
        <p:spPr bwMode="auto">
          <a:xfrm>
            <a:off x="1155700" y="2606675"/>
            <a:ext cx="0" cy="166688"/>
          </a:xfrm>
          <a:custGeom>
            <a:avLst/>
            <a:gdLst>
              <a:gd name="T0" fmla="*/ 0 h 27"/>
              <a:gd name="T1" fmla="*/ 266793404 h 27"/>
              <a:gd name="T2" fmla="*/ 1029069976 h 27"/>
              <a:gd name="T3" fmla="*/ 0 60000 65536"/>
              <a:gd name="T4" fmla="*/ 0 60000 65536"/>
              <a:gd name="T5" fmla="*/ 0 60000 65536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0" r="r" b="b"/>
            <a:pathLst>
              <a:path h="27">
                <a:moveTo>
                  <a:pt x="0" y="0"/>
                </a:moveTo>
                <a:lnTo>
                  <a:pt x="0" y="7"/>
                </a:lnTo>
                <a:lnTo>
                  <a:pt x="0" y="2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7" name="Rectangle 23"/>
          <p:cNvSpPr>
            <a:spLocks noChangeArrowheads="1"/>
          </p:cNvSpPr>
          <p:nvPr/>
        </p:nvSpPr>
        <p:spPr bwMode="auto">
          <a:xfrm>
            <a:off x="290513" y="4106863"/>
            <a:ext cx="473075" cy="1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Private </a:t>
            </a:r>
            <a:endParaRPr lang="en-US" sz="1200">
              <a:latin typeface="Arial" charset="0"/>
            </a:endParaRPr>
          </a:p>
        </p:txBody>
      </p:sp>
      <p:sp>
        <p:nvSpPr>
          <p:cNvPr id="72728" name="Rectangle 24"/>
          <p:cNvSpPr>
            <a:spLocks noChangeArrowheads="1"/>
          </p:cNvSpPr>
          <p:nvPr/>
        </p:nvSpPr>
        <p:spPr bwMode="auto">
          <a:xfrm>
            <a:off x="219075" y="4225925"/>
            <a:ext cx="563563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Investors</a:t>
            </a:r>
            <a:endParaRPr lang="en-US" sz="1200">
              <a:latin typeface="Arial" charset="0"/>
            </a:endParaRPr>
          </a:p>
        </p:txBody>
      </p:sp>
      <p:sp>
        <p:nvSpPr>
          <p:cNvPr id="72729" name="Rectangle 25"/>
          <p:cNvSpPr>
            <a:spLocks noChangeArrowheads="1"/>
          </p:cNvSpPr>
          <p:nvPr/>
        </p:nvSpPr>
        <p:spPr bwMode="auto">
          <a:xfrm>
            <a:off x="317500" y="4370388"/>
            <a:ext cx="395288" cy="1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51.6%</a:t>
            </a:r>
            <a:endParaRPr lang="en-US" sz="1200">
              <a:latin typeface="Arial" charset="0"/>
            </a:endParaRPr>
          </a:p>
        </p:txBody>
      </p:sp>
      <p:sp>
        <p:nvSpPr>
          <p:cNvPr id="72730" name="Rectangle 26"/>
          <p:cNvSpPr>
            <a:spLocks noChangeArrowheads="1"/>
          </p:cNvSpPr>
          <p:nvPr/>
        </p:nvSpPr>
        <p:spPr bwMode="auto">
          <a:xfrm>
            <a:off x="71438" y="2690813"/>
            <a:ext cx="388937" cy="1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REITs</a:t>
            </a:r>
            <a:endParaRPr lang="en-US" sz="1200">
              <a:latin typeface="Arial" charset="0"/>
            </a:endParaRPr>
          </a:p>
        </p:txBody>
      </p:sp>
      <p:sp>
        <p:nvSpPr>
          <p:cNvPr id="72731" name="Rectangle 27"/>
          <p:cNvSpPr>
            <a:spLocks noChangeArrowheads="1"/>
          </p:cNvSpPr>
          <p:nvPr/>
        </p:nvSpPr>
        <p:spPr bwMode="auto">
          <a:xfrm>
            <a:off x="60325" y="2822575"/>
            <a:ext cx="396875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19.0%</a:t>
            </a:r>
            <a:endParaRPr lang="en-US" sz="1200">
              <a:latin typeface="Arial" charset="0"/>
            </a:endParaRPr>
          </a:p>
        </p:txBody>
      </p:sp>
      <p:sp>
        <p:nvSpPr>
          <p:cNvPr id="72732" name="Rectangle 28"/>
          <p:cNvSpPr>
            <a:spLocks noChangeArrowheads="1"/>
          </p:cNvSpPr>
          <p:nvPr/>
        </p:nvSpPr>
        <p:spPr bwMode="auto">
          <a:xfrm>
            <a:off x="854075" y="2130425"/>
            <a:ext cx="747713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Public Real </a:t>
            </a:r>
            <a:endParaRPr lang="en-US" sz="1200">
              <a:latin typeface="Arial" charset="0"/>
            </a:endParaRPr>
          </a:p>
        </p:txBody>
      </p:sp>
      <p:sp>
        <p:nvSpPr>
          <p:cNvPr id="72733" name="Rectangle 29"/>
          <p:cNvSpPr>
            <a:spLocks noChangeArrowheads="1"/>
          </p:cNvSpPr>
          <p:nvPr/>
        </p:nvSpPr>
        <p:spPr bwMode="auto">
          <a:xfrm>
            <a:off x="866775" y="2286000"/>
            <a:ext cx="674688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Estate LPs</a:t>
            </a:r>
            <a:endParaRPr lang="en-US" sz="1200">
              <a:latin typeface="Arial" charset="0"/>
            </a:endParaRPr>
          </a:p>
        </p:txBody>
      </p:sp>
      <p:sp>
        <p:nvSpPr>
          <p:cNvPr id="72734" name="Rectangle 30"/>
          <p:cNvSpPr>
            <a:spLocks noChangeArrowheads="1"/>
          </p:cNvSpPr>
          <p:nvPr/>
        </p:nvSpPr>
        <p:spPr bwMode="auto">
          <a:xfrm>
            <a:off x="1046163" y="2428875"/>
            <a:ext cx="317500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0.1%</a:t>
            </a:r>
            <a:endParaRPr lang="en-US" sz="1200">
              <a:latin typeface="Arial" charset="0"/>
            </a:endParaRPr>
          </a:p>
        </p:txBody>
      </p:sp>
      <p:sp>
        <p:nvSpPr>
          <p:cNvPr id="72735" name="Rectangle 31"/>
          <p:cNvSpPr>
            <a:spLocks noChangeArrowheads="1"/>
          </p:cNvSpPr>
          <p:nvPr/>
        </p:nvSpPr>
        <p:spPr bwMode="auto">
          <a:xfrm>
            <a:off x="1655763" y="2333625"/>
            <a:ext cx="544512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Pension </a:t>
            </a:r>
            <a:endParaRPr lang="en-US" sz="1200">
              <a:latin typeface="Arial" charset="0"/>
            </a:endParaRPr>
          </a:p>
        </p:txBody>
      </p:sp>
      <p:sp>
        <p:nvSpPr>
          <p:cNvPr id="72736" name="Rectangle 32"/>
          <p:cNvSpPr>
            <a:spLocks noChangeArrowheads="1"/>
          </p:cNvSpPr>
          <p:nvPr/>
        </p:nvSpPr>
        <p:spPr bwMode="auto">
          <a:xfrm>
            <a:off x="1697038" y="2465388"/>
            <a:ext cx="388937" cy="1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Funds</a:t>
            </a:r>
            <a:endParaRPr lang="en-US" sz="1200">
              <a:latin typeface="Arial" charset="0"/>
            </a:endParaRPr>
          </a:p>
        </p:txBody>
      </p:sp>
      <p:sp>
        <p:nvSpPr>
          <p:cNvPr id="72737" name="Rectangle 33"/>
          <p:cNvSpPr>
            <a:spLocks noChangeArrowheads="1"/>
          </p:cNvSpPr>
          <p:nvPr/>
        </p:nvSpPr>
        <p:spPr bwMode="auto">
          <a:xfrm>
            <a:off x="1690688" y="2595563"/>
            <a:ext cx="395287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20.9%</a:t>
            </a:r>
            <a:endParaRPr lang="en-US" sz="1200">
              <a:latin typeface="Arial" charset="0"/>
            </a:endParaRPr>
          </a:p>
        </p:txBody>
      </p:sp>
      <p:sp>
        <p:nvSpPr>
          <p:cNvPr id="72738" name="Rectangle 34"/>
          <p:cNvSpPr>
            <a:spLocks noChangeArrowheads="1"/>
          </p:cNvSpPr>
          <p:nvPr/>
        </p:nvSpPr>
        <p:spPr bwMode="auto">
          <a:xfrm>
            <a:off x="2295525" y="2797175"/>
            <a:ext cx="512763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Foreign </a:t>
            </a:r>
            <a:endParaRPr lang="en-US" sz="1200">
              <a:latin typeface="Arial" charset="0"/>
            </a:endParaRPr>
          </a:p>
        </p:txBody>
      </p:sp>
      <p:sp>
        <p:nvSpPr>
          <p:cNvPr id="72739" name="Rectangle 35"/>
          <p:cNvSpPr>
            <a:spLocks noChangeArrowheads="1"/>
          </p:cNvSpPr>
          <p:nvPr/>
        </p:nvSpPr>
        <p:spPr bwMode="auto">
          <a:xfrm>
            <a:off x="2246313" y="2916238"/>
            <a:ext cx="565150" cy="1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Investors</a:t>
            </a:r>
            <a:endParaRPr lang="en-US" sz="1200">
              <a:latin typeface="Arial" charset="0"/>
            </a:endParaRPr>
          </a:p>
        </p:txBody>
      </p:sp>
      <p:sp>
        <p:nvSpPr>
          <p:cNvPr id="72740" name="Rectangle 36"/>
          <p:cNvSpPr>
            <a:spLocks noChangeArrowheads="1"/>
          </p:cNvSpPr>
          <p:nvPr/>
        </p:nvSpPr>
        <p:spPr bwMode="auto">
          <a:xfrm>
            <a:off x="2366963" y="3060700"/>
            <a:ext cx="317500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5.3%</a:t>
            </a:r>
            <a:endParaRPr lang="en-US" sz="1200">
              <a:latin typeface="Arial" charset="0"/>
            </a:endParaRPr>
          </a:p>
        </p:txBody>
      </p:sp>
      <p:sp>
        <p:nvSpPr>
          <p:cNvPr id="72741" name="Rectangle 37"/>
          <p:cNvSpPr>
            <a:spLocks noChangeArrowheads="1"/>
          </p:cNvSpPr>
          <p:nvPr/>
        </p:nvSpPr>
        <p:spPr bwMode="auto">
          <a:xfrm>
            <a:off x="2486025" y="3429000"/>
            <a:ext cx="473075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Private </a:t>
            </a:r>
            <a:endParaRPr lang="en-US" sz="1200">
              <a:latin typeface="Arial" charset="0"/>
            </a:endParaRPr>
          </a:p>
        </p:txBody>
      </p:sp>
      <p:sp>
        <p:nvSpPr>
          <p:cNvPr id="72742" name="Rectangle 38"/>
          <p:cNvSpPr>
            <a:spLocks noChangeArrowheads="1"/>
          </p:cNvSpPr>
          <p:nvPr/>
        </p:nvSpPr>
        <p:spPr bwMode="auto">
          <a:xfrm>
            <a:off x="2443163" y="3559175"/>
            <a:ext cx="6016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Financial </a:t>
            </a:r>
            <a:endParaRPr lang="en-US" sz="1200">
              <a:latin typeface="Arial" charset="0"/>
            </a:endParaRPr>
          </a:p>
        </p:txBody>
      </p:sp>
      <p:sp>
        <p:nvSpPr>
          <p:cNvPr id="72743" name="Rectangle 39"/>
          <p:cNvSpPr>
            <a:spLocks noChangeArrowheads="1"/>
          </p:cNvSpPr>
          <p:nvPr/>
        </p:nvSpPr>
        <p:spPr bwMode="auto">
          <a:xfrm>
            <a:off x="2413000" y="3678238"/>
            <a:ext cx="6667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Institutions</a:t>
            </a:r>
            <a:endParaRPr lang="en-US" sz="1200">
              <a:latin typeface="Arial" charset="0"/>
            </a:endParaRPr>
          </a:p>
        </p:txBody>
      </p:sp>
      <p:sp>
        <p:nvSpPr>
          <p:cNvPr id="72744" name="Rectangle 40"/>
          <p:cNvSpPr>
            <a:spLocks noChangeArrowheads="1"/>
          </p:cNvSpPr>
          <p:nvPr/>
        </p:nvSpPr>
        <p:spPr bwMode="auto">
          <a:xfrm>
            <a:off x="2584450" y="3822700"/>
            <a:ext cx="3175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1.1%</a:t>
            </a:r>
            <a:endParaRPr lang="en-US" sz="1200">
              <a:latin typeface="Arial" charset="0"/>
            </a:endParaRPr>
          </a:p>
        </p:txBody>
      </p:sp>
      <p:sp>
        <p:nvSpPr>
          <p:cNvPr id="72745" name="Rectangle 41"/>
          <p:cNvSpPr>
            <a:spLocks noChangeArrowheads="1"/>
          </p:cNvSpPr>
          <p:nvPr/>
        </p:nvSpPr>
        <p:spPr bwMode="auto">
          <a:xfrm>
            <a:off x="1922463" y="4191000"/>
            <a:ext cx="915987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Life Insurance </a:t>
            </a:r>
            <a:endParaRPr lang="en-US" sz="1200">
              <a:latin typeface="Arial" charset="0"/>
            </a:endParaRPr>
          </a:p>
        </p:txBody>
      </p:sp>
      <p:sp>
        <p:nvSpPr>
          <p:cNvPr id="72746" name="Rectangle 42"/>
          <p:cNvSpPr>
            <a:spLocks noChangeArrowheads="1"/>
          </p:cNvSpPr>
          <p:nvPr/>
        </p:nvSpPr>
        <p:spPr bwMode="auto">
          <a:xfrm>
            <a:off x="1974850" y="4322763"/>
            <a:ext cx="708025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Companies</a:t>
            </a:r>
            <a:endParaRPr lang="en-US" sz="1200">
              <a:latin typeface="Arial" charset="0"/>
            </a:endParaRPr>
          </a:p>
        </p:txBody>
      </p:sp>
      <p:sp>
        <p:nvSpPr>
          <p:cNvPr id="72747" name="Rectangle 43"/>
          <p:cNvSpPr>
            <a:spLocks noChangeArrowheads="1"/>
          </p:cNvSpPr>
          <p:nvPr/>
        </p:nvSpPr>
        <p:spPr bwMode="auto">
          <a:xfrm>
            <a:off x="2176463" y="4464050"/>
            <a:ext cx="317500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2.1%</a:t>
            </a:r>
            <a:endParaRPr lang="en-US" sz="1200">
              <a:latin typeface="Arial" charset="0"/>
            </a:endParaRPr>
          </a:p>
        </p:txBody>
      </p:sp>
      <p:sp>
        <p:nvSpPr>
          <p:cNvPr id="72748" name="Arc 44"/>
          <p:cNvSpPr>
            <a:spLocks/>
          </p:cNvSpPr>
          <p:nvPr/>
        </p:nvSpPr>
        <p:spPr bwMode="auto">
          <a:xfrm>
            <a:off x="4822825" y="2786063"/>
            <a:ext cx="595313" cy="690562"/>
          </a:xfrm>
          <a:custGeom>
            <a:avLst/>
            <a:gdLst>
              <a:gd name="T0" fmla="*/ 0 w 18186"/>
              <a:gd name="T1" fmla="*/ 1023 h 21600"/>
              <a:gd name="T2" fmla="*/ 19487384 w 18186"/>
              <a:gd name="T3" fmla="*/ 9830662 h 21600"/>
              <a:gd name="T4" fmla="*/ 229306 w 18186"/>
              <a:gd name="T5" fmla="*/ 2207758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186" h="21600" fill="none" extrusionOk="0">
                <a:moveTo>
                  <a:pt x="0" y="1"/>
                </a:moveTo>
                <a:cubicBezTo>
                  <a:pt x="71" y="0"/>
                  <a:pt x="142" y="0"/>
                  <a:pt x="214" y="0"/>
                </a:cubicBezTo>
                <a:cubicBezTo>
                  <a:pt x="7435" y="0"/>
                  <a:pt x="14179" y="3609"/>
                  <a:pt x="18185" y="9618"/>
                </a:cubicBezTo>
              </a:path>
              <a:path w="18186" h="21600" stroke="0" extrusionOk="0">
                <a:moveTo>
                  <a:pt x="0" y="1"/>
                </a:moveTo>
                <a:cubicBezTo>
                  <a:pt x="71" y="0"/>
                  <a:pt x="142" y="0"/>
                  <a:pt x="214" y="0"/>
                </a:cubicBezTo>
                <a:cubicBezTo>
                  <a:pt x="7435" y="0"/>
                  <a:pt x="14179" y="3609"/>
                  <a:pt x="18185" y="9618"/>
                </a:cubicBezTo>
                <a:lnTo>
                  <a:pt x="214" y="21600"/>
                </a:lnTo>
                <a:lnTo>
                  <a:pt x="0" y="1"/>
                </a:lnTo>
                <a:close/>
              </a:path>
            </a:pathLst>
          </a:custGeom>
          <a:solidFill>
            <a:srgbClr val="8080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49" name="Arc 45"/>
          <p:cNvSpPr>
            <a:spLocks/>
          </p:cNvSpPr>
          <p:nvPr/>
        </p:nvSpPr>
        <p:spPr bwMode="auto">
          <a:xfrm>
            <a:off x="4418013" y="3095625"/>
            <a:ext cx="1114425" cy="1058863"/>
          </a:xfrm>
          <a:custGeom>
            <a:avLst/>
            <a:gdLst>
              <a:gd name="T0" fmla="*/ 32410898 w 34261"/>
              <a:gd name="T1" fmla="*/ 0 h 33582"/>
              <a:gd name="T2" fmla="*/ 0 w 34261"/>
              <a:gd name="T3" fmla="*/ 29310502 h 33582"/>
              <a:gd name="T4" fmla="*/ 13395837 w 34261"/>
              <a:gd name="T5" fmla="*/ 11912319 h 3358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4261" h="33582" fill="none" extrusionOk="0">
                <a:moveTo>
                  <a:pt x="30632" y="0"/>
                </a:moveTo>
                <a:cubicBezTo>
                  <a:pt x="32998" y="3548"/>
                  <a:pt x="34261" y="7717"/>
                  <a:pt x="34261" y="11982"/>
                </a:cubicBezTo>
                <a:cubicBezTo>
                  <a:pt x="34261" y="23911"/>
                  <a:pt x="24590" y="33582"/>
                  <a:pt x="12661" y="33582"/>
                </a:cubicBezTo>
                <a:cubicBezTo>
                  <a:pt x="8114" y="33582"/>
                  <a:pt x="3683" y="32147"/>
                  <a:pt x="-1" y="29482"/>
                </a:cubicBezTo>
              </a:path>
              <a:path w="34261" h="33582" stroke="0" extrusionOk="0">
                <a:moveTo>
                  <a:pt x="30632" y="0"/>
                </a:moveTo>
                <a:cubicBezTo>
                  <a:pt x="32998" y="3548"/>
                  <a:pt x="34261" y="7717"/>
                  <a:pt x="34261" y="11982"/>
                </a:cubicBezTo>
                <a:cubicBezTo>
                  <a:pt x="34261" y="23911"/>
                  <a:pt x="24590" y="33582"/>
                  <a:pt x="12661" y="33582"/>
                </a:cubicBezTo>
                <a:cubicBezTo>
                  <a:pt x="8114" y="33582"/>
                  <a:pt x="3683" y="32147"/>
                  <a:pt x="-1" y="29482"/>
                </a:cubicBezTo>
                <a:lnTo>
                  <a:pt x="12661" y="11982"/>
                </a:lnTo>
                <a:lnTo>
                  <a:pt x="30632" y="0"/>
                </a:lnTo>
                <a:close/>
              </a:path>
            </a:pathLst>
          </a:custGeom>
          <a:solidFill>
            <a:srgbClr val="802060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50" name="Arc 46"/>
          <p:cNvSpPr>
            <a:spLocks/>
          </p:cNvSpPr>
          <p:nvPr/>
        </p:nvSpPr>
        <p:spPr bwMode="auto">
          <a:xfrm>
            <a:off x="4176713" y="3476625"/>
            <a:ext cx="654050" cy="547688"/>
          </a:xfrm>
          <a:custGeom>
            <a:avLst/>
            <a:gdLst>
              <a:gd name="T0" fmla="*/ 7855818 w 20025"/>
              <a:gd name="T1" fmla="*/ 17140694 h 17500"/>
              <a:gd name="T2" fmla="*/ 0 w 20025"/>
              <a:gd name="T3" fmla="*/ 7929771 h 17500"/>
              <a:gd name="T4" fmla="*/ 21362367 w 20025"/>
              <a:gd name="T5" fmla="*/ 0 h 175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025" h="17500" fill="none" extrusionOk="0">
                <a:moveTo>
                  <a:pt x="7363" y="17500"/>
                </a:moveTo>
                <a:cubicBezTo>
                  <a:pt x="4074" y="15119"/>
                  <a:pt x="1521" y="11860"/>
                  <a:pt x="-1" y="8096"/>
                </a:cubicBezTo>
              </a:path>
              <a:path w="20025" h="17500" stroke="0" extrusionOk="0">
                <a:moveTo>
                  <a:pt x="7363" y="17500"/>
                </a:moveTo>
                <a:cubicBezTo>
                  <a:pt x="4074" y="15119"/>
                  <a:pt x="1521" y="11860"/>
                  <a:pt x="-1" y="8096"/>
                </a:cubicBezTo>
                <a:lnTo>
                  <a:pt x="20025" y="0"/>
                </a:lnTo>
                <a:lnTo>
                  <a:pt x="7363" y="17500"/>
                </a:lnTo>
                <a:close/>
              </a:path>
            </a:pathLst>
          </a:custGeom>
          <a:solidFill>
            <a:srgbClr val="FFFFC0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51" name="Arc 47"/>
          <p:cNvSpPr>
            <a:spLocks/>
          </p:cNvSpPr>
          <p:nvPr/>
        </p:nvSpPr>
        <p:spPr bwMode="auto">
          <a:xfrm>
            <a:off x="4148138" y="3476625"/>
            <a:ext cx="682625" cy="250825"/>
          </a:xfrm>
          <a:custGeom>
            <a:avLst/>
            <a:gdLst>
              <a:gd name="T0" fmla="*/ 954898 w 20922"/>
              <a:gd name="T1" fmla="*/ 7770897 h 8096"/>
              <a:gd name="T2" fmla="*/ 0 w 20922"/>
              <a:gd name="T3" fmla="*/ 5154367 h 8096"/>
              <a:gd name="T4" fmla="*/ 22272101 w 20922"/>
              <a:gd name="T5" fmla="*/ 0 h 80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922" h="8096" fill="none" extrusionOk="0">
                <a:moveTo>
                  <a:pt x="896" y="8096"/>
                </a:moveTo>
                <a:cubicBezTo>
                  <a:pt x="537" y="7208"/>
                  <a:pt x="238" y="6297"/>
                  <a:pt x="0" y="5369"/>
                </a:cubicBezTo>
              </a:path>
              <a:path w="20922" h="8096" stroke="0" extrusionOk="0">
                <a:moveTo>
                  <a:pt x="896" y="8096"/>
                </a:moveTo>
                <a:cubicBezTo>
                  <a:pt x="537" y="7208"/>
                  <a:pt x="238" y="6297"/>
                  <a:pt x="0" y="5369"/>
                </a:cubicBezTo>
                <a:lnTo>
                  <a:pt x="20922" y="0"/>
                </a:lnTo>
                <a:lnTo>
                  <a:pt x="896" y="8096"/>
                </a:lnTo>
                <a:close/>
              </a:path>
            </a:pathLst>
          </a:custGeom>
          <a:solidFill>
            <a:srgbClr val="A0E0E0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52" name="Arc 48"/>
          <p:cNvSpPr>
            <a:spLocks/>
          </p:cNvSpPr>
          <p:nvPr/>
        </p:nvSpPr>
        <p:spPr bwMode="auto">
          <a:xfrm>
            <a:off x="4125913" y="3333750"/>
            <a:ext cx="704850" cy="309563"/>
          </a:xfrm>
          <a:custGeom>
            <a:avLst/>
            <a:gdLst>
              <a:gd name="T0" fmla="*/ 721949 w 21600"/>
              <a:gd name="T1" fmla="*/ 9941825 h 9639"/>
              <a:gd name="T2" fmla="*/ 453617 w 21600"/>
              <a:gd name="T3" fmla="*/ 0 h 9639"/>
              <a:gd name="T4" fmla="*/ 23000626 w 21600"/>
              <a:gd name="T5" fmla="*/ 4403123 h 963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9639" fill="none" extrusionOk="0">
                <a:moveTo>
                  <a:pt x="678" y="9638"/>
                </a:moveTo>
                <a:cubicBezTo>
                  <a:pt x="227" y="7884"/>
                  <a:pt x="0" y="6080"/>
                  <a:pt x="0" y="4269"/>
                </a:cubicBezTo>
                <a:cubicBezTo>
                  <a:pt x="0" y="2835"/>
                  <a:pt x="142" y="1405"/>
                  <a:pt x="426" y="0"/>
                </a:cubicBezTo>
              </a:path>
              <a:path w="21600" h="9639" stroke="0" extrusionOk="0">
                <a:moveTo>
                  <a:pt x="678" y="9638"/>
                </a:moveTo>
                <a:cubicBezTo>
                  <a:pt x="227" y="7884"/>
                  <a:pt x="0" y="6080"/>
                  <a:pt x="0" y="4269"/>
                </a:cubicBezTo>
                <a:cubicBezTo>
                  <a:pt x="0" y="2835"/>
                  <a:pt x="142" y="1405"/>
                  <a:pt x="426" y="0"/>
                </a:cubicBezTo>
                <a:lnTo>
                  <a:pt x="21600" y="4269"/>
                </a:lnTo>
                <a:lnTo>
                  <a:pt x="678" y="9638"/>
                </a:lnTo>
                <a:close/>
              </a:path>
            </a:pathLst>
          </a:custGeom>
          <a:solidFill>
            <a:srgbClr val="600080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53" name="Arc 49"/>
          <p:cNvSpPr>
            <a:spLocks/>
          </p:cNvSpPr>
          <p:nvPr/>
        </p:nvSpPr>
        <p:spPr bwMode="auto">
          <a:xfrm>
            <a:off x="4140200" y="2786063"/>
            <a:ext cx="690563" cy="690562"/>
          </a:xfrm>
          <a:custGeom>
            <a:avLst/>
            <a:gdLst>
              <a:gd name="T0" fmla="*/ 0 w 21174"/>
              <a:gd name="T1" fmla="*/ 17719158 h 21592"/>
              <a:gd name="T2" fmla="*/ 21884690 w 21174"/>
              <a:gd name="T3" fmla="*/ 0 h 21592"/>
              <a:gd name="T4" fmla="*/ 22521831 w 21174"/>
              <a:gd name="T5" fmla="*/ 22085767 h 215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174" h="21592" fill="none" extrusionOk="0">
                <a:moveTo>
                  <a:pt x="0" y="17323"/>
                </a:moveTo>
                <a:cubicBezTo>
                  <a:pt x="1988" y="7462"/>
                  <a:pt x="10519" y="279"/>
                  <a:pt x="20575" y="0"/>
                </a:cubicBezTo>
              </a:path>
              <a:path w="21174" h="21592" stroke="0" extrusionOk="0">
                <a:moveTo>
                  <a:pt x="0" y="17323"/>
                </a:moveTo>
                <a:cubicBezTo>
                  <a:pt x="1988" y="7462"/>
                  <a:pt x="10519" y="279"/>
                  <a:pt x="20575" y="0"/>
                </a:cubicBezTo>
                <a:lnTo>
                  <a:pt x="21174" y="21592"/>
                </a:lnTo>
                <a:lnTo>
                  <a:pt x="0" y="17323"/>
                </a:lnTo>
                <a:close/>
              </a:path>
            </a:pathLst>
          </a:custGeom>
          <a:solidFill>
            <a:srgbClr val="FF8080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54" name="Arc 50"/>
          <p:cNvSpPr>
            <a:spLocks/>
          </p:cNvSpPr>
          <p:nvPr/>
        </p:nvSpPr>
        <p:spPr bwMode="auto">
          <a:xfrm>
            <a:off x="4810125" y="2786063"/>
            <a:ext cx="20638" cy="690562"/>
          </a:xfrm>
          <a:custGeom>
            <a:avLst/>
            <a:gdLst>
              <a:gd name="T0" fmla="*/ 0 w 599"/>
              <a:gd name="T1" fmla="*/ 7162 h 21599"/>
              <a:gd name="T2" fmla="*/ 457034 w 599"/>
              <a:gd name="T3" fmla="*/ 0 h 21599"/>
              <a:gd name="T4" fmla="*/ 711064 w 599"/>
              <a:gd name="T5" fmla="*/ 22078609 h 215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99" h="21599" fill="none" extrusionOk="0">
                <a:moveTo>
                  <a:pt x="0" y="7"/>
                </a:moveTo>
                <a:cubicBezTo>
                  <a:pt x="128" y="3"/>
                  <a:pt x="256" y="1"/>
                  <a:pt x="385" y="0"/>
                </a:cubicBezTo>
              </a:path>
              <a:path w="599" h="21599" stroke="0" extrusionOk="0">
                <a:moveTo>
                  <a:pt x="0" y="7"/>
                </a:moveTo>
                <a:cubicBezTo>
                  <a:pt x="128" y="3"/>
                  <a:pt x="256" y="1"/>
                  <a:pt x="385" y="0"/>
                </a:cubicBezTo>
                <a:lnTo>
                  <a:pt x="599" y="21599"/>
                </a:lnTo>
                <a:lnTo>
                  <a:pt x="0" y="7"/>
                </a:lnTo>
                <a:close/>
              </a:path>
            </a:pathLst>
          </a:custGeom>
          <a:solidFill>
            <a:srgbClr val="0080C0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55" name="Line 51"/>
          <p:cNvSpPr>
            <a:spLocks noChangeShapeType="1"/>
          </p:cNvSpPr>
          <p:nvPr/>
        </p:nvSpPr>
        <p:spPr bwMode="auto">
          <a:xfrm flipV="1">
            <a:off x="4822825" y="2786063"/>
            <a:ext cx="1588" cy="6794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56" name="Freeform 52"/>
          <p:cNvSpPr>
            <a:spLocks/>
          </p:cNvSpPr>
          <p:nvPr/>
        </p:nvSpPr>
        <p:spPr bwMode="auto">
          <a:xfrm>
            <a:off x="5164138" y="2870200"/>
            <a:ext cx="374650" cy="153988"/>
          </a:xfrm>
          <a:custGeom>
            <a:avLst/>
            <a:gdLst>
              <a:gd name="T0" fmla="*/ 2147483646 w 60"/>
              <a:gd name="T1" fmla="*/ 912011698 h 26"/>
              <a:gd name="T2" fmla="*/ 2066450761 w 60"/>
              <a:gd name="T3" fmla="*/ 912011698 h 26"/>
              <a:gd name="T4" fmla="*/ 0 w 60"/>
              <a:gd name="T5" fmla="*/ 0 h 2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0" h="26">
                <a:moveTo>
                  <a:pt x="60" y="26"/>
                </a:moveTo>
                <a:lnTo>
                  <a:pt x="53" y="26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57" name="Freeform 53"/>
          <p:cNvSpPr>
            <a:spLocks/>
          </p:cNvSpPr>
          <p:nvPr/>
        </p:nvSpPr>
        <p:spPr bwMode="auto">
          <a:xfrm>
            <a:off x="5319713" y="3965575"/>
            <a:ext cx="265112" cy="238125"/>
          </a:xfrm>
          <a:custGeom>
            <a:avLst/>
            <a:gdLst>
              <a:gd name="T0" fmla="*/ 1673437442 w 42"/>
              <a:gd name="T1" fmla="*/ 1453936298 h 39"/>
              <a:gd name="T2" fmla="*/ 1394533305 w 42"/>
              <a:gd name="T3" fmla="*/ 1453936298 h 39"/>
              <a:gd name="T4" fmla="*/ 0 w 42"/>
              <a:gd name="T5" fmla="*/ 0 h 3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" h="39">
                <a:moveTo>
                  <a:pt x="42" y="39"/>
                </a:moveTo>
                <a:lnTo>
                  <a:pt x="35" y="39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58" name="Freeform 54"/>
          <p:cNvSpPr>
            <a:spLocks/>
          </p:cNvSpPr>
          <p:nvPr/>
        </p:nvSpPr>
        <p:spPr bwMode="auto">
          <a:xfrm>
            <a:off x="4164013" y="3894138"/>
            <a:ext cx="119062" cy="439737"/>
          </a:xfrm>
          <a:custGeom>
            <a:avLst/>
            <a:gdLst>
              <a:gd name="T0" fmla="*/ 0 w 19"/>
              <a:gd name="T1" fmla="*/ 2147483646 h 73"/>
              <a:gd name="T2" fmla="*/ 0 w 19"/>
              <a:gd name="T3" fmla="*/ 2147483646 h 73"/>
              <a:gd name="T4" fmla="*/ 746092623 w 19"/>
              <a:gd name="T5" fmla="*/ 0 h 7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" h="73">
                <a:moveTo>
                  <a:pt x="0" y="73"/>
                </a:moveTo>
                <a:lnTo>
                  <a:pt x="0" y="66"/>
                </a:lnTo>
                <a:lnTo>
                  <a:pt x="19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59" name="Freeform 55"/>
          <p:cNvSpPr>
            <a:spLocks/>
          </p:cNvSpPr>
          <p:nvPr/>
        </p:nvSpPr>
        <p:spPr bwMode="auto">
          <a:xfrm>
            <a:off x="3390900" y="3690938"/>
            <a:ext cx="773113" cy="488950"/>
          </a:xfrm>
          <a:custGeom>
            <a:avLst/>
            <a:gdLst>
              <a:gd name="T0" fmla="*/ 0 w 123"/>
              <a:gd name="T1" fmla="*/ 2147483646 h 80"/>
              <a:gd name="T2" fmla="*/ 276548177 w 123"/>
              <a:gd name="T3" fmla="*/ 2147483646 h 80"/>
              <a:gd name="T4" fmla="*/ 2147483646 w 123"/>
              <a:gd name="T5" fmla="*/ 0 h 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3" h="80">
                <a:moveTo>
                  <a:pt x="0" y="80"/>
                </a:moveTo>
                <a:lnTo>
                  <a:pt x="7" y="80"/>
                </a:lnTo>
                <a:lnTo>
                  <a:pt x="123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60" name="Freeform 56"/>
          <p:cNvSpPr>
            <a:spLocks/>
          </p:cNvSpPr>
          <p:nvPr/>
        </p:nvSpPr>
        <p:spPr bwMode="auto">
          <a:xfrm>
            <a:off x="3830638" y="3429000"/>
            <a:ext cx="295275" cy="60325"/>
          </a:xfrm>
          <a:custGeom>
            <a:avLst/>
            <a:gdLst>
              <a:gd name="T0" fmla="*/ 0 w 47"/>
              <a:gd name="T1" fmla="*/ 0 h 11"/>
              <a:gd name="T2" fmla="*/ 276283163 w 47"/>
              <a:gd name="T3" fmla="*/ 0 h 11"/>
              <a:gd name="T4" fmla="*/ 1855049481 w 47"/>
              <a:gd name="T5" fmla="*/ 330827784 h 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7" h="11">
                <a:moveTo>
                  <a:pt x="0" y="0"/>
                </a:moveTo>
                <a:lnTo>
                  <a:pt x="7" y="0"/>
                </a:lnTo>
                <a:lnTo>
                  <a:pt x="47" y="11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61" name="Freeform 57"/>
          <p:cNvSpPr>
            <a:spLocks/>
          </p:cNvSpPr>
          <p:nvPr/>
        </p:nvSpPr>
        <p:spPr bwMode="auto">
          <a:xfrm>
            <a:off x="3962400" y="2571750"/>
            <a:ext cx="415925" cy="381000"/>
          </a:xfrm>
          <a:custGeom>
            <a:avLst/>
            <a:gdLst>
              <a:gd name="T0" fmla="*/ 0 w 66"/>
              <a:gd name="T1" fmla="*/ 0 h 62"/>
              <a:gd name="T2" fmla="*/ 277995447 w 66"/>
              <a:gd name="T3" fmla="*/ 0 h 62"/>
              <a:gd name="T4" fmla="*/ 2147483646 w 66"/>
              <a:gd name="T5" fmla="*/ 2147483646 h 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" h="62">
                <a:moveTo>
                  <a:pt x="0" y="0"/>
                </a:moveTo>
                <a:lnTo>
                  <a:pt x="7" y="0"/>
                </a:lnTo>
                <a:lnTo>
                  <a:pt x="66" y="62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62" name="Freeform 58"/>
          <p:cNvSpPr>
            <a:spLocks/>
          </p:cNvSpPr>
          <p:nvPr/>
        </p:nvSpPr>
        <p:spPr bwMode="auto">
          <a:xfrm>
            <a:off x="4684713" y="2513013"/>
            <a:ext cx="131762" cy="273050"/>
          </a:xfrm>
          <a:custGeom>
            <a:avLst/>
            <a:gdLst>
              <a:gd name="T0" fmla="*/ 0 w 21"/>
              <a:gd name="T1" fmla="*/ 0 h 45"/>
              <a:gd name="T2" fmla="*/ 0 w 21"/>
              <a:gd name="T3" fmla="*/ 257722793 h 45"/>
              <a:gd name="T4" fmla="*/ 826724983 w 21"/>
              <a:gd name="T5" fmla="*/ 1656806722 h 4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" h="45">
                <a:moveTo>
                  <a:pt x="0" y="0"/>
                </a:moveTo>
                <a:lnTo>
                  <a:pt x="0" y="7"/>
                </a:lnTo>
                <a:lnTo>
                  <a:pt x="21" y="4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63" name="Freeform 59"/>
          <p:cNvSpPr>
            <a:spLocks/>
          </p:cNvSpPr>
          <p:nvPr/>
        </p:nvSpPr>
        <p:spPr bwMode="auto">
          <a:xfrm>
            <a:off x="4830763" y="2274888"/>
            <a:ext cx="508000" cy="511175"/>
          </a:xfrm>
          <a:custGeom>
            <a:avLst/>
            <a:gdLst>
              <a:gd name="T0" fmla="*/ 2147483646 w 81"/>
              <a:gd name="T1" fmla="*/ 0 h 85"/>
              <a:gd name="T2" fmla="*/ 2147483646 w 81"/>
              <a:gd name="T3" fmla="*/ 0 h 85"/>
              <a:gd name="T4" fmla="*/ 0 w 81"/>
              <a:gd name="T5" fmla="*/ 2147483646 h 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" h="85">
                <a:moveTo>
                  <a:pt x="81" y="0"/>
                </a:moveTo>
                <a:lnTo>
                  <a:pt x="74" y="0"/>
                </a:lnTo>
                <a:lnTo>
                  <a:pt x="0" y="8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64" name="Rectangle 60"/>
          <p:cNvSpPr>
            <a:spLocks noChangeArrowheads="1"/>
          </p:cNvSpPr>
          <p:nvPr/>
        </p:nvSpPr>
        <p:spPr bwMode="auto">
          <a:xfrm>
            <a:off x="4467225" y="2011363"/>
            <a:ext cx="627063" cy="1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Mortgage </a:t>
            </a:r>
            <a:endParaRPr lang="en-US" sz="1200">
              <a:latin typeface="Arial" charset="0"/>
            </a:endParaRPr>
          </a:p>
        </p:txBody>
      </p:sp>
      <p:sp>
        <p:nvSpPr>
          <p:cNvPr id="72765" name="Rectangle 61"/>
          <p:cNvSpPr>
            <a:spLocks noChangeArrowheads="1"/>
          </p:cNvSpPr>
          <p:nvPr/>
        </p:nvSpPr>
        <p:spPr bwMode="auto">
          <a:xfrm>
            <a:off x="4565650" y="2178050"/>
            <a:ext cx="3889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REITs</a:t>
            </a:r>
            <a:endParaRPr lang="en-US" sz="1200">
              <a:latin typeface="Arial" charset="0"/>
            </a:endParaRPr>
          </a:p>
        </p:txBody>
      </p:sp>
      <p:sp>
        <p:nvSpPr>
          <p:cNvPr id="72766" name="Rectangle 62"/>
          <p:cNvSpPr>
            <a:spLocks noChangeArrowheads="1"/>
          </p:cNvSpPr>
          <p:nvPr/>
        </p:nvSpPr>
        <p:spPr bwMode="auto">
          <a:xfrm>
            <a:off x="4595813" y="2320925"/>
            <a:ext cx="317500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0.4%</a:t>
            </a:r>
            <a:endParaRPr lang="en-US" sz="1200">
              <a:latin typeface="Arial" charset="0"/>
            </a:endParaRPr>
          </a:p>
        </p:txBody>
      </p:sp>
      <p:sp>
        <p:nvSpPr>
          <p:cNvPr id="72767" name="Rectangle 63"/>
          <p:cNvSpPr>
            <a:spLocks noChangeArrowheads="1"/>
          </p:cNvSpPr>
          <p:nvPr/>
        </p:nvSpPr>
        <p:spPr bwMode="auto">
          <a:xfrm>
            <a:off x="3279775" y="2238375"/>
            <a:ext cx="784225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Commercial </a:t>
            </a:r>
            <a:endParaRPr lang="en-US" sz="1200">
              <a:latin typeface="Arial" charset="0"/>
            </a:endParaRPr>
          </a:p>
        </p:txBody>
      </p:sp>
      <p:sp>
        <p:nvSpPr>
          <p:cNvPr id="72768" name="Rectangle 64"/>
          <p:cNvSpPr>
            <a:spLocks noChangeArrowheads="1"/>
          </p:cNvSpPr>
          <p:nvPr/>
        </p:nvSpPr>
        <p:spPr bwMode="auto">
          <a:xfrm>
            <a:off x="3362325" y="2368550"/>
            <a:ext cx="627063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Mortgage </a:t>
            </a:r>
            <a:endParaRPr lang="en-US" sz="1200">
              <a:latin typeface="Arial" charset="0"/>
            </a:endParaRPr>
          </a:p>
        </p:txBody>
      </p:sp>
      <p:sp>
        <p:nvSpPr>
          <p:cNvPr id="72769" name="Rectangle 65"/>
          <p:cNvSpPr>
            <a:spLocks noChangeArrowheads="1"/>
          </p:cNvSpPr>
          <p:nvPr/>
        </p:nvSpPr>
        <p:spPr bwMode="auto">
          <a:xfrm>
            <a:off x="3351213" y="2524125"/>
            <a:ext cx="614362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Securities</a:t>
            </a:r>
            <a:endParaRPr lang="en-US" sz="1200">
              <a:latin typeface="Arial" charset="0"/>
            </a:endParaRPr>
          </a:p>
        </p:txBody>
      </p:sp>
      <p:sp>
        <p:nvSpPr>
          <p:cNvPr id="72770" name="Rectangle 66"/>
          <p:cNvSpPr>
            <a:spLocks noChangeArrowheads="1"/>
          </p:cNvSpPr>
          <p:nvPr/>
        </p:nvSpPr>
        <p:spPr bwMode="auto">
          <a:xfrm>
            <a:off x="3427413" y="2678113"/>
            <a:ext cx="395287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21.4%</a:t>
            </a:r>
            <a:endParaRPr lang="en-US" sz="1200">
              <a:latin typeface="Arial" charset="0"/>
            </a:endParaRPr>
          </a:p>
        </p:txBody>
      </p:sp>
      <p:sp>
        <p:nvSpPr>
          <p:cNvPr id="72771" name="Rectangle 67"/>
          <p:cNvSpPr>
            <a:spLocks noChangeArrowheads="1"/>
          </p:cNvSpPr>
          <p:nvPr/>
        </p:nvSpPr>
        <p:spPr bwMode="auto">
          <a:xfrm>
            <a:off x="3179763" y="3154363"/>
            <a:ext cx="804862" cy="1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Government </a:t>
            </a:r>
            <a:endParaRPr lang="en-US" sz="1200">
              <a:latin typeface="Arial" charset="0"/>
            </a:endParaRPr>
          </a:p>
        </p:txBody>
      </p:sp>
      <p:sp>
        <p:nvSpPr>
          <p:cNvPr id="72772" name="Rectangle 68"/>
          <p:cNvSpPr>
            <a:spLocks noChangeArrowheads="1"/>
          </p:cNvSpPr>
          <p:nvPr/>
        </p:nvSpPr>
        <p:spPr bwMode="auto">
          <a:xfrm>
            <a:off x="3330575" y="3298825"/>
            <a:ext cx="41275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Credit </a:t>
            </a:r>
            <a:endParaRPr lang="en-US" sz="1200">
              <a:latin typeface="Arial" charset="0"/>
            </a:endParaRPr>
          </a:p>
        </p:txBody>
      </p:sp>
      <p:sp>
        <p:nvSpPr>
          <p:cNvPr id="72773" name="Rectangle 69"/>
          <p:cNvSpPr>
            <a:spLocks noChangeArrowheads="1"/>
          </p:cNvSpPr>
          <p:nvPr/>
        </p:nvSpPr>
        <p:spPr bwMode="auto">
          <a:xfrm>
            <a:off x="3227388" y="3417888"/>
            <a:ext cx="576262" cy="1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Agencies</a:t>
            </a:r>
            <a:endParaRPr lang="en-US" sz="1200">
              <a:latin typeface="Arial" charset="0"/>
            </a:endParaRPr>
          </a:p>
        </p:txBody>
      </p:sp>
      <p:sp>
        <p:nvSpPr>
          <p:cNvPr id="72774" name="Rectangle 70"/>
          <p:cNvSpPr>
            <a:spLocks noChangeArrowheads="1"/>
          </p:cNvSpPr>
          <p:nvPr/>
        </p:nvSpPr>
        <p:spPr bwMode="auto">
          <a:xfrm>
            <a:off x="3378200" y="3571875"/>
            <a:ext cx="317500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7.3%</a:t>
            </a:r>
            <a:endParaRPr lang="en-US" sz="1200">
              <a:latin typeface="Arial" charset="0"/>
            </a:endParaRPr>
          </a:p>
        </p:txBody>
      </p:sp>
      <p:sp>
        <p:nvSpPr>
          <p:cNvPr id="72775" name="Rectangle 71"/>
          <p:cNvSpPr>
            <a:spLocks noChangeArrowheads="1"/>
          </p:cNvSpPr>
          <p:nvPr/>
        </p:nvSpPr>
        <p:spPr bwMode="auto">
          <a:xfrm>
            <a:off x="3941763" y="4344988"/>
            <a:ext cx="534987" cy="1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Savings </a:t>
            </a:r>
            <a:endParaRPr lang="en-US" sz="1200">
              <a:latin typeface="Arial" charset="0"/>
            </a:endParaRPr>
          </a:p>
        </p:txBody>
      </p:sp>
      <p:sp>
        <p:nvSpPr>
          <p:cNvPr id="72776" name="Rectangle 72"/>
          <p:cNvSpPr>
            <a:spLocks noChangeArrowheads="1"/>
          </p:cNvSpPr>
          <p:nvPr/>
        </p:nvSpPr>
        <p:spPr bwMode="auto">
          <a:xfrm>
            <a:off x="3862388" y="4489450"/>
            <a:ext cx="66675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Institutions</a:t>
            </a:r>
            <a:endParaRPr lang="en-US" sz="1200">
              <a:latin typeface="Arial" charset="0"/>
            </a:endParaRPr>
          </a:p>
        </p:txBody>
      </p:sp>
      <p:sp>
        <p:nvSpPr>
          <p:cNvPr id="72777" name="Rectangle 73"/>
          <p:cNvSpPr>
            <a:spLocks noChangeArrowheads="1"/>
          </p:cNvSpPr>
          <p:nvPr/>
        </p:nvSpPr>
        <p:spPr bwMode="auto">
          <a:xfrm>
            <a:off x="4049713" y="4619625"/>
            <a:ext cx="317500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9.0%</a:t>
            </a:r>
            <a:endParaRPr lang="en-US" sz="1200">
              <a:latin typeface="Arial" charset="0"/>
            </a:endParaRPr>
          </a:p>
        </p:txBody>
      </p:sp>
      <p:sp>
        <p:nvSpPr>
          <p:cNvPr id="72778" name="Rectangle 74"/>
          <p:cNvSpPr>
            <a:spLocks noChangeArrowheads="1"/>
          </p:cNvSpPr>
          <p:nvPr/>
        </p:nvSpPr>
        <p:spPr bwMode="auto">
          <a:xfrm>
            <a:off x="2943225" y="4013200"/>
            <a:ext cx="5461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Pension </a:t>
            </a:r>
            <a:endParaRPr lang="en-US" sz="1200">
              <a:latin typeface="Arial" charset="0"/>
            </a:endParaRPr>
          </a:p>
        </p:txBody>
      </p:sp>
      <p:sp>
        <p:nvSpPr>
          <p:cNvPr id="72779" name="Rectangle 75"/>
          <p:cNvSpPr>
            <a:spLocks noChangeArrowheads="1"/>
          </p:cNvSpPr>
          <p:nvPr/>
        </p:nvSpPr>
        <p:spPr bwMode="auto">
          <a:xfrm>
            <a:off x="2989263" y="4132263"/>
            <a:ext cx="388937" cy="1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Funds</a:t>
            </a:r>
            <a:endParaRPr lang="en-US" sz="1200">
              <a:latin typeface="Arial" charset="0"/>
            </a:endParaRPr>
          </a:p>
        </p:txBody>
      </p:sp>
      <p:sp>
        <p:nvSpPr>
          <p:cNvPr id="72780" name="Rectangle 76"/>
          <p:cNvSpPr>
            <a:spLocks noChangeArrowheads="1"/>
          </p:cNvSpPr>
          <p:nvPr/>
        </p:nvSpPr>
        <p:spPr bwMode="auto">
          <a:xfrm>
            <a:off x="3013075" y="4251325"/>
            <a:ext cx="317500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2.3%</a:t>
            </a:r>
            <a:endParaRPr lang="en-US" sz="1200">
              <a:latin typeface="Arial" charset="0"/>
            </a:endParaRPr>
          </a:p>
        </p:txBody>
      </p:sp>
      <p:sp>
        <p:nvSpPr>
          <p:cNvPr id="72781" name="Rectangle 77"/>
          <p:cNvSpPr>
            <a:spLocks noChangeArrowheads="1"/>
          </p:cNvSpPr>
          <p:nvPr/>
        </p:nvSpPr>
        <p:spPr bwMode="auto">
          <a:xfrm>
            <a:off x="5386388" y="2095500"/>
            <a:ext cx="746125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Public Real </a:t>
            </a:r>
            <a:endParaRPr lang="en-US" sz="1200">
              <a:latin typeface="Arial" charset="0"/>
            </a:endParaRPr>
          </a:p>
        </p:txBody>
      </p:sp>
      <p:sp>
        <p:nvSpPr>
          <p:cNvPr id="72782" name="Rectangle 78"/>
          <p:cNvSpPr>
            <a:spLocks noChangeArrowheads="1"/>
          </p:cNvSpPr>
          <p:nvPr/>
        </p:nvSpPr>
        <p:spPr bwMode="auto">
          <a:xfrm>
            <a:off x="5391150" y="2214563"/>
            <a:ext cx="674688" cy="1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Estate LPs</a:t>
            </a:r>
            <a:endParaRPr lang="en-US" sz="1200">
              <a:latin typeface="Arial" charset="0"/>
            </a:endParaRPr>
          </a:p>
        </p:txBody>
      </p:sp>
      <p:sp>
        <p:nvSpPr>
          <p:cNvPr id="72783" name="Rectangle 79"/>
          <p:cNvSpPr>
            <a:spLocks noChangeArrowheads="1"/>
          </p:cNvSpPr>
          <p:nvPr/>
        </p:nvSpPr>
        <p:spPr bwMode="auto">
          <a:xfrm>
            <a:off x="5549900" y="2381250"/>
            <a:ext cx="3175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0.0%</a:t>
            </a:r>
            <a:endParaRPr lang="en-US" sz="1200">
              <a:latin typeface="Arial" charset="0"/>
            </a:endParaRPr>
          </a:p>
        </p:txBody>
      </p:sp>
      <p:sp>
        <p:nvSpPr>
          <p:cNvPr id="72784" name="Rectangle 80"/>
          <p:cNvSpPr>
            <a:spLocks noChangeArrowheads="1"/>
          </p:cNvSpPr>
          <p:nvPr/>
        </p:nvSpPr>
        <p:spPr bwMode="auto">
          <a:xfrm>
            <a:off x="5557838" y="2844800"/>
            <a:ext cx="915987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Life Insurance </a:t>
            </a:r>
            <a:endParaRPr lang="en-US" sz="1200">
              <a:latin typeface="Arial" charset="0"/>
            </a:endParaRPr>
          </a:p>
        </p:txBody>
      </p:sp>
      <p:sp>
        <p:nvSpPr>
          <p:cNvPr id="72785" name="Rectangle 81"/>
          <p:cNvSpPr>
            <a:spLocks noChangeArrowheads="1"/>
          </p:cNvSpPr>
          <p:nvPr/>
        </p:nvSpPr>
        <p:spPr bwMode="auto">
          <a:xfrm>
            <a:off x="5637213" y="2976563"/>
            <a:ext cx="709612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Companies</a:t>
            </a:r>
            <a:endParaRPr lang="en-US" sz="1200">
              <a:latin typeface="Arial" charset="0"/>
            </a:endParaRPr>
          </a:p>
        </p:txBody>
      </p:sp>
      <p:sp>
        <p:nvSpPr>
          <p:cNvPr id="72786" name="Rectangle 82"/>
          <p:cNvSpPr>
            <a:spLocks noChangeArrowheads="1"/>
          </p:cNvSpPr>
          <p:nvPr/>
        </p:nvSpPr>
        <p:spPr bwMode="auto">
          <a:xfrm>
            <a:off x="5730875" y="3108325"/>
            <a:ext cx="395288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15.9%</a:t>
            </a:r>
            <a:endParaRPr lang="en-US" sz="1200">
              <a:latin typeface="Arial" charset="0"/>
            </a:endParaRPr>
          </a:p>
        </p:txBody>
      </p:sp>
      <p:sp>
        <p:nvSpPr>
          <p:cNvPr id="72787" name="Rectangle 83"/>
          <p:cNvSpPr>
            <a:spLocks noChangeArrowheads="1"/>
          </p:cNvSpPr>
          <p:nvPr/>
        </p:nvSpPr>
        <p:spPr bwMode="auto">
          <a:xfrm>
            <a:off x="5602288" y="4013200"/>
            <a:ext cx="784225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Commercial </a:t>
            </a:r>
            <a:endParaRPr lang="en-US" sz="1200">
              <a:latin typeface="Arial" charset="0"/>
            </a:endParaRPr>
          </a:p>
        </p:txBody>
      </p:sp>
      <p:sp>
        <p:nvSpPr>
          <p:cNvPr id="72788" name="Rectangle 84"/>
          <p:cNvSpPr>
            <a:spLocks noChangeArrowheads="1"/>
          </p:cNvSpPr>
          <p:nvPr/>
        </p:nvSpPr>
        <p:spPr bwMode="auto">
          <a:xfrm>
            <a:off x="5767388" y="4143375"/>
            <a:ext cx="388937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Banks</a:t>
            </a:r>
            <a:endParaRPr lang="en-US" sz="1200">
              <a:latin typeface="Arial" charset="0"/>
            </a:endParaRPr>
          </a:p>
        </p:txBody>
      </p:sp>
      <p:sp>
        <p:nvSpPr>
          <p:cNvPr id="72789" name="Rectangle 85"/>
          <p:cNvSpPr>
            <a:spLocks noChangeArrowheads="1"/>
          </p:cNvSpPr>
          <p:nvPr/>
        </p:nvSpPr>
        <p:spPr bwMode="auto">
          <a:xfrm>
            <a:off x="5761038" y="4286250"/>
            <a:ext cx="395287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43.7%</a:t>
            </a:r>
            <a:endParaRPr lang="en-US" sz="1200">
              <a:latin typeface="Arial" charset="0"/>
            </a:endParaRPr>
          </a:p>
        </p:txBody>
      </p:sp>
      <p:sp>
        <p:nvSpPr>
          <p:cNvPr id="72790" name="Arc 86"/>
          <p:cNvSpPr>
            <a:spLocks/>
          </p:cNvSpPr>
          <p:nvPr/>
        </p:nvSpPr>
        <p:spPr bwMode="auto">
          <a:xfrm>
            <a:off x="8018463" y="2809875"/>
            <a:ext cx="698500" cy="1381125"/>
          </a:xfrm>
          <a:custGeom>
            <a:avLst/>
            <a:gdLst>
              <a:gd name="T0" fmla="*/ 0 w 21806"/>
              <a:gd name="T1" fmla="*/ 1029 h 42962"/>
              <a:gd name="T2" fmla="*/ 3490706 w 21806"/>
              <a:gd name="T3" fmla="*/ 44399848 h 42962"/>
              <a:gd name="T4" fmla="*/ 211382 w 21806"/>
              <a:gd name="T5" fmla="*/ 22322905 h 429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806" h="42962" fill="none" extrusionOk="0">
                <a:moveTo>
                  <a:pt x="-1" y="0"/>
                </a:moveTo>
                <a:cubicBezTo>
                  <a:pt x="68" y="0"/>
                  <a:pt x="137" y="0"/>
                  <a:pt x="206" y="0"/>
                </a:cubicBezTo>
                <a:cubicBezTo>
                  <a:pt x="12135" y="0"/>
                  <a:pt x="21806" y="9670"/>
                  <a:pt x="21806" y="21600"/>
                </a:cubicBezTo>
                <a:cubicBezTo>
                  <a:pt x="21806" y="32295"/>
                  <a:pt x="13979" y="41379"/>
                  <a:pt x="3402" y="42962"/>
                </a:cubicBezTo>
              </a:path>
              <a:path w="21806" h="42962" stroke="0" extrusionOk="0">
                <a:moveTo>
                  <a:pt x="-1" y="0"/>
                </a:moveTo>
                <a:cubicBezTo>
                  <a:pt x="68" y="0"/>
                  <a:pt x="137" y="0"/>
                  <a:pt x="206" y="0"/>
                </a:cubicBezTo>
                <a:cubicBezTo>
                  <a:pt x="12135" y="0"/>
                  <a:pt x="21806" y="9670"/>
                  <a:pt x="21806" y="21600"/>
                </a:cubicBezTo>
                <a:cubicBezTo>
                  <a:pt x="21806" y="32295"/>
                  <a:pt x="13979" y="41379"/>
                  <a:pt x="3402" y="42962"/>
                </a:cubicBezTo>
                <a:lnTo>
                  <a:pt x="206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8080FF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91" name="Arc 87"/>
          <p:cNvSpPr>
            <a:spLocks/>
          </p:cNvSpPr>
          <p:nvPr/>
        </p:nvSpPr>
        <p:spPr bwMode="auto">
          <a:xfrm>
            <a:off x="7415213" y="3511550"/>
            <a:ext cx="711200" cy="692150"/>
          </a:xfrm>
          <a:custGeom>
            <a:avLst/>
            <a:gdLst>
              <a:gd name="T0" fmla="*/ 22766595 w 22217"/>
              <a:gd name="T1" fmla="*/ 21934874 h 21600"/>
              <a:gd name="T2" fmla="*/ 0 w 22217"/>
              <a:gd name="T3" fmla="*/ 10510490 h 21600"/>
              <a:gd name="T4" fmla="*/ 19491528 w 22217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17" h="21600" fill="none" extrusionOk="0">
                <a:moveTo>
                  <a:pt x="22217" y="21362"/>
                </a:moveTo>
                <a:cubicBezTo>
                  <a:pt x="21159" y="21520"/>
                  <a:pt x="20090" y="21600"/>
                  <a:pt x="19021" y="21600"/>
                </a:cubicBezTo>
                <a:cubicBezTo>
                  <a:pt x="11072" y="21600"/>
                  <a:pt x="3766" y="17234"/>
                  <a:pt x="0" y="10235"/>
                </a:cubicBezTo>
              </a:path>
              <a:path w="22217" h="21600" stroke="0" extrusionOk="0">
                <a:moveTo>
                  <a:pt x="22217" y="21362"/>
                </a:moveTo>
                <a:cubicBezTo>
                  <a:pt x="21159" y="21520"/>
                  <a:pt x="20090" y="21600"/>
                  <a:pt x="19021" y="21600"/>
                </a:cubicBezTo>
                <a:cubicBezTo>
                  <a:pt x="11072" y="21600"/>
                  <a:pt x="3766" y="17234"/>
                  <a:pt x="0" y="10235"/>
                </a:cubicBezTo>
                <a:lnTo>
                  <a:pt x="19021" y="0"/>
                </a:lnTo>
                <a:lnTo>
                  <a:pt x="22217" y="21362"/>
                </a:lnTo>
                <a:close/>
              </a:path>
            </a:pathLst>
          </a:custGeom>
          <a:solidFill>
            <a:srgbClr val="802060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92" name="Arc 88"/>
          <p:cNvSpPr>
            <a:spLocks/>
          </p:cNvSpPr>
          <p:nvPr/>
        </p:nvSpPr>
        <p:spPr bwMode="auto">
          <a:xfrm>
            <a:off x="7331075" y="2870200"/>
            <a:ext cx="693738" cy="963613"/>
          </a:xfrm>
          <a:custGeom>
            <a:avLst/>
            <a:gdLst>
              <a:gd name="T0" fmla="*/ 2660325 w 21600"/>
              <a:gd name="T1" fmla="*/ 30859090 h 30090"/>
              <a:gd name="T2" fmla="*/ 13503803 w 21600"/>
              <a:gd name="T3" fmla="*/ 0 h 30090"/>
              <a:gd name="T4" fmla="*/ 22281130 w 21600"/>
              <a:gd name="T5" fmla="*/ 20361473 h 300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0090" fill="none" extrusionOk="0">
                <a:moveTo>
                  <a:pt x="2579" y="30089"/>
                </a:moveTo>
                <a:cubicBezTo>
                  <a:pt x="886" y="26943"/>
                  <a:pt x="0" y="23426"/>
                  <a:pt x="0" y="19854"/>
                </a:cubicBezTo>
                <a:cubicBezTo>
                  <a:pt x="0" y="11213"/>
                  <a:pt x="5149" y="3404"/>
                  <a:pt x="13091" y="0"/>
                </a:cubicBezTo>
              </a:path>
              <a:path w="21600" h="30090" stroke="0" extrusionOk="0">
                <a:moveTo>
                  <a:pt x="2579" y="30089"/>
                </a:moveTo>
                <a:cubicBezTo>
                  <a:pt x="886" y="26943"/>
                  <a:pt x="0" y="23426"/>
                  <a:pt x="0" y="19854"/>
                </a:cubicBezTo>
                <a:cubicBezTo>
                  <a:pt x="0" y="11213"/>
                  <a:pt x="5149" y="3404"/>
                  <a:pt x="13091" y="0"/>
                </a:cubicBezTo>
                <a:lnTo>
                  <a:pt x="21600" y="19854"/>
                </a:lnTo>
                <a:lnTo>
                  <a:pt x="2579" y="30089"/>
                </a:lnTo>
                <a:close/>
              </a:path>
            </a:pathLst>
          </a:custGeom>
          <a:solidFill>
            <a:srgbClr val="FFFFC0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93" name="Arc 89"/>
          <p:cNvSpPr>
            <a:spLocks/>
          </p:cNvSpPr>
          <p:nvPr/>
        </p:nvSpPr>
        <p:spPr bwMode="auto">
          <a:xfrm>
            <a:off x="7751763" y="2809875"/>
            <a:ext cx="273050" cy="701675"/>
          </a:xfrm>
          <a:custGeom>
            <a:avLst/>
            <a:gdLst>
              <a:gd name="T0" fmla="*/ 0 w 8509"/>
              <a:gd name="T1" fmla="*/ 1841625 h 21599"/>
              <a:gd name="T2" fmla="*/ 8549940 w 8509"/>
              <a:gd name="T3" fmla="*/ 0 h 21599"/>
              <a:gd name="T4" fmla="*/ 8762052 w 8509"/>
              <a:gd name="T5" fmla="*/ 22794935 h 215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509" h="21599" fill="none" extrusionOk="0">
                <a:moveTo>
                  <a:pt x="0" y="1745"/>
                </a:moveTo>
                <a:cubicBezTo>
                  <a:pt x="2625" y="620"/>
                  <a:pt x="5447" y="27"/>
                  <a:pt x="8302" y="-1"/>
                </a:cubicBezTo>
              </a:path>
              <a:path w="8509" h="21599" stroke="0" extrusionOk="0">
                <a:moveTo>
                  <a:pt x="0" y="1745"/>
                </a:moveTo>
                <a:cubicBezTo>
                  <a:pt x="2625" y="620"/>
                  <a:pt x="5447" y="27"/>
                  <a:pt x="8302" y="-1"/>
                </a:cubicBezTo>
                <a:lnTo>
                  <a:pt x="8509" y="21599"/>
                </a:lnTo>
                <a:lnTo>
                  <a:pt x="0" y="1745"/>
                </a:lnTo>
                <a:close/>
              </a:path>
            </a:pathLst>
          </a:custGeom>
          <a:solidFill>
            <a:srgbClr val="A0E0E0"/>
          </a:solidFill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94" name="Freeform 90"/>
          <p:cNvSpPr>
            <a:spLocks/>
          </p:cNvSpPr>
          <p:nvPr/>
        </p:nvSpPr>
        <p:spPr bwMode="auto">
          <a:xfrm>
            <a:off x="8426450" y="2595563"/>
            <a:ext cx="249238" cy="346075"/>
          </a:xfrm>
          <a:custGeom>
            <a:avLst/>
            <a:gdLst>
              <a:gd name="T0" fmla="*/ 2147483646 w 28"/>
              <a:gd name="T1" fmla="*/ 0 h 27"/>
              <a:gd name="T2" fmla="*/ 1663921789 w 28"/>
              <a:gd name="T3" fmla="*/ 0 h 27"/>
              <a:gd name="T4" fmla="*/ 0 w 28"/>
              <a:gd name="T5" fmla="*/ 2147483646 h 2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" h="27">
                <a:moveTo>
                  <a:pt x="28" y="0"/>
                </a:moveTo>
                <a:lnTo>
                  <a:pt x="21" y="0"/>
                </a:lnTo>
                <a:lnTo>
                  <a:pt x="0" y="2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95" name="Freeform 91"/>
          <p:cNvSpPr>
            <a:spLocks/>
          </p:cNvSpPr>
          <p:nvPr/>
        </p:nvSpPr>
        <p:spPr bwMode="auto">
          <a:xfrm>
            <a:off x="7275513" y="4013200"/>
            <a:ext cx="247650" cy="201613"/>
          </a:xfrm>
          <a:custGeom>
            <a:avLst/>
            <a:gdLst>
              <a:gd name="T0" fmla="*/ 0 w 1"/>
              <a:gd name="T1" fmla="*/ 903284484 h 45"/>
              <a:gd name="T2" fmla="*/ 0 w 1"/>
              <a:gd name="T3" fmla="*/ 762773664 h 45"/>
              <a:gd name="T4" fmla="*/ 2147483646 w 1"/>
              <a:gd name="T5" fmla="*/ 0 h 4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" h="45">
                <a:moveTo>
                  <a:pt x="0" y="45"/>
                </a:moveTo>
                <a:lnTo>
                  <a:pt x="0" y="38"/>
                </a:lnTo>
                <a:lnTo>
                  <a:pt x="1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96" name="Freeform 92"/>
          <p:cNvSpPr>
            <a:spLocks/>
          </p:cNvSpPr>
          <p:nvPr/>
        </p:nvSpPr>
        <p:spPr bwMode="auto">
          <a:xfrm flipV="1">
            <a:off x="7105650" y="2989263"/>
            <a:ext cx="290513" cy="165100"/>
          </a:xfrm>
          <a:custGeom>
            <a:avLst/>
            <a:gdLst>
              <a:gd name="T0" fmla="*/ 0 w 44"/>
              <a:gd name="T1" fmla="*/ 2147483646 h 3"/>
              <a:gd name="T2" fmla="*/ 305157496 w 44"/>
              <a:gd name="T3" fmla="*/ 2147483646 h 3"/>
              <a:gd name="T4" fmla="*/ 1918131890 w 44"/>
              <a:gd name="T5" fmla="*/ 0 h 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4" h="3">
                <a:moveTo>
                  <a:pt x="0" y="3"/>
                </a:moveTo>
                <a:lnTo>
                  <a:pt x="7" y="3"/>
                </a:lnTo>
                <a:lnTo>
                  <a:pt x="44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97" name="Freeform 93"/>
          <p:cNvSpPr>
            <a:spLocks/>
          </p:cNvSpPr>
          <p:nvPr/>
        </p:nvSpPr>
        <p:spPr bwMode="auto">
          <a:xfrm flipH="1">
            <a:off x="7716838" y="2584450"/>
            <a:ext cx="165100" cy="249238"/>
          </a:xfrm>
          <a:custGeom>
            <a:avLst/>
            <a:gdLst>
              <a:gd name="T0" fmla="*/ 2147483646 w 9"/>
              <a:gd name="T1" fmla="*/ 0 h 22"/>
              <a:gd name="T2" fmla="*/ 2147483646 w 9"/>
              <a:gd name="T3" fmla="*/ 898423687 h 22"/>
              <a:gd name="T4" fmla="*/ 0 w 9"/>
              <a:gd name="T5" fmla="*/ 2147483646 h 2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" h="22">
                <a:moveTo>
                  <a:pt x="9" y="0"/>
                </a:moveTo>
                <a:lnTo>
                  <a:pt x="9" y="7"/>
                </a:lnTo>
                <a:lnTo>
                  <a:pt x="0" y="22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98" name="Rectangle 94"/>
          <p:cNvSpPr>
            <a:spLocks noChangeArrowheads="1"/>
          </p:cNvSpPr>
          <p:nvPr/>
        </p:nvSpPr>
        <p:spPr bwMode="auto">
          <a:xfrm>
            <a:off x="7373938" y="2155825"/>
            <a:ext cx="769937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Total Public </a:t>
            </a:r>
            <a:endParaRPr lang="en-US" sz="1200">
              <a:latin typeface="Arial" charset="0"/>
            </a:endParaRPr>
          </a:p>
        </p:txBody>
      </p:sp>
      <p:sp>
        <p:nvSpPr>
          <p:cNvPr id="72799" name="Rectangle 95"/>
          <p:cNvSpPr>
            <a:spLocks noChangeArrowheads="1"/>
          </p:cNvSpPr>
          <p:nvPr/>
        </p:nvSpPr>
        <p:spPr bwMode="auto">
          <a:xfrm>
            <a:off x="7556500" y="2286000"/>
            <a:ext cx="388938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Equity</a:t>
            </a:r>
            <a:endParaRPr lang="en-US" sz="1200">
              <a:latin typeface="Arial" charset="0"/>
            </a:endParaRPr>
          </a:p>
        </p:txBody>
      </p:sp>
      <p:sp>
        <p:nvSpPr>
          <p:cNvPr id="72800" name="Rectangle 96"/>
          <p:cNvSpPr>
            <a:spLocks noChangeArrowheads="1"/>
          </p:cNvSpPr>
          <p:nvPr/>
        </p:nvSpPr>
        <p:spPr bwMode="auto">
          <a:xfrm>
            <a:off x="7640638" y="2439988"/>
            <a:ext cx="200025" cy="1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6%</a:t>
            </a:r>
            <a:endParaRPr lang="en-US" sz="1200">
              <a:latin typeface="Arial" charset="0"/>
            </a:endParaRPr>
          </a:p>
        </p:txBody>
      </p:sp>
      <p:sp>
        <p:nvSpPr>
          <p:cNvPr id="72801" name="Rectangle 97"/>
          <p:cNvSpPr>
            <a:spLocks noChangeArrowheads="1"/>
          </p:cNvSpPr>
          <p:nvPr/>
        </p:nvSpPr>
        <p:spPr bwMode="auto">
          <a:xfrm>
            <a:off x="6523038" y="2595563"/>
            <a:ext cx="823912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Total Private </a:t>
            </a:r>
            <a:endParaRPr lang="en-US" sz="1200">
              <a:latin typeface="Arial" charset="0"/>
            </a:endParaRPr>
          </a:p>
        </p:txBody>
      </p:sp>
      <p:sp>
        <p:nvSpPr>
          <p:cNvPr id="72802" name="Rectangle 98"/>
          <p:cNvSpPr>
            <a:spLocks noChangeArrowheads="1"/>
          </p:cNvSpPr>
          <p:nvPr/>
        </p:nvSpPr>
        <p:spPr bwMode="auto">
          <a:xfrm>
            <a:off x="6689725" y="2738438"/>
            <a:ext cx="388938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Equity</a:t>
            </a:r>
            <a:endParaRPr lang="en-US" sz="1200">
              <a:latin typeface="Arial" charset="0"/>
            </a:endParaRPr>
          </a:p>
        </p:txBody>
      </p:sp>
      <p:sp>
        <p:nvSpPr>
          <p:cNvPr id="72803" name="Rectangle 99"/>
          <p:cNvSpPr>
            <a:spLocks noChangeArrowheads="1"/>
          </p:cNvSpPr>
          <p:nvPr/>
        </p:nvSpPr>
        <p:spPr bwMode="auto">
          <a:xfrm>
            <a:off x="6764338" y="2881313"/>
            <a:ext cx="280987" cy="1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27%</a:t>
            </a:r>
            <a:endParaRPr lang="en-US" sz="1200">
              <a:latin typeface="Arial" charset="0"/>
            </a:endParaRPr>
          </a:p>
        </p:txBody>
      </p:sp>
      <p:sp>
        <p:nvSpPr>
          <p:cNvPr id="72804" name="Rectangle 100"/>
          <p:cNvSpPr>
            <a:spLocks noChangeArrowheads="1"/>
          </p:cNvSpPr>
          <p:nvPr/>
        </p:nvSpPr>
        <p:spPr bwMode="auto">
          <a:xfrm>
            <a:off x="6872288" y="4238625"/>
            <a:ext cx="769937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Total Public </a:t>
            </a:r>
            <a:endParaRPr lang="en-US" sz="1200">
              <a:latin typeface="Arial" charset="0"/>
            </a:endParaRPr>
          </a:p>
        </p:txBody>
      </p:sp>
      <p:sp>
        <p:nvSpPr>
          <p:cNvPr id="72805" name="Rectangle 101"/>
          <p:cNvSpPr>
            <a:spLocks noChangeArrowheads="1"/>
          </p:cNvSpPr>
          <p:nvPr/>
        </p:nvSpPr>
        <p:spPr bwMode="auto">
          <a:xfrm>
            <a:off x="7077075" y="4381500"/>
            <a:ext cx="2936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Debt</a:t>
            </a:r>
            <a:endParaRPr lang="en-US" sz="1200">
              <a:latin typeface="Arial" charset="0"/>
            </a:endParaRPr>
          </a:p>
        </p:txBody>
      </p:sp>
      <p:sp>
        <p:nvSpPr>
          <p:cNvPr id="72806" name="Rectangle 102"/>
          <p:cNvSpPr>
            <a:spLocks noChangeArrowheads="1"/>
          </p:cNvSpPr>
          <p:nvPr/>
        </p:nvSpPr>
        <p:spPr bwMode="auto">
          <a:xfrm>
            <a:off x="7104063" y="4524375"/>
            <a:ext cx="279400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19%</a:t>
            </a:r>
            <a:endParaRPr lang="en-US" sz="1200">
              <a:latin typeface="Arial" charset="0"/>
            </a:endParaRPr>
          </a:p>
        </p:txBody>
      </p:sp>
      <p:sp>
        <p:nvSpPr>
          <p:cNvPr id="72807" name="Rectangle 103"/>
          <p:cNvSpPr>
            <a:spLocks noChangeArrowheads="1"/>
          </p:cNvSpPr>
          <p:nvPr/>
        </p:nvSpPr>
        <p:spPr bwMode="auto">
          <a:xfrm>
            <a:off x="8293100" y="2095500"/>
            <a:ext cx="823913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Total Private </a:t>
            </a:r>
            <a:endParaRPr lang="en-US" sz="1200">
              <a:latin typeface="Arial" charset="0"/>
            </a:endParaRPr>
          </a:p>
        </p:txBody>
      </p:sp>
      <p:sp>
        <p:nvSpPr>
          <p:cNvPr id="72808" name="Rectangle 104"/>
          <p:cNvSpPr>
            <a:spLocks noChangeArrowheads="1"/>
          </p:cNvSpPr>
          <p:nvPr/>
        </p:nvSpPr>
        <p:spPr bwMode="auto">
          <a:xfrm>
            <a:off x="8505825" y="2227263"/>
            <a:ext cx="293688" cy="1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Debt</a:t>
            </a:r>
            <a:endParaRPr lang="en-US" sz="1200">
              <a:latin typeface="Arial" charset="0"/>
            </a:endParaRPr>
          </a:p>
        </p:txBody>
      </p:sp>
      <p:sp>
        <p:nvSpPr>
          <p:cNvPr id="72809" name="Rectangle 105"/>
          <p:cNvSpPr>
            <a:spLocks noChangeArrowheads="1"/>
          </p:cNvSpPr>
          <p:nvPr/>
        </p:nvSpPr>
        <p:spPr bwMode="auto">
          <a:xfrm>
            <a:off x="8547100" y="2393950"/>
            <a:ext cx="2794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48%</a:t>
            </a:r>
            <a:endParaRPr lang="en-US" sz="1200">
              <a:latin typeface="Arial" charset="0"/>
            </a:endParaRPr>
          </a:p>
        </p:txBody>
      </p:sp>
      <p:sp>
        <p:nvSpPr>
          <p:cNvPr id="72810" name="Text Box 106"/>
          <p:cNvSpPr txBox="1">
            <a:spLocks noChangeArrowheads="1"/>
          </p:cNvSpPr>
          <p:nvPr/>
        </p:nvSpPr>
        <p:spPr bwMode="auto">
          <a:xfrm>
            <a:off x="304800" y="152400"/>
            <a:ext cx="1600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800">
                <a:latin typeface="Arial" charset="0"/>
              </a:rPr>
              <a:t>Magnitude</a:t>
            </a:r>
          </a:p>
        </p:txBody>
      </p:sp>
      <p:sp>
        <p:nvSpPr>
          <p:cNvPr id="107" name="Slide Number Placeholder 10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108" name="Footer Placeholder 10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76400"/>
            <a:ext cx="2819400" cy="262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676400"/>
            <a:ext cx="2819400" cy="262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1676400"/>
            <a:ext cx="2819400" cy="262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685800" y="6096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/>
              <a:t>Evolution of U.S. Investable Real Estate Market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200400" y="5105400"/>
            <a:ext cx="2819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/>
              <a:t>Source: PPR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304800" y="152400"/>
            <a:ext cx="1600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800">
                <a:latin typeface="Arial" charset="0"/>
              </a:rPr>
              <a:t>Magnitude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11"/>
          <p:cNvSpPr txBox="1">
            <a:spLocks noChangeArrowheads="1"/>
          </p:cNvSpPr>
          <p:nvPr/>
        </p:nvSpPr>
        <p:spPr bwMode="auto">
          <a:xfrm>
            <a:off x="381000" y="0"/>
            <a:ext cx="845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>
                <a:solidFill>
                  <a:srgbClr val="0000FF"/>
                </a:solidFill>
              </a:rPr>
              <a:t>How is institutional real estate financed?...</a:t>
            </a:r>
          </a:p>
        </p:txBody>
      </p:sp>
      <p:pic>
        <p:nvPicPr>
          <p:cNvPr id="7577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19200"/>
            <a:ext cx="754380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80" name="Text Box 2"/>
          <p:cNvSpPr txBox="1">
            <a:spLocks noChangeArrowheads="1"/>
          </p:cNvSpPr>
          <p:nvPr/>
        </p:nvSpPr>
        <p:spPr bwMode="auto">
          <a:xfrm>
            <a:off x="1676400" y="533400"/>
            <a:ext cx="6096000" cy="430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91423" tIns="45712" rIns="91423" bIns="45712">
            <a:spAutoFit/>
          </a:bodyPr>
          <a:lstStyle/>
          <a:p>
            <a:r>
              <a:rPr lang="en-US" sz="2200">
                <a:latin typeface="Albertus Medium" pitchFamily="34" charset="0"/>
              </a:rPr>
              <a:t>Institutional Real Estate Capital Structure: 2011</a:t>
            </a:r>
          </a:p>
        </p:txBody>
      </p:sp>
      <p:sp>
        <p:nvSpPr>
          <p:cNvPr id="75781" name="Text Box 7"/>
          <p:cNvSpPr txBox="1">
            <a:spLocks noChangeArrowheads="1"/>
          </p:cNvSpPr>
          <p:nvPr/>
        </p:nvSpPr>
        <p:spPr bwMode="auto">
          <a:xfrm>
            <a:off x="1828800" y="60960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Source: PPR,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7"/>
          <p:cNvSpPr txBox="1">
            <a:spLocks noChangeArrowheads="1"/>
          </p:cNvSpPr>
          <p:nvPr/>
        </p:nvSpPr>
        <p:spPr bwMode="auto">
          <a:xfrm>
            <a:off x="1828800" y="62484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Source: Real Capital Analytics Inc.</a:t>
            </a:r>
          </a:p>
        </p:txBody>
      </p:sp>
      <p:sp>
        <p:nvSpPr>
          <p:cNvPr id="76803" name="Text Box 11"/>
          <p:cNvSpPr txBox="1">
            <a:spLocks noChangeArrowheads="1"/>
          </p:cNvSpPr>
          <p:nvPr/>
        </p:nvSpPr>
        <p:spPr bwMode="auto">
          <a:xfrm>
            <a:off x="381000" y="0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i="1">
                <a:solidFill>
                  <a:srgbClr val="0000FF"/>
                </a:solidFill>
              </a:rPr>
              <a:t>Exh.7-12: How is institutional real estate financed?... Buyers’ equity:</a:t>
            </a:r>
          </a:p>
        </p:txBody>
      </p:sp>
      <p:pic>
        <p:nvPicPr>
          <p:cNvPr id="7680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8251825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5" name="Text Box 11"/>
          <p:cNvSpPr txBox="1">
            <a:spLocks noChangeArrowheads="1"/>
          </p:cNvSpPr>
          <p:nvPr/>
        </p:nvSpPr>
        <p:spPr bwMode="auto">
          <a:xfrm>
            <a:off x="228600" y="5943600"/>
            <a:ext cx="845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</a:rPr>
              <a:t>Properties $5M+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600"/>
            <a:ext cx="8545513" cy="4465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7827" name="Text Box 7"/>
          <p:cNvSpPr txBox="1">
            <a:spLocks noChangeArrowheads="1"/>
          </p:cNvSpPr>
          <p:nvPr/>
        </p:nvSpPr>
        <p:spPr bwMode="auto">
          <a:xfrm>
            <a:off x="1828800" y="60960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Source: Real Capital Analytics Inc.</a:t>
            </a:r>
          </a:p>
        </p:txBody>
      </p:sp>
      <p:sp>
        <p:nvSpPr>
          <p:cNvPr id="77828" name="Text Box 11"/>
          <p:cNvSpPr txBox="1">
            <a:spLocks noChangeArrowheads="1"/>
          </p:cNvSpPr>
          <p:nvPr/>
        </p:nvSpPr>
        <p:spPr bwMode="auto">
          <a:xfrm>
            <a:off x="381000" y="0"/>
            <a:ext cx="845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>
                <a:solidFill>
                  <a:srgbClr val="0000FF"/>
                </a:solidFill>
              </a:rPr>
              <a:t>Exh.7-13: How is institutional real estate financed?... Buyers’ debt: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95400"/>
            <a:ext cx="6923088" cy="458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2" name="Text Box 2"/>
          <p:cNvSpPr txBox="1">
            <a:spLocks noChangeArrowheads="1"/>
          </p:cNvSpPr>
          <p:nvPr/>
        </p:nvSpPr>
        <p:spPr bwMode="auto">
          <a:xfrm>
            <a:off x="1676400" y="533400"/>
            <a:ext cx="5095875" cy="7699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91423" tIns="45712" rIns="91423" bIns="45712">
            <a:spAutoFit/>
          </a:bodyPr>
          <a:lstStyle/>
          <a:p>
            <a:pPr algn="ctr"/>
            <a:r>
              <a:rPr lang="en-US" sz="2200">
                <a:latin typeface="Albertus Medium" pitchFamily="34" charset="0"/>
              </a:rPr>
              <a:t>Institutional Real Estate Debt Sources: </a:t>
            </a:r>
          </a:p>
          <a:p>
            <a:pPr algn="ctr"/>
            <a:r>
              <a:rPr lang="en-US" sz="2200">
                <a:latin typeface="Albertus Medium" pitchFamily="34" charset="0"/>
              </a:rPr>
              <a:t>Outstanding Balance as of 2011</a:t>
            </a:r>
          </a:p>
        </p:txBody>
      </p:sp>
      <p:sp>
        <p:nvSpPr>
          <p:cNvPr id="78853" name="Text Box 7"/>
          <p:cNvSpPr txBox="1">
            <a:spLocks noChangeArrowheads="1"/>
          </p:cNvSpPr>
          <p:nvPr/>
        </p:nvSpPr>
        <p:spPr bwMode="auto">
          <a:xfrm>
            <a:off x="1828800" y="60960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Source: PPR, 2011</a:t>
            </a:r>
          </a:p>
        </p:txBody>
      </p:sp>
      <p:sp>
        <p:nvSpPr>
          <p:cNvPr id="78854" name="Text Box 11"/>
          <p:cNvSpPr txBox="1">
            <a:spLocks noChangeArrowheads="1"/>
          </p:cNvSpPr>
          <p:nvPr/>
        </p:nvSpPr>
        <p:spPr bwMode="auto">
          <a:xfrm>
            <a:off x="381000" y="0"/>
            <a:ext cx="845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>
                <a:solidFill>
                  <a:srgbClr val="0000FF"/>
                </a:solidFill>
              </a:rPr>
              <a:t>How is institutional real estate financed?...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Box 10"/>
          <p:cNvSpPr txBox="1">
            <a:spLocks noChangeArrowheads="1"/>
          </p:cNvSpPr>
          <p:nvPr/>
        </p:nvSpPr>
        <p:spPr bwMode="auto">
          <a:xfrm>
            <a:off x="0" y="6553200"/>
            <a:ext cx="6629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*</a:t>
            </a:r>
            <a:r>
              <a:rPr lang="en-US" sz="800" dirty="0">
                <a:latin typeface="Arial" charset="0"/>
                <a:cs typeface="Arial" charset="0"/>
              </a:rPr>
              <a:t>Real estate </a:t>
            </a:r>
            <a:r>
              <a:rPr lang="en-US" sz="1000" dirty="0">
                <a:latin typeface="Arial" charset="0"/>
                <a:cs typeface="Arial" charset="0"/>
              </a:rPr>
              <a:t>represented</a:t>
            </a:r>
            <a:r>
              <a:rPr lang="en-US" sz="800" dirty="0">
                <a:latin typeface="Arial" charset="0"/>
                <a:cs typeface="Arial" charset="0"/>
              </a:rPr>
              <a:t> by institutional grade investment property (</a:t>
            </a:r>
            <a:r>
              <a:rPr lang="en-US" sz="800" dirty="0" err="1">
                <a:latin typeface="Arial" charset="0"/>
                <a:cs typeface="Arial" charset="0"/>
              </a:rPr>
              <a:t>NCREIF</a:t>
            </a:r>
            <a:r>
              <a:rPr lang="en-US" sz="800" dirty="0">
                <a:latin typeface="Arial" charset="0"/>
                <a:cs typeface="Arial" charset="0"/>
              </a:rPr>
              <a:t>-based </a:t>
            </a:r>
            <a:r>
              <a:rPr lang="en-US" sz="800" dirty="0" err="1">
                <a:latin typeface="Arial" charset="0"/>
                <a:cs typeface="Arial" charset="0"/>
              </a:rPr>
              <a:t>TBI</a:t>
            </a:r>
            <a:r>
              <a:rPr lang="en-US" sz="800" dirty="0">
                <a:latin typeface="Arial" charset="0"/>
                <a:cs typeface="Arial" charset="0"/>
              </a:rPr>
              <a:t> transaction based index)</a:t>
            </a:r>
          </a:p>
        </p:txBody>
      </p:sp>
      <p:pic>
        <p:nvPicPr>
          <p:cNvPr id="7987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685800"/>
            <a:ext cx="6934200" cy="426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7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4704" y="5029200"/>
            <a:ext cx="5334592" cy="155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7" name="Text Box 11"/>
          <p:cNvSpPr txBox="1">
            <a:spLocks noChangeArrowheads="1"/>
          </p:cNvSpPr>
          <p:nvPr/>
        </p:nvSpPr>
        <p:spPr bwMode="auto">
          <a:xfrm>
            <a:off x="381000" y="0"/>
            <a:ext cx="845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solidFill>
                  <a:srgbClr val="0000FF"/>
                </a:solidFill>
              </a:rPr>
              <a:t>Real Estate vs Stocks &amp; Bonds…</a:t>
            </a:r>
          </a:p>
          <a:p>
            <a:pPr algn="ctr"/>
            <a:r>
              <a:rPr lang="en-US" sz="2000" i="1">
                <a:solidFill>
                  <a:srgbClr val="0000FF"/>
                </a:solidFill>
              </a:rPr>
              <a:t>Investment “total return” includes income + capital growth: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b="1" smtClean="0"/>
              <a:t>1.1.2 “</a:t>
            </a:r>
            <a:r>
              <a:rPr lang="en-US" b="1" i="1" smtClean="0"/>
              <a:t>Segmentation</a:t>
            </a:r>
            <a:r>
              <a:rPr lang="en-US" b="1" smtClean="0"/>
              <a:t>” in the Space Market…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latin typeface="Arial" charset="0"/>
              </a:rPr>
              <a:t>A market is </a:t>
            </a:r>
            <a:r>
              <a:rPr lang="en-US" i="1" smtClean="0">
                <a:solidFill>
                  <a:srgbClr val="0000FF"/>
                </a:solidFill>
                <a:latin typeface="Arial" charset="0"/>
              </a:rPr>
              <a:t>“segmented”</a:t>
            </a:r>
            <a:r>
              <a:rPr lang="en-US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mtClean="0">
                <a:latin typeface="Arial" charset="0"/>
              </a:rPr>
              <a:t>if it breaks up into </a:t>
            </a:r>
            <a:r>
              <a:rPr lang="en-US" u="sng" smtClean="0">
                <a:latin typeface="Arial" charset="0"/>
              </a:rPr>
              <a:t>sub-markets</a:t>
            </a:r>
            <a:r>
              <a:rPr lang="en-US" smtClean="0">
                <a:latin typeface="Arial" charset="0"/>
              </a:rPr>
              <a:t>, or market </a:t>
            </a:r>
            <a:r>
              <a:rPr lang="en-US" u="sng" smtClean="0">
                <a:latin typeface="Arial" charset="0"/>
              </a:rPr>
              <a:t>segments</a:t>
            </a:r>
            <a:r>
              <a:rPr lang="en-US" smtClean="0">
                <a:latin typeface="Arial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Arial" charset="0"/>
              </a:rPr>
              <a:t>Within each sub-market or segment, the same good may have a </a:t>
            </a:r>
            <a:r>
              <a:rPr lang="en-US" i="1" smtClean="0">
                <a:solidFill>
                  <a:srgbClr val="FF0000"/>
                </a:solidFill>
                <a:latin typeface="Arial" charset="0"/>
              </a:rPr>
              <a:t>different</a:t>
            </a:r>
            <a:r>
              <a:rPr lang="en-US" smtClean="0">
                <a:latin typeface="Arial" charset="0"/>
              </a:rPr>
              <a:t> equilibrium </a:t>
            </a:r>
            <a:r>
              <a:rPr lang="en-US" i="1" smtClean="0">
                <a:solidFill>
                  <a:srgbClr val="FF0000"/>
                </a:solidFill>
                <a:latin typeface="Arial" charset="0"/>
              </a:rPr>
              <a:t>price</a:t>
            </a:r>
            <a:r>
              <a:rPr lang="en-US" smtClean="0">
                <a:latin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rgbClr val="FF00FF"/>
                </a:solidFill>
              </a:rPr>
              <a:t>The real estate space market is highly segmented.</a:t>
            </a:r>
          </a:p>
          <a:p>
            <a:pPr eaLnBrk="1" hangingPunct="1">
              <a:lnSpc>
                <a:spcPct val="90000"/>
              </a:lnSpc>
            </a:pPr>
            <a:r>
              <a:rPr lang="en-US" b="1" i="1" smtClean="0">
                <a:latin typeface="Arial" charset="0"/>
              </a:rPr>
              <a:t>Why?…</a:t>
            </a:r>
            <a:endParaRPr lang="en-US" i="1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800" b="1" dirty="0" smtClean="0">
                <a:cs typeface="Times New Roman" panose="02020603050405020304" pitchFamily="18" charset="0"/>
              </a:rPr>
              <a:t>1.2.3. The Pricing of Real Estate Assets:</a:t>
            </a:r>
            <a:r>
              <a:rPr lang="en-US" b="1" dirty="0" smtClean="0">
                <a:cs typeface="Times New Roman" panose="02020603050405020304" pitchFamily="18" charset="0"/>
              </a:rPr>
              <a:t> 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cs typeface="Times New Roman" pitchFamily="18" charset="0"/>
              </a:rPr>
              <a:t>“</a:t>
            </a:r>
            <a:r>
              <a:rPr lang="en-US" b="1" i="1" smtClean="0">
                <a:cs typeface="Times New Roman" pitchFamily="18" charset="0"/>
              </a:rPr>
              <a:t>Cap Rates</a:t>
            </a:r>
            <a:r>
              <a:rPr lang="en-US" b="1" smtClean="0">
                <a:cs typeface="Times New Roman" pitchFamily="18" charset="0"/>
              </a:rPr>
              <a:t>”…</a:t>
            </a:r>
            <a:r>
              <a:rPr lang="en-US" smtClean="0">
                <a:cs typeface="Times New Roman" pitchFamily="18" charset="0"/>
              </a:rPr>
              <a:t/>
            </a:r>
            <a:br>
              <a:rPr lang="en-US" smtClean="0">
                <a:cs typeface="Times New Roman" pitchFamily="18" charset="0"/>
              </a:rPr>
            </a:br>
            <a:r>
              <a:rPr lang="en-US" smtClean="0">
                <a:cs typeface="Times New Roman" pitchFamily="18" charset="0"/>
              </a:rPr>
              <a:t> </a:t>
            </a:r>
            <a:br>
              <a:rPr lang="en-US" smtClean="0">
                <a:cs typeface="Times New Roman" pitchFamily="18" charset="0"/>
              </a:rPr>
            </a:br>
            <a:r>
              <a:rPr lang="en-US" smtClean="0">
                <a:cs typeface="Times New Roman" pitchFamily="18" charset="0"/>
              </a:rPr>
              <a:t>Commercial property prices are typically quoted in terms of “</a:t>
            </a:r>
            <a:r>
              <a:rPr lang="en-US" i="1" smtClean="0">
                <a:cs typeface="Times New Roman" pitchFamily="18" charset="0"/>
              </a:rPr>
              <a:t>Cap Rates</a:t>
            </a:r>
            <a:r>
              <a:rPr lang="en-US" smtClean="0">
                <a:cs typeface="Times New Roman" pitchFamily="18" charset="0"/>
              </a:rPr>
              <a:t>” (short for “capitalization rate”), AKA “OAR” (short for “overall rate”).</a:t>
            </a:r>
          </a:p>
        </p:txBody>
      </p:sp>
      <p:graphicFrame>
        <p:nvGraphicFramePr>
          <p:cNvPr id="133124" name="Object 4"/>
          <p:cNvGraphicFramePr>
            <a:graphicFrameLocks noChangeAspect="1"/>
          </p:cNvGraphicFramePr>
          <p:nvPr/>
        </p:nvGraphicFramePr>
        <p:xfrm>
          <a:off x="1219200" y="4800600"/>
          <a:ext cx="7239000" cy="1081088"/>
        </p:xfrm>
        <a:graphic>
          <a:graphicData uri="http://schemas.openxmlformats.org/presentationml/2006/ole">
            <p:oleObj spid="_x0000_s81924" r:id="rId3" imgW="2882900" imgH="43180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 bldLvl="2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The Cap Rate is like:</a:t>
            </a:r>
          </a:p>
        </p:txBody>
      </p:sp>
      <p:sp>
        <p:nvSpPr>
          <p:cNvPr id="8294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Current yield on the investment.</a:t>
            </a:r>
          </a:p>
          <a:p>
            <a:pPr eaLnBrk="1" hangingPunct="1"/>
            <a:r>
              <a:rPr lang="en-US" smtClean="0"/>
              <a:t>Inverse of “Price/Earnings” Multiple.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1026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Property value can be represented (or estimated) as:</a:t>
            </a:r>
          </a:p>
        </p:txBody>
      </p:sp>
      <p:sp>
        <p:nvSpPr>
          <p:cNvPr id="83971" name="Rectangle 1029"/>
          <p:cNvSpPr>
            <a:spLocks noChangeArrowheads="1"/>
          </p:cNvSpPr>
          <p:nvPr/>
        </p:nvSpPr>
        <p:spPr bwMode="auto">
          <a:xfrm>
            <a:off x="1933575" y="3081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83972" name="Object 1028"/>
          <p:cNvGraphicFramePr>
            <a:graphicFrameLocks noChangeAspect="1"/>
          </p:cNvGraphicFramePr>
          <p:nvPr/>
        </p:nvGraphicFramePr>
        <p:xfrm>
          <a:off x="762000" y="2590800"/>
          <a:ext cx="7820025" cy="1030288"/>
        </p:xfrm>
        <a:graphic>
          <a:graphicData uri="http://schemas.openxmlformats.org/presentationml/2006/ole">
            <p:oleObj spid="_x0000_s83972" r:id="rId3" imgW="3276600" imgH="43180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 anchor="t"/>
          <a:lstStyle/>
          <a:p>
            <a:pPr algn="l"/>
            <a:r>
              <a:rPr lang="en-US" sz="2800" b="1" dirty="0" smtClean="0"/>
              <a:t>Three major determinants of cap rates …</a:t>
            </a:r>
            <a:endParaRPr lang="en-US" sz="2800" b="1" dirty="0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90600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1) The </a:t>
            </a:r>
            <a:r>
              <a:rPr lang="en-US" sz="2800" b="1" dirty="0" smtClean="0"/>
              <a:t>Opportunity Cost of Capital </a:t>
            </a:r>
            <a:r>
              <a:rPr lang="en-US" sz="2800" dirty="0" smtClean="0"/>
              <a:t>(OCC)</a:t>
            </a:r>
          </a:p>
          <a:p>
            <a:pPr lvl="1">
              <a:buSzPct val="100000"/>
              <a:buFont typeface="Wingdings" pitchFamily="2" charset="2"/>
              <a:buChar char=""/>
            </a:pPr>
            <a:r>
              <a:rPr lang="en-US" dirty="0" smtClean="0"/>
              <a:t>This comes from the </a:t>
            </a:r>
            <a:r>
              <a:rPr lang="en-US" dirty="0" smtClean="0">
                <a:solidFill>
                  <a:srgbClr val="FF0000"/>
                </a:solidFill>
              </a:rPr>
              <a:t>capital</a:t>
            </a:r>
            <a:r>
              <a:rPr lang="en-US" dirty="0" smtClean="0"/>
              <a:t> market.</a:t>
            </a:r>
          </a:p>
          <a:p>
            <a:pPr lvl="1">
              <a:buSzPct val="100000"/>
              <a:buFont typeface="Wingdings" pitchFamily="2" charset="2"/>
              <a:buChar char=""/>
            </a:pPr>
            <a:r>
              <a:rPr lang="en-US" dirty="0" smtClean="0"/>
              <a:t>How much return can investor’s expect to earn in other types of investments, like stocks, bonds, money </a:t>
            </a:r>
            <a:r>
              <a:rPr lang="en-US" dirty="0" err="1" smtClean="0"/>
              <a:t>mkt</a:t>
            </a:r>
            <a:r>
              <a:rPr lang="en-US" dirty="0" smtClean="0"/>
              <a:t>?…</a:t>
            </a:r>
          </a:p>
          <a:p>
            <a:pPr lvl="1">
              <a:buSzPct val="100000"/>
              <a:buFont typeface="Wingdings" pitchFamily="2" charset="2"/>
              <a:buChar char=""/>
            </a:pPr>
            <a:r>
              <a:rPr lang="en-US" dirty="0" smtClean="0"/>
              <a:t>Higher real interest rates or higher expected returns in other types of investments will require higher expected returns in real estate, and therefore higher cap rates, other things being equal.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 OnCourse Learning.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 anchor="t"/>
          <a:lstStyle/>
          <a:p>
            <a:pPr algn="l"/>
            <a:r>
              <a:rPr lang="en-US" sz="2800" b="1" dirty="0" smtClean="0"/>
              <a:t>Three major determinants of cap rates …</a:t>
            </a:r>
            <a:endParaRPr lang="en-US" sz="2800" b="1" dirty="0" smtClean="0"/>
          </a:p>
        </p:txBody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2) </a:t>
            </a:r>
            <a:r>
              <a:rPr lang="en-US" sz="2800" b="1" dirty="0" smtClean="0"/>
              <a:t>Growth Expectations </a:t>
            </a:r>
            <a:r>
              <a:rPr lang="en-US" sz="2800" dirty="0" smtClean="0"/>
              <a:t>in the property’s future cash flows</a:t>
            </a:r>
          </a:p>
          <a:p>
            <a:pPr lvl="1">
              <a:buSzPct val="100000"/>
              <a:buFont typeface="Wingdings" pitchFamily="2" charset="2"/>
              <a:buChar char=""/>
            </a:pPr>
            <a:r>
              <a:rPr lang="en-US" dirty="0" smtClean="0"/>
              <a:t>This </a:t>
            </a:r>
            <a:r>
              <a:rPr lang="en-US" dirty="0" smtClean="0"/>
              <a:t>comes from the </a:t>
            </a:r>
            <a:r>
              <a:rPr lang="en-US" dirty="0" smtClean="0">
                <a:solidFill>
                  <a:srgbClr val="0000FF"/>
                </a:solidFill>
              </a:rPr>
              <a:t>space</a:t>
            </a:r>
            <a:r>
              <a:rPr lang="en-US" dirty="0" smtClean="0"/>
              <a:t> market</a:t>
            </a:r>
            <a:r>
              <a:rPr lang="en-US" dirty="0" smtClean="0"/>
              <a:t>.</a:t>
            </a:r>
          </a:p>
          <a:p>
            <a:pPr lvl="1">
              <a:buSzPct val="100000"/>
              <a:buFont typeface="Wingdings" pitchFamily="2" charset="2"/>
              <a:buChar char=""/>
            </a:pPr>
            <a:r>
              <a:rPr lang="en-US" dirty="0" smtClean="0"/>
              <a:t>How </a:t>
            </a:r>
            <a:r>
              <a:rPr lang="en-US" dirty="0" smtClean="0"/>
              <a:t>much can investor’s expect that this property’s net cash flow (rents - expenses) will be able to grow over the coming years</a:t>
            </a:r>
            <a:r>
              <a:rPr lang="en-US" dirty="0" smtClean="0"/>
              <a:t>?…</a:t>
            </a:r>
          </a:p>
          <a:p>
            <a:pPr lvl="1">
              <a:buSzPct val="100000"/>
              <a:buFont typeface="Wingdings" pitchFamily="2" charset="2"/>
              <a:buChar char=""/>
            </a:pPr>
            <a:r>
              <a:rPr lang="en-US" dirty="0" smtClean="0"/>
              <a:t>Higher </a:t>
            </a:r>
            <a:r>
              <a:rPr lang="en-US" dirty="0" smtClean="0"/>
              <a:t>(realistic) growth expectations will allow a lower cap rate, as investors will be willing to pay more $ today for a given amount of current net income, in order to own the property (since this income is expected to grow).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9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 anchor="t"/>
          <a:lstStyle/>
          <a:p>
            <a:pPr algn="l"/>
            <a:r>
              <a:rPr lang="en-US" sz="2800" b="1" dirty="0" smtClean="0"/>
              <a:t>Three major determinants of cap rates …</a:t>
            </a:r>
            <a:endParaRPr lang="en-US" sz="2800" b="1" dirty="0" smtClean="0"/>
          </a:p>
        </p:txBody>
      </p:sp>
      <p:sp>
        <p:nvSpPr>
          <p:cNvPr id="8704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3) </a:t>
            </a:r>
            <a:r>
              <a:rPr lang="en-US" sz="2800" b="1" dirty="0" smtClean="0"/>
              <a:t>Risk</a:t>
            </a:r>
            <a:r>
              <a:rPr lang="en-US" sz="2800" dirty="0" smtClean="0"/>
              <a:t> perceptions and preferences among investors, regarding the property.</a:t>
            </a:r>
          </a:p>
          <a:p>
            <a:pPr lvl="1">
              <a:buClrTx/>
              <a:buSzPct val="100000"/>
              <a:buFont typeface="Wingdings" pitchFamily="2" charset="2"/>
              <a:buChar char=""/>
            </a:pPr>
            <a:r>
              <a:rPr lang="en-US" dirty="0" smtClean="0"/>
              <a:t>This comes from </a:t>
            </a:r>
            <a:r>
              <a:rPr lang="en-US" i="1" dirty="0" smtClean="0">
                <a:solidFill>
                  <a:srgbClr val="FF00FF"/>
                </a:solidFill>
              </a:rPr>
              <a:t>both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0000FF"/>
                </a:solidFill>
              </a:rPr>
              <a:t>space</a:t>
            </a:r>
            <a:r>
              <a:rPr lang="en-US" dirty="0" smtClean="0"/>
              <a:t> market and the </a:t>
            </a:r>
            <a:r>
              <a:rPr lang="en-US" dirty="0" smtClean="0">
                <a:solidFill>
                  <a:srgbClr val="FF0000"/>
                </a:solidFill>
              </a:rPr>
              <a:t>capital</a:t>
            </a:r>
            <a:r>
              <a:rPr lang="en-US" dirty="0" smtClean="0"/>
              <a:t> market (risk is relative).</a:t>
            </a:r>
          </a:p>
          <a:p>
            <a:pPr lvl="1">
              <a:buClrTx/>
              <a:buSzPct val="100000"/>
              <a:buFont typeface="Wingdings" pitchFamily="2" charset="2"/>
              <a:buChar char=""/>
            </a:pPr>
            <a:r>
              <a:rPr lang="en-US" dirty="0" smtClean="0"/>
              <a:t>How risky is an investment in this property, and how much do investors care about that risk?…</a:t>
            </a:r>
          </a:p>
          <a:p>
            <a:pPr lvl="1">
              <a:buClrTx/>
              <a:buSzPct val="100000"/>
              <a:buFont typeface="Wingdings" pitchFamily="2" charset="2"/>
              <a:buChar char=""/>
            </a:pPr>
            <a:r>
              <a:rPr lang="en-US" dirty="0" smtClean="0"/>
              <a:t>Greater risk, and greater sensitivity to risk, will require higher cap rates (lower asset values per $ of current income).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OnCourse Learning. All Rights Reserved.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495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dirty="0" smtClean="0">
                <a:cs typeface="Times New Roman" pitchFamily="18" charset="0"/>
              </a:rPr>
              <a:t>A: An apartment building in a declining neighborhood.</a:t>
            </a:r>
            <a:br>
              <a:rPr lang="en-US" sz="2800" dirty="0" smtClean="0">
                <a:cs typeface="Times New Roman" pitchFamily="18" charset="0"/>
              </a:rPr>
            </a:br>
            <a:r>
              <a:rPr lang="en-US" sz="2800" dirty="0" smtClean="0">
                <a:cs typeface="Times New Roman" pitchFamily="18" charset="0"/>
              </a:rPr>
              <a:t>B</a:t>
            </a:r>
            <a:r>
              <a:rPr lang="en-US" sz="2800" dirty="0" smtClean="0">
                <a:cs typeface="Times New Roman" pitchFamily="18" charset="0"/>
              </a:rPr>
              <a:t>: An apartment building in a growing neighborhood.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endParaRPr lang="en-US" sz="2800" dirty="0" smtClean="0"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dirty="0" smtClean="0">
                <a:cs typeface="Times New Roman" pitchFamily="18" charset="0"/>
              </a:rPr>
              <a:t>A</a:t>
            </a:r>
            <a:r>
              <a:rPr lang="en-US" sz="2800" dirty="0" smtClean="0">
                <a:cs typeface="Times New Roman" pitchFamily="18" charset="0"/>
              </a:rPr>
              <a:t>: An office building with full of long-term tenants.</a:t>
            </a:r>
            <a:br>
              <a:rPr lang="en-US" sz="2800" dirty="0" smtClean="0">
                <a:cs typeface="Times New Roman" pitchFamily="18" charset="0"/>
              </a:rPr>
            </a:br>
            <a:r>
              <a:rPr lang="en-US" sz="2800" dirty="0" smtClean="0">
                <a:cs typeface="Times New Roman" pitchFamily="18" charset="0"/>
              </a:rPr>
              <a:t>B</a:t>
            </a:r>
            <a:r>
              <a:rPr lang="en-US" sz="2800" dirty="0" smtClean="0">
                <a:cs typeface="Times New Roman" pitchFamily="18" charset="0"/>
              </a:rPr>
              <a:t>: An office building full of short-term tenants.</a:t>
            </a:r>
          </a:p>
        </p:txBody>
      </p:sp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457200" y="228600"/>
            <a:ext cx="8382000" cy="141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Concept check…</a:t>
            </a:r>
          </a:p>
          <a:p>
            <a:pPr eaLnBrk="1" hangingPunct="1">
              <a:spcBef>
                <a:spcPct val="10000"/>
              </a:spcBef>
              <a:defRPr/>
            </a:pPr>
            <a:r>
              <a:rPr lang="en-US" sz="2800">
                <a:cs typeface="Times New Roman" panose="02020603050405020304" pitchFamily="18" charset="0"/>
              </a:rPr>
              <a:t>Other things being equal, which would have the </a:t>
            </a:r>
            <a:r>
              <a:rPr lang="en-US" sz="2800" b="1" i="1">
                <a:cs typeface="Times New Roman" panose="02020603050405020304" pitchFamily="18" charset="0"/>
              </a:rPr>
              <a:t>lower</a:t>
            </a:r>
            <a:r>
              <a:rPr lang="en-US" sz="2800">
                <a:cs typeface="Times New Roman" panose="02020603050405020304" pitchFamily="18" charset="0"/>
              </a:rPr>
              <a:t> cap rate, Property “A”, or Property “B”?…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endParaRPr lang="en-US" sz="2800" dirty="0" smtClean="0">
              <a:cs typeface="Times New Roman" pitchFamily="18" charset="0"/>
            </a:endParaRPr>
          </a:p>
          <a:p>
            <a:pPr marL="533400" indent="-533400" eaLnBrk="1" hangingPunct="1">
              <a:buFont typeface="Wingdings" pitchFamily="2" charset="2"/>
              <a:buAutoNum type="arabicPeriod" startAt="3"/>
            </a:pPr>
            <a:r>
              <a:rPr lang="en-US" sz="2800" dirty="0" smtClean="0">
                <a:cs typeface="Times New Roman" pitchFamily="18" charset="0"/>
              </a:rPr>
              <a:t>A: Real estate when LT bonds yield 6% (with 3% </a:t>
            </a:r>
            <a:r>
              <a:rPr lang="en-US" sz="2800" dirty="0" err="1" smtClean="0">
                <a:cs typeface="Times New Roman" pitchFamily="18" charset="0"/>
              </a:rPr>
              <a:t>infla</a:t>
            </a:r>
            <a:r>
              <a:rPr lang="en-US" sz="2800" dirty="0" smtClean="0">
                <a:cs typeface="Times New Roman" pitchFamily="18" charset="0"/>
              </a:rPr>
              <a:t>).</a:t>
            </a:r>
            <a:br>
              <a:rPr lang="en-US" sz="2800" dirty="0" smtClean="0">
                <a:cs typeface="Times New Roman" pitchFamily="18" charset="0"/>
              </a:rPr>
            </a:br>
            <a:r>
              <a:rPr lang="en-US" sz="2800" dirty="0" smtClean="0">
                <a:cs typeface="Times New Roman" pitchFamily="18" charset="0"/>
              </a:rPr>
              <a:t>B</a:t>
            </a:r>
            <a:r>
              <a:rPr lang="en-US" sz="2800" dirty="0" smtClean="0">
                <a:cs typeface="Times New Roman" pitchFamily="18" charset="0"/>
              </a:rPr>
              <a:t>: Real estate when LT bonds yield 8% (with 3% </a:t>
            </a:r>
            <a:r>
              <a:rPr lang="en-US" sz="2800" dirty="0" err="1" smtClean="0">
                <a:cs typeface="Times New Roman" pitchFamily="18" charset="0"/>
              </a:rPr>
              <a:t>infla</a:t>
            </a:r>
            <a:r>
              <a:rPr lang="en-US" sz="2800" dirty="0" smtClean="0">
                <a:cs typeface="Times New Roman" pitchFamily="18" charset="0"/>
              </a:rPr>
              <a:t>).</a:t>
            </a:r>
          </a:p>
          <a:p>
            <a:pPr marL="533400" indent="-533400" eaLnBrk="1" hangingPunct="1">
              <a:buFont typeface="Wingdings" pitchFamily="2" charset="2"/>
              <a:buAutoNum type="arabicPeriod" startAt="3"/>
            </a:pPr>
            <a:r>
              <a:rPr lang="en-US" sz="2800" dirty="0" smtClean="0">
                <a:cs typeface="Times New Roman" pitchFamily="18" charset="0"/>
              </a:rPr>
              <a:t>A: A surface parking lot in a thriving downtown.</a:t>
            </a:r>
            <a:br>
              <a:rPr lang="en-US" sz="2800" dirty="0" smtClean="0">
                <a:cs typeface="Times New Roman" pitchFamily="18" charset="0"/>
              </a:rPr>
            </a:br>
            <a:r>
              <a:rPr lang="en-US" sz="2800" dirty="0" smtClean="0">
                <a:cs typeface="Times New Roman" pitchFamily="18" charset="0"/>
              </a:rPr>
              <a:t>B</a:t>
            </a:r>
            <a:r>
              <a:rPr lang="en-US" sz="2800" dirty="0" smtClean="0">
                <a:cs typeface="Times New Roman" pitchFamily="18" charset="0"/>
              </a:rPr>
              <a:t>: A 10-story parking garage in a thriving downtown.</a:t>
            </a:r>
          </a:p>
          <a:p>
            <a:pPr marL="533400" indent="-533400" eaLnBrk="1" hangingPunct="1">
              <a:buFont typeface="Wingdings" pitchFamily="2" charset="2"/>
              <a:buAutoNum type="arabicPeriod" startAt="3"/>
            </a:pPr>
            <a:r>
              <a:rPr lang="en-US" sz="2800" dirty="0" smtClean="0">
                <a:cs typeface="Times New Roman" pitchFamily="18" charset="0"/>
              </a:rPr>
              <a:t>A: An office bldg with short-term below-</a:t>
            </a:r>
            <a:r>
              <a:rPr lang="en-US" sz="2800" dirty="0" err="1" smtClean="0">
                <a:cs typeface="Times New Roman" pitchFamily="18" charset="0"/>
              </a:rPr>
              <a:t>mkt</a:t>
            </a:r>
            <a:r>
              <a:rPr lang="en-US" sz="2800" dirty="0" smtClean="0">
                <a:cs typeface="Times New Roman" pitchFamily="18" charset="0"/>
              </a:rPr>
              <a:t> leases in a growing rental market.</a:t>
            </a:r>
            <a:br>
              <a:rPr lang="en-US" sz="2800" dirty="0" smtClean="0">
                <a:cs typeface="Times New Roman" pitchFamily="18" charset="0"/>
              </a:rPr>
            </a:br>
            <a:r>
              <a:rPr lang="en-US" sz="2800" dirty="0" smtClean="0">
                <a:cs typeface="Times New Roman" pitchFamily="18" charset="0"/>
              </a:rPr>
              <a:t>B</a:t>
            </a:r>
            <a:r>
              <a:rPr lang="en-US" sz="2800" dirty="0" smtClean="0">
                <a:cs typeface="Times New Roman" pitchFamily="18" charset="0"/>
              </a:rPr>
              <a:t>: An office bldg with short-term above-</a:t>
            </a:r>
            <a:r>
              <a:rPr lang="en-US" sz="2800" dirty="0" err="1" smtClean="0">
                <a:cs typeface="Times New Roman" pitchFamily="18" charset="0"/>
              </a:rPr>
              <a:t>mkt</a:t>
            </a:r>
            <a:r>
              <a:rPr lang="en-US" sz="2800" dirty="0" smtClean="0">
                <a:cs typeface="Times New Roman" pitchFamily="18" charset="0"/>
              </a:rPr>
              <a:t> leases in a declining rental market.</a:t>
            </a:r>
          </a:p>
        </p:txBody>
      </p:sp>
      <p:sp>
        <p:nvSpPr>
          <p:cNvPr id="214024" name="Text Box 8"/>
          <p:cNvSpPr txBox="1">
            <a:spLocks noChangeArrowheads="1"/>
          </p:cNvSpPr>
          <p:nvPr/>
        </p:nvSpPr>
        <p:spPr bwMode="auto">
          <a:xfrm>
            <a:off x="457200" y="228600"/>
            <a:ext cx="8382000" cy="141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90204" pitchFamily="34" charset="0"/>
                <a:cs typeface="Times New Roman" panose="02020603050405020304" pitchFamily="18" charset="0"/>
              </a:rPr>
              <a:t>Concept check…</a:t>
            </a:r>
          </a:p>
          <a:p>
            <a:pPr eaLnBrk="1" hangingPunct="1">
              <a:spcBef>
                <a:spcPct val="10000"/>
              </a:spcBef>
              <a:defRPr/>
            </a:pPr>
            <a:r>
              <a:rPr lang="en-US" sz="2800">
                <a:cs typeface="Times New Roman" panose="02020603050405020304" pitchFamily="18" charset="0"/>
              </a:rPr>
              <a:t>Other things being equal, which would have the </a:t>
            </a:r>
            <a:r>
              <a:rPr lang="en-US" sz="2800" b="1" i="1">
                <a:cs typeface="Times New Roman" panose="02020603050405020304" pitchFamily="18" charset="0"/>
              </a:rPr>
              <a:t>lower</a:t>
            </a:r>
            <a:r>
              <a:rPr lang="en-US" sz="2800">
                <a:cs typeface="Times New Roman" panose="02020603050405020304" pitchFamily="18" charset="0"/>
              </a:rPr>
              <a:t> cap rate, Property “A”, or Property “B”?…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 bldLvl="2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077200" cy="8382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1.2.4 Asset Markets Are Not (very) Segmented…</a:t>
            </a:r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“Physical Capital” = Real physical assets that produce real goods or services over an extended period of time.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“Financial Capital” = Money.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Physical capital is specific and relatively immobile.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Financial capital is fungible (homogeneous) and very mobile.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Physical Capital and Financial Capital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the real estate asset market, financial capital is used to purchase physical capital assets.</a:t>
            </a:r>
          </a:p>
          <a:p>
            <a:pPr eaLnBrk="1" hangingPunct="1"/>
            <a:r>
              <a:rPr lang="en-US" smtClean="0"/>
              <a:t>The real estate space market deals with physical capital.</a:t>
            </a:r>
          </a:p>
          <a:p>
            <a:pPr eaLnBrk="1" hangingPunct="1"/>
            <a:r>
              <a:rPr lang="en-US" smtClean="0"/>
              <a:t>The real estate asset market deals with financial capital.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Demand side: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Users require </a:t>
            </a:r>
            <a:r>
              <a:rPr lang="en-US" sz="2800" i="1" u="sng" smtClean="0">
                <a:latin typeface="Arial" charset="0"/>
              </a:rPr>
              <a:t>specific types</a:t>
            </a:r>
            <a:r>
              <a:rPr lang="en-US" sz="2800" smtClean="0">
                <a:latin typeface="Arial" charset="0"/>
              </a:rPr>
              <a:t> of space… A lawyer can’t use a warehouse. A trucking firm can’t use a high-rise office bldg.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Users require </a:t>
            </a:r>
            <a:r>
              <a:rPr lang="en-US" sz="2800" i="1" u="sng" smtClean="0">
                <a:latin typeface="Arial" charset="0"/>
              </a:rPr>
              <a:t>specific locations</a:t>
            </a:r>
            <a:r>
              <a:rPr lang="en-US" sz="2800" smtClean="0">
                <a:latin typeface="Arial" charset="0"/>
              </a:rPr>
              <a:t> (or types of locations)… A lawyer won’t get much business at the intersection of I-70 and I-77. A trucking firm’s trucks would spend all their time stuck in traffic if their warehouse were located in downtown Cincinnati.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3200" smtClean="0"/>
              <a:t>Financial Capital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Financial capital can quickly and easily flow from a Manhattan office bldg to a Chicago office bldg or a Dallas apt bldg. Returns are returns are returns, because $$$ are $$$ are $$$, whether those $$$ come from New York office rents, Chicago office rents, or Dallas apartment rents.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Therefore: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6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6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3200" smtClean="0"/>
              <a:t>THE REAL ESTATE ASSET MARKET IS NOT SEGMENTED LIKE THE SPACE MARKET</a:t>
            </a:r>
          </a:p>
        </p:txBody>
      </p:sp>
      <p:sp>
        <p:nvSpPr>
          <p:cNvPr id="1996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Integrated (not segmented) real estate asset market</a:t>
            </a:r>
            <a:br>
              <a:rPr lang="en-US" sz="2800" smtClean="0"/>
            </a:br>
            <a:r>
              <a:rPr lang="en-US" sz="2800" smtClean="0"/>
              <a:t> </a:t>
            </a:r>
            <a:br>
              <a:rPr lang="en-US" sz="2800" smtClean="0"/>
            </a:br>
            <a:r>
              <a:rPr lang="en-US" sz="2800" smtClean="0">
                <a:sym typeface="Wingdings" pitchFamily="2" charset="2"/>
              </a:rPr>
              <a:t></a:t>
            </a:r>
            <a:r>
              <a:rPr lang="en-US" sz="2800" smtClean="0"/>
              <a:t> Asset prices are such that expected </a:t>
            </a:r>
            <a:r>
              <a:rPr lang="en-US" sz="2800" b="1" i="1" smtClean="0">
                <a:solidFill>
                  <a:srgbClr val="FF0000"/>
                </a:solidFill>
              </a:rPr>
              <a:t>returns</a:t>
            </a:r>
            <a:r>
              <a:rPr lang="en-US" sz="2800" smtClean="0"/>
              <a:t> are the </a:t>
            </a:r>
            <a:r>
              <a:rPr lang="en-US" sz="2800" b="1" i="1" smtClean="0">
                <a:solidFill>
                  <a:srgbClr val="FF0000"/>
                </a:solidFill>
              </a:rPr>
              <a:t>same</a:t>
            </a:r>
            <a:r>
              <a:rPr lang="en-US" sz="2800" smtClean="0"/>
              <a:t> for properties with the </a:t>
            </a:r>
            <a:r>
              <a:rPr lang="en-US" sz="2800" b="1" i="1" smtClean="0">
                <a:solidFill>
                  <a:srgbClr val="FF0000"/>
                </a:solidFill>
              </a:rPr>
              <a:t>same risk</a:t>
            </a:r>
            <a:r>
              <a:rPr lang="en-US" sz="2800" smtClean="0"/>
              <a:t>, across </a:t>
            </a:r>
            <a:r>
              <a:rPr lang="en-US" sz="2800" b="1" i="1" smtClean="0">
                <a:solidFill>
                  <a:srgbClr val="000099"/>
                </a:solidFill>
              </a:rPr>
              <a:t>different property market segments</a:t>
            </a:r>
            <a:r>
              <a:rPr lang="en-US" sz="2800" smtClean="0"/>
              <a:t>…</a:t>
            </a:r>
            <a:br>
              <a:rPr lang="en-US" sz="2800" smtClean="0"/>
            </a:br>
            <a:r>
              <a:rPr lang="en-US" sz="2800" smtClean="0"/>
              <a:t> </a:t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build="p" autoUpdateAnimBg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2800" dirty="0" smtClean="0">
                <a:cs typeface="Times New Roman" panose="02020603050405020304" pitchFamily="18" charset="0"/>
              </a:rPr>
              <a:t>Exhibit 1-10: Typical Cap Rates, 3</a:t>
            </a:r>
            <a:r>
              <a:rPr lang="en-US" sz="2800" baseline="30000" dirty="0" smtClean="0"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Qtr</a:t>
            </a:r>
            <a:r>
              <a:rPr lang="en-US" sz="2800" dirty="0" smtClean="0">
                <a:cs typeface="Times New Roman" panose="02020603050405020304" pitchFamily="18" charset="0"/>
              </a:rPr>
              <a:t> 1994:</a:t>
            </a:r>
          </a:p>
        </p:txBody>
      </p:sp>
      <p:graphicFrame>
        <p:nvGraphicFramePr>
          <p:cNvPr id="94211" name="Object 4"/>
          <p:cNvGraphicFramePr>
            <a:graphicFrameLocks noChangeAspect="1"/>
          </p:cNvGraphicFramePr>
          <p:nvPr/>
        </p:nvGraphicFramePr>
        <p:xfrm>
          <a:off x="990600" y="1457325"/>
          <a:ext cx="7162800" cy="4848225"/>
        </p:xfrm>
        <a:graphic>
          <a:graphicData uri="http://schemas.openxmlformats.org/presentationml/2006/ole">
            <p:oleObj spid="_x0000_s94211" name="Worksheet" r:id="rId3" imgW="7558200" imgH="4455720" progId="Excel.Sheet.8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" y="609600"/>
            <a:ext cx="7981950" cy="570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3CC5-F6F2-4853-B342-04E4595547EA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b="1" smtClean="0">
                <a:cs typeface="Times New Roman" panose="02020603050405020304" pitchFamily="18" charset="0"/>
              </a:rPr>
              <a:t>Concept check…</a:t>
            </a:r>
            <a:endParaRPr lang="en-US" smtClean="0">
              <a:cs typeface="Times New Roman" panose="02020603050405020304" pitchFamily="18" charset="0"/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en-US" smtClean="0">
                <a:cs typeface="Times New Roman" pitchFamily="18" charset="0"/>
              </a:rPr>
              <a:t>Why are the cap rates lower for mall?…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endParaRPr lang="en-US" smtClean="0"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endParaRPr lang="en-US" smtClean="0"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en-US" smtClean="0">
                <a:cs typeface="Times New Roman" pitchFamily="18" charset="0"/>
              </a:rPr>
              <a:t>Why are the cap rates higher for hotels and offices in “oversupplied” markets?…</a:t>
            </a:r>
            <a:br>
              <a:rPr lang="en-US" smtClean="0">
                <a:cs typeface="Times New Roman" pitchFamily="18" charset="0"/>
              </a:rPr>
            </a:br>
            <a:r>
              <a:rPr lang="en-US" smtClean="0">
                <a:cs typeface="Times New Roman" pitchFamily="18" charset="0"/>
              </a:rPr>
              <a:t> </a:t>
            </a:r>
            <a:br>
              <a:rPr lang="en-US" smtClean="0">
                <a:cs typeface="Times New Roman" pitchFamily="18" charset="0"/>
              </a:rPr>
            </a:br>
            <a:r>
              <a:rPr lang="en-US" smtClean="0">
                <a:cs typeface="Times New Roman" pitchFamily="18" charset="0"/>
              </a:rPr>
              <a:t/>
            </a:r>
            <a:br>
              <a:rPr lang="en-US" smtClean="0">
                <a:cs typeface="Times New Roman" pitchFamily="18" charset="0"/>
              </a:rPr>
            </a:br>
            <a:endParaRPr lang="en-US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Supply side: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Buildings are of </a:t>
            </a:r>
            <a:r>
              <a:rPr lang="en-US" i="1" u="sng" smtClean="0">
                <a:latin typeface="Arial" charset="0"/>
              </a:rPr>
              <a:t>specific physical types</a:t>
            </a:r>
            <a:r>
              <a:rPr lang="en-US" smtClean="0">
                <a:latin typeface="Arial" charset="0"/>
              </a:rPr>
              <a:t> (warehouses </a:t>
            </a:r>
            <a:r>
              <a:rPr lang="en-US" smtClean="0">
                <a:latin typeface="Arial" charset="0"/>
                <a:sym typeface="Symbol" pitchFamily="18" charset="2"/>
              </a:rPr>
              <a:t></a:t>
            </a:r>
            <a:r>
              <a:rPr lang="en-US" smtClean="0">
                <a:latin typeface="Arial" charset="0"/>
              </a:rPr>
              <a:t> high-rise offices).</a:t>
            </a:r>
          </a:p>
          <a:p>
            <a:pPr eaLnBrk="1" hangingPunct="1"/>
            <a:r>
              <a:rPr lang="en-US" smtClean="0">
                <a:latin typeface="Arial" charset="0"/>
              </a:rPr>
              <a:t>Buildings are in </a:t>
            </a:r>
            <a:r>
              <a:rPr lang="en-US" i="1" u="sng" smtClean="0">
                <a:latin typeface="Arial" charset="0"/>
              </a:rPr>
              <a:t>specific locations</a:t>
            </a:r>
            <a:r>
              <a:rPr lang="en-US" smtClean="0">
                <a:latin typeface="Arial" charset="0"/>
              </a:rPr>
              <a:t> (and they can’t move!).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b="1" dirty="0" smtClean="0"/>
              <a:t>Concept check</a:t>
            </a:r>
            <a:r>
              <a:rPr lang="en-US" dirty="0" smtClean="0"/>
              <a:t>…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315200" cy="44958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Arial" charset="0"/>
              </a:rPr>
              <a:t>1</a:t>
            </a:r>
            <a:r>
              <a:rPr lang="en-US" sz="2800" dirty="0" smtClean="0">
                <a:latin typeface="Arial" charset="0"/>
              </a:rPr>
              <a:t>.	Is </a:t>
            </a:r>
            <a:r>
              <a:rPr lang="en-US" sz="2800" dirty="0" smtClean="0">
                <a:latin typeface="Arial" charset="0"/>
              </a:rPr>
              <a:t>there a functioning market for apartment rental in Cambridge?…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Arial" charset="0"/>
              </a:rPr>
              <a:t>2</a:t>
            </a:r>
            <a:r>
              <a:rPr lang="en-US" sz="2800" dirty="0" smtClean="0">
                <a:latin typeface="Arial" charset="0"/>
              </a:rPr>
              <a:t>.	Is </a:t>
            </a:r>
            <a:r>
              <a:rPr lang="en-US" sz="2800" dirty="0" smtClean="0">
                <a:latin typeface="Arial" charset="0"/>
              </a:rPr>
              <a:t>there a functioning market for apartment rental in the Boston metro area as a whole?…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Arial" charset="0"/>
              </a:rPr>
              <a:t>3</a:t>
            </a:r>
            <a:r>
              <a:rPr lang="en-US" sz="2800" dirty="0" smtClean="0">
                <a:latin typeface="Arial" charset="0"/>
              </a:rPr>
              <a:t>.	Is </a:t>
            </a:r>
            <a:r>
              <a:rPr lang="en-US" sz="2800" dirty="0" smtClean="0">
                <a:latin typeface="Arial" charset="0"/>
              </a:rPr>
              <a:t>there a functioning market for apartment rental in the United States as a whole?…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DDC2-7788-43A4-AACE-122BE7E2FA1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OnCourse Learning. All Rights Reserved.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theme/theme1.xml><?xml version="1.0" encoding="utf-8"?>
<a:theme xmlns:a="http://schemas.openxmlformats.org/drawingml/2006/main" name="Soar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oaring 2">
    <a:dk1>
      <a:srgbClr val="000000"/>
    </a:dk1>
    <a:lt1>
      <a:srgbClr val="FFFFFF"/>
    </a:lt1>
    <a:dk2>
      <a:srgbClr val="000000"/>
    </a:dk2>
    <a:lt2>
      <a:srgbClr val="CCECFF"/>
    </a:lt2>
    <a:accent1>
      <a:srgbClr val="6699FF"/>
    </a:accent1>
    <a:accent2>
      <a:srgbClr val="66CCFF"/>
    </a:accent2>
    <a:accent3>
      <a:srgbClr val="FFFFFF"/>
    </a:accent3>
    <a:accent4>
      <a:srgbClr val="000000"/>
    </a:accent4>
    <a:accent5>
      <a:srgbClr val="B8CAFF"/>
    </a:accent5>
    <a:accent6>
      <a:srgbClr val="5CB9E7"/>
    </a:accent6>
    <a:hlink>
      <a:srgbClr val="CC99FF"/>
    </a:hlink>
    <a:folHlink>
      <a:srgbClr val="00CCCC"/>
    </a:folHlink>
  </a:clrScheme>
  <a:fontScheme name="Soaring">
    <a:majorFont>
      <a:latin typeface="Arial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869</TotalTime>
  <Words>3334</Words>
  <Application>Microsoft Office PowerPoint</Application>
  <PresentationFormat>On-screen Show (4:3)</PresentationFormat>
  <Paragraphs>587</Paragraphs>
  <Slides>74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74</vt:i4>
      </vt:variant>
    </vt:vector>
  </HeadingPairs>
  <TitlesOfParts>
    <vt:vector size="79" baseType="lpstr">
      <vt:lpstr>Soaring</vt:lpstr>
      <vt:lpstr>Picture</vt:lpstr>
      <vt:lpstr>Microsoft Word Picture</vt:lpstr>
      <vt:lpstr>Microsoft Equation 3.0</vt:lpstr>
      <vt:lpstr>Worksheet</vt:lpstr>
      <vt:lpstr>Chapter 1</vt:lpstr>
      <vt:lpstr>What’s a “market”?…</vt:lpstr>
      <vt:lpstr>Two types of markets relevant to commercial property:</vt:lpstr>
      <vt:lpstr>What’s “real property”?…</vt:lpstr>
      <vt:lpstr>1.1.1 The Space Market…</vt:lpstr>
      <vt:lpstr>1.1.2 “Segmentation” in the Space Market…</vt:lpstr>
      <vt:lpstr>Demand side:</vt:lpstr>
      <vt:lpstr>Supply side:</vt:lpstr>
      <vt:lpstr>Concept check…</vt:lpstr>
      <vt:lpstr>Concept check…</vt:lpstr>
      <vt:lpstr>As a result of segmentation in the space market…</vt:lpstr>
      <vt:lpstr>Slide 12</vt:lpstr>
      <vt:lpstr>Two major dimensions of space mkt segmentation:</vt:lpstr>
      <vt:lpstr>Geographic location:</vt:lpstr>
      <vt:lpstr>Property type:</vt:lpstr>
      <vt:lpstr>Example space market:</vt:lpstr>
      <vt:lpstr>Exhibit 1-1: Office Demand as a Function of Employment, the 1980s…</vt:lpstr>
      <vt:lpstr>1.1.3. The real estate space supply function has a more peculiar shape…</vt:lpstr>
      <vt:lpstr>1.1.4 Supply, Development, &amp; Rent…</vt:lpstr>
      <vt:lpstr>Slide 20</vt:lpstr>
      <vt:lpstr>Slide 21</vt:lpstr>
      <vt:lpstr>In a market with expanding demand:</vt:lpstr>
      <vt:lpstr>Example: Cincinnati CBD office market, 1980s-90s…</vt:lpstr>
      <vt:lpstr>Example: Cincinnati CBD office market, 1980s-90s…</vt:lpstr>
      <vt:lpstr>1.1.5. Forecasting Future Rents…</vt:lpstr>
      <vt:lpstr>What happened in the Cincinnati office market at the end of the 1980s, through early 1990s…</vt:lpstr>
      <vt:lpstr>(1) Expecting demand to grow from D1 to D2,…  </vt:lpstr>
      <vt:lpstr>(1) Expecting demand to grow from D1 to D2, developers built 1 million SF new space (Chemed Ctr &amp; 312 Walnut).</vt:lpstr>
      <vt:lpstr>(1) Expecting demand to grow from D1 to D2, developers built 1 million SF new space (Chemed Ctr &amp; 312 Walnut).</vt:lpstr>
      <vt:lpstr>Slide 30</vt:lpstr>
      <vt:lpstr>(1) Expecting demand to grow from D1 to D2, developers built 1 million SF new space (Chemed Ctr &amp; 312 Walnut).</vt:lpstr>
      <vt:lpstr>(2) Demand stayed stuck at D1. </vt:lpstr>
      <vt:lpstr>(2) Demand stayed stuck at D1. </vt:lpstr>
      <vt:lpstr>(2) Demand stayed stuck at D1 (or even fell temporarily to D0, with recession of 1991).</vt:lpstr>
      <vt:lpstr>(3) Net rents fell from $16/SF to $13/SF or even as low as $10/SF in the early 1990s.  </vt:lpstr>
      <vt:lpstr>(3) Net rents fell from $16/SF to $13/SF or even as low as $10/SF in the early 1990s. (They eventually recovered by the late 1990s.)</vt:lpstr>
      <vt:lpstr>Exhibit 1-3: Change in Supply &amp; Demand &amp; Rent over Time</vt:lpstr>
      <vt:lpstr>Slide 38</vt:lpstr>
      <vt:lpstr>Slide 39</vt:lpstr>
      <vt:lpstr>Slide 40</vt:lpstr>
      <vt:lpstr>1.2 The Real Estate Asset Market (Property Market)…</vt:lpstr>
      <vt:lpstr>For investors:</vt:lpstr>
      <vt:lpstr>Exhibit 1-6: Major Types of Capital Asset Markets and Investment Products</vt:lpstr>
      <vt:lpstr>Concept check…</vt:lpstr>
      <vt:lpstr>1.2.2 The Magnitude of Real Estate in the overall Capital Market…</vt:lpstr>
      <vt:lpstr>Exhibit 1-8: US Investable Capital Market with Real Estate Components Broken Out</vt:lpstr>
      <vt:lpstr>Real estate asset classes are: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1.2.3. The Pricing of Real Estate Assets: </vt:lpstr>
      <vt:lpstr>The Cap Rate is like:</vt:lpstr>
      <vt:lpstr>Property value can be represented (or estimated) as:</vt:lpstr>
      <vt:lpstr>Three major determinants of cap rates …</vt:lpstr>
      <vt:lpstr>Three major determinants of cap rates …</vt:lpstr>
      <vt:lpstr>Three major determinants of cap rates …</vt:lpstr>
      <vt:lpstr>Slide 66</vt:lpstr>
      <vt:lpstr>Slide 67</vt:lpstr>
      <vt:lpstr>1.2.4 Asset Markets Are Not (very) Segmented…</vt:lpstr>
      <vt:lpstr>Physical Capital and Financial Capital</vt:lpstr>
      <vt:lpstr>Financial Capital</vt:lpstr>
      <vt:lpstr>THE REAL ESTATE ASSET MARKET IS NOT SEGMENTED LIKE THE SPACE MARKET</vt:lpstr>
      <vt:lpstr>Exhibit 1-10: Typical Cap Rates, 3rd Qtr 1994:</vt:lpstr>
      <vt:lpstr>Slide 73</vt:lpstr>
      <vt:lpstr>Concept check…</vt:lpstr>
    </vt:vector>
  </TitlesOfParts>
  <Company>The Yates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Stephanie R. Yates</dc:creator>
  <cp:lastModifiedBy>McLaughlin</cp:lastModifiedBy>
  <cp:revision>57</cp:revision>
  <dcterms:created xsi:type="dcterms:W3CDTF">2000-11-12T13:20:52Z</dcterms:created>
  <dcterms:modified xsi:type="dcterms:W3CDTF">2013-03-11T17:55:45Z</dcterms:modified>
</cp:coreProperties>
</file>