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6" r:id="rId3"/>
    <p:sldId id="288" r:id="rId4"/>
    <p:sldId id="257" r:id="rId5"/>
    <p:sldId id="258" r:id="rId6"/>
    <p:sldId id="265" r:id="rId7"/>
    <p:sldId id="287" r:id="rId8"/>
    <p:sldId id="289" r:id="rId9"/>
    <p:sldId id="290" r:id="rId10"/>
    <p:sldId id="291" r:id="rId11"/>
    <p:sldId id="292" r:id="rId12"/>
    <p:sldId id="293" r:id="rId13"/>
    <p:sldId id="295" r:id="rId14"/>
    <p:sldId id="261" r:id="rId15"/>
    <p:sldId id="259" r:id="rId16"/>
    <p:sldId id="283" r:id="rId17"/>
    <p:sldId id="285" r:id="rId18"/>
    <p:sldId id="302" r:id="rId19"/>
    <p:sldId id="304" r:id="rId20"/>
    <p:sldId id="260" r:id="rId21"/>
    <p:sldId id="262" r:id="rId22"/>
    <p:sldId id="263" r:id="rId23"/>
    <p:sldId id="264" r:id="rId24"/>
    <p:sldId id="268" r:id="rId25"/>
    <p:sldId id="266" r:id="rId26"/>
    <p:sldId id="272" r:id="rId27"/>
    <p:sldId id="276" r:id="rId28"/>
    <p:sldId id="300" r:id="rId29"/>
    <p:sldId id="301" r:id="rId30"/>
    <p:sldId id="279" r:id="rId31"/>
    <p:sldId id="280" r:id="rId32"/>
    <p:sldId id="281" r:id="rId33"/>
    <p:sldId id="305" r:id="rId34"/>
    <p:sldId id="307" r:id="rId35"/>
    <p:sldId id="308" r:id="rId36"/>
    <p:sldId id="30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191CA-FFC4-4EF9-BDD1-DD98C5DB0099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AE240-FA36-4CF9-85FB-41AB5C8B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B95B4-40CF-4692-BE24-3868836A3A8B}" type="slidenum">
              <a:rPr lang="en-US"/>
              <a:pPr/>
              <a:t>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C0E42-CC1C-46BF-908F-BF2CB0DADA6D}" type="slidenum">
              <a:rPr lang="en-US"/>
              <a:pPr/>
              <a:t>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A5DDB-D78B-424D-9AF7-67087FFB32F3}" type="slidenum">
              <a:rPr lang="en-US"/>
              <a:pPr/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86660-1839-4922-A361-455B3596EE9B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BA324-403E-410D-A6AE-F9108CB8B541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This is a simple problem for review that can be brought to a higher lever..</a:t>
            </a:r>
          </a:p>
          <a:p>
            <a:pPr marL="228600" indent="-228600"/>
            <a:r>
              <a:rPr lang="en-US"/>
              <a:t>Points for discussion: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How many decimals should you go out. Give an example if you rounded to 1.11.  What would happen to if you had 100,000 SF building?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Discuss the add on percentage that is used in some markets. 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What the add of factor is called in different markets.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Focus on hold the three formulas are interrelated.</a:t>
            </a:r>
          </a:p>
          <a:p>
            <a:pPr marL="228600" indent="-228600"/>
            <a:endParaRPr lang="en-US"/>
          </a:p>
          <a:p>
            <a:pPr marL="228600" indent="-228600">
              <a:buFontTx/>
              <a:buAutoNum type="arabicPeriod"/>
            </a:pPr>
            <a:endParaRPr lang="en-US"/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CDCCA-36FC-4AE0-B9BC-CA0E675C1BF8}" type="slidenum">
              <a:rPr lang="en-US"/>
              <a:pPr/>
              <a:t>12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B94EE-85D4-4684-8794-AC3F899D7F43}" type="slidenum">
              <a:rPr lang="en-US"/>
              <a:pPr/>
              <a:t>13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leases fall between the two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8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4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4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F8270E-B4AE-4DCF-9FC7-B37663734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242CD6-DD98-4500-A32F-E88B1B8419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3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09C9-402C-4150-8B54-7DEC486E4B8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B010-70E0-4051-B154-3F43CBC2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7.wma"/><Relationship Id="rId7" Type="http://schemas.openxmlformats.org/officeDocument/2006/relationships/image" Target="../media/image1.png"/><Relationship Id="rId2" Type="http://schemas.microsoft.com/office/2007/relationships/media" Target="../media/media27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8.wma"/><Relationship Id="rId7" Type="http://schemas.openxmlformats.org/officeDocument/2006/relationships/image" Target="../media/image1.png"/><Relationship Id="rId2" Type="http://schemas.microsoft.com/office/2007/relationships/media" Target="../media/media28.wma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Lease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 Norm Miller, PhD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Click on the speaker icon to hear the content in spoken form along with more detail and description.</a:t>
            </a:r>
          </a:p>
          <a:p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3352800" y="3962400"/>
            <a:ext cx="25146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867400" y="3505200"/>
            <a:ext cx="2590800" cy="129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38200" y="3505200"/>
            <a:ext cx="2514600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69925" y="74613"/>
            <a:ext cx="847026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3600" b="1" dirty="0" smtClean="0">
                <a:latin typeface="Arial" pitchFamily="34" charset="0"/>
              </a:rPr>
              <a:t>Rentable, Usable and Common Space</a:t>
            </a:r>
            <a:endParaRPr lang="en-US" sz="3600" b="1" dirty="0">
              <a:latin typeface="Arial" pitchFamily="34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685800" y="1524000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5800" y="1524000"/>
            <a:ext cx="0" cy="525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610600" y="1524000"/>
            <a:ext cx="0" cy="525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85800" y="6781800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838200" y="16764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8458200" y="1676400"/>
            <a:ext cx="0" cy="495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838200" y="1676400"/>
            <a:ext cx="0" cy="487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838200" y="66294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352800" y="35052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105400" y="4953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3352800" y="48768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58674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3352800" y="39624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3352800" y="44196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572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45720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3352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844550" y="4883150"/>
            <a:ext cx="2501900" cy="173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3565525" y="3519488"/>
            <a:ext cx="923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4708525" y="3481388"/>
            <a:ext cx="923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708525" y="440372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b="1">
                <a:solidFill>
                  <a:schemeClr val="tx2"/>
                </a:solidFill>
              </a:rPr>
              <a:t>Bath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3565525" y="440372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b="1">
                <a:solidFill>
                  <a:schemeClr val="tx2"/>
                </a:solidFill>
              </a:rPr>
              <a:t>Bath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019800" y="3886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6172200" y="17526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8305800" y="3886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8305800" y="3886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8305800" y="3810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33528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H="1">
            <a:off x="838200" y="35052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1279525" y="4022725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b="1">
                <a:solidFill>
                  <a:schemeClr val="tx2"/>
                </a:solidFill>
                <a:latin typeface="Arial" pitchFamily="34" charset="0"/>
              </a:rPr>
              <a:t>Lobby</a:t>
            </a: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685800" y="3810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685800" y="4419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3352800" y="53340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5867400" y="4876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4479925" y="48768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867400" y="5715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4038600" y="5334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791200" y="5715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5867400" y="5715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4191000" y="5715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7070725" y="417512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tx2"/>
                </a:solidFill>
                <a:latin typeface="Arial" pitchFamily="34" charset="0"/>
              </a:rPr>
              <a:t>Hall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4175125" y="539432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b="1">
                <a:solidFill>
                  <a:schemeClr val="tx2"/>
                </a:solidFill>
                <a:latin typeface="Arial" pitchFamily="34" charset="0"/>
              </a:rPr>
              <a:t>Hall</a:t>
            </a:r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3657600" y="5791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3359150" y="5797550"/>
            <a:ext cx="5092700" cy="825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8388350" y="6559550"/>
            <a:ext cx="63500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4724400" y="58674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 flipV="1">
            <a:off x="4724400" y="5791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3336925" y="4937125"/>
            <a:ext cx="104515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b="1" dirty="0" smtClean="0">
                <a:latin typeface="Arial" pitchFamily="34" charset="0"/>
              </a:rPr>
              <a:t>Storage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>
            <a:off x="4343400" y="4876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6918325" y="21320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36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7070725" y="53324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36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6248400" y="5791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6407150" y="4806950"/>
            <a:ext cx="2044700" cy="1816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5873750" y="1682750"/>
            <a:ext cx="2578100" cy="1822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3733800" y="36576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>
            <a:off x="3352800" y="3505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>
            <a:off x="3352800" y="3733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>
            <a:off x="4114800" y="39624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1" name="Line 67"/>
          <p:cNvSpPr>
            <a:spLocks noChangeShapeType="1"/>
          </p:cNvSpPr>
          <p:nvPr/>
        </p:nvSpPr>
        <p:spPr bwMode="auto">
          <a:xfrm>
            <a:off x="39624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2" name="Line 68"/>
          <p:cNvSpPr>
            <a:spLocks noChangeShapeType="1"/>
          </p:cNvSpPr>
          <p:nvPr/>
        </p:nvSpPr>
        <p:spPr bwMode="auto">
          <a:xfrm>
            <a:off x="41910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>
            <a:off x="4572000" y="3733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4" name="Line 70"/>
          <p:cNvSpPr>
            <a:spLocks noChangeShapeType="1"/>
          </p:cNvSpPr>
          <p:nvPr/>
        </p:nvSpPr>
        <p:spPr bwMode="auto">
          <a:xfrm>
            <a:off x="4724400" y="35814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5" name="Line 71"/>
          <p:cNvSpPr>
            <a:spLocks noChangeShapeType="1"/>
          </p:cNvSpPr>
          <p:nvPr/>
        </p:nvSpPr>
        <p:spPr bwMode="auto">
          <a:xfrm>
            <a:off x="5105400" y="3886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>
            <a:off x="5410200" y="3810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7" name="Line 73"/>
          <p:cNvSpPr>
            <a:spLocks noChangeShapeType="1"/>
          </p:cNvSpPr>
          <p:nvPr/>
        </p:nvSpPr>
        <p:spPr bwMode="auto">
          <a:xfrm>
            <a:off x="5410200" y="35052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8" name="Line 74"/>
          <p:cNvSpPr>
            <a:spLocks noChangeShapeType="1"/>
          </p:cNvSpPr>
          <p:nvPr/>
        </p:nvSpPr>
        <p:spPr bwMode="auto">
          <a:xfrm>
            <a:off x="57150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59" name="Line 75"/>
          <p:cNvSpPr>
            <a:spLocks noChangeShapeType="1"/>
          </p:cNvSpPr>
          <p:nvPr/>
        </p:nvSpPr>
        <p:spPr bwMode="auto">
          <a:xfrm>
            <a:off x="3810000" y="4876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0" name="Line 76"/>
          <p:cNvSpPr>
            <a:spLocks noChangeShapeType="1"/>
          </p:cNvSpPr>
          <p:nvPr/>
        </p:nvSpPr>
        <p:spPr bwMode="auto">
          <a:xfrm>
            <a:off x="3581400" y="4876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1" name="Line 77"/>
          <p:cNvSpPr>
            <a:spLocks noChangeShapeType="1"/>
          </p:cNvSpPr>
          <p:nvPr/>
        </p:nvSpPr>
        <p:spPr bwMode="auto">
          <a:xfrm>
            <a:off x="3352800" y="4876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2" name="Line 78"/>
          <p:cNvSpPr>
            <a:spLocks noChangeShapeType="1"/>
          </p:cNvSpPr>
          <p:nvPr/>
        </p:nvSpPr>
        <p:spPr bwMode="auto">
          <a:xfrm>
            <a:off x="3352800" y="5029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3" name="Line 79"/>
          <p:cNvSpPr>
            <a:spLocks noChangeShapeType="1"/>
          </p:cNvSpPr>
          <p:nvPr/>
        </p:nvSpPr>
        <p:spPr bwMode="auto">
          <a:xfrm>
            <a:off x="3733800" y="4572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4" name="Line 80"/>
          <p:cNvSpPr>
            <a:spLocks noChangeShapeType="1"/>
          </p:cNvSpPr>
          <p:nvPr/>
        </p:nvSpPr>
        <p:spPr bwMode="auto">
          <a:xfrm>
            <a:off x="4038600" y="4876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5" name="Line 81"/>
          <p:cNvSpPr>
            <a:spLocks noChangeShapeType="1"/>
          </p:cNvSpPr>
          <p:nvPr/>
        </p:nvSpPr>
        <p:spPr bwMode="auto">
          <a:xfrm>
            <a:off x="3810000" y="4876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6" name="Line 82"/>
          <p:cNvSpPr>
            <a:spLocks noChangeShapeType="1"/>
          </p:cNvSpPr>
          <p:nvPr/>
        </p:nvSpPr>
        <p:spPr bwMode="auto">
          <a:xfrm>
            <a:off x="3810000" y="44196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7" name="Line 83"/>
          <p:cNvSpPr>
            <a:spLocks noChangeShapeType="1"/>
          </p:cNvSpPr>
          <p:nvPr/>
        </p:nvSpPr>
        <p:spPr bwMode="auto">
          <a:xfrm>
            <a:off x="4267200" y="48768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8" name="Line 84"/>
          <p:cNvSpPr>
            <a:spLocks noChangeShapeType="1"/>
          </p:cNvSpPr>
          <p:nvPr/>
        </p:nvSpPr>
        <p:spPr bwMode="auto">
          <a:xfrm>
            <a:off x="4648200" y="48768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69" name="Line 85"/>
          <p:cNvSpPr>
            <a:spLocks noChangeShapeType="1"/>
          </p:cNvSpPr>
          <p:nvPr/>
        </p:nvSpPr>
        <p:spPr bwMode="auto">
          <a:xfrm>
            <a:off x="5105400" y="48768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0" name="Line 86"/>
          <p:cNvSpPr>
            <a:spLocks noChangeShapeType="1"/>
          </p:cNvSpPr>
          <p:nvPr/>
        </p:nvSpPr>
        <p:spPr bwMode="auto">
          <a:xfrm>
            <a:off x="5486400" y="48768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1" name="Line 87"/>
          <p:cNvSpPr>
            <a:spLocks noChangeShapeType="1"/>
          </p:cNvSpPr>
          <p:nvPr/>
        </p:nvSpPr>
        <p:spPr bwMode="auto">
          <a:xfrm>
            <a:off x="5867400" y="4876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2" name="Line 88"/>
          <p:cNvSpPr>
            <a:spLocks noChangeShapeType="1"/>
          </p:cNvSpPr>
          <p:nvPr/>
        </p:nvSpPr>
        <p:spPr bwMode="auto">
          <a:xfrm flipV="1">
            <a:off x="58674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3" name="Line 89"/>
          <p:cNvSpPr>
            <a:spLocks noChangeShapeType="1"/>
          </p:cNvSpPr>
          <p:nvPr/>
        </p:nvSpPr>
        <p:spPr bwMode="auto">
          <a:xfrm>
            <a:off x="37338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4" name="Line 90"/>
          <p:cNvSpPr>
            <a:spLocks noChangeShapeType="1"/>
          </p:cNvSpPr>
          <p:nvPr/>
        </p:nvSpPr>
        <p:spPr bwMode="auto">
          <a:xfrm>
            <a:off x="51054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5" name="Line 91"/>
          <p:cNvSpPr>
            <a:spLocks noChangeShapeType="1"/>
          </p:cNvSpPr>
          <p:nvPr/>
        </p:nvSpPr>
        <p:spPr bwMode="auto">
          <a:xfrm>
            <a:off x="4800600" y="3505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6" name="Line 92"/>
          <p:cNvSpPr>
            <a:spLocks noChangeShapeType="1"/>
          </p:cNvSpPr>
          <p:nvPr/>
        </p:nvSpPr>
        <p:spPr bwMode="auto">
          <a:xfrm>
            <a:off x="4495800" y="35052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7" name="Line 93"/>
          <p:cNvSpPr>
            <a:spLocks noChangeShapeType="1"/>
          </p:cNvSpPr>
          <p:nvPr/>
        </p:nvSpPr>
        <p:spPr bwMode="auto">
          <a:xfrm flipH="1">
            <a:off x="4038600" y="35052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8" name="Line 94"/>
          <p:cNvSpPr>
            <a:spLocks noChangeShapeType="1"/>
          </p:cNvSpPr>
          <p:nvPr/>
        </p:nvSpPr>
        <p:spPr bwMode="auto">
          <a:xfrm>
            <a:off x="40386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79" name="Line 95"/>
          <p:cNvSpPr>
            <a:spLocks noChangeShapeType="1"/>
          </p:cNvSpPr>
          <p:nvPr/>
        </p:nvSpPr>
        <p:spPr bwMode="auto">
          <a:xfrm>
            <a:off x="38100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0" name="Line 96"/>
          <p:cNvSpPr>
            <a:spLocks noChangeShapeType="1"/>
          </p:cNvSpPr>
          <p:nvPr/>
        </p:nvSpPr>
        <p:spPr bwMode="auto">
          <a:xfrm>
            <a:off x="533400" y="914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1" name="Line 97"/>
          <p:cNvSpPr>
            <a:spLocks noChangeShapeType="1"/>
          </p:cNvSpPr>
          <p:nvPr/>
        </p:nvSpPr>
        <p:spPr bwMode="auto">
          <a:xfrm>
            <a:off x="533400" y="914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2" name="Line 98"/>
          <p:cNvSpPr>
            <a:spLocks noChangeShapeType="1"/>
          </p:cNvSpPr>
          <p:nvPr/>
        </p:nvSpPr>
        <p:spPr bwMode="auto">
          <a:xfrm>
            <a:off x="533400" y="1295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3" name="Line 99"/>
          <p:cNvSpPr>
            <a:spLocks noChangeShapeType="1"/>
          </p:cNvSpPr>
          <p:nvPr/>
        </p:nvSpPr>
        <p:spPr bwMode="auto">
          <a:xfrm>
            <a:off x="1447800" y="914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4" name="Line 100"/>
          <p:cNvSpPr>
            <a:spLocks noChangeShapeType="1"/>
          </p:cNvSpPr>
          <p:nvPr/>
        </p:nvSpPr>
        <p:spPr bwMode="auto">
          <a:xfrm>
            <a:off x="533400" y="9144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5" name="Line 101"/>
          <p:cNvSpPr>
            <a:spLocks noChangeShapeType="1"/>
          </p:cNvSpPr>
          <p:nvPr/>
        </p:nvSpPr>
        <p:spPr bwMode="auto">
          <a:xfrm>
            <a:off x="533400" y="1066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" name="Line 102"/>
          <p:cNvSpPr>
            <a:spLocks noChangeShapeType="1"/>
          </p:cNvSpPr>
          <p:nvPr/>
        </p:nvSpPr>
        <p:spPr bwMode="auto">
          <a:xfrm flipH="1">
            <a:off x="1295400" y="914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" name="Line 103"/>
          <p:cNvSpPr>
            <a:spLocks noChangeShapeType="1"/>
          </p:cNvSpPr>
          <p:nvPr/>
        </p:nvSpPr>
        <p:spPr bwMode="auto">
          <a:xfrm>
            <a:off x="685800" y="762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1524000" y="623888"/>
            <a:ext cx="1520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2600">
                <a:latin typeface="Arial" pitchFamily="34" charset="0"/>
              </a:rPr>
              <a:t>Not Rentable</a:t>
            </a:r>
          </a:p>
        </p:txBody>
      </p:sp>
      <p:sp>
        <p:nvSpPr>
          <p:cNvPr id="16489" name="Line 105"/>
          <p:cNvSpPr>
            <a:spLocks noChangeShapeType="1"/>
          </p:cNvSpPr>
          <p:nvPr/>
        </p:nvSpPr>
        <p:spPr bwMode="auto">
          <a:xfrm flipH="1" flipV="1">
            <a:off x="4114800" y="4876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0" name="Line 106"/>
          <p:cNvSpPr>
            <a:spLocks noChangeShapeType="1"/>
          </p:cNvSpPr>
          <p:nvPr/>
        </p:nvSpPr>
        <p:spPr bwMode="auto">
          <a:xfrm flipH="1" flipV="1">
            <a:off x="3581400" y="48768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1" name="Line 107"/>
          <p:cNvSpPr>
            <a:spLocks noChangeShapeType="1"/>
          </p:cNvSpPr>
          <p:nvPr/>
        </p:nvSpPr>
        <p:spPr bwMode="auto">
          <a:xfrm flipH="1" flipV="1">
            <a:off x="3352800" y="5029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2" name="Line 108"/>
          <p:cNvSpPr>
            <a:spLocks noChangeShapeType="1"/>
          </p:cNvSpPr>
          <p:nvPr/>
        </p:nvSpPr>
        <p:spPr bwMode="auto">
          <a:xfrm>
            <a:off x="3352800" y="3505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3" name="Line 109"/>
          <p:cNvSpPr>
            <a:spLocks noChangeShapeType="1"/>
          </p:cNvSpPr>
          <p:nvPr/>
        </p:nvSpPr>
        <p:spPr bwMode="auto">
          <a:xfrm>
            <a:off x="54102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4" name="Line 110"/>
          <p:cNvSpPr>
            <a:spLocks noChangeShapeType="1"/>
          </p:cNvSpPr>
          <p:nvPr/>
        </p:nvSpPr>
        <p:spPr bwMode="auto">
          <a:xfrm>
            <a:off x="533400" y="11430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5" name="Line 111"/>
          <p:cNvSpPr>
            <a:spLocks noChangeShapeType="1"/>
          </p:cNvSpPr>
          <p:nvPr/>
        </p:nvSpPr>
        <p:spPr bwMode="auto">
          <a:xfrm>
            <a:off x="1066800" y="9144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3130550" y="920750"/>
            <a:ext cx="9017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7" name="Rectangle 113"/>
          <p:cNvSpPr>
            <a:spLocks noChangeArrowheads="1"/>
          </p:cNvSpPr>
          <p:nvPr/>
        </p:nvSpPr>
        <p:spPr bwMode="auto">
          <a:xfrm>
            <a:off x="4175125" y="776288"/>
            <a:ext cx="1293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 dirty="0">
                <a:latin typeface="Arial" pitchFamily="34" charset="0"/>
              </a:rPr>
              <a:t>Usable</a:t>
            </a:r>
          </a:p>
        </p:txBody>
      </p:sp>
      <p:sp>
        <p:nvSpPr>
          <p:cNvPr id="16500" name="Line 116"/>
          <p:cNvSpPr>
            <a:spLocks noChangeShapeType="1"/>
          </p:cNvSpPr>
          <p:nvPr/>
        </p:nvSpPr>
        <p:spPr bwMode="auto">
          <a:xfrm>
            <a:off x="5181600" y="3505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1" name="Line 117"/>
          <p:cNvSpPr>
            <a:spLocks noChangeShapeType="1"/>
          </p:cNvSpPr>
          <p:nvPr/>
        </p:nvSpPr>
        <p:spPr bwMode="auto">
          <a:xfrm>
            <a:off x="5562600" y="3505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2" name="Line 118"/>
          <p:cNvSpPr>
            <a:spLocks noChangeShapeType="1"/>
          </p:cNvSpPr>
          <p:nvPr/>
        </p:nvSpPr>
        <p:spPr bwMode="auto">
          <a:xfrm>
            <a:off x="38100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3" name="Line 119"/>
          <p:cNvSpPr>
            <a:spLocks noChangeShapeType="1"/>
          </p:cNvSpPr>
          <p:nvPr/>
        </p:nvSpPr>
        <p:spPr bwMode="auto">
          <a:xfrm>
            <a:off x="4038600" y="35052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4" name="Line 120"/>
          <p:cNvSpPr>
            <a:spLocks noChangeShapeType="1"/>
          </p:cNvSpPr>
          <p:nvPr/>
        </p:nvSpPr>
        <p:spPr bwMode="auto">
          <a:xfrm>
            <a:off x="4038600" y="3505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5" name="Line 121"/>
          <p:cNvSpPr>
            <a:spLocks noChangeShapeType="1"/>
          </p:cNvSpPr>
          <p:nvPr/>
        </p:nvSpPr>
        <p:spPr bwMode="auto">
          <a:xfrm>
            <a:off x="3733800" y="3505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6" name="Line 122"/>
          <p:cNvSpPr>
            <a:spLocks noChangeShapeType="1"/>
          </p:cNvSpPr>
          <p:nvPr/>
        </p:nvSpPr>
        <p:spPr bwMode="auto">
          <a:xfrm>
            <a:off x="3429000" y="3505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7" name="Line 123"/>
          <p:cNvSpPr>
            <a:spLocks noChangeShapeType="1"/>
          </p:cNvSpPr>
          <p:nvPr/>
        </p:nvSpPr>
        <p:spPr bwMode="auto">
          <a:xfrm>
            <a:off x="3352800" y="36576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8" name="Line 124"/>
          <p:cNvSpPr>
            <a:spLocks noChangeShapeType="1"/>
          </p:cNvSpPr>
          <p:nvPr/>
        </p:nvSpPr>
        <p:spPr bwMode="auto">
          <a:xfrm>
            <a:off x="8610600" y="44958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9" name="Line 125"/>
          <p:cNvSpPr>
            <a:spLocks noChangeShapeType="1"/>
          </p:cNvSpPr>
          <p:nvPr/>
        </p:nvSpPr>
        <p:spPr bwMode="auto">
          <a:xfrm>
            <a:off x="8458200" y="4191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10" name="Line 126"/>
          <p:cNvSpPr>
            <a:spLocks noChangeShapeType="1"/>
          </p:cNvSpPr>
          <p:nvPr/>
        </p:nvSpPr>
        <p:spPr bwMode="auto">
          <a:xfrm>
            <a:off x="84582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11" name="Rectangle 127"/>
          <p:cNvSpPr>
            <a:spLocks noChangeArrowheads="1"/>
          </p:cNvSpPr>
          <p:nvPr/>
        </p:nvSpPr>
        <p:spPr bwMode="auto">
          <a:xfrm>
            <a:off x="3489325" y="3519488"/>
            <a:ext cx="23780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/>
            <a:r>
              <a:rPr lang="en-US" sz="2800" dirty="0" smtClean="0">
                <a:latin typeface="Arial" pitchFamily="34" charset="0"/>
              </a:rPr>
              <a:t>Elev</a:t>
            </a:r>
            <a:r>
              <a:rPr lang="en-US" sz="2800" dirty="0" smtClean="0"/>
              <a:t>ators</a:t>
            </a:r>
            <a:endParaRPr lang="en-US" sz="2800" dirty="0"/>
          </a:p>
        </p:txBody>
      </p:sp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4327525" y="4891088"/>
            <a:ext cx="1530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pitchFamily="34" charset="0"/>
              </a:rPr>
              <a:t>Stairwell</a:t>
            </a:r>
          </a:p>
        </p:txBody>
      </p:sp>
      <p:sp>
        <p:nvSpPr>
          <p:cNvPr id="16514" name="Rectangle 130"/>
          <p:cNvSpPr>
            <a:spLocks noChangeArrowheads="1"/>
          </p:cNvSpPr>
          <p:nvPr/>
        </p:nvSpPr>
        <p:spPr bwMode="auto">
          <a:xfrm>
            <a:off x="2139950" y="2444750"/>
            <a:ext cx="635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15" name="Rectangle 131"/>
          <p:cNvSpPr>
            <a:spLocks noChangeArrowheads="1"/>
          </p:cNvSpPr>
          <p:nvPr/>
        </p:nvSpPr>
        <p:spPr bwMode="auto">
          <a:xfrm>
            <a:off x="4273550" y="2444750"/>
            <a:ext cx="635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2292350" y="5797550"/>
            <a:ext cx="635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17" name="Rectangle 133"/>
          <p:cNvSpPr>
            <a:spLocks noChangeArrowheads="1"/>
          </p:cNvSpPr>
          <p:nvPr/>
        </p:nvSpPr>
        <p:spPr bwMode="auto">
          <a:xfrm>
            <a:off x="6711950" y="2444750"/>
            <a:ext cx="635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18" name="Rectangle 134"/>
          <p:cNvSpPr>
            <a:spLocks noChangeArrowheads="1"/>
          </p:cNvSpPr>
          <p:nvPr/>
        </p:nvSpPr>
        <p:spPr bwMode="auto">
          <a:xfrm>
            <a:off x="7016750" y="5797550"/>
            <a:ext cx="635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19" name="Rectangle 135"/>
          <p:cNvSpPr>
            <a:spLocks noChangeArrowheads="1"/>
          </p:cNvSpPr>
          <p:nvPr/>
        </p:nvSpPr>
        <p:spPr bwMode="auto">
          <a:xfrm>
            <a:off x="4578350" y="5873750"/>
            <a:ext cx="635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21"/>
          <p:cNvSpPr>
            <a:spLocks noChangeArrowheads="1"/>
          </p:cNvSpPr>
          <p:nvPr/>
        </p:nvSpPr>
        <p:spPr bwMode="auto">
          <a:xfrm>
            <a:off x="838200" y="1676400"/>
            <a:ext cx="5029200" cy="1828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5400000">
            <a:off x="5638800" y="3733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867400" y="914400"/>
            <a:ext cx="1066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7162800" y="838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</a:t>
            </a:r>
            <a:endParaRPr lang="en-US" sz="2400" dirty="0"/>
          </a:p>
        </p:txBody>
      </p:sp>
      <p:sp>
        <p:nvSpPr>
          <p:cNvPr id="138" name="Rectangle 137"/>
          <p:cNvSpPr/>
          <p:nvPr/>
        </p:nvSpPr>
        <p:spPr>
          <a:xfrm>
            <a:off x="3352800" y="5334000"/>
            <a:ext cx="2514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867400" y="4800600"/>
            <a:ext cx="5334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100" y="2203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6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534400" cy="2362200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r>
              <a:rPr lang="en-US" sz="3200" b="1" dirty="0"/>
              <a:t>Calculate the </a:t>
            </a:r>
            <a:r>
              <a:rPr lang="en-US" sz="3200" b="1" dirty="0" smtClean="0"/>
              <a:t>load </a:t>
            </a:r>
            <a:r>
              <a:rPr lang="en-US" b="1" dirty="0" smtClean="0"/>
              <a:t>f</a:t>
            </a:r>
            <a:r>
              <a:rPr lang="en-US" sz="3200" b="1" dirty="0" smtClean="0"/>
              <a:t>actor</a:t>
            </a:r>
            <a:r>
              <a:rPr lang="en-US" sz="3200" b="1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b="1" dirty="0"/>
              <a:t>   A Landlord quotes </a:t>
            </a:r>
            <a:r>
              <a:rPr lang="en-US" sz="3200" b="1" dirty="0" smtClean="0"/>
              <a:t>22,000 </a:t>
            </a:r>
            <a:r>
              <a:rPr lang="en-US" sz="3200" b="1" dirty="0"/>
              <a:t>SF of Rentable space with </a:t>
            </a:r>
            <a:r>
              <a:rPr lang="en-US" sz="3200" b="1" dirty="0" smtClean="0"/>
              <a:t>20,000 </a:t>
            </a:r>
            <a:r>
              <a:rPr lang="en-US" sz="3200" b="1" dirty="0"/>
              <a:t>SF of Usable. Calculate the </a:t>
            </a:r>
            <a:r>
              <a:rPr lang="en-US" sz="3200" b="1" dirty="0" err="1"/>
              <a:t>the</a:t>
            </a:r>
            <a:r>
              <a:rPr lang="en-US" sz="3200" b="1" dirty="0"/>
              <a:t> </a:t>
            </a:r>
            <a:r>
              <a:rPr lang="en-US" sz="3200" b="1" dirty="0" smtClean="0"/>
              <a:t>“</a:t>
            </a:r>
            <a:r>
              <a:rPr lang="en-US" b="1" dirty="0" smtClean="0"/>
              <a:t>load</a:t>
            </a:r>
            <a:r>
              <a:rPr lang="en-US" sz="3200" b="1" dirty="0" smtClean="0"/>
              <a:t>-factor</a:t>
            </a:r>
            <a:r>
              <a:rPr lang="en-US" sz="3200" b="1" dirty="0"/>
              <a:t>.”</a:t>
            </a:r>
            <a:r>
              <a:rPr lang="en-US" sz="3200" b="1" dirty="0">
                <a:solidFill>
                  <a:srgbClr val="FFFF00"/>
                </a:solidFill>
              </a:rPr>
              <a:t> 					</a:t>
            </a:r>
            <a:endParaRPr lang="en-US" sz="2400" b="1" dirty="0">
              <a:solidFill>
                <a:srgbClr val="66FF33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62000" y="1524000"/>
            <a:ext cx="26273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4800" b="1" u="sng">
                <a:solidFill>
                  <a:schemeClr val="accent2"/>
                </a:solidFill>
                <a:latin typeface="Arial" pitchFamily="34" charset="0"/>
              </a:rPr>
              <a:t>R</a:t>
            </a:r>
            <a:r>
              <a:rPr lang="en-US" sz="4800" u="sng">
                <a:latin typeface="Arial" pitchFamily="34" charset="0"/>
              </a:rPr>
              <a:t>entable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38200" y="2209800"/>
            <a:ext cx="18208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4600" b="1">
                <a:solidFill>
                  <a:schemeClr val="accent2"/>
                </a:solidFill>
                <a:latin typeface="Arial" pitchFamily="34" charset="0"/>
              </a:rPr>
              <a:t>U</a:t>
            </a:r>
            <a:r>
              <a:rPr lang="en-US" sz="4000">
                <a:latin typeface="Arial" pitchFamily="34" charset="0"/>
              </a:rPr>
              <a:t>sable</a:t>
            </a:r>
            <a:endParaRPr lang="en-US" sz="4800">
              <a:latin typeface="Arial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200400" y="2209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200400" y="2362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10000" y="1905000"/>
            <a:ext cx="502920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4000" b="1" dirty="0" smtClean="0">
                <a:solidFill>
                  <a:schemeClr val="accent2"/>
                </a:solidFill>
                <a:latin typeface="Arial" pitchFamily="34" charset="0"/>
              </a:rPr>
              <a:t>Load factor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</a:rPr>
              <a:t>or loss factor</a:t>
            </a:r>
            <a:r>
              <a:rPr lang="en-US" sz="4000" b="1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endParaRPr lang="en-US" sz="32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057400" y="5334000"/>
            <a:ext cx="68580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3600" b="1" u="sng" dirty="0" smtClean="0">
                <a:latin typeface="Arial" pitchFamily="34" charset="0"/>
              </a:rPr>
              <a:t>22,000 </a:t>
            </a:r>
            <a:r>
              <a:rPr lang="en-US" sz="3600" b="1" dirty="0">
                <a:latin typeface="Arial" pitchFamily="34" charset="0"/>
              </a:rPr>
              <a:t>=  </a:t>
            </a:r>
            <a:r>
              <a:rPr lang="en-US" sz="3600" b="1" dirty="0" smtClean="0">
                <a:latin typeface="Arial" pitchFamily="34" charset="0"/>
              </a:rPr>
              <a:t>1.10 or 10% “load” </a:t>
            </a:r>
            <a:endParaRPr lang="en-US" sz="3600" b="1" dirty="0">
              <a:latin typeface="Arial" pitchFamily="34" charset="0"/>
            </a:endParaRPr>
          </a:p>
          <a:p>
            <a:pPr algn="l" eaLnBrk="0" hangingPunct="0"/>
            <a:r>
              <a:rPr lang="en-US" sz="3600" b="1" dirty="0" smtClean="0">
                <a:latin typeface="Arial" pitchFamily="34" charset="0"/>
              </a:rPr>
              <a:t>20,000</a:t>
            </a:r>
            <a:endParaRPr lang="en-US" sz="3600" b="1" dirty="0">
              <a:latin typeface="Arial" pitchFamily="34" charset="0"/>
            </a:endParaRP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“Core” or Load Factor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934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657600" y="2819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657600" y="2590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191000" y="2286000"/>
            <a:ext cx="11846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5600" dirty="0" smtClean="0">
                <a:solidFill>
                  <a:schemeClr val="accent2"/>
                </a:solidFill>
                <a:latin typeface="Arial" pitchFamily="34" charset="0"/>
              </a:rPr>
              <a:t>ER</a:t>
            </a:r>
            <a:endParaRPr lang="en-US" sz="56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95400" y="4038601"/>
            <a:ext cx="59849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4000" b="1" u="sng" dirty="0" smtClean="0">
                <a:latin typeface="Arial" pitchFamily="34" charset="0"/>
              </a:rPr>
              <a:t>20,000 </a:t>
            </a:r>
            <a:r>
              <a:rPr lang="en-US" sz="4000" b="1" dirty="0">
                <a:latin typeface="Arial" pitchFamily="34" charset="0"/>
              </a:rPr>
              <a:t>= </a:t>
            </a:r>
            <a:r>
              <a:rPr lang="en-US" sz="4000" b="1" dirty="0" smtClean="0">
                <a:latin typeface="Arial" pitchFamily="34" charset="0"/>
              </a:rPr>
              <a:t>90.91%</a:t>
            </a:r>
            <a:endParaRPr lang="en-US" sz="4000" b="1" dirty="0">
              <a:latin typeface="Arial" pitchFamily="34" charset="0"/>
            </a:endParaRPr>
          </a:p>
          <a:p>
            <a:pPr algn="l" eaLnBrk="0" hangingPunct="0"/>
            <a:r>
              <a:rPr lang="en-US" sz="4000" b="1" dirty="0" smtClean="0">
                <a:latin typeface="Arial" pitchFamily="34" charset="0"/>
              </a:rPr>
              <a:t>22,000</a:t>
            </a:r>
            <a:endParaRPr lang="en-US" sz="4000" b="1" dirty="0">
              <a:latin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066800" y="2667000"/>
            <a:ext cx="26273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4800" b="1">
                <a:solidFill>
                  <a:schemeClr val="accent2"/>
                </a:solidFill>
                <a:latin typeface="Arial" pitchFamily="34" charset="0"/>
              </a:rPr>
              <a:t>R</a:t>
            </a:r>
            <a:r>
              <a:rPr lang="en-US" sz="4800">
                <a:latin typeface="Arial" pitchFamily="34" charset="0"/>
              </a:rPr>
              <a:t>entable</a:t>
            </a:r>
            <a:endParaRPr lang="en-US" sz="4800" u="sng">
              <a:latin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066800" y="1981200"/>
            <a:ext cx="23431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4600" b="1" u="sng">
                <a:solidFill>
                  <a:schemeClr val="accent2"/>
                </a:solidFill>
                <a:latin typeface="Arial" pitchFamily="34" charset="0"/>
              </a:rPr>
              <a:t>U</a:t>
            </a:r>
            <a:r>
              <a:rPr lang="en-US" sz="4000" u="sng">
                <a:latin typeface="Arial" pitchFamily="34" charset="0"/>
              </a:rPr>
              <a:t>sable </a:t>
            </a:r>
            <a:r>
              <a:rPr lang="en-US" sz="4000" u="sng"/>
              <a:t>   </a:t>
            </a:r>
            <a:endParaRPr lang="en-US" sz="480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57200" y="3810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" pitchFamily="34" charset="0"/>
              </a:rPr>
              <a:t>Efficiency </a:t>
            </a:r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</a:rPr>
              <a:t>Ratio or inverse of Load factor</a:t>
            </a:r>
            <a:endParaRPr lang="en-US" sz="48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0363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0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000" b="1">
                <a:solidFill>
                  <a:schemeClr val="accent2"/>
                </a:solidFill>
              </a:rPr>
              <a:t>Commercial Leases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495800"/>
          </a:xfrm>
        </p:spPr>
        <p:txBody>
          <a:bodyPr/>
          <a:lstStyle/>
          <a:p>
            <a:r>
              <a:rPr lang="en-US" dirty="0"/>
              <a:t>Commercial leases can be </a:t>
            </a:r>
            <a:r>
              <a:rPr lang="en-US" dirty="0" smtClean="0"/>
              <a:t>gross “full service” </a:t>
            </a:r>
            <a:r>
              <a:rPr lang="en-US" dirty="0"/>
              <a:t>leases or </a:t>
            </a:r>
            <a:r>
              <a:rPr lang="en-US" dirty="0" smtClean="0"/>
              <a:t>triple </a:t>
            </a:r>
            <a:r>
              <a:rPr lang="en-US" dirty="0"/>
              <a:t>net </a:t>
            </a:r>
            <a:r>
              <a:rPr lang="en-US" dirty="0" smtClean="0"/>
              <a:t>leases.</a:t>
            </a:r>
            <a:endParaRPr lang="en-US" dirty="0"/>
          </a:p>
          <a:p>
            <a:r>
              <a:rPr lang="en-US" dirty="0"/>
              <a:t>Most </a:t>
            </a:r>
            <a:r>
              <a:rPr lang="en-US" dirty="0" smtClean="0"/>
              <a:t>multi-tenant buildings use some </a:t>
            </a:r>
            <a:r>
              <a:rPr lang="en-US" dirty="0"/>
              <a:t>sort of net </a:t>
            </a:r>
            <a:r>
              <a:rPr lang="en-US" dirty="0" smtClean="0"/>
              <a:t>lease, but single tenant buildings are more likely to be triple net.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219200" y="4724400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51054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Gross Lease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934200" y="50292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  </a:t>
            </a:r>
            <a:r>
              <a:rPr lang="en-US" b="1" dirty="0" smtClean="0">
                <a:latin typeface="Arial" pitchFamily="34" charset="0"/>
              </a:rPr>
              <a:t>Triple or Absolute Net </a:t>
            </a:r>
            <a:r>
              <a:rPr lang="en-US" b="1" dirty="0">
                <a:latin typeface="Arial" pitchFamily="34" charset="0"/>
              </a:rPr>
              <a:t>Lease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00400" y="4876800"/>
            <a:ext cx="2819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</a:rPr>
              <a:t> “Net Lease” where we pay see some pass through items (i.e. property taxes and insurance)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429000" y="4191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Most Common</a:t>
            </a:r>
          </a:p>
        </p:txBody>
      </p:sp>
    </p:spTree>
    <p:extLst>
      <p:ext uri="{BB962C8B-B14F-4D97-AF65-F5344CB8AC3E}">
        <p14:creationId xmlns:p14="http://schemas.microsoft.com/office/powerpoint/2010/main" val="37429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rent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Base rent (flat, indexed, graduated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Measured space </a:t>
            </a:r>
            <a:r>
              <a:rPr lang="en-US" sz="2800" dirty="0" smtClean="0"/>
              <a:t>(RBA,  defined by BOMA)</a:t>
            </a:r>
          </a:p>
          <a:p>
            <a:r>
              <a:rPr lang="en-US" sz="2800" dirty="0" smtClean="0"/>
              <a:t>Tenant improvements (who pays, how much, removal, how generic, work letters, who does the work)</a:t>
            </a:r>
          </a:p>
          <a:p>
            <a:r>
              <a:rPr lang="en-US" sz="2800" dirty="0" smtClean="0"/>
              <a:t>Lease term (commences, renewals, cancellation, penalties)</a:t>
            </a:r>
          </a:p>
          <a:p>
            <a:r>
              <a:rPr lang="en-US" sz="2800" dirty="0" smtClean="0"/>
              <a:t>How indexed? If at all, peer group defined if “market based”</a:t>
            </a:r>
          </a:p>
          <a:p>
            <a:r>
              <a:rPr lang="en-US" sz="2800" dirty="0" smtClean="0"/>
              <a:t>Options to renew, move, expand, contract or downsize.</a:t>
            </a:r>
          </a:p>
          <a:p>
            <a:r>
              <a:rPr lang="en-US" sz="2800" dirty="0" smtClean="0"/>
              <a:t>Parking allowances (free, paid, utilization)</a:t>
            </a:r>
          </a:p>
          <a:p>
            <a:r>
              <a:rPr lang="en-US" sz="2800" dirty="0" smtClean="0"/>
              <a:t>Lighting and power use</a:t>
            </a:r>
          </a:p>
          <a:p>
            <a:r>
              <a:rPr lang="en-US" sz="2800" dirty="0" smtClean="0"/>
              <a:t>Operating expenses, maintenance and repair expenses</a:t>
            </a:r>
          </a:p>
          <a:p>
            <a:r>
              <a:rPr lang="en-US" sz="2800" dirty="0" smtClean="0"/>
              <a:t>Non-disturbance</a:t>
            </a:r>
          </a:p>
          <a:p>
            <a:r>
              <a:rPr lang="en-US" sz="2800" dirty="0" smtClean="0"/>
              <a:t>Deposits and guarantees, Authority to modify</a:t>
            </a:r>
          </a:p>
          <a:p>
            <a:r>
              <a:rPr lang="en-US" sz="2800" dirty="0" smtClean="0"/>
              <a:t>Many others depending on market and property type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7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operating expenses?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CAM (Common area expenses: defined)</a:t>
            </a:r>
          </a:p>
          <a:p>
            <a:r>
              <a:rPr lang="en-US" dirty="0" smtClean="0"/>
              <a:t>Maintenance defined so as not to include capital improvements without approval.</a:t>
            </a:r>
          </a:p>
          <a:p>
            <a:pPr lvl="1"/>
            <a:r>
              <a:rPr lang="en-US" dirty="0" smtClean="0"/>
              <a:t>i.e. Janitorial, cleaning supplies, landscaping, snow removal, sweeping, etc.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Property Taxes</a:t>
            </a:r>
          </a:p>
          <a:p>
            <a:r>
              <a:rPr lang="en-US" dirty="0" smtClean="0"/>
              <a:t>Property Insurance</a:t>
            </a:r>
          </a:p>
          <a:p>
            <a:r>
              <a:rPr lang="en-US" dirty="0" smtClean="0"/>
              <a:t>Sewer and water, utilities, trash removal, credits for recycling salvage</a:t>
            </a:r>
          </a:p>
          <a:p>
            <a:r>
              <a:rPr lang="en-US" dirty="0" smtClean="0"/>
              <a:t>Management (?) and admin charges on pass </a:t>
            </a:r>
            <a:r>
              <a:rPr lang="en-US" dirty="0" err="1" smtClean="0"/>
              <a:t>throughs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For retail there are many more, i.e. advertising and marketing fees, events and specialty promotions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6200" y="346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Proforma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Forecasting rents starts with the rent roll</a:t>
            </a:r>
          </a:p>
          <a:p>
            <a:r>
              <a:rPr lang="en-US" dirty="0" smtClean="0"/>
              <a:t>Vacancies are then considered based on:</a:t>
            </a:r>
          </a:p>
          <a:p>
            <a:pPr lvl="1"/>
            <a:r>
              <a:rPr lang="en-US" dirty="0" smtClean="0"/>
              <a:t>Current property vacancy</a:t>
            </a:r>
          </a:p>
          <a:p>
            <a:pPr lvl="1"/>
            <a:r>
              <a:rPr lang="en-US" dirty="0" smtClean="0"/>
              <a:t>Market vacancy for peer set</a:t>
            </a:r>
          </a:p>
          <a:p>
            <a:pPr lvl="1"/>
            <a:r>
              <a:rPr lang="en-US" dirty="0" smtClean="0"/>
              <a:t>Probability of lease renewal </a:t>
            </a:r>
          </a:p>
          <a:p>
            <a:pPr lvl="2"/>
            <a:r>
              <a:rPr lang="en-US" dirty="0" smtClean="0"/>
              <a:t>Type of tenant, size, tenant improvements</a:t>
            </a:r>
          </a:p>
          <a:p>
            <a:pPr lvl="1"/>
            <a:r>
              <a:rPr lang="en-US" dirty="0" smtClean="0"/>
              <a:t>Time to re-lease is a critical assumption and often runs years not months</a:t>
            </a:r>
          </a:p>
          <a:p>
            <a:pPr lvl="1"/>
            <a:r>
              <a:rPr lang="en-US" dirty="0" smtClean="0"/>
              <a:t>Lease commissions and renewals must be factored in.</a:t>
            </a:r>
          </a:p>
          <a:p>
            <a:pPr lvl="1"/>
            <a:r>
              <a:rPr lang="en-US" dirty="0" smtClean="0"/>
              <a:t>Every lease must be part of a detailed lease by lease </a:t>
            </a:r>
            <a:r>
              <a:rPr lang="en-US" dirty="0" err="1" smtClean="0"/>
              <a:t>proforma</a:t>
            </a:r>
            <a:r>
              <a:rPr lang="en-US" dirty="0" smtClean="0"/>
              <a:t> so that stops and caps can be considered for operating expenses that may be paid by landlord.</a:t>
            </a:r>
          </a:p>
          <a:p>
            <a:pPr lvl="1"/>
            <a:r>
              <a:rPr lang="en-US" dirty="0" smtClean="0"/>
              <a:t>Sometimes the discount rate for DCF analysis can vary by tenant risk weight in the rent roll.</a:t>
            </a:r>
          </a:p>
          <a:p>
            <a:pPr lvl="1"/>
            <a:r>
              <a:rPr lang="en-US" dirty="0" smtClean="0"/>
              <a:t>Tenant retention is a marketing and management art.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6200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Keep in mind the need to segment market by quality, location and tenant size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629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long does it take to re-lease Class A office space? (as of Oct 24,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Atlanta 34.7 months</a:t>
            </a:r>
          </a:p>
          <a:p>
            <a:r>
              <a:rPr lang="en-US" dirty="0" smtClean="0"/>
              <a:t>Boston 26.5 months</a:t>
            </a:r>
          </a:p>
          <a:p>
            <a:r>
              <a:rPr lang="en-US" dirty="0" smtClean="0"/>
              <a:t>Detroit 49.6 months</a:t>
            </a:r>
          </a:p>
          <a:p>
            <a:r>
              <a:rPr lang="en-US" dirty="0" smtClean="0"/>
              <a:t>San Francisco 22.8 months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affects the probability of renewal?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Below market rent adjustment based on a fixed or modest increase.</a:t>
            </a:r>
          </a:p>
          <a:p>
            <a:r>
              <a:rPr lang="en-US" dirty="0" smtClean="0"/>
              <a:t>Financial distress of tenant as indicated by high space per worker (downsizing)</a:t>
            </a:r>
          </a:p>
          <a:p>
            <a:r>
              <a:rPr lang="en-US" dirty="0" smtClean="0"/>
              <a:t>The level of TI invested by the tenant or the customization of the space.</a:t>
            </a:r>
          </a:p>
          <a:p>
            <a:r>
              <a:rPr lang="en-US" dirty="0" smtClean="0"/>
              <a:t>Size of tenant.</a:t>
            </a:r>
          </a:p>
          <a:p>
            <a:r>
              <a:rPr lang="en-US" dirty="0" smtClean="0"/>
              <a:t>Age of tenant business and if they have renewed before.</a:t>
            </a:r>
          </a:p>
          <a:p>
            <a:r>
              <a:rPr lang="en-US" dirty="0" smtClean="0"/>
              <a:t>Proactive management.  Asking them if they are happy?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n-US" sz="4800" b="1">
                <a:solidFill>
                  <a:schemeClr val="accent2"/>
                </a:solidFill>
              </a:rPr>
              <a:t>Introduction to Leases</a:t>
            </a:r>
            <a:r>
              <a:rPr lang="en-US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4958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A lease is a legal contract between a tenant (lessee) and landlord (</a:t>
            </a:r>
            <a:r>
              <a:rPr lang="en-US" dirty="0" err="1"/>
              <a:t>lessor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</a:pPr>
            <a:r>
              <a:rPr lang="en-US" dirty="0"/>
              <a:t>Specifies the rights and obligations of the owner and user</a:t>
            </a:r>
          </a:p>
          <a:p>
            <a:pPr>
              <a:lnSpc>
                <a:spcPct val="105000"/>
              </a:lnSpc>
            </a:pPr>
            <a:r>
              <a:rPr lang="en-US" dirty="0"/>
              <a:t>A lease divides the “bundle of rights” in real estate into two interests</a:t>
            </a:r>
          </a:p>
          <a:p>
            <a:pPr lvl="1">
              <a:lnSpc>
                <a:spcPct val="105000"/>
              </a:lnSpc>
            </a:pPr>
            <a:r>
              <a:rPr lang="en-US" sz="2800" dirty="0"/>
              <a:t>Owner’s Leased Fee Interest</a:t>
            </a:r>
          </a:p>
          <a:p>
            <a:pPr lvl="1">
              <a:lnSpc>
                <a:spcPct val="105000"/>
              </a:lnSpc>
            </a:pPr>
            <a:r>
              <a:rPr lang="en-US" sz="2800" dirty="0" smtClean="0"/>
              <a:t>Tenant’s </a:t>
            </a:r>
            <a:r>
              <a:rPr lang="en-US" sz="2800" dirty="0"/>
              <a:t>Leasehold Estate</a:t>
            </a:r>
          </a:p>
        </p:txBody>
      </p:sp>
    </p:spTree>
    <p:extLst>
      <p:ext uri="{BB962C8B-B14F-4D97-AF65-F5344CB8AC3E}">
        <p14:creationId xmlns:p14="http://schemas.microsoft.com/office/powerpoint/2010/main" val="19140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contentious negotiation issues for all leases?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Prorating formulas for pass-</a:t>
            </a:r>
            <a:r>
              <a:rPr lang="en-US" dirty="0" err="1" smtClean="0"/>
              <a:t>throughs</a:t>
            </a:r>
            <a:endParaRPr lang="en-US" dirty="0" smtClean="0"/>
          </a:p>
          <a:p>
            <a:r>
              <a:rPr lang="en-US" dirty="0" smtClean="0"/>
              <a:t>The right to audit for tenant or landlord</a:t>
            </a:r>
          </a:p>
          <a:p>
            <a:r>
              <a:rPr lang="en-US" dirty="0" smtClean="0"/>
              <a:t>Caps on specific expense items or totals per year</a:t>
            </a:r>
          </a:p>
          <a:p>
            <a:r>
              <a:rPr lang="en-US" dirty="0" smtClean="0"/>
              <a:t>Capital improvements </a:t>
            </a:r>
            <a:r>
              <a:rPr lang="en-US" dirty="0" err="1" smtClean="0"/>
              <a:t>vs</a:t>
            </a:r>
            <a:r>
              <a:rPr lang="en-US" dirty="0" smtClean="0"/>
              <a:t> maintenance and repair</a:t>
            </a:r>
          </a:p>
          <a:p>
            <a:r>
              <a:rPr lang="en-US" dirty="0" smtClean="0"/>
              <a:t>Questionable operating expenses like accounting, legal, memberships, travel, data maintenance and data backup.</a:t>
            </a:r>
          </a:p>
          <a:p>
            <a:r>
              <a:rPr lang="en-US" dirty="0" smtClean="0"/>
              <a:t>Assignment of lease space, sublet rights, signage.</a:t>
            </a:r>
          </a:p>
          <a:p>
            <a:r>
              <a:rPr lang="en-US" dirty="0" smtClean="0"/>
              <a:t>Acts of nature: fire, flood, earthquake, or crimes and required responses by each.</a:t>
            </a:r>
          </a:p>
          <a:p>
            <a:r>
              <a:rPr lang="en-US" dirty="0" smtClean="0"/>
              <a:t>Mold and toxic materials on site.</a:t>
            </a:r>
          </a:p>
          <a:p>
            <a:r>
              <a:rPr lang="en-US" dirty="0" smtClean="0"/>
              <a:t>Enforcement mechanisms on any issues of dispute (arbitration, LOC, termination penalties)</a:t>
            </a:r>
          </a:p>
          <a:p>
            <a:endParaRPr lang="en-US" dirty="0" smtClean="0"/>
          </a:p>
          <a:p>
            <a:r>
              <a:rPr lang="en-US" dirty="0" smtClean="0"/>
              <a:t>Other issues vary by property type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Lease term and options to renew</a:t>
            </a:r>
          </a:p>
          <a:p>
            <a:r>
              <a:rPr lang="en-US" dirty="0" smtClean="0"/>
              <a:t>Base rent adjustment formulas (i.e. PPI, CPI, % of CPI, Fixed rates, min’s, maxes by year or term and time period used to determine)</a:t>
            </a:r>
          </a:p>
          <a:p>
            <a:r>
              <a:rPr lang="en-US" dirty="0" smtClean="0"/>
              <a:t>Lease renewals at market (how defined, when determined)</a:t>
            </a:r>
          </a:p>
          <a:p>
            <a:r>
              <a:rPr lang="en-US" dirty="0" smtClean="0"/>
              <a:t>TI (tenant improvements) and how spent, access to site, who’s contractors used, free rent, access prior to lease starting date, indemnity from TI work issues.</a:t>
            </a:r>
          </a:p>
          <a:p>
            <a:r>
              <a:rPr lang="en-US" dirty="0" smtClean="0"/>
              <a:t>Parking may or may not be a key issue depending on site use intensity</a:t>
            </a:r>
          </a:p>
          <a:p>
            <a:r>
              <a:rPr lang="en-US" dirty="0" smtClean="0"/>
              <a:t>Cleaning timing, lights, recycling, LEED requirements.</a:t>
            </a:r>
          </a:p>
          <a:p>
            <a:r>
              <a:rPr lang="en-US" dirty="0" smtClean="0"/>
              <a:t>Removal of electronics and wireless equipment</a:t>
            </a:r>
          </a:p>
          <a:p>
            <a:r>
              <a:rPr lang="en-US" dirty="0" smtClean="0"/>
              <a:t>Others? Exclusive floor, exclusive elevators, signage?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Right to go dark</a:t>
            </a:r>
          </a:p>
          <a:p>
            <a:r>
              <a:rPr lang="en-US" dirty="0" smtClean="0"/>
              <a:t>Right to terminate, move, expand, contract</a:t>
            </a:r>
          </a:p>
          <a:p>
            <a:r>
              <a:rPr lang="en-US" dirty="0" smtClean="0"/>
              <a:t>Right to lease in nearby sites (radius restrictions)</a:t>
            </a:r>
          </a:p>
          <a:p>
            <a:r>
              <a:rPr lang="en-US" dirty="0" smtClean="0"/>
              <a:t>Break point sales, if any</a:t>
            </a:r>
          </a:p>
          <a:p>
            <a:r>
              <a:rPr lang="en-US" dirty="0" smtClean="0"/>
              <a:t>Percentage of sales for overage and excluded items</a:t>
            </a:r>
          </a:p>
          <a:p>
            <a:r>
              <a:rPr lang="en-US" dirty="0" smtClean="0"/>
              <a:t>Exclusive merchandise clauses and enforcement mechanisms</a:t>
            </a:r>
          </a:p>
          <a:p>
            <a:r>
              <a:rPr lang="en-US" dirty="0" smtClean="0"/>
              <a:t>Contingency to terminate based on certain anchors not going dark or percentage of total center operating (Co-tenancy)</a:t>
            </a:r>
          </a:p>
          <a:p>
            <a:r>
              <a:rPr lang="en-US" dirty="0" smtClean="0"/>
              <a:t>Remedies when rogue tenants violate lease clauses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0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those in the office list, add</a:t>
            </a:r>
          </a:p>
          <a:p>
            <a:pPr lvl="1"/>
            <a:r>
              <a:rPr lang="en-US" dirty="0" smtClean="0"/>
              <a:t>Power availability and K-watts</a:t>
            </a:r>
          </a:p>
          <a:p>
            <a:pPr lvl="1"/>
            <a:r>
              <a:rPr lang="en-US" dirty="0" smtClean="0"/>
              <a:t>Power back up</a:t>
            </a:r>
          </a:p>
          <a:p>
            <a:pPr lvl="1"/>
            <a:r>
              <a:rPr lang="en-US" dirty="0" smtClean="0"/>
              <a:t>Water and sewer access</a:t>
            </a:r>
          </a:p>
          <a:p>
            <a:pPr lvl="1"/>
            <a:r>
              <a:rPr lang="en-US" dirty="0" smtClean="0"/>
              <a:t>Hazardous substances on site and handling</a:t>
            </a:r>
          </a:p>
          <a:p>
            <a:pPr lvl="1"/>
            <a:r>
              <a:rPr lang="en-US" dirty="0" smtClean="0"/>
              <a:t>Who gets benefits of green house gas credits, if any?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42" y="2863213"/>
            <a:ext cx="296291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220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+mn-lt"/>
                <a:cs typeface="Times New Roman" pitchFamily="18" charset="0"/>
              </a:rPr>
              <a:t>The Building Block of Investment Value Begins With the Tenant and Lease</a:t>
            </a:r>
            <a:r>
              <a:rPr lang="en-US" sz="3200" dirty="0"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3200" dirty="0">
                <a:latin typeface="Arial Black" pitchFamily="34" charset="0"/>
                <a:cs typeface="Times New Roman" pitchFamily="18" charset="0"/>
              </a:rPr>
            </a:br>
            <a:endParaRPr lang="en-US" sz="3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" y="1050878"/>
            <a:ext cx="8686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25000"/>
              </a:spcBef>
              <a:buClr>
                <a:schemeClr val="tx2"/>
              </a:buClr>
              <a:buSzPct val="110000"/>
            </a:pPr>
            <a:r>
              <a:rPr lang="en-US" dirty="0" smtClean="0">
                <a:latin typeface="+mn-lt"/>
                <a:cs typeface="Times New Roman" pitchFamily="18" charset="0"/>
              </a:rPr>
              <a:t>The </a:t>
            </a:r>
            <a:r>
              <a:rPr lang="en-US" dirty="0">
                <a:latin typeface="+mn-lt"/>
                <a:cs typeface="Times New Roman" pitchFamily="18" charset="0"/>
              </a:rPr>
              <a:t>value of a building is primarily the summed value of the net productivity of leased space, as now constrained by lease contracts and as affected by operating expenses, market trends and longer term </a:t>
            </a:r>
            <a:r>
              <a:rPr lang="en-US" dirty="0" smtClean="0">
                <a:latin typeface="+mn-lt"/>
                <a:cs typeface="Times New Roman" pitchFamily="18" charset="0"/>
              </a:rPr>
              <a:t>prospects.   If each stone is the size of the tenant,</a:t>
            </a:r>
          </a:p>
          <a:p>
            <a:pPr marL="0" indent="0">
              <a:spcBef>
                <a:spcPct val="25000"/>
              </a:spcBef>
              <a:buClr>
                <a:schemeClr val="tx2"/>
              </a:buClr>
              <a:buSzPct val="110000"/>
            </a:pPr>
            <a:r>
              <a:rPr lang="en-US" dirty="0">
                <a:latin typeface="+mn-lt"/>
                <a:cs typeface="Times New Roman" pitchFamily="18" charset="0"/>
              </a:rPr>
              <a:t>w</a:t>
            </a:r>
            <a:r>
              <a:rPr lang="en-US" dirty="0" smtClean="0">
                <a:latin typeface="+mn-lt"/>
                <a:cs typeface="Times New Roman" pitchFamily="18" charset="0"/>
              </a:rPr>
              <a:t>hich stack is riskier?</a:t>
            </a:r>
            <a:endParaRPr lang="en-US" dirty="0">
              <a:latin typeface="+mn-lt"/>
            </a:endParaRPr>
          </a:p>
          <a:p>
            <a:pPr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Char char="¨"/>
            </a:pPr>
            <a:endParaRPr lang="en-US" dirty="0">
              <a:latin typeface="Arial Black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68" y="2505074"/>
            <a:ext cx="3234832" cy="293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495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Lease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2303"/>
            <a:ext cx="8229600" cy="4525963"/>
          </a:xfrm>
        </p:spPr>
        <p:txBody>
          <a:bodyPr/>
          <a:lstStyle/>
          <a:p>
            <a:r>
              <a:rPr lang="en-US" dirty="0" smtClean="0"/>
              <a:t>The pattern of the cash flow matters to both the landlord and tenant and requires some way to compare leases.  Which of these leases  is best for the landlord? Tenant?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3124200"/>
            <a:ext cx="0" cy="3048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6172200"/>
            <a:ext cx="7391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01000" y="594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43000" y="4953000"/>
            <a:ext cx="0" cy="1175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43000" y="4191000"/>
            <a:ext cx="6858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9600" y="4648200"/>
            <a:ext cx="7391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76400" y="5257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76400" y="5257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43200" y="4572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43200" y="4495800"/>
            <a:ext cx="5257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01000" y="383255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06443" y="463731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60871" y="426798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5600" y="5072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 Black" pitchFamily="34" charset="0"/>
                <a:cs typeface="Times New Roman" pitchFamily="18" charset="0"/>
              </a:rPr>
              <a:t>Types of Lease </a:t>
            </a: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Financial Analysis</a:t>
            </a:r>
            <a:endParaRPr lang="en-US" sz="3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143000" y="6613525"/>
            <a:ext cx="838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143000" y="838200"/>
            <a:ext cx="7772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The net present value of the lease for the entire period of the lease</a:t>
            </a: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lease costs per period on a level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average basis (note many brokers incorrectly call this effective rent)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The total dollar outflow or to be received</a:t>
            </a: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The net present value of the lease per square foot</a:t>
            </a: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The effective level rent payment or receipt per square foot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. (our preferred method)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8457" y="6003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1143000" y="6613525"/>
            <a:ext cx="838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228600" y="990600"/>
            <a:ext cx="8915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5000"/>
              </a:spcBef>
              <a:buClr>
                <a:schemeClr val="tx2"/>
              </a:buClr>
              <a:buSzPct val="110000"/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Effective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Annualized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Rent or “Annuitized Lease Value” :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Once the present value of the rent is calculated it can be converted to the mathematically equivalent present value flow based on a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steady  annual or monthly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flow of level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payments.</a:t>
            </a:r>
          </a:p>
          <a:p>
            <a:pPr>
              <a:spcBef>
                <a:spcPct val="25000"/>
              </a:spcBef>
              <a:buClr>
                <a:schemeClr val="tx2"/>
              </a:buClr>
              <a:buSzPct val="110000"/>
            </a:pPr>
            <a:r>
              <a:rPr lang="en-US" sz="2400" dirty="0" smtClean="0">
                <a:cs typeface="Times New Roman" pitchFamily="18" charset="0"/>
              </a:rPr>
              <a:t>Annuitized Rent Per Square Foot allows you to adjust for different sizes.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0" y="228600"/>
            <a:ext cx="571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Effective Rent Calculation for the landlord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7924800" cy="2133600"/>
          </a:xfrm>
        </p:spPr>
        <p:txBody>
          <a:bodyPr>
            <a:normAutofit fontScale="85000" lnSpcReduction="20000"/>
          </a:bodyPr>
          <a:lstStyle/>
          <a:p>
            <a:pPr hangingPunct="0">
              <a:buNone/>
            </a:pPr>
            <a:r>
              <a:rPr lang="en-US" dirty="0" smtClean="0"/>
              <a:t>						         k(LPV)</a:t>
            </a:r>
          </a:p>
          <a:p>
            <a:pPr hangingPunct="0">
              <a:buNone/>
            </a:pPr>
            <a:r>
              <a:rPr lang="en-US" dirty="0" smtClean="0"/>
              <a:t>Effective Rent per period   =   ------------------------</a:t>
            </a:r>
          </a:p>
          <a:p>
            <a:pPr hangingPunct="0">
              <a:buNone/>
            </a:pPr>
            <a:r>
              <a:rPr lang="en-US" dirty="0" smtClean="0"/>
              <a:t>                             			 (1+k)[1 - 1/(1+k)</a:t>
            </a:r>
            <a:r>
              <a:rPr lang="en-US" baseline="30000" dirty="0" smtClean="0"/>
              <a:t>T</a:t>
            </a:r>
            <a:r>
              <a:rPr lang="en-US" dirty="0" smtClean="0"/>
              <a:t>]</a:t>
            </a:r>
          </a:p>
          <a:p>
            <a:pPr hangingPunct="0">
              <a:buNone/>
            </a:pPr>
            <a:r>
              <a:rPr lang="en-US" dirty="0" smtClean="0"/>
              <a:t>This could be monthly or annual.</a:t>
            </a:r>
          </a:p>
          <a:p>
            <a:pPr hangingPunct="0">
              <a:buNone/>
            </a:pPr>
            <a:r>
              <a:rPr lang="en-US" dirty="0" smtClean="0"/>
              <a:t>Confusing? Try a visual example……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dirty="0" smtClean="0"/>
              <a:t> 	    CF2	CF3	          </a:t>
            </a:r>
            <a:r>
              <a:rPr lang="en-US" dirty="0" err="1" smtClean="0"/>
              <a:t>CFt</a:t>
            </a:r>
            <a:r>
              <a:rPr lang="en-US" dirty="0" smtClean="0"/>
              <a:t>	</a:t>
            </a:r>
          </a:p>
          <a:p>
            <a:pPr hangingPunct="0"/>
            <a:r>
              <a:rPr lang="de-DE" b="1" dirty="0" smtClean="0"/>
              <a:t>LPV </a:t>
            </a:r>
            <a:r>
              <a:rPr lang="de-DE" dirty="0" smtClean="0"/>
              <a:t>=CF1 + ------ + 	-------- +  .....+  ---------</a:t>
            </a:r>
            <a:endParaRPr lang="en-US" dirty="0" smtClean="0"/>
          </a:p>
          <a:p>
            <a:pPr hangingPunct="0"/>
            <a:r>
              <a:rPr lang="de-DE" dirty="0" smtClean="0"/>
              <a:t>	    1+k	(1+k)</a:t>
            </a:r>
            <a:r>
              <a:rPr lang="de-DE" baseline="30000" dirty="0" smtClean="0"/>
              <a:t>2</a:t>
            </a:r>
            <a:r>
              <a:rPr lang="de-DE" dirty="0" smtClean="0"/>
              <a:t>	        (1+k)</a:t>
            </a:r>
            <a:r>
              <a:rPr lang="de-DE" baseline="30000" dirty="0" smtClean="0"/>
              <a:t>t-1</a:t>
            </a:r>
            <a:r>
              <a:rPr lang="de-DE" dirty="0" smtClean="0"/>
              <a:t>	</a:t>
            </a:r>
          </a:p>
          <a:p>
            <a:pPr hangingPunct="0"/>
            <a:r>
              <a:rPr lang="de-DE" dirty="0" smtClean="0"/>
              <a:t> </a:t>
            </a:r>
            <a:endParaRPr lang="en-US" dirty="0" smtClean="0"/>
          </a:p>
          <a:p>
            <a:pPr hangingPunct="0"/>
            <a:r>
              <a:rPr lang="en-US" b="1" dirty="0" smtClean="0"/>
              <a:t>CF</a:t>
            </a:r>
            <a:r>
              <a:rPr lang="en-US" dirty="0" smtClean="0"/>
              <a:t> is the net cash flow received after all periodic operating expenses, </a:t>
            </a:r>
          </a:p>
          <a:p>
            <a:pPr hangingPunct="0"/>
            <a:r>
              <a:rPr lang="en-US" dirty="0" smtClean="0"/>
              <a:t>usually paid at the beginning of the period.</a:t>
            </a:r>
          </a:p>
          <a:p>
            <a:pPr hangingPunct="0"/>
            <a:r>
              <a:rPr lang="en-US" dirty="0" smtClean="0"/>
              <a:t>CF1 is the net cash flow to the landlord at the beginning of the lease in month 1</a:t>
            </a:r>
          </a:p>
          <a:p>
            <a:pPr hangingPunct="0"/>
            <a:r>
              <a:rPr lang="en-US" dirty="0" smtClean="0"/>
              <a:t>While </a:t>
            </a:r>
            <a:r>
              <a:rPr lang="en-US" dirty="0" err="1" smtClean="0"/>
              <a:t>CFt</a:t>
            </a:r>
            <a:r>
              <a:rPr lang="en-US" dirty="0" smtClean="0"/>
              <a:t> is the net cash flow in the last month of the lease at time t.  </a:t>
            </a:r>
          </a:p>
          <a:p>
            <a:pPr hangingPunct="0"/>
            <a:r>
              <a:rPr lang="en-US" dirty="0" smtClean="0"/>
              <a:t>From the tenant perspective the cash flow is not the net received but the total paid.  </a:t>
            </a:r>
          </a:p>
          <a:p>
            <a:pPr hangingPunct="0"/>
            <a:r>
              <a:rPr lang="en-US" b="1" dirty="0" smtClean="0"/>
              <a:t>K</a:t>
            </a:r>
            <a:r>
              <a:rPr lang="en-US" dirty="0" smtClean="0"/>
              <a:t> is the discount rate used to bring the cash flows back to present value.</a:t>
            </a:r>
          </a:p>
          <a:p>
            <a:pPr hangingPunct="0"/>
            <a:r>
              <a:rPr lang="en-US" dirty="0" smtClean="0"/>
              <a:t>Last we convert this present value to a level annuity like a flat payment as follows: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Rent Pattern is converted to an equivalent flat payment for the entire lease period.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 =</a:t>
                      </a:r>
                      <a:r>
                        <a:rPr lang="en-US" baseline="0" dirty="0" smtClean="0"/>
                        <a:t>  $25 PSFT</a:t>
                      </a:r>
                    </a:p>
                    <a:p>
                      <a:r>
                        <a:rPr lang="en-US" baseline="0" dirty="0" smtClean="0"/>
                        <a:t>No 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Rent $40 PSF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Rent $50</a:t>
                      </a:r>
                      <a:r>
                        <a:rPr lang="en-US" baseline="0" dirty="0" smtClean="0"/>
                        <a:t> PSF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Rent $60 PSF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" y="3886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3886200"/>
            <a:ext cx="1600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-$25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32766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$40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30480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$50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86600" y="2895600"/>
            <a:ext cx="1600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$60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5562600"/>
            <a:ext cx="8153400" cy="0"/>
          </a:xfrm>
          <a:prstGeom prst="line">
            <a:avLst/>
          </a:prstGeom>
          <a:ln w="130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5105400"/>
            <a:ext cx="7907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Rent Annual Calculation using 10% discount </a:t>
            </a:r>
            <a:r>
              <a:rPr lang="en-US" sz="2400" dirty="0" smtClean="0"/>
              <a:t>rate</a:t>
            </a:r>
            <a:r>
              <a:rPr lang="en-US" dirty="0" smtClean="0"/>
              <a:t>  = $20.77</a:t>
            </a:r>
          </a:p>
          <a:p>
            <a:endParaRPr lang="en-US" dirty="0" smtClean="0"/>
          </a:p>
          <a:p>
            <a:r>
              <a:rPr lang="en-US" dirty="0" smtClean="0"/>
              <a:t>Could you guess at $20.77 from the above pattern or compare to another lease </a:t>
            </a:r>
          </a:p>
          <a:p>
            <a:r>
              <a:rPr lang="en-US" dirty="0" smtClean="0"/>
              <a:t>with a different pattern?  That is why we need the calculation, so we can compare </a:t>
            </a:r>
          </a:p>
          <a:p>
            <a:r>
              <a:rPr lang="en-US" dirty="0" smtClean="0"/>
              <a:t>Leases.  Note: discount rates need not be the same for landlords and tenants.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4479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Names of owners &amp; </a:t>
            </a:r>
            <a:r>
              <a:rPr lang="en-US" sz="3600" dirty="0" smtClean="0"/>
              <a:t>tenants with authority to contract</a:t>
            </a:r>
            <a:endParaRPr lang="en-US" sz="3600" dirty="0"/>
          </a:p>
          <a:p>
            <a:r>
              <a:rPr lang="en-US" sz="3600" dirty="0"/>
              <a:t>Description of property</a:t>
            </a:r>
          </a:p>
          <a:p>
            <a:r>
              <a:rPr lang="en-US" sz="3600" dirty="0" smtClean="0"/>
              <a:t>Consideration (deposit or something of value)</a:t>
            </a:r>
            <a:endParaRPr lang="en-US" sz="3600" dirty="0"/>
          </a:p>
          <a:p>
            <a:r>
              <a:rPr lang="en-US" sz="3600" dirty="0"/>
              <a:t>Legality of </a:t>
            </a:r>
            <a:r>
              <a:rPr lang="en-US" sz="3600" dirty="0" smtClean="0"/>
              <a:t>leased space (building and zoning code compliance, etc.)</a:t>
            </a:r>
          </a:p>
          <a:p>
            <a:r>
              <a:rPr lang="en-US" sz="3600" dirty="0" smtClean="0"/>
              <a:t>Offer </a:t>
            </a:r>
            <a:r>
              <a:rPr lang="en-US" sz="3600" dirty="0"/>
              <a:t>and </a:t>
            </a:r>
            <a:r>
              <a:rPr lang="en-US" sz="3600" dirty="0" smtClean="0"/>
              <a:t>acceptance of the contract</a:t>
            </a: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Requirements of a Valid Commercial Lease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143000" y="6613525"/>
            <a:ext cx="838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066800" y="1221512"/>
            <a:ext cx="7391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Step 1)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Calculate the Lease Present </a:t>
            </a:r>
          </a:p>
          <a:p>
            <a:pPr marL="742950" lvl="1" indent="-28575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Value,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LPV, as described earlier (monthly </a:t>
            </a:r>
            <a:r>
              <a:rPr lang="en-US" sz="2400" dirty="0" smtClean="0">
                <a:cs typeface="Times New Roman" pitchFamily="18" charset="0"/>
              </a:rPr>
              <a:t>or annual) using beginning of period payments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742950" lvl="1" indent="-28575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Step 2)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Calculate the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Annuitized Value 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("Level Annuity Payment") of the LPV</a:t>
            </a:r>
          </a:p>
          <a:p>
            <a:pPr marL="742950" lvl="1" indent="-28575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				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066800" y="152400"/>
            <a:ext cx="79121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One more time: Annuitized or Effective </a:t>
            </a:r>
            <a:r>
              <a:rPr lang="en-US" sz="3200" dirty="0">
                <a:solidFill>
                  <a:schemeClr val="tx2"/>
                </a:solidFill>
              </a:rPr>
              <a:t>Rent Calculation Procedure</a:t>
            </a:r>
          </a:p>
        </p:txBody>
      </p:sp>
      <p:graphicFrame>
        <p:nvGraphicFramePr>
          <p:cNvPr id="157704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63553607"/>
              </p:ext>
            </p:extLst>
          </p:nvPr>
        </p:nvGraphicFramePr>
        <p:xfrm>
          <a:off x="1676400" y="3819728"/>
          <a:ext cx="5943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Bitmap Image" r:id="rId3" imgW="2400635" imgH="714286" progId="Paint.Picture">
                  <p:embed/>
                </p:oleObj>
              </mc:Choice>
              <mc:Fallback>
                <p:oleObj name="Bitmap Image" r:id="rId3" imgW="2400635" imgH="7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19728"/>
                        <a:ext cx="5943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ap="sq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066800" y="5562600"/>
            <a:ext cx="807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where "k" is the same discount rate as </a:t>
            </a:r>
          </a:p>
          <a:p>
            <a:pPr lvl="1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>
                <a:solidFill>
                  <a:schemeClr val="tx1"/>
                </a:solidFill>
              </a:rPr>
              <a:t>above, and "T" is again the term of the lease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143000" y="6613525"/>
            <a:ext cx="838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1143000" y="10668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Lease "A": </a:t>
            </a: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Term:  5 years	         </a:t>
            </a: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Rent:  $20/SF, net</a:t>
            </a: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Concessions:  1 year free rent, up front</a:t>
            </a: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381000" y="533400"/>
            <a:ext cx="8616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Numerical Example of Effective 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Rent per </a:t>
            </a:r>
            <a:r>
              <a:rPr 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Sq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Ft </a:t>
            </a: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Calculation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226309" name="Object 5"/>
          <p:cNvGraphicFramePr>
            <a:graphicFrameLocks noGrp="1" noChangeAspect="1"/>
          </p:cNvGraphicFramePr>
          <p:nvPr>
            <p:ph/>
          </p:nvPr>
        </p:nvGraphicFramePr>
        <p:xfrm>
          <a:off x="1143000" y="4267200"/>
          <a:ext cx="80010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Bitmap Image" r:id="rId5" imgW="4476190" imgH="1019048" progId="Paint.Picture">
                  <p:embed/>
                </p:oleObj>
              </mc:Choice>
              <mc:Fallback>
                <p:oleObj name="Bitmap Image" r:id="rId5" imgW="4476190" imgH="1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80010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ap="sq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2841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143000" y="6613525"/>
            <a:ext cx="838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914400" y="7620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>
                <a:solidFill>
                  <a:schemeClr val="tx2"/>
                </a:solidFill>
                <a:cs typeface="Times New Roman" pitchFamily="18" charset="0"/>
              </a:rPr>
              <a:t>Lease “B": </a:t>
            </a: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Term:  6 years	         </a:t>
            </a: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Rent:  $25/SF, net</a:t>
            </a: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Concessions:  2 years free rent, up front</a:t>
            </a: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endParaRPr lang="en-US" sz="2400">
              <a:solidFill>
                <a:schemeClr val="tx2"/>
              </a:solidFill>
              <a:cs typeface="Times New Roman" pitchFamily="18" charset="0"/>
            </a:endParaRPr>
          </a:p>
          <a:p>
            <a:pPr marL="914400" lvl="1" indent="-457200" algn="just">
              <a:spcBef>
                <a:spcPct val="25000"/>
              </a:spcBef>
              <a:buClr>
                <a:schemeClr val="tx2"/>
              </a:buClr>
              <a:buSzPct val="110000"/>
              <a:buFont typeface="Symbol" pitchFamily="18" charset="2"/>
              <a:buNone/>
            </a:pPr>
            <a:endParaRPr lang="en-US" sz="240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371600" y="0"/>
            <a:ext cx="762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cs typeface="Times New Roman" pitchFamily="18" charset="0"/>
              </a:rPr>
              <a:t>Effective Rent Calculation</a:t>
            </a: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(Contd.)</a:t>
            </a:r>
          </a:p>
        </p:txBody>
      </p:sp>
      <p:graphicFrame>
        <p:nvGraphicFramePr>
          <p:cNvPr id="187399" name="Object 7"/>
          <p:cNvGraphicFramePr>
            <a:graphicFrameLocks noGrp="1" noChangeAspect="1"/>
          </p:cNvGraphicFramePr>
          <p:nvPr>
            <p:ph/>
          </p:nvPr>
        </p:nvGraphicFramePr>
        <p:xfrm>
          <a:off x="1143000" y="2743200"/>
          <a:ext cx="80010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Bitmap Image" r:id="rId5" imgW="4971429" imgH="952633" progId="Paint.Picture">
                  <p:embed/>
                </p:oleObj>
              </mc:Choice>
              <mc:Fallback>
                <p:oleObj name="Bitmap Image" r:id="rId5" imgW="4971429" imgH="952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800100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1219200" y="4370338"/>
            <a:ext cx="7924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Landlord would prefer Lease A over Lease B, </a:t>
            </a:r>
          </a:p>
          <a:p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even though lease B has a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higher future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"nominal </a:t>
            </a:r>
          </a:p>
          <a:p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rent"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($25/SF vs. $20/SF)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but there may be circumstances when B is preferred, when?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he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tenant would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generally prefer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Lease 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2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Lease Cycles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Habits of owners to use similar lease terms and durations.</a:t>
            </a:r>
          </a:p>
          <a:p>
            <a:r>
              <a:rPr lang="en-US" dirty="0" smtClean="0"/>
              <a:t>Cycle of new construction is lumpy as are large projects.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York City Gross Office Asking Rents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CoStar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1026" name="Picture 2" descr="C:\Users\nmiller\Desktop\NYC re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" y="838200"/>
            <a:ext cx="9050014" cy="45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Columbus Ohio Gross Office Asking Rents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40762" cy="432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5715000"/>
            <a:ext cx="1289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CoStar</a:t>
            </a:r>
            <a:r>
              <a:rPr lang="en-US" dirty="0"/>
              <a:t> Data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779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Lease analysis may intersect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 Site analysis: employer needs</a:t>
            </a:r>
          </a:p>
          <a:p>
            <a:pPr lvl="1"/>
            <a:r>
              <a:rPr lang="en-US" dirty="0" smtClean="0"/>
              <a:t>CEO, Key Partner and Employee access</a:t>
            </a:r>
          </a:p>
          <a:p>
            <a:pPr lvl="1"/>
            <a:r>
              <a:rPr lang="en-US" dirty="0" smtClean="0"/>
              <a:t>Client access, co-tenants</a:t>
            </a:r>
          </a:p>
          <a:p>
            <a:pPr lvl="1"/>
            <a:r>
              <a:rPr lang="en-US" dirty="0" smtClean="0"/>
              <a:t>Government incentives or regulations</a:t>
            </a:r>
          </a:p>
          <a:p>
            <a:pPr lvl="1"/>
            <a:r>
              <a:rPr lang="en-US" dirty="0" smtClean="0"/>
              <a:t>Parking needs</a:t>
            </a:r>
          </a:p>
          <a:p>
            <a:pPr lvl="1"/>
            <a:r>
              <a:rPr lang="en-US" dirty="0" smtClean="0"/>
              <a:t>Amenities</a:t>
            </a:r>
          </a:p>
          <a:p>
            <a:pPr lvl="1"/>
            <a:r>
              <a:rPr lang="en-US" dirty="0" smtClean="0"/>
              <a:t>Other factors that will vary for industrial (power, truck, rail, multimodal hubs),  or retail (market and access dominate, signage, and lighting).</a:t>
            </a:r>
          </a:p>
          <a:p>
            <a:pPr lvl="1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Lease Perspectives 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25963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Landlord</a:t>
            </a:r>
          </a:p>
          <a:p>
            <a:r>
              <a:rPr lang="en-US" sz="2000" dirty="0" smtClean="0"/>
              <a:t>Maximize Net Present Value</a:t>
            </a:r>
          </a:p>
          <a:p>
            <a:r>
              <a:rPr lang="en-US" sz="2000" dirty="0" smtClean="0"/>
              <a:t>Support Financing with highest quality tenant credit</a:t>
            </a:r>
          </a:p>
          <a:p>
            <a:r>
              <a:rPr lang="en-US" sz="2000" dirty="0" smtClean="0"/>
              <a:t>Minimize parking required</a:t>
            </a:r>
          </a:p>
          <a:p>
            <a:r>
              <a:rPr lang="en-US" sz="2000" dirty="0" smtClean="0"/>
              <a:t>Synergize tenants (retail) so as to maximize productivity</a:t>
            </a:r>
          </a:p>
          <a:p>
            <a:r>
              <a:rPr lang="en-US" sz="2000" dirty="0" smtClean="0"/>
              <a:t>Understand tenant’s business</a:t>
            </a:r>
          </a:p>
          <a:p>
            <a:r>
              <a:rPr lang="en-US" sz="2000" dirty="0" smtClean="0"/>
              <a:t>Shift operating expenses to tenant if possible </a:t>
            </a:r>
            <a:r>
              <a:rPr lang="en-US" sz="1400" dirty="0" smtClean="0"/>
              <a:t>(there are exceptions)</a:t>
            </a:r>
            <a:endParaRPr lang="en-US" sz="2000" dirty="0" smtClean="0"/>
          </a:p>
          <a:p>
            <a:r>
              <a:rPr lang="en-US" sz="2000" dirty="0" smtClean="0"/>
              <a:t>Diversify expiration risk by term and tenant size as % of property</a:t>
            </a:r>
            <a:r>
              <a:rPr lang="en-US" sz="1400" dirty="0" smtClean="0"/>
              <a:t>	</a:t>
            </a:r>
            <a:endParaRPr lang="en-US" sz="2200" dirty="0" smtClean="0"/>
          </a:p>
          <a:p>
            <a:r>
              <a:rPr lang="en-US" sz="2200" dirty="0" smtClean="0"/>
              <a:t>(Retail) Local flavor and diversity?</a:t>
            </a:r>
          </a:p>
          <a:p>
            <a:r>
              <a:rPr lang="en-US" sz="2200" dirty="0" smtClean="0"/>
              <a:t>Renewals at market or close to it</a:t>
            </a:r>
            <a:r>
              <a:rPr lang="en-US" sz="1400" dirty="0" smtClean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524000"/>
            <a:ext cx="396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Tenant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Minimize net present value of lease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Minimize total occupancy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Minimize unexpected pass through expenses or significant increases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Minimize up front costs (in some cases)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Maximize flexibility and the need to expand, downsize, exit when desired with the least possible penalties (using options)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Renew on favorable terms</a:t>
            </a:r>
          </a:p>
          <a:p>
            <a:endParaRPr lang="en-US" sz="2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6600" y="580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Triple net lease or absolute net lease:</a:t>
            </a:r>
          </a:p>
          <a:p>
            <a:pPr lvl="1"/>
            <a:r>
              <a:rPr lang="en-US" dirty="0" smtClean="0"/>
              <a:t>Tenant pays everything, even M&amp;R, typical on retail and industrial, </a:t>
            </a:r>
            <a:r>
              <a:rPr lang="en-US" dirty="0" err="1" smtClean="0"/>
              <a:t>esp</a:t>
            </a:r>
            <a:r>
              <a:rPr lang="en-US" dirty="0" smtClean="0"/>
              <a:t> single tenant properties.</a:t>
            </a:r>
          </a:p>
          <a:p>
            <a:r>
              <a:rPr lang="en-US" dirty="0" smtClean="0"/>
              <a:t>Industrial gross</a:t>
            </a:r>
          </a:p>
          <a:p>
            <a:pPr lvl="1"/>
            <a:r>
              <a:rPr lang="en-US" dirty="0" smtClean="0"/>
              <a:t>Tenant pays CAM, increases in PI and PT over base</a:t>
            </a:r>
          </a:p>
          <a:p>
            <a:r>
              <a:rPr lang="en-US" dirty="0" smtClean="0"/>
              <a:t>Modified gross or Hybrid</a:t>
            </a:r>
          </a:p>
          <a:p>
            <a:pPr lvl="1"/>
            <a:r>
              <a:rPr lang="en-US" dirty="0" smtClean="0"/>
              <a:t>Tenant pays CAM, PI, PT, and Utilities, possibly Janitorial</a:t>
            </a:r>
          </a:p>
          <a:p>
            <a:r>
              <a:rPr lang="en-US" dirty="0" smtClean="0"/>
              <a:t>Gross lease</a:t>
            </a:r>
          </a:p>
          <a:p>
            <a:pPr lvl="1"/>
            <a:r>
              <a:rPr lang="en-US" dirty="0" smtClean="0"/>
              <a:t>Tenant may pay metered interior utilities, may pay interior cleaning </a:t>
            </a:r>
          </a:p>
          <a:p>
            <a:pPr lvl="1"/>
            <a:r>
              <a:rPr lang="en-US" dirty="0" smtClean="0"/>
              <a:t>Landlord pays everything else</a:t>
            </a:r>
          </a:p>
          <a:p>
            <a:r>
              <a:rPr lang="en-US" dirty="0" smtClean="0"/>
              <a:t>Full Service lease: landlord pays everything</a:t>
            </a:r>
          </a:p>
          <a:p>
            <a:endParaRPr lang="en-US" dirty="0" smtClean="0"/>
          </a:p>
          <a:p>
            <a:r>
              <a:rPr lang="en-US" dirty="0" smtClean="0"/>
              <a:t>Key: Must carefully define anything in between Triple net and full service!  Terms vary by market and what is typical varies by market.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A tenant typically has the right to sublease space – </a:t>
            </a:r>
            <a:r>
              <a:rPr lang="en-US" sz="3600" dirty="0" smtClean="0"/>
              <a:t>unless noted otherwise.  Often the landlord will have some right to refuse sub-lease tenants but must be reasonable in accommodating requests.   </a:t>
            </a:r>
          </a:p>
          <a:p>
            <a:r>
              <a:rPr lang="en-US" sz="3600" dirty="0" smtClean="0"/>
              <a:t>Subleases do not eliminate the tenants (lessee) requirement to guarantee the rent is paid, unless the landlord releases the tenant and then it is no longer a sublease.</a:t>
            </a:r>
          </a:p>
          <a:p>
            <a:r>
              <a:rPr lang="en-US" sz="3600" dirty="0" smtClean="0"/>
              <a:t>Sublease trends usually lead the market.  </a:t>
            </a:r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accent2"/>
                </a:solidFill>
              </a:rPr>
              <a:t>Subleases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6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Building Measurements</a:t>
            </a:r>
          </a:p>
        </p:txBody>
      </p:sp>
      <p:graphicFrame>
        <p:nvGraphicFramePr>
          <p:cNvPr id="69714" name="Group 82"/>
          <p:cNvGraphicFramePr>
            <a:graphicFrameLocks noGrp="1"/>
          </p:cNvGraphicFramePr>
          <p:nvPr>
            <p:ph type="tbl" idx="1"/>
          </p:nvPr>
        </p:nvGraphicFramePr>
        <p:xfrm>
          <a:off x="152400" y="1198880"/>
          <a:ext cx="8686800" cy="5526689"/>
        </p:xfrm>
        <a:graphic>
          <a:graphicData uri="http://schemas.openxmlformats.org/drawingml/2006/table">
            <a:tbl>
              <a:tblPr/>
              <a:tblGrid>
                <a:gridCol w="2895600"/>
                <a:gridCol w="2667000"/>
                <a:gridCol w="3124200"/>
              </a:tblGrid>
              <a:tr h="497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Definition and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Gross Building 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Gross Square Feet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gsf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or GBA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Includes all enclosed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Rentable 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Rentable Building Area or RBA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Gross less vertical penetrations (i.e. stairs, elevator shafts)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Common Area  aka “Core Space” at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CoStar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Area shared by all tenants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Common areas of the floor like hallways, bathrooms.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Building Common Area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CoStar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“Core Factor”)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Aka “Load factor” or “Loss Factor”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Floor and Building Common area relative to Rentable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Common area use of the building (does not include vertical penetrations)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Efficiency Ratio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 of RBA to GBA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E114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More efficiency means more rent per GBA but less architectural interest and less common space.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2201</Words>
  <Application>Microsoft Office PowerPoint</Application>
  <PresentationFormat>On-screen Show (4:3)</PresentationFormat>
  <Paragraphs>320</Paragraphs>
  <Slides>36</Slides>
  <Notes>7</Notes>
  <HiddenSlides>0</HiddenSlides>
  <MMClips>32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Bitmap Image</vt:lpstr>
      <vt:lpstr>Introduction to Lease Analysis</vt:lpstr>
      <vt:lpstr>Introduction to Leases </vt:lpstr>
      <vt:lpstr>Requirements of a Valid Commercial Lease</vt:lpstr>
      <vt:lpstr>Lease analysis may intersect with</vt:lpstr>
      <vt:lpstr>Lease Perspectives Vary</vt:lpstr>
      <vt:lpstr>Key lease types</vt:lpstr>
      <vt:lpstr>Subleases</vt:lpstr>
      <vt:lpstr>Defining the space</vt:lpstr>
      <vt:lpstr>Building Measurements</vt:lpstr>
      <vt:lpstr>PowerPoint Presentation</vt:lpstr>
      <vt:lpstr>“Core” or Load Factor</vt:lpstr>
      <vt:lpstr>PowerPoint Presentation</vt:lpstr>
      <vt:lpstr>Commercial Leases</vt:lpstr>
      <vt:lpstr>Key rent clauses</vt:lpstr>
      <vt:lpstr>What are the operating expenses?</vt:lpstr>
      <vt:lpstr>Key Proforma considerations</vt:lpstr>
      <vt:lpstr>Keep in mind the need to segment market by quality, location and tenant size</vt:lpstr>
      <vt:lpstr>How long does it take to re-lease Class A office space? (as of Oct 24, 2013)</vt:lpstr>
      <vt:lpstr>What affects the probability of renewal?</vt:lpstr>
      <vt:lpstr>What are the contentious negotiation issues for all leases?</vt:lpstr>
      <vt:lpstr>Office Key Issues</vt:lpstr>
      <vt:lpstr>Retail</vt:lpstr>
      <vt:lpstr>Industrial</vt:lpstr>
      <vt:lpstr>The Building Block of Investment Value Begins With the Tenant and Lease </vt:lpstr>
      <vt:lpstr>Economics of Lease Analysis</vt:lpstr>
      <vt:lpstr>Types of Lease Financial Analysis</vt:lpstr>
      <vt:lpstr>PowerPoint Presentation</vt:lpstr>
      <vt:lpstr>Effective Rent Calculation for the landlord</vt:lpstr>
      <vt:lpstr>Rent Pattern is converted to an equivalent flat payment for the entire lease period.</vt:lpstr>
      <vt:lpstr>PowerPoint Presentation</vt:lpstr>
      <vt:lpstr>PowerPoint Presentation</vt:lpstr>
      <vt:lpstr>PowerPoint Presentation</vt:lpstr>
      <vt:lpstr>A Note on Lease Cycles</vt:lpstr>
      <vt:lpstr>New York City Gross Office Asking Rents </vt:lpstr>
      <vt:lpstr>Columbus Ohio Gross Office Asking Rents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Lease Analysis</dc:title>
  <dc:creator>Norm Miller</dc:creator>
  <cp:lastModifiedBy>Norm Miller</cp:lastModifiedBy>
  <cp:revision>47</cp:revision>
  <dcterms:created xsi:type="dcterms:W3CDTF">2012-10-20T19:34:57Z</dcterms:created>
  <dcterms:modified xsi:type="dcterms:W3CDTF">2014-08-12T21:31:26Z</dcterms:modified>
</cp:coreProperties>
</file>