
<file path=[Content_Types].xml><?xml version="1.0" encoding="utf-8"?>
<Types xmlns="http://schemas.openxmlformats.org/package/2006/content-types">
  <Default Extension="png" ContentType="image/png"/>
  <Default Extension="xls" ContentType="application/vnd.ms-excel"/>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7" r:id="rId9"/>
    <p:sldId id="268" r:id="rId10"/>
    <p:sldId id="269" r:id="rId11"/>
    <p:sldId id="270" r:id="rId12"/>
    <p:sldId id="271" r:id="rId13"/>
    <p:sldId id="265" r:id="rId14"/>
    <p:sldId id="266" r:id="rId15"/>
    <p:sldId id="272" r:id="rId16"/>
    <p:sldId id="273" r:id="rId17"/>
    <p:sldId id="274"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029D23-EAC0-4EA6-8A42-3CE3F9E80BB1}" type="datetimeFigureOut">
              <a:rPr lang="en-US" smtClean="0"/>
              <a:t>7/23/2014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52601-1B21-4F36-9340-76F1090DA649}" type="slidenum">
              <a:rPr lang="en-US" smtClean="0"/>
              <a:t>‹#›</a:t>
            </a:fld>
            <a:endParaRPr lang="en-US"/>
          </a:p>
        </p:txBody>
      </p:sp>
    </p:spTree>
    <p:extLst>
      <p:ext uri="{BB962C8B-B14F-4D97-AF65-F5344CB8AC3E}">
        <p14:creationId xmlns:p14="http://schemas.microsoft.com/office/powerpoint/2010/main" val="191873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52F84B-4999-4731-B0D8-A31C702CD659}"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056B2-9E18-4CCA-929F-8ED8A9112F0C}" type="slidenum">
              <a:rPr lang="en-US" smtClean="0"/>
              <a:t>‹#›</a:t>
            </a:fld>
            <a:endParaRPr lang="en-US"/>
          </a:p>
        </p:txBody>
      </p:sp>
    </p:spTree>
    <p:extLst>
      <p:ext uri="{BB962C8B-B14F-4D97-AF65-F5344CB8AC3E}">
        <p14:creationId xmlns:p14="http://schemas.microsoft.com/office/powerpoint/2010/main" val="3283519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2F84B-4999-4731-B0D8-A31C702CD659}"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056B2-9E18-4CCA-929F-8ED8A9112F0C}" type="slidenum">
              <a:rPr lang="en-US" smtClean="0"/>
              <a:t>‹#›</a:t>
            </a:fld>
            <a:endParaRPr lang="en-US"/>
          </a:p>
        </p:txBody>
      </p:sp>
    </p:spTree>
    <p:extLst>
      <p:ext uri="{BB962C8B-B14F-4D97-AF65-F5344CB8AC3E}">
        <p14:creationId xmlns:p14="http://schemas.microsoft.com/office/powerpoint/2010/main" val="4208748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2F84B-4999-4731-B0D8-A31C702CD659}"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056B2-9E18-4CCA-929F-8ED8A9112F0C}" type="slidenum">
              <a:rPr lang="en-US" smtClean="0"/>
              <a:t>‹#›</a:t>
            </a:fld>
            <a:endParaRPr lang="en-US"/>
          </a:p>
        </p:txBody>
      </p:sp>
    </p:spTree>
    <p:extLst>
      <p:ext uri="{BB962C8B-B14F-4D97-AF65-F5344CB8AC3E}">
        <p14:creationId xmlns:p14="http://schemas.microsoft.com/office/powerpoint/2010/main" val="2282145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52F84B-4999-4731-B0D8-A31C702CD659}"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056B2-9E18-4CCA-929F-8ED8A9112F0C}" type="slidenum">
              <a:rPr lang="en-US" smtClean="0"/>
              <a:t>‹#›</a:t>
            </a:fld>
            <a:endParaRPr lang="en-US"/>
          </a:p>
        </p:txBody>
      </p:sp>
    </p:spTree>
    <p:extLst>
      <p:ext uri="{BB962C8B-B14F-4D97-AF65-F5344CB8AC3E}">
        <p14:creationId xmlns:p14="http://schemas.microsoft.com/office/powerpoint/2010/main" val="4146800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52F84B-4999-4731-B0D8-A31C702CD659}"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D056B2-9E18-4CCA-929F-8ED8A9112F0C}" type="slidenum">
              <a:rPr lang="en-US" smtClean="0"/>
              <a:t>‹#›</a:t>
            </a:fld>
            <a:endParaRPr lang="en-US"/>
          </a:p>
        </p:txBody>
      </p:sp>
    </p:spTree>
    <p:extLst>
      <p:ext uri="{BB962C8B-B14F-4D97-AF65-F5344CB8AC3E}">
        <p14:creationId xmlns:p14="http://schemas.microsoft.com/office/powerpoint/2010/main" val="61071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52F84B-4999-4731-B0D8-A31C702CD659}" type="datetimeFigureOut">
              <a:rPr lang="en-US" smtClean="0"/>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056B2-9E18-4CCA-929F-8ED8A9112F0C}" type="slidenum">
              <a:rPr lang="en-US" smtClean="0"/>
              <a:t>‹#›</a:t>
            </a:fld>
            <a:endParaRPr lang="en-US"/>
          </a:p>
        </p:txBody>
      </p:sp>
    </p:spTree>
    <p:extLst>
      <p:ext uri="{BB962C8B-B14F-4D97-AF65-F5344CB8AC3E}">
        <p14:creationId xmlns:p14="http://schemas.microsoft.com/office/powerpoint/2010/main" val="39346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52F84B-4999-4731-B0D8-A31C702CD659}" type="datetimeFigureOut">
              <a:rPr lang="en-US" smtClean="0"/>
              <a:t>7/23/2014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D056B2-9E18-4CCA-929F-8ED8A9112F0C}" type="slidenum">
              <a:rPr lang="en-US" smtClean="0"/>
              <a:t>‹#›</a:t>
            </a:fld>
            <a:endParaRPr lang="en-US"/>
          </a:p>
        </p:txBody>
      </p:sp>
    </p:spTree>
    <p:extLst>
      <p:ext uri="{BB962C8B-B14F-4D97-AF65-F5344CB8AC3E}">
        <p14:creationId xmlns:p14="http://schemas.microsoft.com/office/powerpoint/2010/main" val="405277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52F84B-4999-4731-B0D8-A31C702CD659}" type="datetimeFigureOut">
              <a:rPr lang="en-US" smtClean="0"/>
              <a:t>7/23/2014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D056B2-9E18-4CCA-929F-8ED8A9112F0C}" type="slidenum">
              <a:rPr lang="en-US" smtClean="0"/>
              <a:t>‹#›</a:t>
            </a:fld>
            <a:endParaRPr lang="en-US"/>
          </a:p>
        </p:txBody>
      </p:sp>
    </p:spTree>
    <p:extLst>
      <p:ext uri="{BB962C8B-B14F-4D97-AF65-F5344CB8AC3E}">
        <p14:creationId xmlns:p14="http://schemas.microsoft.com/office/powerpoint/2010/main" val="271395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2F84B-4999-4731-B0D8-A31C702CD659}" type="datetimeFigureOut">
              <a:rPr lang="en-US" smtClean="0"/>
              <a:t>7/23/2014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D056B2-9E18-4CCA-929F-8ED8A9112F0C}" type="slidenum">
              <a:rPr lang="en-US" smtClean="0"/>
              <a:t>‹#›</a:t>
            </a:fld>
            <a:endParaRPr lang="en-US"/>
          </a:p>
        </p:txBody>
      </p:sp>
    </p:spTree>
    <p:extLst>
      <p:ext uri="{BB962C8B-B14F-4D97-AF65-F5344CB8AC3E}">
        <p14:creationId xmlns:p14="http://schemas.microsoft.com/office/powerpoint/2010/main" val="632273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2F84B-4999-4731-B0D8-A31C702CD659}" type="datetimeFigureOut">
              <a:rPr lang="en-US" smtClean="0"/>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056B2-9E18-4CCA-929F-8ED8A9112F0C}" type="slidenum">
              <a:rPr lang="en-US" smtClean="0"/>
              <a:t>‹#›</a:t>
            </a:fld>
            <a:endParaRPr lang="en-US"/>
          </a:p>
        </p:txBody>
      </p:sp>
    </p:spTree>
    <p:extLst>
      <p:ext uri="{BB962C8B-B14F-4D97-AF65-F5344CB8AC3E}">
        <p14:creationId xmlns:p14="http://schemas.microsoft.com/office/powerpoint/2010/main" val="2088023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52F84B-4999-4731-B0D8-A31C702CD659}" type="datetimeFigureOut">
              <a:rPr lang="en-US" smtClean="0"/>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D056B2-9E18-4CCA-929F-8ED8A9112F0C}" type="slidenum">
              <a:rPr lang="en-US" smtClean="0"/>
              <a:t>‹#›</a:t>
            </a:fld>
            <a:endParaRPr lang="en-US"/>
          </a:p>
        </p:txBody>
      </p:sp>
    </p:spTree>
    <p:extLst>
      <p:ext uri="{BB962C8B-B14F-4D97-AF65-F5344CB8AC3E}">
        <p14:creationId xmlns:p14="http://schemas.microsoft.com/office/powerpoint/2010/main" val="263556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2F84B-4999-4731-B0D8-A31C702CD659}" type="datetimeFigureOut">
              <a:rPr lang="en-US" smtClean="0"/>
              <a:t>7/23/2014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D056B2-9E18-4CCA-929F-8ED8A9112F0C}" type="slidenum">
              <a:rPr lang="en-US" smtClean="0"/>
              <a:t>‹#›</a:t>
            </a:fld>
            <a:endParaRPr lang="en-US"/>
          </a:p>
        </p:txBody>
      </p:sp>
    </p:spTree>
    <p:extLst>
      <p:ext uri="{BB962C8B-B14F-4D97-AF65-F5344CB8AC3E}">
        <p14:creationId xmlns:p14="http://schemas.microsoft.com/office/powerpoint/2010/main" val="1473601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1.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1.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1.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audio" Target="../media/media13.wav"/><Relationship Id="rId7" Type="http://schemas.openxmlformats.org/officeDocument/2006/relationships/image" Target="../media/image1.png"/><Relationship Id="rId2" Type="http://schemas.microsoft.com/office/2007/relationships/media" Target="../media/media13.wav"/><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oleObject" Target="../embeddings/Microsoft_Excel_Chart1.xls"/><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1.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5" Type="http://schemas.openxmlformats.org/officeDocument/2006/relationships/image" Target="../media/image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6" Type="http://schemas.openxmlformats.org/officeDocument/2006/relationships/image" Target="../media/image1.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5" Type="http://schemas.openxmlformats.org/officeDocument/2006/relationships/image" Target="../media/image1.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1.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5" Type="http://schemas.openxmlformats.org/officeDocument/2006/relationships/image" Target="../media/image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big is the commercial real estate industry in terms of stock?</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By Norm Miller based on a paper with Jay Spivey and Andy </a:t>
            </a:r>
            <a:r>
              <a:rPr lang="en-US" dirty="0" err="1" smtClean="0"/>
              <a:t>Florance</a:t>
            </a:r>
            <a:endParaRPr lang="en-US" dirty="0" smtClean="0"/>
          </a:p>
          <a:p>
            <a:r>
              <a:rPr lang="en-US" dirty="0" smtClean="0">
                <a:solidFill>
                  <a:srgbClr val="FF0000"/>
                </a:solidFill>
              </a:rPr>
              <a:t>Click on the sound icon below each slide to hear the audio</a:t>
            </a:r>
            <a:endParaRPr lang="en-US" dirty="0">
              <a:solidFill>
                <a:srgbClr val="FF0000"/>
              </a:solidFil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91000" y="5638800"/>
            <a:ext cx="609600" cy="609600"/>
          </a:xfrm>
          <a:prstGeom prst="rect">
            <a:avLst/>
          </a:prstGeom>
        </p:spPr>
      </p:pic>
    </p:spTree>
    <p:extLst>
      <p:ext uri="{BB962C8B-B14F-4D97-AF65-F5344CB8AC3E}">
        <p14:creationId xmlns:p14="http://schemas.microsoft.com/office/powerpoint/2010/main" val="21317075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3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7" name="Title 1"/>
          <p:cNvSpPr>
            <a:spLocks noGrp="1"/>
          </p:cNvSpPr>
          <p:nvPr>
            <p:ph type="title"/>
          </p:nvPr>
        </p:nvSpPr>
        <p:spPr>
          <a:xfrm>
            <a:off x="457200" y="0"/>
            <a:ext cx="8229600" cy="914400"/>
          </a:xfrm>
        </p:spPr>
        <p:txBody>
          <a:bodyPr/>
          <a:lstStyle/>
          <a:p>
            <a:pPr eaLnBrk="1" hangingPunct="1"/>
            <a:r>
              <a:rPr lang="en-US" sz="2800" smtClean="0">
                <a:latin typeface="Arial" charset="0"/>
                <a:cs typeface="Arial" charset="0"/>
              </a:rPr>
              <a:t>Population Per Hospital </a:t>
            </a:r>
            <a:br>
              <a:rPr lang="en-US" sz="2800" smtClean="0">
                <a:latin typeface="Arial" charset="0"/>
                <a:cs typeface="Arial" charset="0"/>
              </a:rPr>
            </a:br>
            <a:r>
              <a:rPr lang="en-US" sz="2000" smtClean="0">
                <a:latin typeface="Arial" charset="0"/>
                <a:cs typeface="Arial" charset="0"/>
              </a:rPr>
              <a:t>Mapped from Lowest Population Per Hospital (green)</a:t>
            </a:r>
            <a:endParaRPr lang="en-US" sz="2800" smtClean="0">
              <a:latin typeface="Arial" charset="0"/>
              <a:cs typeface="Arial" charset="0"/>
            </a:endParaRPr>
          </a:p>
        </p:txBody>
      </p:sp>
      <p:pic>
        <p:nvPicPr>
          <p:cNvPr id="685058" name="Content Placeholder 3" descr="image_map.gif"/>
          <p:cNvPicPr>
            <a:picLocks noGrp="1" noChangeAspect="1"/>
          </p:cNvPicPr>
          <p:nvPr>
            <p:ph idx="1"/>
          </p:nvPr>
        </p:nvPicPr>
        <p:blipFill>
          <a:blip r:embed="rId4"/>
          <a:srcRect/>
          <a:stretch>
            <a:fillRect/>
          </a:stretch>
        </p:blipFill>
        <p:spPr>
          <a:xfrm>
            <a:off x="533400" y="990600"/>
            <a:ext cx="7924800" cy="5715000"/>
          </a:xfr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24800" y="228600"/>
            <a:ext cx="609600" cy="609600"/>
          </a:xfrm>
          <a:prstGeom prst="rect">
            <a:avLst/>
          </a:prstGeom>
        </p:spPr>
      </p:pic>
    </p:spTree>
    <p:extLst>
      <p:ext uri="{BB962C8B-B14F-4D97-AF65-F5344CB8AC3E}">
        <p14:creationId xmlns:p14="http://schemas.microsoft.com/office/powerpoint/2010/main" val="38219934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77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1" name="Title 1"/>
          <p:cNvSpPr>
            <a:spLocks noGrp="1"/>
          </p:cNvSpPr>
          <p:nvPr>
            <p:ph type="title"/>
          </p:nvPr>
        </p:nvSpPr>
        <p:spPr>
          <a:xfrm>
            <a:off x="457200" y="0"/>
            <a:ext cx="8229600" cy="990600"/>
          </a:xfrm>
        </p:spPr>
        <p:txBody>
          <a:bodyPr>
            <a:noAutofit/>
          </a:bodyPr>
          <a:lstStyle/>
          <a:p>
            <a:pPr eaLnBrk="1" hangingPunct="1"/>
            <a:r>
              <a:rPr lang="en-US" sz="3600" dirty="0" smtClean="0">
                <a:latin typeface="Arial" charset="0"/>
                <a:cs typeface="Arial" charset="0"/>
              </a:rPr>
              <a:t>Retail Space Per Capita</a:t>
            </a:r>
            <a:br>
              <a:rPr lang="en-US" sz="3600" dirty="0" smtClean="0">
                <a:latin typeface="Arial" charset="0"/>
                <a:cs typeface="Arial" charset="0"/>
              </a:rPr>
            </a:br>
            <a:r>
              <a:rPr lang="en-US" sz="3600" dirty="0" smtClean="0">
                <a:latin typeface="Arial" charset="0"/>
                <a:cs typeface="Arial" charset="0"/>
              </a:rPr>
              <a:t>U.S. Ave = 56.4 </a:t>
            </a:r>
            <a:r>
              <a:rPr lang="en-US" sz="3600" dirty="0" err="1" smtClean="0">
                <a:latin typeface="Arial" charset="0"/>
                <a:cs typeface="Arial" charset="0"/>
              </a:rPr>
              <a:t>sq</a:t>
            </a:r>
            <a:r>
              <a:rPr lang="en-US" sz="3600" dirty="0" smtClean="0">
                <a:latin typeface="Arial" charset="0"/>
                <a:cs typeface="Arial" charset="0"/>
              </a:rPr>
              <a:t> </a:t>
            </a:r>
            <a:r>
              <a:rPr lang="en-US" sz="3600" dirty="0" err="1" smtClean="0">
                <a:latin typeface="Arial" charset="0"/>
                <a:cs typeface="Arial" charset="0"/>
              </a:rPr>
              <a:t>ft</a:t>
            </a:r>
            <a:r>
              <a:rPr lang="en-US" sz="3600" dirty="0" smtClean="0">
                <a:latin typeface="Arial" charset="0"/>
                <a:cs typeface="Arial" charset="0"/>
              </a:rPr>
              <a:t> per capita</a:t>
            </a:r>
          </a:p>
        </p:txBody>
      </p:sp>
      <p:pic>
        <p:nvPicPr>
          <p:cNvPr id="686082" name="Picture 1"/>
          <p:cNvPicPr>
            <a:picLocks noGrp="1" noChangeAspect="1" noChangeArrowheads="1"/>
          </p:cNvPicPr>
          <p:nvPr>
            <p:ph idx="1"/>
          </p:nvPr>
        </p:nvPicPr>
        <p:blipFill>
          <a:blip r:embed="rId4"/>
          <a:srcRect t="10313" r="49875" b="14999"/>
          <a:stretch>
            <a:fillRect/>
          </a:stretch>
        </p:blipFill>
        <p:spPr>
          <a:xfrm>
            <a:off x="0" y="990600"/>
            <a:ext cx="9144000" cy="5772150"/>
          </a:xfr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1000" y="152400"/>
            <a:ext cx="609600" cy="609600"/>
          </a:xfrm>
          <a:prstGeom prst="rect">
            <a:avLst/>
          </a:prstGeom>
        </p:spPr>
      </p:pic>
    </p:spTree>
    <p:extLst>
      <p:ext uri="{BB962C8B-B14F-4D97-AF65-F5344CB8AC3E}">
        <p14:creationId xmlns:p14="http://schemas.microsoft.com/office/powerpoint/2010/main" val="40647531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37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5" name="Title 1"/>
          <p:cNvSpPr>
            <a:spLocks noGrp="1"/>
          </p:cNvSpPr>
          <p:nvPr>
            <p:ph type="title"/>
          </p:nvPr>
        </p:nvSpPr>
        <p:spPr>
          <a:xfrm>
            <a:off x="457200" y="0"/>
            <a:ext cx="8229600" cy="762000"/>
          </a:xfrm>
        </p:spPr>
        <p:txBody>
          <a:bodyPr/>
          <a:lstStyle/>
          <a:p>
            <a:pPr eaLnBrk="1" hangingPunct="1"/>
            <a:r>
              <a:rPr lang="en-US" smtClean="0">
                <a:latin typeface="Arial" charset="0"/>
                <a:cs typeface="Arial" charset="0"/>
              </a:rPr>
              <a:t>Multifamily Properties By State</a:t>
            </a:r>
          </a:p>
        </p:txBody>
      </p:sp>
      <p:pic>
        <p:nvPicPr>
          <p:cNvPr id="687106" name="Picture 2"/>
          <p:cNvPicPr>
            <a:picLocks noChangeAspect="1" noChangeArrowheads="1"/>
          </p:cNvPicPr>
          <p:nvPr/>
        </p:nvPicPr>
        <p:blipFill>
          <a:blip r:embed="rId4"/>
          <a:srcRect t="14999" r="50626" b="23438"/>
          <a:stretch>
            <a:fillRect/>
          </a:stretch>
        </p:blipFill>
        <p:spPr bwMode="auto">
          <a:xfrm>
            <a:off x="0" y="762000"/>
            <a:ext cx="9144000" cy="5257800"/>
          </a:xfrm>
          <a:prstGeom prst="rect">
            <a:avLst/>
          </a:prstGeom>
          <a:noFill/>
          <a:ln w="9525">
            <a:noFill/>
            <a:miter lim="800000"/>
            <a:headEnd/>
            <a:tailEnd/>
          </a:ln>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58200" y="145473"/>
            <a:ext cx="609600" cy="609600"/>
          </a:xfrm>
          <a:prstGeom prst="rect">
            <a:avLst/>
          </a:prstGeom>
        </p:spPr>
      </p:pic>
    </p:spTree>
    <p:extLst>
      <p:ext uri="{BB962C8B-B14F-4D97-AF65-F5344CB8AC3E}">
        <p14:creationId xmlns:p14="http://schemas.microsoft.com/office/powerpoint/2010/main" val="40103868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61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5" y="0"/>
            <a:ext cx="8229600" cy="1143000"/>
          </a:xfrm>
        </p:spPr>
        <p:txBody>
          <a:bodyPr/>
          <a:lstStyle/>
          <a:p>
            <a:r>
              <a:rPr lang="en-US" dirty="0" smtClean="0"/>
              <a:t>Largest Office Metros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3564392"/>
              </p:ext>
            </p:extLst>
          </p:nvPr>
        </p:nvGraphicFramePr>
        <p:xfrm>
          <a:off x="228600" y="990600"/>
          <a:ext cx="8686800" cy="5638800"/>
        </p:xfrm>
        <a:graphic>
          <a:graphicData uri="http://schemas.openxmlformats.org/presentationml/2006/ole">
            <mc:AlternateContent xmlns:mc="http://schemas.openxmlformats.org/markup-compatibility/2006">
              <mc:Choice xmlns:v="urn:schemas-microsoft-com:vml" Requires="v">
                <p:oleObj spid="_x0000_s6153" r:id="rId5" imgW="9144793" imgH="5675868" progId="Excel.Chart.8">
                  <p:embed/>
                </p:oleObj>
              </mc:Choice>
              <mc:Fallback>
                <p:oleObj r:id="rId5" imgW="9144793" imgH="5675868" progId="Excel.Chart.8">
                  <p:embed/>
                  <p:pic>
                    <p:nvPicPr>
                      <p:cNvPr id="0" name="Chart Placeholder 5"/>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990600"/>
                        <a:ext cx="8686800" cy="5638800"/>
                      </a:xfrm>
                      <a:prstGeom prst="rect">
                        <a:avLst/>
                      </a:prstGeom>
                      <a:noFill/>
                      <a:ln>
                        <a:noFill/>
                      </a:ln>
                    </p:spPr>
                  </p:pic>
                </p:oleObj>
              </mc:Fallback>
            </mc:AlternateContent>
          </a:graphicData>
        </a:graphic>
      </p:graphicFrame>
      <p:pic>
        <p:nvPicPr>
          <p:cNvPr id="6" name="Recorded Sound">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7848600" y="304800"/>
            <a:ext cx="609600" cy="609600"/>
          </a:xfrm>
          <a:prstGeom prst="rect">
            <a:avLst/>
          </a:prstGeom>
        </p:spPr>
      </p:pic>
    </p:spTree>
    <p:extLst>
      <p:ext uri="{BB962C8B-B14F-4D97-AF65-F5344CB8AC3E}">
        <p14:creationId xmlns:p14="http://schemas.microsoft.com/office/powerpoint/2010/main" val="25469591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57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1143000"/>
          </a:xfrm>
        </p:spPr>
        <p:txBody>
          <a:bodyPr>
            <a:normAutofit/>
          </a:bodyPr>
          <a:lstStyle/>
          <a:p>
            <a:r>
              <a:rPr lang="en-US" dirty="0" smtClean="0"/>
              <a:t>Largest Office Metro </a:t>
            </a:r>
            <a:r>
              <a:rPr lang="en-US" dirty="0" err="1" smtClean="0"/>
              <a:t>Sq</a:t>
            </a:r>
            <a:r>
              <a:rPr lang="en-US" dirty="0" smtClean="0"/>
              <a:t> Ft Per Capita</a:t>
            </a:r>
            <a:endParaRPr lang="en-US" dirty="0"/>
          </a:p>
        </p:txBody>
      </p:sp>
      <p:pic>
        <p:nvPicPr>
          <p:cNvPr id="717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2254" y="762000"/>
            <a:ext cx="9573583"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58200" y="3454924"/>
            <a:ext cx="609600" cy="609600"/>
          </a:xfrm>
          <a:prstGeom prst="rect">
            <a:avLst/>
          </a:prstGeom>
        </p:spPr>
      </p:pic>
    </p:spTree>
    <p:extLst>
      <p:ext uri="{BB962C8B-B14F-4D97-AF65-F5344CB8AC3E}">
        <p14:creationId xmlns:p14="http://schemas.microsoft.com/office/powerpoint/2010/main" val="27611011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7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Largest Industrial in </a:t>
            </a:r>
            <a:r>
              <a:rPr lang="en-US" dirty="0" err="1" smtClean="0"/>
              <a:t>Sq</a:t>
            </a:r>
            <a:r>
              <a:rPr lang="en-US" dirty="0" smtClean="0"/>
              <a:t> Feet</a:t>
            </a:r>
            <a:endParaRPr lang="en-US" dirty="0"/>
          </a:p>
        </p:txBody>
      </p:sp>
      <p:pic>
        <p:nvPicPr>
          <p:cNvPr id="819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0146" y="838200"/>
            <a:ext cx="8875254"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77200" y="381000"/>
            <a:ext cx="609600" cy="609600"/>
          </a:xfrm>
          <a:prstGeom prst="rect">
            <a:avLst/>
          </a:prstGeom>
        </p:spPr>
      </p:pic>
    </p:spTree>
    <p:extLst>
      <p:ext uri="{BB962C8B-B14F-4D97-AF65-F5344CB8AC3E}">
        <p14:creationId xmlns:p14="http://schemas.microsoft.com/office/powerpoint/2010/main" val="2828685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22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447"/>
            <a:ext cx="8229600" cy="1143000"/>
          </a:xfrm>
        </p:spPr>
        <p:txBody>
          <a:bodyPr/>
          <a:lstStyle/>
          <a:p>
            <a:r>
              <a:rPr lang="en-US" dirty="0" smtClean="0"/>
              <a:t>Largest Industrial Per Capita</a:t>
            </a:r>
            <a:endParaRPr lang="en-US" dirty="0"/>
          </a:p>
        </p:txBody>
      </p:sp>
      <p:pic>
        <p:nvPicPr>
          <p:cNvPr id="921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1024732"/>
            <a:ext cx="8915399" cy="545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581400"/>
            <a:ext cx="276225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01000" y="381000"/>
            <a:ext cx="609600" cy="609600"/>
          </a:xfrm>
          <a:prstGeom prst="rect">
            <a:avLst/>
          </a:prstGeom>
        </p:spPr>
      </p:pic>
    </p:spTree>
    <p:extLst>
      <p:ext uri="{BB962C8B-B14F-4D97-AF65-F5344CB8AC3E}">
        <p14:creationId xmlns:p14="http://schemas.microsoft.com/office/powerpoint/2010/main" val="3650167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87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Largest Retail in </a:t>
            </a:r>
            <a:r>
              <a:rPr lang="en-US" dirty="0" err="1" smtClean="0"/>
              <a:t>Sq</a:t>
            </a:r>
            <a:r>
              <a:rPr lang="en-US" dirty="0" smtClean="0"/>
              <a:t> Ft</a:t>
            </a:r>
            <a:endParaRPr lang="en-US" dirty="0"/>
          </a:p>
        </p:txBody>
      </p:sp>
      <p:pic>
        <p:nvPicPr>
          <p:cNvPr id="1024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2400" y="1119348"/>
            <a:ext cx="8762999" cy="566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24800" y="228600"/>
            <a:ext cx="609600" cy="609600"/>
          </a:xfrm>
          <a:prstGeom prst="rect">
            <a:avLst/>
          </a:prstGeom>
        </p:spPr>
      </p:pic>
    </p:spTree>
    <p:extLst>
      <p:ext uri="{BB962C8B-B14F-4D97-AF65-F5344CB8AC3E}">
        <p14:creationId xmlns:p14="http://schemas.microsoft.com/office/powerpoint/2010/main" val="23289976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87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10400" y="533400"/>
            <a:ext cx="609600" cy="609600"/>
          </a:xfrm>
          <a:prstGeom prst="rect">
            <a:avLst/>
          </a:prstGeom>
        </p:spPr>
      </p:pic>
    </p:spTree>
    <p:extLst>
      <p:ext uri="{BB962C8B-B14F-4D97-AF65-F5344CB8AC3E}">
        <p14:creationId xmlns:p14="http://schemas.microsoft.com/office/powerpoint/2010/main" val="17549026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6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a:t>
            </a:r>
            <a:endParaRPr lang="en-US" dirty="0"/>
          </a:p>
        </p:txBody>
      </p:sp>
      <p:sp>
        <p:nvSpPr>
          <p:cNvPr id="3" name="Content Placeholder 2"/>
          <p:cNvSpPr>
            <a:spLocks noGrp="1"/>
          </p:cNvSpPr>
          <p:nvPr>
            <p:ph idx="1"/>
          </p:nvPr>
        </p:nvSpPr>
        <p:spPr>
          <a:xfrm>
            <a:off x="457200" y="1447800"/>
            <a:ext cx="8229600" cy="5181600"/>
          </a:xfrm>
        </p:spPr>
        <p:txBody>
          <a:bodyPr>
            <a:normAutofit fontScale="70000" lnSpcReduction="20000"/>
          </a:bodyPr>
          <a:lstStyle/>
          <a:p>
            <a:r>
              <a:rPr lang="en-US" dirty="0" smtClean="0"/>
              <a:t>When someone wants to own the market portfolio do they know what proportion they need to own by property type?</a:t>
            </a:r>
          </a:p>
          <a:p>
            <a:r>
              <a:rPr lang="en-US" dirty="0" smtClean="0"/>
              <a:t>When a large investor targets a particular property type, say core office or student housing or surface parking lots they need to know if they will affect the prices by significantly affecting demand.  </a:t>
            </a:r>
            <a:br>
              <a:rPr lang="en-US" dirty="0" smtClean="0"/>
            </a:br>
            <a:r>
              <a:rPr lang="en-US" dirty="0" smtClean="0"/>
              <a:t>The reverse is also true when someone wants to sell, so there are good reasons to look at typical volume, liquidity and both of these depend first on how much is there?</a:t>
            </a:r>
          </a:p>
          <a:p>
            <a:r>
              <a:rPr lang="en-US" dirty="0" smtClean="0"/>
              <a:t>By knowing how much is out there we can also gauge if a property type sample is representative or stratified appropriately by size or geography or age or class.</a:t>
            </a:r>
          </a:p>
          <a:p>
            <a:r>
              <a:rPr lang="en-US" dirty="0" smtClean="0"/>
              <a:t>Last, knowing how much is out there allows us to gauge how big are potential debt markets, equity investment markets and other interests within the capital stack like Mezzanine.</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086600" y="5410200"/>
            <a:ext cx="609600" cy="609600"/>
          </a:xfrm>
          <a:prstGeom prst="rect">
            <a:avLst/>
          </a:prstGeom>
        </p:spPr>
      </p:pic>
    </p:spTree>
    <p:extLst>
      <p:ext uri="{BB962C8B-B14F-4D97-AF65-F5344CB8AC3E}">
        <p14:creationId xmlns:p14="http://schemas.microsoft.com/office/powerpoint/2010/main" val="15979850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658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Autofit/>
          </a:bodyPr>
          <a:lstStyle/>
          <a:p>
            <a:r>
              <a:rPr lang="en-US" sz="3200" dirty="0" smtClean="0"/>
              <a:t>The following is based upon the </a:t>
            </a:r>
            <a:r>
              <a:rPr lang="en-US" sz="3200" dirty="0" err="1" smtClean="0"/>
              <a:t>CoStar</a:t>
            </a:r>
            <a:r>
              <a:rPr lang="en-US" sz="3200" dirty="0" smtClean="0"/>
              <a:t> database as of 2010.  Here is the count by type:</a:t>
            </a:r>
            <a:endParaRPr lang="en-US" sz="3200" dirty="0"/>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16346" y="1066800"/>
            <a:ext cx="8826287"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62800" y="3754582"/>
            <a:ext cx="609600" cy="609600"/>
          </a:xfrm>
          <a:prstGeom prst="rect">
            <a:avLst/>
          </a:prstGeom>
        </p:spPr>
      </p:pic>
    </p:spTree>
    <p:extLst>
      <p:ext uri="{BB962C8B-B14F-4D97-AF65-F5344CB8AC3E}">
        <p14:creationId xmlns:p14="http://schemas.microsoft.com/office/powerpoint/2010/main" val="30714541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86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944"/>
            <a:ext cx="8229600" cy="1182256"/>
          </a:xfrm>
        </p:spPr>
        <p:txBody>
          <a:bodyPr>
            <a:noAutofit/>
          </a:bodyPr>
          <a:lstStyle/>
          <a:p>
            <a:r>
              <a:rPr lang="en-US" sz="2800" dirty="0" smtClean="0"/>
              <a:t>We estimated the total stock in each metro based on the number of years that data has been collected as an estimate of a total (100% coverage)</a:t>
            </a:r>
            <a:endParaRPr lang="en-US" sz="2800" dirty="0"/>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6201" y="1371600"/>
            <a:ext cx="9057502" cy="549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72400" y="5638800"/>
            <a:ext cx="609600" cy="609600"/>
          </a:xfrm>
          <a:prstGeom prst="rect">
            <a:avLst/>
          </a:prstGeom>
        </p:spPr>
      </p:pic>
    </p:spTree>
    <p:extLst>
      <p:ext uri="{BB962C8B-B14F-4D97-AF65-F5344CB8AC3E}">
        <p14:creationId xmlns:p14="http://schemas.microsoft.com/office/powerpoint/2010/main" val="534840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4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fontScale="90000"/>
          </a:bodyPr>
          <a:lstStyle/>
          <a:p>
            <a:r>
              <a:rPr lang="en-US" dirty="0" smtClean="0"/>
              <a:t>Data collection as a function of time for 378 metros:</a:t>
            </a:r>
            <a:endParaRPr lang="en-US" dirty="0"/>
          </a:p>
        </p:txBody>
      </p:sp>
      <p:pic>
        <p:nvPicPr>
          <p:cNvPr id="4" name="Chart 9"/>
          <p:cNvPicPr>
            <a:picLocks noGrp="1" noChangeArrowheads="1"/>
          </p:cNvPicPr>
          <p:nvPr>
            <p:ph idx="1"/>
          </p:nvPr>
        </p:nvPicPr>
        <p:blipFill>
          <a:blip r:embed="rId4"/>
          <a:srcRect/>
          <a:stretch>
            <a:fillRect/>
          </a:stretch>
        </p:blipFill>
        <p:spPr bwMode="auto">
          <a:xfrm>
            <a:off x="457200" y="1219200"/>
            <a:ext cx="8077199" cy="5181599"/>
          </a:xfrm>
          <a:prstGeom prst="rect">
            <a:avLst/>
          </a:prstGeom>
          <a:noFill/>
          <a:ln w="9525">
            <a:noFill/>
            <a:miter lim="800000"/>
            <a:headEnd/>
            <a:tailEnd/>
          </a:ln>
        </p:spPr>
      </p:pic>
      <p:cxnSp>
        <p:nvCxnSpPr>
          <p:cNvPr id="5" name="Straight Arrow Connector 4"/>
          <p:cNvCxnSpPr/>
          <p:nvPr/>
        </p:nvCxnSpPr>
        <p:spPr>
          <a:xfrm>
            <a:off x="2057400" y="2514600"/>
            <a:ext cx="2438400" cy="2286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5334000" y="5334000"/>
            <a:ext cx="3581400" cy="381000"/>
          </a:xfrm>
          <a:prstGeom prst="rect">
            <a:avLst/>
          </a:prstGeom>
          <a:noFill/>
          <a:ln w="9525">
            <a:noFill/>
            <a:miter lim="800000"/>
            <a:headEnd/>
            <a:tailEnd/>
          </a:ln>
        </p:spPr>
        <p:txBody>
          <a:bodyPr>
            <a:spAutoFit/>
          </a:bodyPr>
          <a:lstStyle/>
          <a:p>
            <a:r>
              <a:rPr lang="en-US" dirty="0" smtClean="0">
                <a:latin typeface="Calibri" pitchFamily="34" charset="0"/>
              </a:rPr>
              <a:t> x = Years </a:t>
            </a:r>
            <a:r>
              <a:rPr lang="en-US" dirty="0">
                <a:latin typeface="Calibri" pitchFamily="34" charset="0"/>
              </a:rPr>
              <a:t>canvassing market</a:t>
            </a:r>
          </a:p>
        </p:txBody>
      </p:sp>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20000" y="3886200"/>
            <a:ext cx="609600" cy="609600"/>
          </a:xfrm>
          <a:prstGeom prst="rect">
            <a:avLst/>
          </a:prstGeom>
        </p:spPr>
      </p:pic>
    </p:spTree>
    <p:extLst>
      <p:ext uri="{BB962C8B-B14F-4D97-AF65-F5344CB8AC3E}">
        <p14:creationId xmlns:p14="http://schemas.microsoft.com/office/powerpoint/2010/main" val="25263604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38"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b="1" dirty="0">
                <a:solidFill>
                  <a:prstClr val="black"/>
                </a:solidFill>
                <a:latin typeface="Arial" pitchFamily="34" charset="0"/>
                <a:cs typeface="Arial" pitchFamily="34" charset="0"/>
              </a:rPr>
              <a:t>Value of U.S. Commercial Real Estate by Property Type Using 2009 Average Prices</a:t>
            </a:r>
            <a:endParaRPr lang="en-US" dirty="0"/>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34481" y="1295400"/>
            <a:ext cx="8985511" cy="403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0" y="5257800"/>
            <a:ext cx="8686800" cy="923330"/>
          </a:xfrm>
          <a:prstGeom prst="rect">
            <a:avLst/>
          </a:prstGeom>
        </p:spPr>
        <p:txBody>
          <a:bodyPr wrap="square">
            <a:spAutoFit/>
          </a:bodyPr>
          <a:lstStyle/>
          <a:p>
            <a:r>
              <a:rPr lang="en-US" dirty="0" smtClean="0"/>
              <a:t>Prices were based on averages for the middle of 2009 for the entire nation, all classes.   The prices as shown are about 39% less than 2007 suggesting a loss of at least $4 trillion in value from mid 2007 to 2009.</a:t>
            </a:r>
            <a:endParaRPr lang="en-US" dirty="0"/>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15200" y="6019800"/>
            <a:ext cx="609600" cy="609600"/>
          </a:xfrm>
          <a:prstGeom prst="rect">
            <a:avLst/>
          </a:prstGeom>
        </p:spPr>
      </p:pic>
    </p:spTree>
    <p:extLst>
      <p:ext uri="{BB962C8B-B14F-4D97-AF65-F5344CB8AC3E}">
        <p14:creationId xmlns:p14="http://schemas.microsoft.com/office/powerpoint/2010/main" val="2431909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9055"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745299"/>
          </a:xfrm>
        </p:spPr>
        <p:txBody>
          <a:bodyPr>
            <a:normAutofit fontScale="90000"/>
          </a:bodyPr>
          <a:lstStyle/>
          <a:p>
            <a:pPr algn="l"/>
            <a:r>
              <a:rPr lang="en-US" sz="3600" dirty="0" smtClean="0"/>
              <a:t>Specialty Property 2009</a:t>
            </a:r>
            <a:br>
              <a:rPr lang="en-US" sz="3600" dirty="0" smtClean="0"/>
            </a:br>
            <a:endParaRPr lang="en-US" sz="3600" dirty="0"/>
          </a:p>
        </p:txBody>
      </p:sp>
      <p:pic>
        <p:nvPicPr>
          <p:cNvPr id="409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2400" y="685800"/>
            <a:ext cx="8998158"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1000" y="76200"/>
            <a:ext cx="609600" cy="609600"/>
          </a:xfrm>
          <a:prstGeom prst="rect">
            <a:avLst/>
          </a:prstGeom>
        </p:spPr>
      </p:pic>
      <p:pic>
        <p:nvPicPr>
          <p:cNvPr id="409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1"/>
            <a:ext cx="1924050" cy="740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2740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219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09" name="Title 1"/>
          <p:cNvSpPr>
            <a:spLocks noGrp="1"/>
          </p:cNvSpPr>
          <p:nvPr>
            <p:ph type="title"/>
          </p:nvPr>
        </p:nvSpPr>
        <p:spPr>
          <a:xfrm>
            <a:off x="152400" y="0"/>
            <a:ext cx="8534400" cy="914400"/>
          </a:xfrm>
        </p:spPr>
        <p:txBody>
          <a:bodyPr/>
          <a:lstStyle/>
          <a:p>
            <a:pPr eaLnBrk="1" hangingPunct="1"/>
            <a:r>
              <a:rPr lang="en-US" sz="2400" smtClean="0">
                <a:latin typeface="Arial" charset="0"/>
                <a:cs typeface="Arial" charset="0"/>
              </a:rPr>
              <a:t>Office Space Per Capital U.S. Average = 40.06</a:t>
            </a:r>
          </a:p>
        </p:txBody>
      </p:sp>
      <p:pic>
        <p:nvPicPr>
          <p:cNvPr id="683010" name="Picture 59"/>
          <p:cNvPicPr>
            <a:picLocks noChangeAspect="1" noChangeArrowheads="1"/>
          </p:cNvPicPr>
          <p:nvPr/>
        </p:nvPicPr>
        <p:blipFill>
          <a:blip r:embed="rId4"/>
          <a:srcRect l="-375" t="10313" r="50250" b="19688"/>
          <a:stretch>
            <a:fillRect/>
          </a:stretch>
        </p:blipFill>
        <p:spPr bwMode="auto">
          <a:xfrm>
            <a:off x="0" y="990600"/>
            <a:ext cx="9144000" cy="5715000"/>
          </a:xfrm>
          <a:prstGeom prst="rect">
            <a:avLst/>
          </a:prstGeom>
          <a:noFill/>
          <a:ln w="9525">
            <a:noFill/>
            <a:miter lim="800000"/>
            <a:headEnd/>
            <a:tailEnd/>
          </a:ln>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77200" y="228600"/>
            <a:ext cx="609600" cy="609600"/>
          </a:xfrm>
          <a:prstGeom prst="rect">
            <a:avLst/>
          </a:prstGeom>
        </p:spPr>
      </p:pic>
    </p:spTree>
    <p:extLst>
      <p:ext uri="{BB962C8B-B14F-4D97-AF65-F5344CB8AC3E}">
        <p14:creationId xmlns:p14="http://schemas.microsoft.com/office/powerpoint/2010/main" val="30269936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476"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3" name="Title 1"/>
          <p:cNvSpPr>
            <a:spLocks noGrp="1"/>
          </p:cNvSpPr>
          <p:nvPr>
            <p:ph type="title"/>
          </p:nvPr>
        </p:nvSpPr>
        <p:spPr>
          <a:xfrm>
            <a:off x="457200" y="0"/>
            <a:ext cx="8229600" cy="914400"/>
          </a:xfrm>
        </p:spPr>
        <p:txBody>
          <a:bodyPr/>
          <a:lstStyle/>
          <a:p>
            <a:pPr eaLnBrk="1" hangingPunct="1"/>
            <a:r>
              <a:rPr lang="en-US" sz="2400" smtClean="0">
                <a:latin typeface="Arial" charset="0"/>
                <a:cs typeface="Arial" charset="0"/>
              </a:rPr>
              <a:t>Industrial RBA per Capita U.S. Average 76.6 Sq Ft</a:t>
            </a:r>
          </a:p>
        </p:txBody>
      </p:sp>
      <p:pic>
        <p:nvPicPr>
          <p:cNvPr id="684034" name="Picture 1"/>
          <p:cNvPicPr>
            <a:picLocks noChangeAspect="1" noChangeArrowheads="1"/>
          </p:cNvPicPr>
          <p:nvPr/>
        </p:nvPicPr>
        <p:blipFill>
          <a:blip r:embed="rId4"/>
          <a:srcRect t="10313" r="50250" b="20625"/>
          <a:stretch>
            <a:fillRect/>
          </a:stretch>
        </p:blipFill>
        <p:spPr bwMode="auto">
          <a:xfrm>
            <a:off x="0" y="914400"/>
            <a:ext cx="9144000" cy="5522913"/>
          </a:xfrm>
          <a:prstGeom prst="rect">
            <a:avLst/>
          </a:prstGeom>
          <a:noFill/>
          <a:ln w="9525">
            <a:noFill/>
            <a:miter lim="800000"/>
            <a:headEnd/>
            <a:tailEnd/>
          </a:ln>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05800" y="152400"/>
            <a:ext cx="609600" cy="609600"/>
          </a:xfrm>
          <a:prstGeom prst="rect">
            <a:avLst/>
          </a:prstGeom>
        </p:spPr>
      </p:pic>
    </p:spTree>
    <p:extLst>
      <p:ext uri="{BB962C8B-B14F-4D97-AF65-F5344CB8AC3E}">
        <p14:creationId xmlns:p14="http://schemas.microsoft.com/office/powerpoint/2010/main" val="27997567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75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284</Words>
  <Application>Microsoft Office PowerPoint</Application>
  <PresentationFormat>On-screen Show (4:3)</PresentationFormat>
  <Paragraphs>26</Paragraphs>
  <Slides>18</Slides>
  <Notes>0</Notes>
  <HiddenSlides>0</HiddenSlides>
  <MMClips>18</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Microsoft Excel Chart</vt:lpstr>
      <vt:lpstr>How big is the commercial real estate industry in terms of stock?</vt:lpstr>
      <vt:lpstr>Why do we care?</vt:lpstr>
      <vt:lpstr>The following is based upon the CoStar database as of 2010.  Here is the count by type:</vt:lpstr>
      <vt:lpstr>We estimated the total stock in each metro based on the number of years that data has been collected as an estimate of a total (100% coverage)</vt:lpstr>
      <vt:lpstr>Data collection as a function of time for 378 metros:</vt:lpstr>
      <vt:lpstr>Value of U.S. Commercial Real Estate by Property Type Using 2009 Average Prices</vt:lpstr>
      <vt:lpstr>Specialty Property 2009 </vt:lpstr>
      <vt:lpstr>Office Space Per Capital U.S. Average = 40.06</vt:lpstr>
      <vt:lpstr>Industrial RBA per Capita U.S. Average 76.6 Sq Ft</vt:lpstr>
      <vt:lpstr>Population Per Hospital  Mapped from Lowest Population Per Hospital (green)</vt:lpstr>
      <vt:lpstr>Retail Space Per Capita U.S. Ave = 56.4 sq ft per capita</vt:lpstr>
      <vt:lpstr>Multifamily Properties By State</vt:lpstr>
      <vt:lpstr>Largest Office Metros</vt:lpstr>
      <vt:lpstr>Largest Office Metro Sq Ft Per Capita</vt:lpstr>
      <vt:lpstr>Largest Industrial in Sq Feet</vt:lpstr>
      <vt:lpstr>Largest Industrial Per Capita</vt:lpstr>
      <vt:lpstr>Largest Retail in Sq Ft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big is the commercial real estate industry in terms of stock?</dc:title>
  <dc:creator>Norm Miller</dc:creator>
  <cp:lastModifiedBy>Norm Miller</cp:lastModifiedBy>
  <cp:revision>8</cp:revision>
  <dcterms:created xsi:type="dcterms:W3CDTF">2014-07-23T20:45:59Z</dcterms:created>
  <dcterms:modified xsi:type="dcterms:W3CDTF">2014-07-23T22:00:34Z</dcterms:modified>
</cp:coreProperties>
</file>