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ma\Desktop\Presentations\2013\BSA\BSA_Marke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ma\Desktop\Presentations\2013\BSA\BSA_Marke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uma\Desktop\Presentations\2013\BSA\BSA_Mark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pivotSource>
    <c:name>[BSA_Markets.xlsx]P2!PivotTable2</c:name>
    <c:fmtId val="-1"/>
  </c:pivotSource>
  <c:chart>
    <c:title>
      <c:tx>
        <c:strRef>
          <c:f>'P2'!$E$2</c:f>
          <c:strCache>
            <c:ptCount val="1"/>
            <c:pt idx="0">
              <c:v>5 Star Glazing Geometry</c:v>
            </c:pt>
          </c:strCache>
        </c:strRef>
      </c:tx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ivotFmts>
      <c:pivotFmt>
        <c:idx val="0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'P2'!$E$2</c:f>
              <c:strCache>
                <c:ptCount val="1"/>
                <c:pt idx="0">
                  <c:v>Total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'P2'!$E$2</c:f>
              <c:strCache>
                <c:ptCount val="4"/>
                <c:pt idx="0">
                  <c:v>Floor-to-Ceiling Glass</c:v>
                </c:pt>
                <c:pt idx="1">
                  <c:v>Full Height Punched Windows</c:v>
                </c:pt>
                <c:pt idx="2">
                  <c:v>Punched windows</c:v>
                </c:pt>
                <c:pt idx="3">
                  <c:v>Ribbon windows</c:v>
                </c:pt>
              </c:strCache>
            </c:strRef>
          </c:cat>
          <c:val>
            <c:numRef>
              <c:f>'P2'!$E$2</c:f>
              <c:numCache>
                <c:formatCode>0.00%</c:formatCode>
                <c:ptCount val="4"/>
                <c:pt idx="0">
                  <c:v>0.71064814814814814</c:v>
                </c:pt>
                <c:pt idx="1">
                  <c:v>3.0092592592592591E-2</c:v>
                </c:pt>
                <c:pt idx="2">
                  <c:v>0.15972222222222221</c:v>
                </c:pt>
                <c:pt idx="3">
                  <c:v>9.9537037037037035E-2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pivotSource>
    <c:name>[BSA_Markets.xlsx]P2!PivotTable1</c:name>
    <c:fmtId val="-1"/>
  </c:pivotSource>
  <c:chart>
    <c:title>
      <c:tx>
        <c:strRef>
          <c:f>'P2'!$E$3</c:f>
          <c:strCache>
            <c:ptCount val="1"/>
            <c:pt idx="0">
              <c:v>5 Star Cladding Type</c:v>
            </c:pt>
          </c:strCache>
        </c:strRef>
      </c:tx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ivotFmts>
      <c:pivotFmt>
        <c:idx val="0"/>
        <c:dLbl>
          <c:idx val="0"/>
          <c:numFmt formatCode="0%" sourceLinked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</c:dLbl>
      </c:pivotFmt>
      <c:pivotFmt>
        <c:idx val="1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numFmt formatCode="0%" sourceLinked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'P2'!$E$3</c:f>
              <c:strCache>
                <c:ptCount val="1"/>
                <c:pt idx="0">
                  <c:v>Total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'P2'!$E$3</c:f>
              <c:strCache>
                <c:ptCount val="3"/>
                <c:pt idx="0">
                  <c:v>Glass Curtain Wall</c:v>
                </c:pt>
                <c:pt idx="1">
                  <c:v>Metal Panel</c:v>
                </c:pt>
                <c:pt idx="2">
                  <c:v>Natural Stone Veneer</c:v>
                </c:pt>
              </c:strCache>
            </c:strRef>
          </c:cat>
          <c:val>
            <c:numRef>
              <c:f>'P2'!$E$3</c:f>
              <c:numCache>
                <c:formatCode>0.00%</c:formatCode>
                <c:ptCount val="3"/>
                <c:pt idx="0">
                  <c:v>0.66666666666666663</c:v>
                </c:pt>
                <c:pt idx="1">
                  <c:v>0.11342592592592593</c:v>
                </c:pt>
                <c:pt idx="2">
                  <c:v>0.21990740740740741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pivotSource>
    <c:name>[BSA_Markets.xlsx]P2!PivotTable3</c:name>
    <c:fmtId val="-1"/>
  </c:pivotSource>
  <c:chart>
    <c:title>
      <c:tx>
        <c:strRef>
          <c:f>'P2'!$E$4</c:f>
          <c:strCache>
            <c:ptCount val="1"/>
            <c:pt idx="0">
              <c:v>5 Star Floor Plate Shape</c:v>
            </c:pt>
          </c:strCache>
        </c:strRef>
      </c:tx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ivotFmts>
      <c:pivotFmt>
        <c:idx val="0"/>
        <c:marker>
          <c:symbol val="none"/>
        </c:marker>
        <c:dLbl>
          <c:idx val="0"/>
          <c:numFmt formatCode="0.0%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numFmt formatCode="0.0%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numFmt formatCode="0.0%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'P2'!$E$4</c:f>
              <c:strCache>
                <c:ptCount val="1"/>
                <c:pt idx="0">
                  <c:v>Total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'P2'!$E$4</c:f>
              <c:strCache>
                <c:ptCount val="8"/>
                <c:pt idx="0">
                  <c:v>Circular</c:v>
                </c:pt>
                <c:pt idx="1">
                  <c:v>Curvilinear</c:v>
                </c:pt>
                <c:pt idx="2">
                  <c:v>H-Shaped</c:v>
                </c:pt>
                <c:pt idx="3">
                  <c:v>Irregular</c:v>
                </c:pt>
                <c:pt idx="4">
                  <c:v>L-Shaped</c:v>
                </c:pt>
                <c:pt idx="5">
                  <c:v>Polygonal</c:v>
                </c:pt>
                <c:pt idx="6">
                  <c:v>Rectangular</c:v>
                </c:pt>
                <c:pt idx="7">
                  <c:v>U-Shaped</c:v>
                </c:pt>
              </c:strCache>
            </c:strRef>
          </c:cat>
          <c:val>
            <c:numRef>
              <c:f>'P2'!$E$4</c:f>
              <c:numCache>
                <c:formatCode>0.00%</c:formatCode>
                <c:ptCount val="8"/>
                <c:pt idx="0">
                  <c:v>1.6203703703703703E-2</c:v>
                </c:pt>
                <c:pt idx="1">
                  <c:v>6.0185185185185182E-2</c:v>
                </c:pt>
                <c:pt idx="2">
                  <c:v>2.3148148148148147E-3</c:v>
                </c:pt>
                <c:pt idx="3">
                  <c:v>8.5648148148148154E-2</c:v>
                </c:pt>
                <c:pt idx="4">
                  <c:v>2.5462962962962962E-2</c:v>
                </c:pt>
                <c:pt idx="5">
                  <c:v>0.14351851851851852</c:v>
                </c:pt>
                <c:pt idx="6">
                  <c:v>0.65740740740740744</c:v>
                </c:pt>
                <c:pt idx="7">
                  <c:v>9.2592592592592587E-3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8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8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7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1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0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2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0121-141E-438C-AFA3-31EB3C598CED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7EE1-49E4-4CC0-9783-CBEF48E7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.pn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5" Type="http://schemas.openxmlformats.org/officeDocument/2006/relationships/hyperlink" Target="http://www.naiop.org/" TargetMode="External"/><Relationship Id="rId4" Type="http://schemas.openxmlformats.org/officeDocument/2006/relationships/hyperlink" Target="http://www.boma.org/" TargetMode="Externa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Classification Systems and Criteria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Norm Miller, University of San Diego and Anthony </a:t>
            </a:r>
            <a:r>
              <a:rPr lang="en-US" dirty="0" err="1" smtClean="0"/>
              <a:t>Guma</a:t>
            </a:r>
            <a:r>
              <a:rPr lang="en-US" dirty="0" smtClean="0"/>
              <a:t>, while at </a:t>
            </a:r>
            <a:r>
              <a:rPr lang="en-US" dirty="0" err="1" smtClean="0"/>
              <a:t>CoStar</a:t>
            </a:r>
            <a:r>
              <a:rPr lang="en-US" dirty="0" smtClean="0"/>
              <a:t>, 2013.</a:t>
            </a:r>
          </a:p>
          <a:p>
            <a:r>
              <a:rPr lang="en-US" dirty="0" smtClean="0"/>
              <a:t>Click on the sound icon below.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natural light…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1447800"/>
            <a:ext cx="8616371" cy="4648200"/>
            <a:chOff x="228600" y="1447800"/>
            <a:chExt cx="8616371" cy="4648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6"/>
            <a:stretch/>
          </p:blipFill>
          <p:spPr bwMode="auto">
            <a:xfrm>
              <a:off x="228600" y="1905000"/>
              <a:ext cx="8616371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10641" y="1447800"/>
              <a:ext cx="3956559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0242" y="617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Gensler</a:t>
            </a:r>
            <a:endParaRPr lang="en-US" sz="1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05425"/>
          </a:xfrm>
        </p:spPr>
        <p:txBody>
          <a:bodyPr/>
          <a:lstStyle/>
          <a:p>
            <a:pPr marL="0" indent="0">
              <a:buNone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2645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Greener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1447800"/>
            <a:ext cx="8286750" cy="4473923"/>
            <a:chOff x="381000" y="1447800"/>
            <a:chExt cx="8286750" cy="447392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19"/>
            <a:stretch/>
          </p:blipFill>
          <p:spPr bwMode="auto">
            <a:xfrm>
              <a:off x="381000" y="1905000"/>
              <a:ext cx="8286750" cy="401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6841" y="1447800"/>
              <a:ext cx="3956559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0242" y="617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Gensler</a:t>
            </a:r>
            <a:endParaRPr lang="en-US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05425"/>
          </a:xfrm>
        </p:spPr>
        <p:txBody>
          <a:bodyPr/>
          <a:lstStyle/>
          <a:p>
            <a:pPr marL="0" indent="0">
              <a:buNone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7117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62" y="27709"/>
            <a:ext cx="8229600" cy="1143000"/>
          </a:xfrm>
        </p:spPr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Rating Definitions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2247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vs. Rating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7"/>
          <a:stretch/>
        </p:blipFill>
        <p:spPr bwMode="auto">
          <a:xfrm>
            <a:off x="53160" y="1066800"/>
            <a:ext cx="203329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982" y="3200400"/>
            <a:ext cx="846488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</a:t>
            </a:r>
            <a:r>
              <a:rPr lang="en-US" dirty="0" smtClean="0"/>
              <a:t>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25" y="1825262"/>
            <a:ext cx="621282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5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238500"/>
            <a:ext cx="107047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=</a:t>
            </a:r>
          </a:p>
          <a:p>
            <a:pPr marL="0" indent="0" algn="ctr">
              <a:buNone/>
            </a:pPr>
            <a:r>
              <a:rPr lang="en-US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25" y="1447800"/>
            <a:ext cx="621282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243892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Rating Mechanisms at </a:t>
            </a:r>
            <a:r>
              <a:rPr lang="en-US" dirty="0" err="1" smtClean="0"/>
              <a:t>CoStar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300870" y="3397997"/>
            <a:ext cx="1447800" cy="7620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Building Rating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5311" y="1990067"/>
            <a:ext cx="2895601" cy="1407932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Field Research:</a:t>
            </a:r>
          </a:p>
          <a:p>
            <a:r>
              <a:rPr lang="en-US" sz="1400" dirty="0" smtClean="0"/>
              <a:t>Located </a:t>
            </a:r>
            <a:r>
              <a:rPr lang="en-US" sz="1400" dirty="0"/>
              <a:t>across all markets to conduct site visits and use this direct experience to grade various aspects of buildings</a:t>
            </a:r>
            <a:r>
              <a:rPr lang="en-US" sz="1400" dirty="0" smtClean="0"/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1400" y="1066800"/>
            <a:ext cx="2895601" cy="1219200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Property Research:</a:t>
            </a:r>
          </a:p>
          <a:p>
            <a:r>
              <a:rPr lang="en-US" sz="1400" dirty="0"/>
              <a:t>Researchers interrogate building specifications, images, brochures, and floor plans to ensure that building ratings are consistent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6696740" y="3056428"/>
            <a:ext cx="2294860" cy="1445139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Checks:</a:t>
            </a:r>
          </a:p>
          <a:p>
            <a:r>
              <a:rPr lang="en-US" sz="1400" dirty="0"/>
              <a:t>Building ratings are continuously reviewed through a series of checks against aggregated rating and market trends.</a:t>
            </a:r>
            <a:endParaRPr lang="en-US" sz="14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3657600" y="5085907"/>
            <a:ext cx="2734340" cy="1600200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Market Visits:</a:t>
            </a:r>
          </a:p>
          <a:p>
            <a:r>
              <a:rPr lang="en-US" sz="1400" dirty="0"/>
              <a:t>CoStar engages industry professionals though local advisory meetings to gather input on the rating system and individual ratings.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5311" y="3818867"/>
            <a:ext cx="2895601" cy="151779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Analytical Models:</a:t>
            </a:r>
          </a:p>
          <a:p>
            <a:r>
              <a:rPr lang="en-US" sz="1400" dirty="0">
                <a:ea typeface="Calibri"/>
                <a:cs typeface="Times New Roman"/>
              </a:rPr>
              <a:t>Analyses on property and market level data are used to support the prediction and quality assurance of building ratings.</a:t>
            </a:r>
          </a:p>
        </p:txBody>
      </p:sp>
      <p:cxnSp>
        <p:nvCxnSpPr>
          <p:cNvPr id="12" name="Straight Connector 11"/>
          <p:cNvCxnSpPr>
            <a:stCxn id="6" idx="3"/>
            <a:endCxn id="4" idx="1"/>
          </p:cNvCxnSpPr>
          <p:nvPr/>
        </p:nvCxnSpPr>
        <p:spPr>
          <a:xfrm>
            <a:off x="3040912" y="2694033"/>
            <a:ext cx="1259958" cy="108496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3"/>
            <a:endCxn id="4" idx="1"/>
          </p:cNvCxnSpPr>
          <p:nvPr/>
        </p:nvCxnSpPr>
        <p:spPr>
          <a:xfrm flipV="1">
            <a:off x="3040912" y="3778997"/>
            <a:ext cx="1259958" cy="79876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  <a:endCxn id="4" idx="0"/>
          </p:cNvCxnSpPr>
          <p:nvPr/>
        </p:nvCxnSpPr>
        <p:spPr>
          <a:xfrm flipH="1">
            <a:off x="5024770" y="2286000"/>
            <a:ext cx="4431" cy="111199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1"/>
            <a:endCxn id="4" idx="3"/>
          </p:cNvCxnSpPr>
          <p:nvPr/>
        </p:nvCxnSpPr>
        <p:spPr>
          <a:xfrm flipH="1" flipV="1">
            <a:off x="5748670" y="3778997"/>
            <a:ext cx="948070" cy="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0"/>
            <a:endCxn id="4" idx="2"/>
          </p:cNvCxnSpPr>
          <p:nvPr/>
        </p:nvCxnSpPr>
        <p:spPr>
          <a:xfrm flipV="1">
            <a:off x="5024770" y="4159997"/>
            <a:ext cx="0" cy="92591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Same? Which is easier to layout and achieve more natural light coverage?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0540"/>
            <a:ext cx="2209800" cy="4745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0956" r="7588"/>
          <a:stretch/>
        </p:blipFill>
        <p:spPr>
          <a:xfrm>
            <a:off x="4572000" y="1571858"/>
            <a:ext cx="2349797" cy="4713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94" y="4949888"/>
            <a:ext cx="2045347" cy="1335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17" y="1571858"/>
            <a:ext cx="2059524" cy="1113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03675"/>
            <a:ext cx="1747445" cy="2581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24031" r="12927" b="6977"/>
          <a:stretch/>
        </p:blipFill>
        <p:spPr>
          <a:xfrm>
            <a:off x="2438425" y="1540540"/>
            <a:ext cx="1899793" cy="209259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419600" y="1371600"/>
            <a:ext cx="0" cy="5029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438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Building Characteristics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327849"/>
              </p:ext>
            </p:extLst>
          </p:nvPr>
        </p:nvGraphicFramePr>
        <p:xfrm>
          <a:off x="76200" y="914399"/>
          <a:ext cx="4437460" cy="297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20097"/>
              </p:ext>
            </p:extLst>
          </p:nvPr>
        </p:nvGraphicFramePr>
        <p:xfrm>
          <a:off x="4724399" y="914400"/>
          <a:ext cx="4326451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140667"/>
              </p:ext>
            </p:extLst>
          </p:nvPr>
        </p:nvGraphicFramePr>
        <p:xfrm>
          <a:off x="2743200" y="3962400"/>
          <a:ext cx="3962400" cy="277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242" y="617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CoStar</a:t>
            </a:r>
            <a:endParaRPr lang="en-US" sz="1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18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78" y="18473"/>
            <a:ext cx="8229600" cy="1143000"/>
          </a:xfrm>
        </p:spPr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Office Ratings</a:t>
            </a:r>
            <a:endParaRPr lang="en-US" dirty="0"/>
          </a:p>
        </p:txBody>
      </p:sp>
      <p:pic>
        <p:nvPicPr>
          <p:cNvPr id="1026" name="Picture 2" descr="L:\SWAP\Building Rating System\Training\HowToRate_FAQ\2013_07\Offic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b="6424"/>
          <a:stretch/>
        </p:blipFill>
        <p:spPr bwMode="auto">
          <a:xfrm>
            <a:off x="445178" y="1066800"/>
            <a:ext cx="8241622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Industrial Ratings</a:t>
            </a:r>
            <a:endParaRPr lang="en-US" dirty="0"/>
          </a:p>
        </p:txBody>
      </p:sp>
      <p:pic>
        <p:nvPicPr>
          <p:cNvPr id="2050" name="Picture 2" descr="L:\SWAP\Building Rating System\Training\HowToRate_FAQ\2013_07\Industri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" b="9926"/>
          <a:stretch/>
        </p:blipFill>
        <p:spPr bwMode="auto">
          <a:xfrm>
            <a:off x="247650" y="1060143"/>
            <a:ext cx="8743950" cy="57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37" y="0"/>
            <a:ext cx="8229600" cy="1143000"/>
          </a:xfrm>
        </p:spPr>
        <p:txBody>
          <a:bodyPr/>
          <a:lstStyle/>
          <a:p>
            <a:r>
              <a:rPr lang="en-US" dirty="0" smtClean="0"/>
              <a:t>Classifying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No two buildings are exactly the same.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800" dirty="0" smtClean="0"/>
              <a:t>But </a:t>
            </a:r>
            <a:r>
              <a:rPr lang="en-US" sz="2800" dirty="0"/>
              <a:t>the industry </a:t>
            </a:r>
            <a:r>
              <a:rPr lang="en-US" sz="2800" dirty="0" smtClean="0"/>
              <a:t>needs </a:t>
            </a:r>
            <a:r>
              <a:rPr lang="en-US" sz="2800" dirty="0"/>
              <a:t>a way to group </a:t>
            </a:r>
            <a:r>
              <a:rPr lang="en-US" sz="2800" dirty="0" smtClean="0"/>
              <a:t>them</a:t>
            </a:r>
            <a:r>
              <a:rPr lang="en-US" sz="2800" dirty="0"/>
              <a:t> </a:t>
            </a:r>
            <a:r>
              <a:rPr lang="en-US" sz="2800" dirty="0" smtClean="0"/>
              <a:t>and compare property.  We use the term “peer” property for those that compete with a subject property.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http://ahprdcdn3.costar.com/attachments/get.ishx?x=42BA4B29E05482292F3D6881678DA1B540C74DB3537E2D8FD076B223303DEC9D8D6767DA3E151A5F004A1F36E0C43D4C747744701412E462B1D72EA7A7B1F5F85E6D01EEF36E97D5853B03E8410997B837A0EE94FB6AC92AAC917EF3979958A2ACC503A64E7710B840E0515B9438C369E13777D5FB1F7427CBDD4E077B5E59B5411DD7159EC4A70B3EF3E60D28CA55A8F888785875DE41D9A48CFE1A2F3DA5FFD8728367827D492A9CA0AC857FA250D7CC58FB6058E6CDFACEB6BDF773260E1E1A7F5A847312EF2F7EB1C13167003C8D2F2A00051DFE0BFAED79F4740313418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r="7155"/>
          <a:stretch/>
        </p:blipFill>
        <p:spPr bwMode="auto">
          <a:xfrm>
            <a:off x="533400" y="1903005"/>
            <a:ext cx="1371600" cy="28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hprdcdn4.costar.com/attachments/get.ishx?x=BA6858D6C018B9F9EED1C514A9133B4D5CEF3E728D89BC5FB96B94D8944CD44FB894DE1F613A1C6F89E94C08CB447C1E8ED0386CD1D4AE2E45C8DCF2AEDD88E63D86C6D693D8770EC500EE48FCB53B8BD208F21EF439CB1D05FB9C3CD5ECA467525EB477160042C9680762521CBE0DCF11968C96882D8D774099C0F1F103549B2F65AB4BCD1601DEF9F727445C6D8EF3FCE269B1A75CD02EB284E62D0C38B6FF4A690F9CE77F03FF55873440FD5B32499C87A5368D87670B1BBC4585FA2D539A6171120D5D709143BFB9CBE21CA6AAC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1924972"/>
            <a:ext cx="1724911" cy="28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:\SWAP\Building Rating System\Advisory_Groups\San Francisco\Office\Images\334610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t="27025" r="24073" b="14299"/>
          <a:stretch/>
        </p:blipFill>
        <p:spPr bwMode="auto">
          <a:xfrm>
            <a:off x="2286000" y="1924972"/>
            <a:ext cx="2438400" cy="16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84" y="1924972"/>
            <a:ext cx="1643216" cy="28756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6" t="12831" b="2188"/>
          <a:stretch/>
        </p:blipFill>
        <p:spPr bwMode="auto">
          <a:xfrm>
            <a:off x="2286001" y="3630126"/>
            <a:ext cx="1523999" cy="11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Multi-family Ratings</a:t>
            </a:r>
            <a:endParaRPr lang="en-US" dirty="0"/>
          </a:p>
        </p:txBody>
      </p:sp>
      <p:pic>
        <p:nvPicPr>
          <p:cNvPr id="3074" name="Picture 2" descr="L:\SWAP\Building Rating System\Training\HowToRate_FAQ\2013_07\Multi-Famil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18924"/>
          <a:stretch/>
        </p:blipFill>
        <p:spPr bwMode="auto">
          <a:xfrm>
            <a:off x="152400" y="1143000"/>
            <a:ext cx="8991600" cy="52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73"/>
            <a:ext cx="8229600" cy="1143000"/>
          </a:xfrm>
        </p:spPr>
        <p:txBody>
          <a:bodyPr/>
          <a:lstStyle/>
          <a:p>
            <a:r>
              <a:rPr lang="en-US" dirty="0" err="1" smtClean="0"/>
              <a:t>CoStar</a:t>
            </a:r>
            <a:r>
              <a:rPr lang="en-US" dirty="0" smtClean="0"/>
              <a:t> Retail Ratings</a:t>
            </a:r>
            <a:endParaRPr lang="en-US" dirty="0"/>
          </a:p>
        </p:txBody>
      </p:sp>
      <p:pic>
        <p:nvPicPr>
          <p:cNvPr id="4098" name="Picture 2" descr="L:\SWAP\Building Rating System\Training\HowToRate_FAQ\2013_07\Retai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 b="10511"/>
          <a:stretch/>
        </p:blipFill>
        <p:spPr bwMode="auto">
          <a:xfrm>
            <a:off x="381000" y="1066800"/>
            <a:ext cx="8534400" cy="55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Building Class are locally dominated and relative in nature.</a:t>
            </a:r>
            <a:endParaRPr lang="en-US" sz="2800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Typically building class is based on BOMA and  NAIOP descriptions, but also openly interpreted by local brokers and owners to serve their purposes.  see. </a:t>
            </a:r>
            <a:r>
              <a:rPr lang="en-US" sz="2800" dirty="0" smtClean="0">
                <a:hlinkClick r:id="rId4"/>
              </a:rPr>
              <a:t>www.boma.org</a:t>
            </a:r>
            <a:r>
              <a:rPr lang="en-US" sz="2800" dirty="0" smtClean="0"/>
              <a:t> and </a:t>
            </a:r>
            <a:r>
              <a:rPr lang="en-US" sz="2800" dirty="0" smtClean="0">
                <a:hlinkClick r:id="rId5"/>
              </a:rPr>
              <a:t>www.naiop.org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358002"/>
            <a:ext cx="55054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99" y="2497571"/>
            <a:ext cx="3323428" cy="14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705600" y="6081777"/>
            <a:ext cx="1524000" cy="282074"/>
            <a:chOff x="6421113" y="6081777"/>
            <a:chExt cx="1524000" cy="28207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264" y="6081777"/>
              <a:ext cx="891849" cy="28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421113" y="6085147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Source:</a:t>
              </a:r>
              <a:endParaRPr lang="en-US" sz="1200" dirty="0"/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53200" y="4386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4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Class: Local Interpretations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30542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From a local broker you may hear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“1</a:t>
            </a:r>
            <a:r>
              <a:rPr lang="en-US" sz="1200" dirty="0"/>
              <a:t>.  All of the bathrooms have been completely renovated with high-end marble amenities;</a:t>
            </a:r>
            <a:br>
              <a:rPr lang="en-US" sz="1200" dirty="0"/>
            </a:br>
            <a:r>
              <a:rPr lang="en-US" sz="1200" dirty="0"/>
              <a:t>2.  Over $1 million has been invested in new HVAC;</a:t>
            </a:r>
            <a:br>
              <a:rPr lang="en-US" sz="1200" dirty="0"/>
            </a:br>
            <a:r>
              <a:rPr lang="en-US" sz="1200" dirty="0"/>
              <a:t>3.  New landscaping and signage have been erected within and outside the building;</a:t>
            </a:r>
            <a:br>
              <a:rPr lang="en-US" sz="1200" dirty="0"/>
            </a:br>
            <a:r>
              <a:rPr lang="en-US" sz="1200" dirty="0"/>
              <a:t>4.  All common hallways have been upgraded with new carpet and wall coverings;</a:t>
            </a:r>
            <a:br>
              <a:rPr lang="en-US" sz="1200" dirty="0"/>
            </a:br>
            <a:r>
              <a:rPr lang="en-US" sz="1200" dirty="0"/>
              <a:t>5.  The lobby has been completely renovated with high-end marble amenities;</a:t>
            </a:r>
            <a:br>
              <a:rPr lang="en-US" sz="1200" dirty="0"/>
            </a:br>
            <a:r>
              <a:rPr lang="en-US" sz="1200" dirty="0"/>
              <a:t>6.  The parking lot has been resurfaced;</a:t>
            </a:r>
            <a:br>
              <a:rPr lang="en-US" sz="1200" dirty="0"/>
            </a:br>
            <a:r>
              <a:rPr lang="en-US" sz="1200" dirty="0"/>
              <a:t>7.  The building has on-site </a:t>
            </a:r>
            <a:r>
              <a:rPr lang="en-US" sz="1200" dirty="0" smtClean="0"/>
              <a:t>security.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8. It is my </a:t>
            </a:r>
            <a:r>
              <a:rPr lang="en-US" sz="1200" b="1" dirty="0"/>
              <a:t>opinion that the office building qualifies as "Class A" office space.  Its high-end renovation, high-demand location and prestigious clients, including a regional law firm and government </a:t>
            </a:r>
            <a:r>
              <a:rPr lang="en-US" sz="1200" b="1" dirty="0" smtClean="0"/>
              <a:t>tenants. This </a:t>
            </a:r>
            <a:r>
              <a:rPr lang="en-US" sz="1200" b="1" dirty="0"/>
              <a:t>clearly places it at the upper end of desirable buildings in </a:t>
            </a:r>
            <a:r>
              <a:rPr lang="en-US" sz="1200" b="1" dirty="0" smtClean="0"/>
              <a:t>our </a:t>
            </a:r>
            <a:r>
              <a:rPr lang="en-US" sz="1200" b="1" dirty="0"/>
              <a:t>market</a:t>
            </a:r>
            <a:r>
              <a:rPr lang="en-US" sz="1200" b="1" dirty="0" smtClean="0"/>
              <a:t>.”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92833"/>
            <a:ext cx="6034088" cy="31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7950"/>
            <a:ext cx="7848600" cy="838200"/>
          </a:xfrm>
        </p:spPr>
        <p:txBody>
          <a:bodyPr/>
          <a:lstStyle/>
          <a:p>
            <a:r>
              <a:rPr lang="en-US" dirty="0" smtClean="0"/>
              <a:t>Components of </a:t>
            </a:r>
            <a:r>
              <a:rPr lang="en-US" i="1" dirty="0" smtClean="0"/>
              <a:t>Building </a:t>
            </a:r>
            <a:r>
              <a:rPr lang="en-US" i="1" dirty="0" smtClean="0">
                <a:solidFill>
                  <a:srgbClr val="FF0000"/>
                </a:solidFill>
              </a:rPr>
              <a:t>Class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69126"/>
            <a:ext cx="2590800" cy="31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20526" r="42441" b="12314"/>
          <a:stretch/>
        </p:blipFill>
        <p:spPr bwMode="auto">
          <a:xfrm>
            <a:off x="2808115" y="2343593"/>
            <a:ext cx="3402183" cy="26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08114" y="5114836"/>
            <a:ext cx="3402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Metro and submarket </a:t>
            </a:r>
            <a:r>
              <a:rPr lang="en-US" sz="1100" dirty="0" smtClean="0"/>
              <a:t>fundamentals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Proximity </a:t>
            </a:r>
            <a:r>
              <a:rPr lang="en-US" sz="1100" dirty="0"/>
              <a:t>to off-site </a:t>
            </a:r>
            <a:r>
              <a:rPr lang="en-US" sz="1100" dirty="0" smtClean="0"/>
              <a:t>amenities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P</a:t>
            </a:r>
            <a:r>
              <a:rPr lang="en-US" sz="1100" dirty="0" smtClean="0"/>
              <a:t>roximity </a:t>
            </a:r>
            <a:r>
              <a:rPr lang="en-US" sz="1100" dirty="0"/>
              <a:t>to transit systems, etc</a:t>
            </a:r>
            <a:r>
              <a:rPr lang="en-US" sz="1100" dirty="0" smtClean="0"/>
              <a:t>.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Surrounding building quality.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365358" y="5114836"/>
            <a:ext cx="2778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Rent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S</a:t>
            </a:r>
            <a:r>
              <a:rPr lang="en-US" sz="1100" dirty="0" smtClean="0"/>
              <a:t>ales price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Occupancy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1115" y="1143000"/>
            <a:ext cx="13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77099" y="1143000"/>
            <a:ext cx="98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530" y="1143000"/>
            <a:ext cx="121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Building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399" y="5089773"/>
            <a:ext cx="24098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Architectural a</a:t>
            </a:r>
            <a:r>
              <a:rPr lang="en-US" sz="1100" dirty="0" smtClean="0"/>
              <a:t>esthetic </a:t>
            </a:r>
            <a:r>
              <a:rPr lang="en-US" sz="1100" dirty="0"/>
              <a:t>&amp;</a:t>
            </a:r>
            <a:r>
              <a:rPr lang="en-US" sz="1100" dirty="0" smtClean="0"/>
              <a:t> </a:t>
            </a:r>
            <a:r>
              <a:rPr lang="en-US" sz="1100" dirty="0"/>
              <a:t>d</a:t>
            </a:r>
            <a:r>
              <a:rPr lang="en-US" sz="1100" dirty="0" smtClean="0"/>
              <a:t>esign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Materials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Glazing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Interior Dimensions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HVAC  and circulation systems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A</a:t>
            </a:r>
            <a:r>
              <a:rPr lang="en-US" sz="1100" dirty="0" smtClean="0"/>
              <a:t>menities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Landscaping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Common areas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LEED</a:t>
            </a:r>
            <a:r>
              <a:rPr lang="en-US" sz="1100" dirty="0"/>
              <a:t>, Energy Star, etc.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67000" y="1219200"/>
            <a:ext cx="0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24600" y="1219200"/>
            <a:ext cx="0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ahprdcdn1.costar.com/attachments/get.ishx?x=29875C0F1817FDC9EE6B538A18F1697F96DA3A6D07D23FCFFC26F5E9517ED38674E193E9E359CEAE7505D9C229EE01F57FD534259E046C82C2F40A5D76E8992E1915CED7092203037EC75E8A8028EDC46AF4CB082C7BB6B5977F264DC241A379E104371FAEC187F5B19A74C4DD71BA1335AEC4242C6B0996AEBF4E10FB0F5623F5C0522ADF7D78A950D1DADF754F7C21BCCF35108ED515D6378C2888046B386E075B3DFE1C7AF3004BA87FD4B78A0ADD01BA75C56626FD92B2EB21EB0EF333928084E3DB75069AE3E40554FB9071B10698F572A5BD59B6AF635E97A0B3A45B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2409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76200" y="50292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10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795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Building itself is only part of the Class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69126"/>
            <a:ext cx="2590800" cy="31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20526" r="42441" b="12314"/>
          <a:stretch/>
        </p:blipFill>
        <p:spPr bwMode="auto">
          <a:xfrm>
            <a:off x="2808115" y="2343593"/>
            <a:ext cx="3402183" cy="26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08114" y="5114836"/>
            <a:ext cx="3402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Metro and submarket </a:t>
            </a:r>
            <a:r>
              <a:rPr lang="en-US" sz="1100" dirty="0" smtClean="0"/>
              <a:t>fundamentals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Proximity </a:t>
            </a:r>
            <a:r>
              <a:rPr lang="en-US" sz="1100" dirty="0"/>
              <a:t>to off-site </a:t>
            </a:r>
            <a:r>
              <a:rPr lang="en-US" sz="1100" dirty="0" smtClean="0"/>
              <a:t>amenities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P</a:t>
            </a:r>
            <a:r>
              <a:rPr lang="en-US" sz="1100" dirty="0" smtClean="0"/>
              <a:t>roximity </a:t>
            </a:r>
            <a:r>
              <a:rPr lang="en-US" sz="1100" dirty="0"/>
              <a:t>to transit systems, etc</a:t>
            </a:r>
            <a:r>
              <a:rPr lang="en-US" sz="1100" dirty="0" smtClean="0"/>
              <a:t>.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Experience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5358" y="5114836"/>
            <a:ext cx="2778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Rent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S</a:t>
            </a:r>
            <a:r>
              <a:rPr lang="en-US" sz="1100" dirty="0" smtClean="0"/>
              <a:t>ales price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Occupancy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1115" y="1143000"/>
            <a:ext cx="13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77099" y="1143000"/>
            <a:ext cx="98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8530" y="1143000"/>
            <a:ext cx="121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Building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2399" y="5089773"/>
            <a:ext cx="24098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Architectural a</a:t>
            </a:r>
            <a:r>
              <a:rPr lang="en-US" sz="1100" dirty="0" smtClean="0"/>
              <a:t>esthetic </a:t>
            </a:r>
            <a:r>
              <a:rPr lang="en-US" sz="1100" dirty="0"/>
              <a:t>&amp;</a:t>
            </a:r>
            <a:r>
              <a:rPr lang="en-US" sz="1100" dirty="0" smtClean="0"/>
              <a:t> </a:t>
            </a:r>
            <a:r>
              <a:rPr lang="en-US" sz="1100" dirty="0"/>
              <a:t>d</a:t>
            </a:r>
            <a:r>
              <a:rPr lang="en-US" sz="1100" dirty="0" smtClean="0"/>
              <a:t>esign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Materials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Glazing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Interior Dimensions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HVAC  and circulation systems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/>
              <a:t>A</a:t>
            </a:r>
            <a:r>
              <a:rPr lang="en-US" sz="1100" dirty="0" smtClean="0"/>
              <a:t>menities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Landscaping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Common areas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/>
              <a:t>LEED</a:t>
            </a:r>
            <a:r>
              <a:rPr lang="en-US" sz="1100" dirty="0"/>
              <a:t>, Energy Star, etc.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667000" y="1219200"/>
            <a:ext cx="0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24600" y="1219200"/>
            <a:ext cx="0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0" y="990600"/>
            <a:ext cx="9144000" cy="5867400"/>
            <a:chOff x="0" y="990600"/>
            <a:chExt cx="9144000" cy="5867400"/>
          </a:xfrm>
        </p:grpSpPr>
        <p:sp>
          <p:nvSpPr>
            <p:cNvPr id="30" name="Rectangle 29"/>
            <p:cNvSpPr/>
            <p:nvPr/>
          </p:nvSpPr>
          <p:spPr>
            <a:xfrm>
              <a:off x="0" y="990600"/>
              <a:ext cx="9144000" cy="58674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531" y="1143000"/>
              <a:ext cx="1218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Building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400" y="5089773"/>
              <a:ext cx="2409826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Architectural a</a:t>
              </a:r>
              <a:r>
                <a:rPr lang="en-US" sz="1100" dirty="0" smtClean="0">
                  <a:solidFill>
                    <a:schemeClr val="bg1"/>
                  </a:solidFill>
                </a:rPr>
                <a:t>esthetic </a:t>
              </a:r>
              <a:r>
                <a:rPr lang="en-US" sz="1100" dirty="0">
                  <a:solidFill>
                    <a:schemeClr val="bg1"/>
                  </a:solidFill>
                </a:rPr>
                <a:t>&amp;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>
                  <a:solidFill>
                    <a:schemeClr val="bg1"/>
                  </a:solidFill>
                </a:rPr>
                <a:t>d</a:t>
              </a:r>
              <a:r>
                <a:rPr lang="en-US" sz="1100" dirty="0" smtClean="0">
                  <a:solidFill>
                    <a:schemeClr val="bg1"/>
                  </a:solidFill>
                </a:rPr>
                <a:t>esign</a:t>
              </a:r>
            </a:p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</a:rPr>
                <a:t>Materials</a:t>
              </a:r>
            </a:p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</a:rPr>
                <a:t>Glazing</a:t>
              </a:r>
            </a:p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</a:rPr>
                <a:t>Interior Dimensions</a:t>
              </a:r>
            </a:p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</a:rPr>
                <a:t>HVAC  and circulation systems</a:t>
              </a:r>
            </a:p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A</a:t>
              </a:r>
              <a:r>
                <a:rPr lang="en-US" sz="1100" dirty="0" smtClean="0">
                  <a:solidFill>
                    <a:schemeClr val="bg1"/>
                  </a:solidFill>
                </a:rPr>
                <a:t>menities</a:t>
              </a:r>
            </a:p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</a:rPr>
                <a:t>Landscaping</a:t>
              </a:r>
            </a:p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</a:rPr>
                <a:t>Common areas</a:t>
              </a:r>
            </a:p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</a:rPr>
                <a:t>LEED</a:t>
              </a:r>
              <a:r>
                <a:rPr lang="en-US" sz="1100" dirty="0">
                  <a:solidFill>
                    <a:schemeClr val="bg1"/>
                  </a:solidFill>
                </a:rPr>
                <a:t>, Energy Star, etc.</a:t>
              </a:r>
              <a:endParaRPr lang="en-US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33" name="Picture 2" descr="http://ahprdcdn1.costar.com/attachments/get.ishx?x=29875C0F1817FDC9EE6B538A18F1697F96DA3A6D07D23FCFFC26F5E9517ED38674E193E9E359CEAE7505D9C229EE01F57FD534259E046C82C2F40A5D76E8992E1915CED7092203037EC75E8A8028EDC46AF4CB082C7BB6B5977F264DC241A379E104371FAEC187F5B19A74C4DD71BA1335AEC4242C6B0996AEBF4E10FB0F5623F5C0522ADF7D78A950D1DADF754F7C21BCCF35108ED515D6378C2888046B386E075B3DFE1C7AF3004BA87FD4B78A0ADD01BA75C56626FD92B2EB21EB0EF333928084E3DB75069AE3E40554FB9071B10698F572A5BD59B6AF635E97A0B3A45B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2409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H="1">
            <a:off x="76200" y="50292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4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 CoStar Building 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CoStar researches everything from skyscrapers to the smallest buildings, and differentiation is essential.</a:t>
            </a:r>
          </a:p>
          <a:p>
            <a:endParaRPr lang="en-US" sz="2800" dirty="0"/>
          </a:p>
          <a:p>
            <a:r>
              <a:rPr lang="en-US" sz="2800" dirty="0" smtClean="0"/>
              <a:t>Effective comparisons between buildings.</a:t>
            </a:r>
          </a:p>
          <a:p>
            <a:endParaRPr lang="en-US" sz="2800" dirty="0" smtClean="0"/>
          </a:p>
          <a:p>
            <a:r>
              <a:rPr lang="en-US" sz="2800" dirty="0" smtClean="0"/>
              <a:t>A centrally managed systems that strives for consistency.</a:t>
            </a:r>
          </a:p>
          <a:p>
            <a:endParaRPr lang="en-US" sz="2800" dirty="0" smtClean="0"/>
          </a:p>
          <a:p>
            <a:r>
              <a:rPr lang="en-US" sz="2800" dirty="0" smtClean="0"/>
              <a:t>A national system for comparison across markets.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3126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Building Rating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05425"/>
          </a:xfrm>
        </p:spPr>
        <p:txBody>
          <a:bodyPr/>
          <a:lstStyle/>
          <a:p>
            <a:r>
              <a:rPr lang="en-US" sz="4000" dirty="0" smtClean="0"/>
              <a:t>A </a:t>
            </a:r>
            <a:r>
              <a:rPr lang="en-US" sz="4000" dirty="0"/>
              <a:t>consistent, </a:t>
            </a:r>
            <a:r>
              <a:rPr lang="en-US" sz="4000" b="1" i="1" dirty="0"/>
              <a:t>national </a:t>
            </a:r>
            <a:r>
              <a:rPr lang="en-US" sz="4000" dirty="0" smtClean="0"/>
              <a:t>rating.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A</a:t>
            </a:r>
            <a:r>
              <a:rPr lang="en-US" sz="4000" dirty="0" smtClean="0"/>
              <a:t> </a:t>
            </a:r>
            <a:r>
              <a:rPr lang="en-US" sz="4000" b="1" dirty="0"/>
              <a:t>1 - 5 Star rating </a:t>
            </a:r>
            <a:r>
              <a:rPr lang="en-US" sz="4000" dirty="0"/>
              <a:t>for additional granularity on a familiar scale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A rating for </a:t>
            </a:r>
            <a:r>
              <a:rPr lang="en-US" sz="4000" b="1" dirty="0" smtClean="0"/>
              <a:t>all property </a:t>
            </a:r>
            <a:r>
              <a:rPr lang="en-US" sz="4000" dirty="0" smtClean="0"/>
              <a:t>types.</a:t>
            </a:r>
          </a:p>
        </p:txBody>
      </p:sp>
    </p:spTree>
    <p:extLst>
      <p:ext uri="{BB962C8B-B14F-4D97-AF65-F5344CB8AC3E}">
        <p14:creationId xmlns:p14="http://schemas.microsoft.com/office/powerpoint/2010/main" val="18446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78" y="-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Office Building Trends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/>
          <a:stretch/>
        </p:blipFill>
        <p:spPr bwMode="auto">
          <a:xfrm>
            <a:off x="234441" y="1743074"/>
            <a:ext cx="8680959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242" y="617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Gensler</a:t>
            </a:r>
            <a:endParaRPr lang="en-US" sz="1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839200" cy="5305425"/>
          </a:xfrm>
        </p:spPr>
        <p:txBody>
          <a:bodyPr/>
          <a:lstStyle/>
          <a:p>
            <a:r>
              <a:rPr lang="en-US" sz="2800" b="1" dirty="0" smtClean="0"/>
              <a:t>These once were Class A buildings but might be very energy inefficient or hard to retrofit for more natural light and collaborative working styles so are they still Class A?</a:t>
            </a:r>
            <a:endParaRPr lang="en-US" sz="1600" b="1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90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545</Words>
  <Application>Microsoft Office PowerPoint</Application>
  <PresentationFormat>On-screen Show (4:3)</PresentationFormat>
  <Paragraphs>116</Paragraphs>
  <Slides>21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Building Classification Systems and Criteria</vt:lpstr>
      <vt:lpstr>Classifying Buildings</vt:lpstr>
      <vt:lpstr>Building Class are locally dominated and relative in nature.</vt:lpstr>
      <vt:lpstr>Building Class: Local Interpretations</vt:lpstr>
      <vt:lpstr>Components of Building Class</vt:lpstr>
      <vt:lpstr>The Building itself is only part of the Class</vt:lpstr>
      <vt:lpstr>Why a CoStar Building Rating System</vt:lpstr>
      <vt:lpstr>What is Building Rating System?</vt:lpstr>
      <vt:lpstr>Office Building Trends</vt:lpstr>
      <vt:lpstr>More natural light… </vt:lpstr>
      <vt:lpstr>Greener</vt:lpstr>
      <vt:lpstr>CoStar Rating Definitions</vt:lpstr>
      <vt:lpstr>Class vs. Rating</vt:lpstr>
      <vt:lpstr>Rating Definitions</vt:lpstr>
      <vt:lpstr>Building Rating Mechanisms at CoStar</vt:lpstr>
      <vt:lpstr>The Same? Which is easier to layout and achieve more natural light coverage?</vt:lpstr>
      <vt:lpstr>Building Characteristics</vt:lpstr>
      <vt:lpstr>CoStar Office Ratings</vt:lpstr>
      <vt:lpstr>CoStar Industrial Ratings</vt:lpstr>
      <vt:lpstr>CoStar Multi-family Ratings</vt:lpstr>
      <vt:lpstr>CoStar Retail Ratings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Classification Systems and Criteria</dc:title>
  <dc:creator>Norm Miller</dc:creator>
  <cp:lastModifiedBy>Norm Miller</cp:lastModifiedBy>
  <cp:revision>5</cp:revision>
  <dcterms:created xsi:type="dcterms:W3CDTF">2014-08-11T17:06:50Z</dcterms:created>
  <dcterms:modified xsi:type="dcterms:W3CDTF">2014-08-12T21:29:02Z</dcterms:modified>
</cp:coreProperties>
</file>