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nmiller\Desktop\Office%20Space%20Per%20Worker\Lease%20Analysis\LeaseData_v3_All_10-26-2010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83120357460206E-2"/>
          <c:y val="0.19540284719279585"/>
          <c:w val="0.9220786529768138"/>
          <c:h val="0.54885211490917662"/>
        </c:manualLayout>
      </c:layout>
      <c:lineChart>
        <c:grouping val="standard"/>
        <c:varyColors val="0"/>
        <c:ser>
          <c:idx val="0"/>
          <c:order val="0"/>
          <c:tx>
            <c:strRef>
              <c:f>'Lease Term'!$B$3</c:f>
              <c:strCache>
                <c:ptCount val="1"/>
                <c:pt idx="0">
                  <c:v>CBD</c:v>
                </c:pt>
              </c:strCache>
            </c:strRef>
          </c:tx>
          <c:spPr>
            <a:ln w="38100">
              <a:solidFill>
                <a:srgbClr val="99CC00"/>
              </a:solidFill>
              <a:prstDash val="solid"/>
            </a:ln>
          </c:spPr>
          <c:marker>
            <c:symbol val="none"/>
          </c:marker>
          <c:cat>
            <c:strRef>
              <c:f>'Lease Term'!$A$4:$A$42</c:f>
              <c:strCache>
                <c:ptCount val="39"/>
                <c:pt idx="0">
                  <c:v>2000Q4</c:v>
                </c:pt>
                <c:pt idx="1">
                  <c:v>2001Q1</c:v>
                </c:pt>
                <c:pt idx="2">
                  <c:v>2001Q2</c:v>
                </c:pt>
                <c:pt idx="3">
                  <c:v>2001Q3</c:v>
                </c:pt>
                <c:pt idx="4">
                  <c:v>2001Q4</c:v>
                </c:pt>
                <c:pt idx="5">
                  <c:v>2002Q1</c:v>
                </c:pt>
                <c:pt idx="6">
                  <c:v>2002Q2</c:v>
                </c:pt>
                <c:pt idx="7">
                  <c:v>2002Q3</c:v>
                </c:pt>
                <c:pt idx="8">
                  <c:v>2002Q4</c:v>
                </c:pt>
                <c:pt idx="9">
                  <c:v>2003Q1</c:v>
                </c:pt>
                <c:pt idx="10">
                  <c:v>2003Q2</c:v>
                </c:pt>
                <c:pt idx="11">
                  <c:v>2003Q3</c:v>
                </c:pt>
                <c:pt idx="12">
                  <c:v>2003Q4</c:v>
                </c:pt>
                <c:pt idx="13">
                  <c:v>2004Q1</c:v>
                </c:pt>
                <c:pt idx="14">
                  <c:v>2004Q2</c:v>
                </c:pt>
                <c:pt idx="15">
                  <c:v>2004Q3</c:v>
                </c:pt>
                <c:pt idx="16">
                  <c:v>2004Q4</c:v>
                </c:pt>
                <c:pt idx="17">
                  <c:v>2005Q1</c:v>
                </c:pt>
                <c:pt idx="18">
                  <c:v>2005Q2</c:v>
                </c:pt>
                <c:pt idx="19">
                  <c:v>2005Q3</c:v>
                </c:pt>
                <c:pt idx="20">
                  <c:v>2005Q4</c:v>
                </c:pt>
                <c:pt idx="21">
                  <c:v>2006Q1</c:v>
                </c:pt>
                <c:pt idx="22">
                  <c:v>2006Q2</c:v>
                </c:pt>
                <c:pt idx="23">
                  <c:v>2006Q3</c:v>
                </c:pt>
                <c:pt idx="24">
                  <c:v>2006Q4</c:v>
                </c:pt>
                <c:pt idx="25">
                  <c:v>2007Q1</c:v>
                </c:pt>
                <c:pt idx="26">
                  <c:v>2007Q2</c:v>
                </c:pt>
                <c:pt idx="27">
                  <c:v>2007Q3</c:v>
                </c:pt>
                <c:pt idx="28">
                  <c:v>2007Q4</c:v>
                </c:pt>
                <c:pt idx="29">
                  <c:v>2008Q1</c:v>
                </c:pt>
                <c:pt idx="30">
                  <c:v>2008Q2</c:v>
                </c:pt>
                <c:pt idx="31">
                  <c:v>2008Q3</c:v>
                </c:pt>
                <c:pt idx="32">
                  <c:v>2008Q4</c:v>
                </c:pt>
                <c:pt idx="33">
                  <c:v>2009Q1</c:v>
                </c:pt>
                <c:pt idx="34">
                  <c:v>2009Q2</c:v>
                </c:pt>
                <c:pt idx="35">
                  <c:v>2009Q3</c:v>
                </c:pt>
                <c:pt idx="36">
                  <c:v>2009Q4</c:v>
                </c:pt>
                <c:pt idx="37">
                  <c:v>2010Q1</c:v>
                </c:pt>
                <c:pt idx="38">
                  <c:v>2010Q2</c:v>
                </c:pt>
              </c:strCache>
            </c:strRef>
          </c:cat>
          <c:val>
            <c:numRef>
              <c:f>'Lease Term'!$D$4:$D$42</c:f>
              <c:numCache>
                <c:formatCode>General</c:formatCode>
                <c:ptCount val="39"/>
                <c:pt idx="0">
                  <c:v>9.1289684217768521</c:v>
                </c:pt>
                <c:pt idx="1">
                  <c:v>9.7873173856368147</c:v>
                </c:pt>
                <c:pt idx="2">
                  <c:v>8.7938045103959759</c:v>
                </c:pt>
                <c:pt idx="3">
                  <c:v>9.0042191403215703</c:v>
                </c:pt>
                <c:pt idx="4">
                  <c:v>10.359114189240634</c:v>
                </c:pt>
                <c:pt idx="5">
                  <c:v>9.8423266012435455</c:v>
                </c:pt>
                <c:pt idx="6">
                  <c:v>9.2476455147873615</c:v>
                </c:pt>
                <c:pt idx="7">
                  <c:v>8.4165908456564864</c:v>
                </c:pt>
                <c:pt idx="8">
                  <c:v>9.1615911817282143</c:v>
                </c:pt>
                <c:pt idx="9">
                  <c:v>8.9307616537234153</c:v>
                </c:pt>
                <c:pt idx="10">
                  <c:v>9.2434550493601702</c:v>
                </c:pt>
                <c:pt idx="11">
                  <c:v>8.3159322592362219</c:v>
                </c:pt>
                <c:pt idx="12">
                  <c:v>9.0252572706080851</c:v>
                </c:pt>
                <c:pt idx="13">
                  <c:v>9.1637964676684813</c:v>
                </c:pt>
                <c:pt idx="14">
                  <c:v>9.2486287776506462</c:v>
                </c:pt>
                <c:pt idx="15">
                  <c:v>9.0910295483074126</c:v>
                </c:pt>
                <c:pt idx="16">
                  <c:v>8.0152689118846876</c:v>
                </c:pt>
                <c:pt idx="17">
                  <c:v>8.4028153640485286</c:v>
                </c:pt>
                <c:pt idx="18">
                  <c:v>6.8730317048670555</c:v>
                </c:pt>
                <c:pt idx="19">
                  <c:v>6.3183012980505167</c:v>
                </c:pt>
                <c:pt idx="20">
                  <c:v>7.8482806738400752</c:v>
                </c:pt>
                <c:pt idx="21">
                  <c:v>7.0186048497737117</c:v>
                </c:pt>
                <c:pt idx="22">
                  <c:v>7.1946101700847969</c:v>
                </c:pt>
                <c:pt idx="23">
                  <c:v>7.7466231806283803</c:v>
                </c:pt>
                <c:pt idx="24">
                  <c:v>8.1493994239613574</c:v>
                </c:pt>
                <c:pt idx="25">
                  <c:v>6.451545557733529</c:v>
                </c:pt>
                <c:pt idx="26">
                  <c:v>7.2684874069982222</c:v>
                </c:pt>
                <c:pt idx="27">
                  <c:v>7.2255375759408969</c:v>
                </c:pt>
                <c:pt idx="28">
                  <c:v>8.1799458360362198</c:v>
                </c:pt>
                <c:pt idx="29">
                  <c:v>7.3491861451158984</c:v>
                </c:pt>
                <c:pt idx="30">
                  <c:v>7.8636859971762538</c:v>
                </c:pt>
                <c:pt idx="31">
                  <c:v>6.7936831746918385</c:v>
                </c:pt>
                <c:pt idx="32">
                  <c:v>7.1669494495094233</c:v>
                </c:pt>
                <c:pt idx="33">
                  <c:v>7.0217445245289261</c:v>
                </c:pt>
                <c:pt idx="34">
                  <c:v>6.7586547236695855</c:v>
                </c:pt>
                <c:pt idx="35">
                  <c:v>7.6197377372577293</c:v>
                </c:pt>
                <c:pt idx="36">
                  <c:v>7.9608405114456415</c:v>
                </c:pt>
                <c:pt idx="37">
                  <c:v>7.6875628956680115</c:v>
                </c:pt>
                <c:pt idx="38">
                  <c:v>7.8683601426692151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'Lease Term'!$C$3</c:f>
              <c:strCache>
                <c:ptCount val="1"/>
                <c:pt idx="0">
                  <c:v>Suburban</c:v>
                </c:pt>
              </c:strCache>
            </c:strRef>
          </c:tx>
          <c:spPr>
            <a:ln w="38100">
              <a:solidFill>
                <a:srgbClr val="999999"/>
              </a:solidFill>
              <a:prstDash val="solid"/>
            </a:ln>
          </c:spPr>
          <c:marker>
            <c:symbol val="none"/>
          </c:marker>
          <c:cat>
            <c:strRef>
              <c:f>'Lease Term'!$A$4:$A$42</c:f>
              <c:strCache>
                <c:ptCount val="39"/>
                <c:pt idx="0">
                  <c:v>2000Q4</c:v>
                </c:pt>
                <c:pt idx="1">
                  <c:v>2001Q1</c:v>
                </c:pt>
                <c:pt idx="2">
                  <c:v>2001Q2</c:v>
                </c:pt>
                <c:pt idx="3">
                  <c:v>2001Q3</c:v>
                </c:pt>
                <c:pt idx="4">
                  <c:v>2001Q4</c:v>
                </c:pt>
                <c:pt idx="5">
                  <c:v>2002Q1</c:v>
                </c:pt>
                <c:pt idx="6">
                  <c:v>2002Q2</c:v>
                </c:pt>
                <c:pt idx="7">
                  <c:v>2002Q3</c:v>
                </c:pt>
                <c:pt idx="8">
                  <c:v>2002Q4</c:v>
                </c:pt>
                <c:pt idx="9">
                  <c:v>2003Q1</c:v>
                </c:pt>
                <c:pt idx="10">
                  <c:v>2003Q2</c:v>
                </c:pt>
                <c:pt idx="11">
                  <c:v>2003Q3</c:v>
                </c:pt>
                <c:pt idx="12">
                  <c:v>2003Q4</c:v>
                </c:pt>
                <c:pt idx="13">
                  <c:v>2004Q1</c:v>
                </c:pt>
                <c:pt idx="14">
                  <c:v>2004Q2</c:v>
                </c:pt>
                <c:pt idx="15">
                  <c:v>2004Q3</c:v>
                </c:pt>
                <c:pt idx="16">
                  <c:v>2004Q4</c:v>
                </c:pt>
                <c:pt idx="17">
                  <c:v>2005Q1</c:v>
                </c:pt>
                <c:pt idx="18">
                  <c:v>2005Q2</c:v>
                </c:pt>
                <c:pt idx="19">
                  <c:v>2005Q3</c:v>
                </c:pt>
                <c:pt idx="20">
                  <c:v>2005Q4</c:v>
                </c:pt>
                <c:pt idx="21">
                  <c:v>2006Q1</c:v>
                </c:pt>
                <c:pt idx="22">
                  <c:v>2006Q2</c:v>
                </c:pt>
                <c:pt idx="23">
                  <c:v>2006Q3</c:v>
                </c:pt>
                <c:pt idx="24">
                  <c:v>2006Q4</c:v>
                </c:pt>
                <c:pt idx="25">
                  <c:v>2007Q1</c:v>
                </c:pt>
                <c:pt idx="26">
                  <c:v>2007Q2</c:v>
                </c:pt>
                <c:pt idx="27">
                  <c:v>2007Q3</c:v>
                </c:pt>
                <c:pt idx="28">
                  <c:v>2007Q4</c:v>
                </c:pt>
                <c:pt idx="29">
                  <c:v>2008Q1</c:v>
                </c:pt>
                <c:pt idx="30">
                  <c:v>2008Q2</c:v>
                </c:pt>
                <c:pt idx="31">
                  <c:v>2008Q3</c:v>
                </c:pt>
                <c:pt idx="32">
                  <c:v>2008Q4</c:v>
                </c:pt>
                <c:pt idx="33">
                  <c:v>2009Q1</c:v>
                </c:pt>
                <c:pt idx="34">
                  <c:v>2009Q2</c:v>
                </c:pt>
                <c:pt idx="35">
                  <c:v>2009Q3</c:v>
                </c:pt>
                <c:pt idx="36">
                  <c:v>2009Q4</c:v>
                </c:pt>
                <c:pt idx="37">
                  <c:v>2010Q1</c:v>
                </c:pt>
                <c:pt idx="38">
                  <c:v>2010Q2</c:v>
                </c:pt>
              </c:strCache>
            </c:strRef>
          </c:cat>
          <c:val>
            <c:numRef>
              <c:f>'Lease Term'!$E$4:$E$42</c:f>
              <c:numCache>
                <c:formatCode>General</c:formatCode>
                <c:ptCount val="39"/>
                <c:pt idx="0">
                  <c:v>7.6949150929470944</c:v>
                </c:pt>
                <c:pt idx="1">
                  <c:v>7.3602006545708383</c:v>
                </c:pt>
                <c:pt idx="2">
                  <c:v>6.7525116400458041</c:v>
                </c:pt>
                <c:pt idx="3">
                  <c:v>7.0956580563033675</c:v>
                </c:pt>
                <c:pt idx="4">
                  <c:v>7.4755671006783508</c:v>
                </c:pt>
                <c:pt idx="5">
                  <c:v>6.9334567596079806</c:v>
                </c:pt>
                <c:pt idx="6">
                  <c:v>6.6240465501756285</c:v>
                </c:pt>
                <c:pt idx="7">
                  <c:v>7.6984995978580137</c:v>
                </c:pt>
                <c:pt idx="8">
                  <c:v>6.6415488164541756</c:v>
                </c:pt>
                <c:pt idx="9">
                  <c:v>6.2814846586647244</c:v>
                </c:pt>
                <c:pt idx="10">
                  <c:v>6.2233219547205492</c:v>
                </c:pt>
                <c:pt idx="11">
                  <c:v>6.5951136177606697</c:v>
                </c:pt>
                <c:pt idx="12">
                  <c:v>6.5764715588788532</c:v>
                </c:pt>
                <c:pt idx="13">
                  <c:v>6.4872230848339685</c:v>
                </c:pt>
                <c:pt idx="14">
                  <c:v>6.2282441833009221</c:v>
                </c:pt>
                <c:pt idx="15">
                  <c:v>6.5698643066077125</c:v>
                </c:pt>
                <c:pt idx="16">
                  <c:v>6.334440180962889</c:v>
                </c:pt>
                <c:pt idx="17">
                  <c:v>6.3715170929494205</c:v>
                </c:pt>
                <c:pt idx="18">
                  <c:v>5.6644169850603836</c:v>
                </c:pt>
                <c:pt idx="19">
                  <c:v>5.1204085236479386</c:v>
                </c:pt>
                <c:pt idx="20">
                  <c:v>5.3310246353166049</c:v>
                </c:pt>
                <c:pt idx="21">
                  <c:v>4.5603442600955821</c:v>
                </c:pt>
                <c:pt idx="22">
                  <c:v>4.7602082762118547</c:v>
                </c:pt>
                <c:pt idx="23">
                  <c:v>5.1090990751681646</c:v>
                </c:pt>
                <c:pt idx="24">
                  <c:v>5.0606549190474697</c:v>
                </c:pt>
                <c:pt idx="25">
                  <c:v>5.0498418596832826</c:v>
                </c:pt>
                <c:pt idx="26">
                  <c:v>5.1225154331726932</c:v>
                </c:pt>
                <c:pt idx="27">
                  <c:v>5.2455535358439693</c:v>
                </c:pt>
                <c:pt idx="28">
                  <c:v>5.6331468267932863</c:v>
                </c:pt>
                <c:pt idx="29">
                  <c:v>5.3600366084444966</c:v>
                </c:pt>
                <c:pt idx="30">
                  <c:v>5.1709290319904975</c:v>
                </c:pt>
                <c:pt idx="31">
                  <c:v>5.2213180197938174</c:v>
                </c:pt>
                <c:pt idx="32">
                  <c:v>5.4478168531430278</c:v>
                </c:pt>
                <c:pt idx="33">
                  <c:v>5.1436586752331612</c:v>
                </c:pt>
                <c:pt idx="34">
                  <c:v>4.876573961464362</c:v>
                </c:pt>
                <c:pt idx="35">
                  <c:v>5.0055534405855466</c:v>
                </c:pt>
                <c:pt idx="36">
                  <c:v>5.7915428714063895</c:v>
                </c:pt>
                <c:pt idx="37">
                  <c:v>4.8428920824071309</c:v>
                </c:pt>
                <c:pt idx="38">
                  <c:v>5.4109637204896321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062272"/>
        <c:axId val="159068160"/>
      </c:lineChart>
      <c:catAx>
        <c:axId val="159062272"/>
        <c:scaling>
          <c:orientation val="minMax"/>
        </c:scaling>
        <c:delete val="0"/>
        <c:axPos val="b"/>
        <c:majorGridlines>
          <c:spPr>
            <a:ln w="3175">
              <a:solidFill>
                <a:srgbClr val="999999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low"/>
        <c:spPr>
          <a:ln w="3175">
            <a:solidFill>
              <a:srgbClr val="999999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906816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59068160"/>
        <c:scaling>
          <c:orientation val="minMax"/>
          <c:min val="4"/>
        </c:scaling>
        <c:delete val="0"/>
        <c:axPos val="l"/>
        <c:majorGridlines>
          <c:spPr>
            <a:ln w="12700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l">
                  <a:defRPr sz="1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/>
                  <a:t>Wtd. Avg. Lease Term in Years</a:t>
                </a:r>
              </a:p>
            </c:rich>
          </c:tx>
          <c:layout>
            <c:manualLayout>
              <c:xMode val="edge"/>
              <c:yMode val="edge"/>
              <c:x val="5.844155844155844E-2"/>
              <c:y val="8.9080761456542076E-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;[Red]\(#,##0\)" sourceLinked="0"/>
        <c:majorTickMark val="out"/>
        <c:minorTickMark val="none"/>
        <c:tickLblPos val="low"/>
        <c:spPr>
          <a:ln w="3175">
            <a:solidFill>
              <a:srgbClr val="999999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9062272"/>
        <c:crosses val="autoZero"/>
        <c:crossBetween val="between"/>
      </c:valAx>
      <c:spPr>
        <a:solidFill>
          <a:srgbClr val="E0E0E0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.22402615621323196"/>
          <c:y val="0.90474220688167406"/>
          <c:w val="0.66280432618336504"/>
          <c:h val="5.7471566054243195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3600" b="0" i="0" u="none" strike="noStrike" baseline="0">
              <a:solidFill>
                <a:srgbClr val="999999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999999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0.35345</cdr:x>
      <cdr:y>0</cdr:y>
    </cdr:from>
    <cdr:to>
      <cdr:x>0.97414</cdr:x>
      <cdr:y>0.19178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24200" y="0"/>
          <a:ext cx="54864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Note: FASB rules encourage shorter lease terms for public corporations that must capitalize leases as liabilities on the balance sheets</a:t>
          </a:r>
          <a:endParaRPr lang="en-U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DD77-BA82-4301-85E1-3EB36CAE92F6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4D134-2B0A-4DE7-84E3-CDB420F0B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2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fld id="{9463624A-C630-4E18-A288-882F9DA59CD2}" type="slidenum">
              <a:rPr lang="en-US" altLang="en-US" smtClean="0">
                <a:latin typeface="Calibri" pitchFamily="34" charset="0"/>
              </a:rPr>
              <a:pPr/>
              <a:t>2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fld id="{E4F417E2-367D-460C-A7BF-D724FE09E38C}" type="slidenum">
              <a:rPr lang="en-US" altLang="en-US" smtClean="0">
                <a:latin typeface="Calibri" pitchFamily="34" charset="0"/>
              </a:rPr>
              <a:pPr/>
              <a:t>3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fld id="{D7D8DD18-8A95-4462-B361-0CDE78C5A79C}" type="slidenum">
              <a:rPr lang="en-US" altLang="en-US" smtClean="0">
                <a:latin typeface="Calibri" pitchFamily="34" charset="0"/>
              </a:rPr>
              <a:pPr/>
              <a:t>7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fld id="{99F6CA41-C0A2-4CA2-AB0C-E4780C0339DA}" type="slidenum">
              <a:rPr lang="en-US" altLang="en-US" smtClean="0">
                <a:latin typeface="Calibri" pitchFamily="34" charset="0"/>
              </a:rPr>
              <a:pPr/>
              <a:t>10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9" tIns="46036" rIns="92069" bIns="46036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fld id="{2080A69B-77F7-4594-A8BA-2B1B47198F6F}" type="slidenum">
              <a:rPr lang="en-US" altLang="en-US" smtClean="0">
                <a:latin typeface="Calibri" pitchFamily="34" charset="0"/>
              </a:rPr>
              <a:pPr/>
              <a:t>11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7441" indent="-227441"/>
            <a:r>
              <a:rPr lang="en-US" altLang="en-US" smtClean="0"/>
              <a:t>This is a simple problem for review that can be brought to a higher lever..</a:t>
            </a:r>
          </a:p>
          <a:p>
            <a:pPr marL="227441" indent="-227441"/>
            <a:r>
              <a:rPr lang="en-US" altLang="en-US" smtClean="0"/>
              <a:t>Points for discussion:</a:t>
            </a:r>
          </a:p>
          <a:p>
            <a:pPr marL="227441" indent="-227441">
              <a:buFontTx/>
              <a:buAutoNum type="arabicPeriod"/>
            </a:pPr>
            <a:r>
              <a:rPr lang="en-US" altLang="en-US" smtClean="0"/>
              <a:t>How many decimals should you go out. Give an example if you rounded to 1.11.  What would happen to if you had 100,000 SF building? </a:t>
            </a:r>
          </a:p>
          <a:p>
            <a:pPr marL="227441" indent="-227441">
              <a:buFontTx/>
              <a:buAutoNum type="arabicPeriod"/>
            </a:pPr>
            <a:r>
              <a:rPr lang="en-US" altLang="en-US" smtClean="0"/>
              <a:t>Discuss the add on percentage that is used in some markets.  </a:t>
            </a:r>
          </a:p>
          <a:p>
            <a:pPr marL="227441" indent="-227441">
              <a:buFontTx/>
              <a:buAutoNum type="arabicPeriod"/>
            </a:pPr>
            <a:r>
              <a:rPr lang="en-US" altLang="en-US" smtClean="0"/>
              <a:t>What the add of factor is called in different markets.</a:t>
            </a:r>
          </a:p>
          <a:p>
            <a:pPr marL="227441" indent="-227441">
              <a:buFontTx/>
              <a:buAutoNum type="arabicPeriod"/>
            </a:pPr>
            <a:r>
              <a:rPr lang="en-US" altLang="en-US" smtClean="0"/>
              <a:t>Focus on hold the three formulas are interrelated.</a:t>
            </a:r>
          </a:p>
          <a:p>
            <a:pPr marL="227441" indent="-227441"/>
            <a:endParaRPr lang="en-US" altLang="en-US" smtClean="0"/>
          </a:p>
          <a:p>
            <a:pPr marL="227441" indent="-227441">
              <a:buFontTx/>
              <a:buAutoNum type="arabicPeriod"/>
            </a:pPr>
            <a:endParaRPr lang="en-US" altLang="en-US" smtClean="0"/>
          </a:p>
          <a:p>
            <a:pPr marL="227441" indent="-22744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fld id="{6F97FB80-71E6-47A3-B064-FED1F07692E4}" type="slidenum">
              <a:rPr lang="en-US" altLang="en-US" smtClean="0">
                <a:latin typeface="Calibri" pitchFamily="34" charset="0"/>
              </a:rPr>
              <a:pPr/>
              <a:t>12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9" tIns="46036" rIns="92069" bIns="46036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fld id="{53F273EE-0073-49A2-B8C4-9B3FFB1BCD29}" type="slidenum">
              <a:rPr lang="en-US" altLang="en-US" smtClean="0">
                <a:latin typeface="Calibri" pitchFamily="34" charset="0"/>
              </a:rPr>
              <a:pPr/>
              <a:t>13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Most leases fall between the two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15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7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554163"/>
            <a:ext cx="8229600" cy="4160837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3055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4DA1E-1B29-4AEE-BB9E-E55060777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7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0" y="3048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43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ADD60-5790-4D7F-84E9-24F6230A5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96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772400" cy="1206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81600" y="16002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81600" y="3924300"/>
            <a:ext cx="38100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43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F8390-CAAE-49D8-965D-3AE6797D8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2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6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0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7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5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3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9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A36FD-4267-4ED3-8DB3-51B8B0FE294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6F22B-956E-4304-B574-36FF0C8EB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6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Lease Analysis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Norm Miller</a:t>
            </a:r>
          </a:p>
          <a:p>
            <a:r>
              <a:rPr lang="en-US" dirty="0" smtClean="0"/>
              <a:t>University of San </a:t>
            </a:r>
            <a:r>
              <a:rPr lang="en-US" dirty="0" err="1" smtClean="0"/>
              <a:t>DIego</a:t>
            </a:r>
            <a:endParaRPr lang="en-US" dirty="0" smtClean="0"/>
          </a:p>
          <a:p>
            <a:r>
              <a:rPr lang="en-US" dirty="0" smtClean="0"/>
              <a:t>nmiller@sandiego.edu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810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/>
          <p:cNvSpPr/>
          <p:nvPr/>
        </p:nvSpPr>
        <p:spPr>
          <a:xfrm>
            <a:off x="3352800" y="3962400"/>
            <a:ext cx="25146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5867400" y="3505200"/>
            <a:ext cx="2590800" cy="1295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838200" y="3505200"/>
            <a:ext cx="2514600" cy="1371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3" name="Rectangle 2"/>
          <p:cNvSpPr>
            <a:spLocks noChangeArrowheads="1"/>
          </p:cNvSpPr>
          <p:nvPr/>
        </p:nvSpPr>
        <p:spPr bwMode="auto">
          <a:xfrm>
            <a:off x="0" y="74613"/>
            <a:ext cx="91408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/>
              <a:t>Rentable, Usable and Common Space</a:t>
            </a:r>
          </a:p>
        </p:txBody>
      </p:sp>
      <p:sp>
        <p:nvSpPr>
          <p:cNvPr id="22534" name="Line 3"/>
          <p:cNvSpPr>
            <a:spLocks noChangeShapeType="1"/>
          </p:cNvSpPr>
          <p:nvPr/>
        </p:nvSpPr>
        <p:spPr bwMode="auto">
          <a:xfrm>
            <a:off x="685800" y="15240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4"/>
          <p:cNvSpPr>
            <a:spLocks noChangeShapeType="1"/>
          </p:cNvSpPr>
          <p:nvPr/>
        </p:nvSpPr>
        <p:spPr bwMode="auto">
          <a:xfrm>
            <a:off x="685800" y="1524000"/>
            <a:ext cx="0" cy="525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5"/>
          <p:cNvSpPr>
            <a:spLocks noChangeShapeType="1"/>
          </p:cNvSpPr>
          <p:nvPr/>
        </p:nvSpPr>
        <p:spPr bwMode="auto">
          <a:xfrm>
            <a:off x="8610600" y="1524000"/>
            <a:ext cx="0" cy="525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6"/>
          <p:cNvSpPr>
            <a:spLocks noChangeShapeType="1"/>
          </p:cNvSpPr>
          <p:nvPr/>
        </p:nvSpPr>
        <p:spPr bwMode="auto">
          <a:xfrm>
            <a:off x="685800" y="6781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8"/>
          <p:cNvSpPr>
            <a:spLocks noChangeShapeType="1"/>
          </p:cNvSpPr>
          <p:nvPr/>
        </p:nvSpPr>
        <p:spPr bwMode="auto">
          <a:xfrm>
            <a:off x="838200" y="1676400"/>
            <a:ext cx="762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9"/>
          <p:cNvSpPr>
            <a:spLocks noChangeShapeType="1"/>
          </p:cNvSpPr>
          <p:nvPr/>
        </p:nvSpPr>
        <p:spPr bwMode="auto">
          <a:xfrm>
            <a:off x="8458200" y="1676400"/>
            <a:ext cx="0" cy="495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Line 10"/>
          <p:cNvSpPr>
            <a:spLocks noChangeShapeType="1"/>
          </p:cNvSpPr>
          <p:nvPr/>
        </p:nvSpPr>
        <p:spPr bwMode="auto">
          <a:xfrm>
            <a:off x="838200" y="1676400"/>
            <a:ext cx="0" cy="487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Line 11"/>
          <p:cNvSpPr>
            <a:spLocks noChangeShapeType="1"/>
          </p:cNvSpPr>
          <p:nvPr/>
        </p:nvSpPr>
        <p:spPr bwMode="auto">
          <a:xfrm>
            <a:off x="838200" y="6629400"/>
            <a:ext cx="762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Line 12"/>
          <p:cNvSpPr>
            <a:spLocks noChangeShapeType="1"/>
          </p:cNvSpPr>
          <p:nvPr/>
        </p:nvSpPr>
        <p:spPr bwMode="auto">
          <a:xfrm>
            <a:off x="3352800" y="35052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3"/>
          <p:cNvSpPr>
            <a:spLocks noChangeShapeType="1"/>
          </p:cNvSpPr>
          <p:nvPr/>
        </p:nvSpPr>
        <p:spPr bwMode="auto">
          <a:xfrm>
            <a:off x="5105400" y="4953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Line 14"/>
          <p:cNvSpPr>
            <a:spLocks noChangeShapeType="1"/>
          </p:cNvSpPr>
          <p:nvPr/>
        </p:nvSpPr>
        <p:spPr bwMode="auto">
          <a:xfrm>
            <a:off x="3352800" y="48768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5"/>
          <p:cNvSpPr>
            <a:spLocks noChangeShapeType="1"/>
          </p:cNvSpPr>
          <p:nvPr/>
        </p:nvSpPr>
        <p:spPr bwMode="auto">
          <a:xfrm>
            <a:off x="5867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Line 16"/>
          <p:cNvSpPr>
            <a:spLocks noChangeShapeType="1"/>
          </p:cNvSpPr>
          <p:nvPr/>
        </p:nvSpPr>
        <p:spPr bwMode="auto">
          <a:xfrm>
            <a:off x="3352800" y="39624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7"/>
          <p:cNvSpPr>
            <a:spLocks noChangeShapeType="1"/>
          </p:cNvSpPr>
          <p:nvPr/>
        </p:nvSpPr>
        <p:spPr bwMode="auto">
          <a:xfrm>
            <a:off x="3352800" y="44196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Line 18"/>
          <p:cNvSpPr>
            <a:spLocks noChangeShapeType="1"/>
          </p:cNvSpPr>
          <p:nvPr/>
        </p:nvSpPr>
        <p:spPr bwMode="auto">
          <a:xfrm>
            <a:off x="45720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9"/>
          <p:cNvSpPr>
            <a:spLocks noChangeShapeType="1"/>
          </p:cNvSpPr>
          <p:nvPr/>
        </p:nvSpPr>
        <p:spPr bwMode="auto">
          <a:xfrm>
            <a:off x="45720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20"/>
          <p:cNvSpPr>
            <a:spLocks noChangeShapeType="1"/>
          </p:cNvSpPr>
          <p:nvPr/>
        </p:nvSpPr>
        <p:spPr bwMode="auto">
          <a:xfrm>
            <a:off x="3352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1"/>
          <p:cNvSpPr>
            <a:spLocks noChangeArrowheads="1"/>
          </p:cNvSpPr>
          <p:nvPr/>
        </p:nvSpPr>
        <p:spPr bwMode="auto">
          <a:xfrm>
            <a:off x="844550" y="4883150"/>
            <a:ext cx="2501900" cy="173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552" name="Rectangle 22"/>
          <p:cNvSpPr>
            <a:spLocks noChangeArrowheads="1"/>
          </p:cNvSpPr>
          <p:nvPr/>
        </p:nvSpPr>
        <p:spPr bwMode="auto">
          <a:xfrm>
            <a:off x="3565525" y="3519488"/>
            <a:ext cx="923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553" name="Rectangle 23"/>
          <p:cNvSpPr>
            <a:spLocks noChangeArrowheads="1"/>
          </p:cNvSpPr>
          <p:nvPr/>
        </p:nvSpPr>
        <p:spPr bwMode="auto">
          <a:xfrm>
            <a:off x="4708525" y="3481388"/>
            <a:ext cx="923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554" name="Rectangle 24"/>
          <p:cNvSpPr>
            <a:spLocks noChangeArrowheads="1"/>
          </p:cNvSpPr>
          <p:nvPr/>
        </p:nvSpPr>
        <p:spPr bwMode="auto">
          <a:xfrm>
            <a:off x="4708525" y="4403725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  <a:latin typeface="Corbel" pitchFamily="34" charset="0"/>
              </a:rPr>
              <a:t>Bath</a:t>
            </a:r>
          </a:p>
        </p:txBody>
      </p:sp>
      <p:sp>
        <p:nvSpPr>
          <p:cNvPr id="22555" name="Rectangle 25"/>
          <p:cNvSpPr>
            <a:spLocks noChangeArrowheads="1"/>
          </p:cNvSpPr>
          <p:nvPr/>
        </p:nvSpPr>
        <p:spPr bwMode="auto">
          <a:xfrm>
            <a:off x="3565525" y="4403725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  <a:latin typeface="Corbel" pitchFamily="34" charset="0"/>
              </a:rPr>
              <a:t>Bath</a:t>
            </a:r>
          </a:p>
        </p:txBody>
      </p:sp>
      <p:sp>
        <p:nvSpPr>
          <p:cNvPr id="22556" name="Line 26"/>
          <p:cNvSpPr>
            <a:spLocks noChangeShapeType="1"/>
          </p:cNvSpPr>
          <p:nvPr/>
        </p:nvSpPr>
        <p:spPr bwMode="auto">
          <a:xfrm>
            <a:off x="6019800" y="3886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Line 27"/>
          <p:cNvSpPr>
            <a:spLocks noChangeShapeType="1"/>
          </p:cNvSpPr>
          <p:nvPr/>
        </p:nvSpPr>
        <p:spPr bwMode="auto">
          <a:xfrm>
            <a:off x="6172200" y="17526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Line 28"/>
          <p:cNvSpPr>
            <a:spLocks noChangeShapeType="1"/>
          </p:cNvSpPr>
          <p:nvPr/>
        </p:nvSpPr>
        <p:spPr bwMode="auto">
          <a:xfrm>
            <a:off x="8305800" y="3886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Line 29"/>
          <p:cNvSpPr>
            <a:spLocks noChangeShapeType="1"/>
          </p:cNvSpPr>
          <p:nvPr/>
        </p:nvSpPr>
        <p:spPr bwMode="auto">
          <a:xfrm>
            <a:off x="8305800" y="3886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Line 30"/>
          <p:cNvSpPr>
            <a:spLocks noChangeShapeType="1"/>
          </p:cNvSpPr>
          <p:nvPr/>
        </p:nvSpPr>
        <p:spPr bwMode="auto">
          <a:xfrm>
            <a:off x="8305800" y="3810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Line 31"/>
          <p:cNvSpPr>
            <a:spLocks noChangeShapeType="1"/>
          </p:cNvSpPr>
          <p:nvPr/>
        </p:nvSpPr>
        <p:spPr bwMode="auto">
          <a:xfrm>
            <a:off x="33528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Line 32"/>
          <p:cNvSpPr>
            <a:spLocks noChangeShapeType="1"/>
          </p:cNvSpPr>
          <p:nvPr/>
        </p:nvSpPr>
        <p:spPr bwMode="auto">
          <a:xfrm flipH="1">
            <a:off x="838200" y="35052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Rectangle 33"/>
          <p:cNvSpPr>
            <a:spLocks noChangeArrowheads="1"/>
          </p:cNvSpPr>
          <p:nvPr/>
        </p:nvSpPr>
        <p:spPr bwMode="auto">
          <a:xfrm>
            <a:off x="1279525" y="4022725"/>
            <a:ext cx="109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Lobby</a:t>
            </a:r>
          </a:p>
        </p:txBody>
      </p:sp>
      <p:sp>
        <p:nvSpPr>
          <p:cNvPr id="22564" name="Line 35"/>
          <p:cNvSpPr>
            <a:spLocks noChangeShapeType="1"/>
          </p:cNvSpPr>
          <p:nvPr/>
        </p:nvSpPr>
        <p:spPr bwMode="auto">
          <a:xfrm>
            <a:off x="685800" y="3810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Line 36"/>
          <p:cNvSpPr>
            <a:spLocks noChangeShapeType="1"/>
          </p:cNvSpPr>
          <p:nvPr/>
        </p:nvSpPr>
        <p:spPr bwMode="auto">
          <a:xfrm>
            <a:off x="685800" y="4419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Line 37"/>
          <p:cNvSpPr>
            <a:spLocks noChangeShapeType="1"/>
          </p:cNvSpPr>
          <p:nvPr/>
        </p:nvSpPr>
        <p:spPr bwMode="auto">
          <a:xfrm>
            <a:off x="3352800" y="533400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Line 38"/>
          <p:cNvSpPr>
            <a:spLocks noChangeShapeType="1"/>
          </p:cNvSpPr>
          <p:nvPr/>
        </p:nvSpPr>
        <p:spPr bwMode="auto">
          <a:xfrm>
            <a:off x="5867400" y="4876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Rectangle 39"/>
          <p:cNvSpPr>
            <a:spLocks noChangeArrowheads="1"/>
          </p:cNvSpPr>
          <p:nvPr/>
        </p:nvSpPr>
        <p:spPr bwMode="auto">
          <a:xfrm>
            <a:off x="4479925" y="4876800"/>
            <a:ext cx="135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569" name="Line 40"/>
          <p:cNvSpPr>
            <a:spLocks noChangeShapeType="1"/>
          </p:cNvSpPr>
          <p:nvPr/>
        </p:nvSpPr>
        <p:spPr bwMode="auto">
          <a:xfrm>
            <a:off x="5867400" y="5715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Line 41"/>
          <p:cNvSpPr>
            <a:spLocks noChangeShapeType="1"/>
          </p:cNvSpPr>
          <p:nvPr/>
        </p:nvSpPr>
        <p:spPr bwMode="auto">
          <a:xfrm>
            <a:off x="4038600" y="5334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Line 42"/>
          <p:cNvSpPr>
            <a:spLocks noChangeShapeType="1"/>
          </p:cNvSpPr>
          <p:nvPr/>
        </p:nvSpPr>
        <p:spPr bwMode="auto">
          <a:xfrm>
            <a:off x="5791200" y="5715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Line 43"/>
          <p:cNvSpPr>
            <a:spLocks noChangeShapeType="1"/>
          </p:cNvSpPr>
          <p:nvPr/>
        </p:nvSpPr>
        <p:spPr bwMode="auto">
          <a:xfrm>
            <a:off x="5867400" y="5715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Line 44"/>
          <p:cNvSpPr>
            <a:spLocks noChangeShapeType="1"/>
          </p:cNvSpPr>
          <p:nvPr/>
        </p:nvSpPr>
        <p:spPr bwMode="auto">
          <a:xfrm>
            <a:off x="4191000" y="5715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Rectangle 45"/>
          <p:cNvSpPr>
            <a:spLocks noChangeArrowheads="1"/>
          </p:cNvSpPr>
          <p:nvPr/>
        </p:nvSpPr>
        <p:spPr bwMode="auto">
          <a:xfrm>
            <a:off x="7070725" y="4175125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Hall</a:t>
            </a:r>
          </a:p>
        </p:txBody>
      </p:sp>
      <p:sp>
        <p:nvSpPr>
          <p:cNvPr id="22575" name="Rectangle 46"/>
          <p:cNvSpPr>
            <a:spLocks noChangeArrowheads="1"/>
          </p:cNvSpPr>
          <p:nvPr/>
        </p:nvSpPr>
        <p:spPr bwMode="auto">
          <a:xfrm>
            <a:off x="4175125" y="5394325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Hall</a:t>
            </a:r>
          </a:p>
        </p:txBody>
      </p:sp>
      <p:sp>
        <p:nvSpPr>
          <p:cNvPr id="22576" name="Line 47"/>
          <p:cNvSpPr>
            <a:spLocks noChangeShapeType="1"/>
          </p:cNvSpPr>
          <p:nvPr/>
        </p:nvSpPr>
        <p:spPr bwMode="auto">
          <a:xfrm>
            <a:off x="3657600" y="5791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Rectangle 48"/>
          <p:cNvSpPr>
            <a:spLocks noChangeArrowheads="1"/>
          </p:cNvSpPr>
          <p:nvPr/>
        </p:nvSpPr>
        <p:spPr bwMode="auto">
          <a:xfrm>
            <a:off x="3359150" y="5797550"/>
            <a:ext cx="5092700" cy="825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578" name="Rectangle 49"/>
          <p:cNvSpPr>
            <a:spLocks noChangeArrowheads="1"/>
          </p:cNvSpPr>
          <p:nvPr/>
        </p:nvSpPr>
        <p:spPr bwMode="auto">
          <a:xfrm>
            <a:off x="8388350" y="6559550"/>
            <a:ext cx="63500" cy="63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579" name="Line 50"/>
          <p:cNvSpPr>
            <a:spLocks noChangeShapeType="1"/>
          </p:cNvSpPr>
          <p:nvPr/>
        </p:nvSpPr>
        <p:spPr bwMode="auto">
          <a:xfrm>
            <a:off x="4724400" y="5867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Line 51"/>
          <p:cNvSpPr>
            <a:spLocks noChangeShapeType="1"/>
          </p:cNvSpPr>
          <p:nvPr/>
        </p:nvSpPr>
        <p:spPr bwMode="auto">
          <a:xfrm flipV="1">
            <a:off x="4724400" y="5791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Rectangle 52"/>
          <p:cNvSpPr>
            <a:spLocks noChangeArrowheads="1"/>
          </p:cNvSpPr>
          <p:nvPr/>
        </p:nvSpPr>
        <p:spPr bwMode="auto">
          <a:xfrm>
            <a:off x="3336925" y="4937125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/>
              <a:t>Storage</a:t>
            </a:r>
          </a:p>
        </p:txBody>
      </p:sp>
      <p:sp>
        <p:nvSpPr>
          <p:cNvPr id="22582" name="Line 53"/>
          <p:cNvSpPr>
            <a:spLocks noChangeShapeType="1"/>
          </p:cNvSpPr>
          <p:nvPr/>
        </p:nvSpPr>
        <p:spPr bwMode="auto">
          <a:xfrm>
            <a:off x="4343400" y="4876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6918325" y="2132013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>
                <a:solidFill>
                  <a:schemeClr val="tx2"/>
                </a:solidFill>
                <a:latin typeface="Corbel" pitchFamily="34" charset="0"/>
              </a:rPr>
              <a:t>B</a:t>
            </a:r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7070725" y="5332413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>
                <a:solidFill>
                  <a:schemeClr val="tx2"/>
                </a:solidFill>
                <a:latin typeface="Corbel" pitchFamily="34" charset="0"/>
              </a:rPr>
              <a:t>C</a:t>
            </a:r>
          </a:p>
        </p:txBody>
      </p:sp>
      <p:sp>
        <p:nvSpPr>
          <p:cNvPr id="22585" name="Line 60"/>
          <p:cNvSpPr>
            <a:spLocks noChangeShapeType="1"/>
          </p:cNvSpPr>
          <p:nvPr/>
        </p:nvSpPr>
        <p:spPr bwMode="auto">
          <a:xfrm>
            <a:off x="6248400" y="5791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Rectangle 61"/>
          <p:cNvSpPr>
            <a:spLocks noChangeArrowheads="1"/>
          </p:cNvSpPr>
          <p:nvPr/>
        </p:nvSpPr>
        <p:spPr bwMode="auto">
          <a:xfrm>
            <a:off x="6407150" y="4806950"/>
            <a:ext cx="2044700" cy="1816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587" name="Rectangle 62"/>
          <p:cNvSpPr>
            <a:spLocks noChangeArrowheads="1"/>
          </p:cNvSpPr>
          <p:nvPr/>
        </p:nvSpPr>
        <p:spPr bwMode="auto">
          <a:xfrm>
            <a:off x="5873750" y="1682750"/>
            <a:ext cx="2578100" cy="18224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588" name="Line 63"/>
          <p:cNvSpPr>
            <a:spLocks noChangeShapeType="1"/>
          </p:cNvSpPr>
          <p:nvPr/>
        </p:nvSpPr>
        <p:spPr bwMode="auto">
          <a:xfrm>
            <a:off x="3733800" y="36576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9" name="Line 64"/>
          <p:cNvSpPr>
            <a:spLocks noChangeShapeType="1"/>
          </p:cNvSpPr>
          <p:nvPr/>
        </p:nvSpPr>
        <p:spPr bwMode="auto">
          <a:xfrm>
            <a:off x="3352800" y="3505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0" name="Line 65"/>
          <p:cNvSpPr>
            <a:spLocks noChangeShapeType="1"/>
          </p:cNvSpPr>
          <p:nvPr/>
        </p:nvSpPr>
        <p:spPr bwMode="auto">
          <a:xfrm>
            <a:off x="3352800" y="3733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Line 66"/>
          <p:cNvSpPr>
            <a:spLocks noChangeShapeType="1"/>
          </p:cNvSpPr>
          <p:nvPr/>
        </p:nvSpPr>
        <p:spPr bwMode="auto">
          <a:xfrm>
            <a:off x="4114800" y="39624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Line 67"/>
          <p:cNvSpPr>
            <a:spLocks noChangeShapeType="1"/>
          </p:cNvSpPr>
          <p:nvPr/>
        </p:nvSpPr>
        <p:spPr bwMode="auto">
          <a:xfrm>
            <a:off x="39624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3" name="Line 68"/>
          <p:cNvSpPr>
            <a:spLocks noChangeShapeType="1"/>
          </p:cNvSpPr>
          <p:nvPr/>
        </p:nvSpPr>
        <p:spPr bwMode="auto">
          <a:xfrm>
            <a:off x="41910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4" name="Line 69"/>
          <p:cNvSpPr>
            <a:spLocks noChangeShapeType="1"/>
          </p:cNvSpPr>
          <p:nvPr/>
        </p:nvSpPr>
        <p:spPr bwMode="auto">
          <a:xfrm>
            <a:off x="4572000" y="3733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5" name="Line 70"/>
          <p:cNvSpPr>
            <a:spLocks noChangeShapeType="1"/>
          </p:cNvSpPr>
          <p:nvPr/>
        </p:nvSpPr>
        <p:spPr bwMode="auto">
          <a:xfrm>
            <a:off x="4724400" y="35814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6" name="Line 71"/>
          <p:cNvSpPr>
            <a:spLocks noChangeShapeType="1"/>
          </p:cNvSpPr>
          <p:nvPr/>
        </p:nvSpPr>
        <p:spPr bwMode="auto">
          <a:xfrm>
            <a:off x="5105400" y="3886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7" name="Line 72"/>
          <p:cNvSpPr>
            <a:spLocks noChangeShapeType="1"/>
          </p:cNvSpPr>
          <p:nvPr/>
        </p:nvSpPr>
        <p:spPr bwMode="auto">
          <a:xfrm>
            <a:off x="5410200" y="3810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8" name="Line 73"/>
          <p:cNvSpPr>
            <a:spLocks noChangeShapeType="1"/>
          </p:cNvSpPr>
          <p:nvPr/>
        </p:nvSpPr>
        <p:spPr bwMode="auto">
          <a:xfrm>
            <a:off x="5410200" y="35052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9" name="Line 74"/>
          <p:cNvSpPr>
            <a:spLocks noChangeShapeType="1"/>
          </p:cNvSpPr>
          <p:nvPr/>
        </p:nvSpPr>
        <p:spPr bwMode="auto">
          <a:xfrm>
            <a:off x="57150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0" name="Line 75"/>
          <p:cNvSpPr>
            <a:spLocks noChangeShapeType="1"/>
          </p:cNvSpPr>
          <p:nvPr/>
        </p:nvSpPr>
        <p:spPr bwMode="auto">
          <a:xfrm>
            <a:off x="3810000" y="4876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1" name="Line 76"/>
          <p:cNvSpPr>
            <a:spLocks noChangeShapeType="1"/>
          </p:cNvSpPr>
          <p:nvPr/>
        </p:nvSpPr>
        <p:spPr bwMode="auto">
          <a:xfrm>
            <a:off x="3581400" y="4876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2" name="Line 77"/>
          <p:cNvSpPr>
            <a:spLocks noChangeShapeType="1"/>
          </p:cNvSpPr>
          <p:nvPr/>
        </p:nvSpPr>
        <p:spPr bwMode="auto">
          <a:xfrm>
            <a:off x="3352800" y="4876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3" name="Line 78"/>
          <p:cNvSpPr>
            <a:spLocks noChangeShapeType="1"/>
          </p:cNvSpPr>
          <p:nvPr/>
        </p:nvSpPr>
        <p:spPr bwMode="auto">
          <a:xfrm>
            <a:off x="3352800" y="5029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4" name="Line 79"/>
          <p:cNvSpPr>
            <a:spLocks noChangeShapeType="1"/>
          </p:cNvSpPr>
          <p:nvPr/>
        </p:nvSpPr>
        <p:spPr bwMode="auto">
          <a:xfrm>
            <a:off x="3733800" y="4572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5" name="Line 80"/>
          <p:cNvSpPr>
            <a:spLocks noChangeShapeType="1"/>
          </p:cNvSpPr>
          <p:nvPr/>
        </p:nvSpPr>
        <p:spPr bwMode="auto">
          <a:xfrm>
            <a:off x="4038600" y="4876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6" name="Line 81"/>
          <p:cNvSpPr>
            <a:spLocks noChangeShapeType="1"/>
          </p:cNvSpPr>
          <p:nvPr/>
        </p:nvSpPr>
        <p:spPr bwMode="auto">
          <a:xfrm>
            <a:off x="3810000" y="4876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7" name="Line 82"/>
          <p:cNvSpPr>
            <a:spLocks noChangeShapeType="1"/>
          </p:cNvSpPr>
          <p:nvPr/>
        </p:nvSpPr>
        <p:spPr bwMode="auto">
          <a:xfrm>
            <a:off x="3810000" y="44196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Line 83"/>
          <p:cNvSpPr>
            <a:spLocks noChangeShapeType="1"/>
          </p:cNvSpPr>
          <p:nvPr/>
        </p:nvSpPr>
        <p:spPr bwMode="auto">
          <a:xfrm>
            <a:off x="4267200" y="48768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9" name="Line 84"/>
          <p:cNvSpPr>
            <a:spLocks noChangeShapeType="1"/>
          </p:cNvSpPr>
          <p:nvPr/>
        </p:nvSpPr>
        <p:spPr bwMode="auto">
          <a:xfrm>
            <a:off x="4648200" y="48768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0" name="Line 85"/>
          <p:cNvSpPr>
            <a:spLocks noChangeShapeType="1"/>
          </p:cNvSpPr>
          <p:nvPr/>
        </p:nvSpPr>
        <p:spPr bwMode="auto">
          <a:xfrm>
            <a:off x="5105400" y="48768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1" name="Line 86"/>
          <p:cNvSpPr>
            <a:spLocks noChangeShapeType="1"/>
          </p:cNvSpPr>
          <p:nvPr/>
        </p:nvSpPr>
        <p:spPr bwMode="auto">
          <a:xfrm>
            <a:off x="5486400" y="4876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2" name="Line 87"/>
          <p:cNvSpPr>
            <a:spLocks noChangeShapeType="1"/>
          </p:cNvSpPr>
          <p:nvPr/>
        </p:nvSpPr>
        <p:spPr bwMode="auto">
          <a:xfrm>
            <a:off x="5867400" y="4876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3" name="Line 88"/>
          <p:cNvSpPr>
            <a:spLocks noChangeShapeType="1"/>
          </p:cNvSpPr>
          <p:nvPr/>
        </p:nvSpPr>
        <p:spPr bwMode="auto">
          <a:xfrm flipV="1">
            <a:off x="5867400" y="4648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4" name="Line 89"/>
          <p:cNvSpPr>
            <a:spLocks noChangeShapeType="1"/>
          </p:cNvSpPr>
          <p:nvPr/>
        </p:nvSpPr>
        <p:spPr bwMode="auto">
          <a:xfrm>
            <a:off x="37338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5" name="Line 90"/>
          <p:cNvSpPr>
            <a:spLocks noChangeShapeType="1"/>
          </p:cNvSpPr>
          <p:nvPr/>
        </p:nvSpPr>
        <p:spPr bwMode="auto">
          <a:xfrm>
            <a:off x="51054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Line 91"/>
          <p:cNvSpPr>
            <a:spLocks noChangeShapeType="1"/>
          </p:cNvSpPr>
          <p:nvPr/>
        </p:nvSpPr>
        <p:spPr bwMode="auto">
          <a:xfrm>
            <a:off x="4800600" y="35052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7" name="Line 92"/>
          <p:cNvSpPr>
            <a:spLocks noChangeShapeType="1"/>
          </p:cNvSpPr>
          <p:nvPr/>
        </p:nvSpPr>
        <p:spPr bwMode="auto">
          <a:xfrm>
            <a:off x="4495800" y="35052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8" name="Line 93"/>
          <p:cNvSpPr>
            <a:spLocks noChangeShapeType="1"/>
          </p:cNvSpPr>
          <p:nvPr/>
        </p:nvSpPr>
        <p:spPr bwMode="auto">
          <a:xfrm flipH="1">
            <a:off x="4038600" y="35052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9" name="Line 94"/>
          <p:cNvSpPr>
            <a:spLocks noChangeShapeType="1"/>
          </p:cNvSpPr>
          <p:nvPr/>
        </p:nvSpPr>
        <p:spPr bwMode="auto">
          <a:xfrm>
            <a:off x="40386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0" name="Line 95"/>
          <p:cNvSpPr>
            <a:spLocks noChangeShapeType="1"/>
          </p:cNvSpPr>
          <p:nvPr/>
        </p:nvSpPr>
        <p:spPr bwMode="auto">
          <a:xfrm>
            <a:off x="38100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1" name="Line 96"/>
          <p:cNvSpPr>
            <a:spLocks noChangeShapeType="1"/>
          </p:cNvSpPr>
          <p:nvPr/>
        </p:nvSpPr>
        <p:spPr bwMode="auto">
          <a:xfrm>
            <a:off x="533400" y="9144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2" name="Line 97"/>
          <p:cNvSpPr>
            <a:spLocks noChangeShapeType="1"/>
          </p:cNvSpPr>
          <p:nvPr/>
        </p:nvSpPr>
        <p:spPr bwMode="auto">
          <a:xfrm>
            <a:off x="533400" y="914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3" name="Line 98"/>
          <p:cNvSpPr>
            <a:spLocks noChangeShapeType="1"/>
          </p:cNvSpPr>
          <p:nvPr/>
        </p:nvSpPr>
        <p:spPr bwMode="auto">
          <a:xfrm>
            <a:off x="533400" y="12954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4" name="Line 99"/>
          <p:cNvSpPr>
            <a:spLocks noChangeShapeType="1"/>
          </p:cNvSpPr>
          <p:nvPr/>
        </p:nvSpPr>
        <p:spPr bwMode="auto">
          <a:xfrm>
            <a:off x="1447800" y="914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5" name="Line 100"/>
          <p:cNvSpPr>
            <a:spLocks noChangeShapeType="1"/>
          </p:cNvSpPr>
          <p:nvPr/>
        </p:nvSpPr>
        <p:spPr bwMode="auto">
          <a:xfrm>
            <a:off x="533400" y="914400"/>
            <a:ext cx="914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6" name="Line 101"/>
          <p:cNvSpPr>
            <a:spLocks noChangeShapeType="1"/>
          </p:cNvSpPr>
          <p:nvPr/>
        </p:nvSpPr>
        <p:spPr bwMode="auto">
          <a:xfrm>
            <a:off x="533400" y="1066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7" name="Line 102"/>
          <p:cNvSpPr>
            <a:spLocks noChangeShapeType="1"/>
          </p:cNvSpPr>
          <p:nvPr/>
        </p:nvSpPr>
        <p:spPr bwMode="auto">
          <a:xfrm flipH="1">
            <a:off x="1295400" y="9144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8" name="Line 103"/>
          <p:cNvSpPr>
            <a:spLocks noChangeShapeType="1"/>
          </p:cNvSpPr>
          <p:nvPr/>
        </p:nvSpPr>
        <p:spPr bwMode="auto">
          <a:xfrm>
            <a:off x="685800" y="7620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9" name="Rectangle 104"/>
          <p:cNvSpPr>
            <a:spLocks noChangeArrowheads="1"/>
          </p:cNvSpPr>
          <p:nvPr/>
        </p:nvSpPr>
        <p:spPr bwMode="auto">
          <a:xfrm>
            <a:off x="1524000" y="623888"/>
            <a:ext cx="15208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600"/>
              <a:t>Not Rentable</a:t>
            </a:r>
          </a:p>
        </p:txBody>
      </p:sp>
      <p:sp>
        <p:nvSpPr>
          <p:cNvPr id="22630" name="Line 105"/>
          <p:cNvSpPr>
            <a:spLocks noChangeShapeType="1"/>
          </p:cNvSpPr>
          <p:nvPr/>
        </p:nvSpPr>
        <p:spPr bwMode="auto">
          <a:xfrm flipH="1" flipV="1">
            <a:off x="4114800" y="48768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1" name="Line 106"/>
          <p:cNvSpPr>
            <a:spLocks noChangeShapeType="1"/>
          </p:cNvSpPr>
          <p:nvPr/>
        </p:nvSpPr>
        <p:spPr bwMode="auto">
          <a:xfrm flipH="1" flipV="1">
            <a:off x="3581400" y="48768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2" name="Line 107"/>
          <p:cNvSpPr>
            <a:spLocks noChangeShapeType="1"/>
          </p:cNvSpPr>
          <p:nvPr/>
        </p:nvSpPr>
        <p:spPr bwMode="auto">
          <a:xfrm flipH="1" flipV="1">
            <a:off x="3352800" y="50292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3" name="Line 108"/>
          <p:cNvSpPr>
            <a:spLocks noChangeShapeType="1"/>
          </p:cNvSpPr>
          <p:nvPr/>
        </p:nvSpPr>
        <p:spPr bwMode="auto">
          <a:xfrm>
            <a:off x="3352800" y="3505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4" name="Line 109"/>
          <p:cNvSpPr>
            <a:spLocks noChangeShapeType="1"/>
          </p:cNvSpPr>
          <p:nvPr/>
        </p:nvSpPr>
        <p:spPr bwMode="auto">
          <a:xfrm>
            <a:off x="54102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5" name="Line 110"/>
          <p:cNvSpPr>
            <a:spLocks noChangeShapeType="1"/>
          </p:cNvSpPr>
          <p:nvPr/>
        </p:nvSpPr>
        <p:spPr bwMode="auto">
          <a:xfrm>
            <a:off x="533400" y="11430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6" name="Line 111"/>
          <p:cNvSpPr>
            <a:spLocks noChangeShapeType="1"/>
          </p:cNvSpPr>
          <p:nvPr/>
        </p:nvSpPr>
        <p:spPr bwMode="auto">
          <a:xfrm>
            <a:off x="1066800" y="9144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7" name="Rectangle 112"/>
          <p:cNvSpPr>
            <a:spLocks noChangeArrowheads="1"/>
          </p:cNvSpPr>
          <p:nvPr/>
        </p:nvSpPr>
        <p:spPr bwMode="auto">
          <a:xfrm>
            <a:off x="3130550" y="920750"/>
            <a:ext cx="9017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638" name="Rectangle 113"/>
          <p:cNvSpPr>
            <a:spLocks noChangeArrowheads="1"/>
          </p:cNvSpPr>
          <p:nvPr/>
        </p:nvSpPr>
        <p:spPr bwMode="auto">
          <a:xfrm>
            <a:off x="4175125" y="776288"/>
            <a:ext cx="12938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/>
              <a:t>Usable</a:t>
            </a:r>
          </a:p>
        </p:txBody>
      </p:sp>
      <p:sp>
        <p:nvSpPr>
          <p:cNvPr id="22639" name="Line 116"/>
          <p:cNvSpPr>
            <a:spLocks noChangeShapeType="1"/>
          </p:cNvSpPr>
          <p:nvPr/>
        </p:nvSpPr>
        <p:spPr bwMode="auto">
          <a:xfrm>
            <a:off x="5181600" y="35052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0" name="Line 117"/>
          <p:cNvSpPr>
            <a:spLocks noChangeShapeType="1"/>
          </p:cNvSpPr>
          <p:nvPr/>
        </p:nvSpPr>
        <p:spPr bwMode="auto">
          <a:xfrm>
            <a:off x="5562600" y="35052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1" name="Line 118"/>
          <p:cNvSpPr>
            <a:spLocks noChangeShapeType="1"/>
          </p:cNvSpPr>
          <p:nvPr/>
        </p:nvSpPr>
        <p:spPr bwMode="auto">
          <a:xfrm>
            <a:off x="38100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2" name="Line 119"/>
          <p:cNvSpPr>
            <a:spLocks noChangeShapeType="1"/>
          </p:cNvSpPr>
          <p:nvPr/>
        </p:nvSpPr>
        <p:spPr bwMode="auto">
          <a:xfrm>
            <a:off x="4038600" y="35052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3" name="Line 120"/>
          <p:cNvSpPr>
            <a:spLocks noChangeShapeType="1"/>
          </p:cNvSpPr>
          <p:nvPr/>
        </p:nvSpPr>
        <p:spPr bwMode="auto">
          <a:xfrm>
            <a:off x="4038600" y="35052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4" name="Line 121"/>
          <p:cNvSpPr>
            <a:spLocks noChangeShapeType="1"/>
          </p:cNvSpPr>
          <p:nvPr/>
        </p:nvSpPr>
        <p:spPr bwMode="auto">
          <a:xfrm>
            <a:off x="3733800" y="35052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5" name="Line 122"/>
          <p:cNvSpPr>
            <a:spLocks noChangeShapeType="1"/>
          </p:cNvSpPr>
          <p:nvPr/>
        </p:nvSpPr>
        <p:spPr bwMode="auto">
          <a:xfrm>
            <a:off x="3429000" y="3505200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6" name="Line 123"/>
          <p:cNvSpPr>
            <a:spLocks noChangeShapeType="1"/>
          </p:cNvSpPr>
          <p:nvPr/>
        </p:nvSpPr>
        <p:spPr bwMode="auto">
          <a:xfrm>
            <a:off x="3352800" y="36576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7" name="Line 124"/>
          <p:cNvSpPr>
            <a:spLocks noChangeShapeType="1"/>
          </p:cNvSpPr>
          <p:nvPr/>
        </p:nvSpPr>
        <p:spPr bwMode="auto">
          <a:xfrm>
            <a:off x="8610600" y="4495800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8" name="Line 125"/>
          <p:cNvSpPr>
            <a:spLocks noChangeShapeType="1"/>
          </p:cNvSpPr>
          <p:nvPr/>
        </p:nvSpPr>
        <p:spPr bwMode="auto">
          <a:xfrm>
            <a:off x="8458200" y="4191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9" name="Line 126"/>
          <p:cNvSpPr>
            <a:spLocks noChangeShapeType="1"/>
          </p:cNvSpPr>
          <p:nvPr/>
        </p:nvSpPr>
        <p:spPr bwMode="auto">
          <a:xfrm>
            <a:off x="84582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50" name="Rectangle 127"/>
          <p:cNvSpPr>
            <a:spLocks noChangeArrowheads="1"/>
          </p:cNvSpPr>
          <p:nvPr/>
        </p:nvSpPr>
        <p:spPr bwMode="auto">
          <a:xfrm>
            <a:off x="3489325" y="3519488"/>
            <a:ext cx="2378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/>
              <a:t>Elev</a:t>
            </a:r>
            <a:r>
              <a:rPr lang="en-US" altLang="en-US" sz="2800">
                <a:latin typeface="Corbel" pitchFamily="34" charset="0"/>
              </a:rPr>
              <a:t>ators</a:t>
            </a:r>
          </a:p>
        </p:txBody>
      </p:sp>
      <p:sp>
        <p:nvSpPr>
          <p:cNvPr id="22651" name="Rectangle 129"/>
          <p:cNvSpPr>
            <a:spLocks noChangeArrowheads="1"/>
          </p:cNvSpPr>
          <p:nvPr/>
        </p:nvSpPr>
        <p:spPr bwMode="auto">
          <a:xfrm>
            <a:off x="4327525" y="4891088"/>
            <a:ext cx="1530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/>
              <a:t>Stairwell</a:t>
            </a:r>
          </a:p>
        </p:txBody>
      </p:sp>
      <p:sp>
        <p:nvSpPr>
          <p:cNvPr id="22652" name="Rectangle 130"/>
          <p:cNvSpPr>
            <a:spLocks noChangeArrowheads="1"/>
          </p:cNvSpPr>
          <p:nvPr/>
        </p:nvSpPr>
        <p:spPr bwMode="auto">
          <a:xfrm>
            <a:off x="2139950" y="2444750"/>
            <a:ext cx="63500" cy="63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653" name="Rectangle 131"/>
          <p:cNvSpPr>
            <a:spLocks noChangeArrowheads="1"/>
          </p:cNvSpPr>
          <p:nvPr/>
        </p:nvSpPr>
        <p:spPr bwMode="auto">
          <a:xfrm>
            <a:off x="4273550" y="2444750"/>
            <a:ext cx="63500" cy="63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654" name="Rectangle 132"/>
          <p:cNvSpPr>
            <a:spLocks noChangeArrowheads="1"/>
          </p:cNvSpPr>
          <p:nvPr/>
        </p:nvSpPr>
        <p:spPr bwMode="auto">
          <a:xfrm>
            <a:off x="2292350" y="5797550"/>
            <a:ext cx="63500" cy="63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655" name="Rectangle 133"/>
          <p:cNvSpPr>
            <a:spLocks noChangeArrowheads="1"/>
          </p:cNvSpPr>
          <p:nvPr/>
        </p:nvSpPr>
        <p:spPr bwMode="auto">
          <a:xfrm>
            <a:off x="6711950" y="2444750"/>
            <a:ext cx="63500" cy="63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656" name="Rectangle 134"/>
          <p:cNvSpPr>
            <a:spLocks noChangeArrowheads="1"/>
          </p:cNvSpPr>
          <p:nvPr/>
        </p:nvSpPr>
        <p:spPr bwMode="auto">
          <a:xfrm>
            <a:off x="7016750" y="5797550"/>
            <a:ext cx="63500" cy="63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657" name="Rectangle 135"/>
          <p:cNvSpPr>
            <a:spLocks noChangeArrowheads="1"/>
          </p:cNvSpPr>
          <p:nvPr/>
        </p:nvSpPr>
        <p:spPr bwMode="auto">
          <a:xfrm>
            <a:off x="4578350" y="5873750"/>
            <a:ext cx="63500" cy="63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sp>
        <p:nvSpPr>
          <p:cNvPr id="22658" name="Rectangle 21"/>
          <p:cNvSpPr>
            <a:spLocks noChangeArrowheads="1"/>
          </p:cNvSpPr>
          <p:nvPr/>
        </p:nvSpPr>
        <p:spPr bwMode="auto">
          <a:xfrm>
            <a:off x="838200" y="1676400"/>
            <a:ext cx="5029200" cy="1828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 rot="5400000">
            <a:off x="5638800" y="3733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5867400" y="914400"/>
            <a:ext cx="10668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661" name="TextBox 131"/>
          <p:cNvSpPr txBox="1">
            <a:spLocks noChangeArrowheads="1"/>
          </p:cNvSpPr>
          <p:nvPr/>
        </p:nvSpPr>
        <p:spPr bwMode="auto">
          <a:xfrm>
            <a:off x="7162800" y="8382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Corbel" pitchFamily="34" charset="0"/>
              </a:rPr>
              <a:t>Common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3352800" y="5334000"/>
            <a:ext cx="25146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5867400" y="4800600"/>
            <a:ext cx="533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57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0"/>
            <a:ext cx="8534400" cy="2362200"/>
          </a:xfrm>
        </p:spPr>
        <p:txBody>
          <a:bodyPr lIns="92075" tIns="46038" rIns="92075" bIns="46038"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en-US" altLang="en-US" b="1" smtClean="0">
                <a:latin typeface="Arial" charset="0"/>
                <a:cs typeface="Arial" charset="0"/>
              </a:rPr>
              <a:t>Calculate the load factor: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smtClean="0">
                <a:latin typeface="Arial" charset="0"/>
                <a:cs typeface="Arial" charset="0"/>
              </a:rPr>
              <a:t>   A Landlord quotes 22,000 SF of Rentable space with 20,000 SF of Usable. Calculate the the “load-factor.”</a:t>
            </a:r>
            <a:r>
              <a:rPr lang="en-US" altLang="en-US" b="1" smtClean="0">
                <a:solidFill>
                  <a:srgbClr val="FFFF00"/>
                </a:solidFill>
                <a:latin typeface="Arial" charset="0"/>
                <a:cs typeface="Arial" charset="0"/>
              </a:rPr>
              <a:t> 					</a:t>
            </a:r>
            <a:endParaRPr lang="en-US" altLang="en-US" sz="2400" b="1" smtClean="0">
              <a:solidFill>
                <a:srgbClr val="66FF33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69850" y="1436688"/>
            <a:ext cx="28241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 b="1" u="sng">
                <a:solidFill>
                  <a:schemeClr val="accent2"/>
                </a:solidFill>
              </a:rPr>
              <a:t>R</a:t>
            </a:r>
            <a:r>
              <a:rPr lang="en-US" altLang="en-US" sz="4800" u="sng"/>
              <a:t>entable 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69850" y="2209800"/>
            <a:ext cx="182086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600" b="1">
                <a:solidFill>
                  <a:schemeClr val="accent2"/>
                </a:solidFill>
              </a:rPr>
              <a:t>U</a:t>
            </a:r>
            <a:r>
              <a:rPr lang="en-US" altLang="en-US" sz="4000"/>
              <a:t>sable</a:t>
            </a:r>
            <a:endParaRPr lang="en-US" altLang="en-US" sz="4800"/>
          </a:p>
        </p:txBody>
      </p:sp>
      <p:sp>
        <p:nvSpPr>
          <p:cNvPr id="23557" name="Line 7"/>
          <p:cNvSpPr>
            <a:spLocks noChangeShapeType="1"/>
          </p:cNvSpPr>
          <p:nvPr/>
        </p:nvSpPr>
        <p:spPr bwMode="auto">
          <a:xfrm>
            <a:off x="3619500" y="2209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8"/>
          <p:cNvSpPr>
            <a:spLocks noChangeShapeType="1"/>
          </p:cNvSpPr>
          <p:nvPr/>
        </p:nvSpPr>
        <p:spPr bwMode="auto">
          <a:xfrm>
            <a:off x="3619500" y="2362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4114800" y="1917700"/>
            <a:ext cx="502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b="1">
                <a:solidFill>
                  <a:schemeClr val="accent2"/>
                </a:solidFill>
              </a:rPr>
              <a:t>Load factor </a:t>
            </a:r>
            <a:r>
              <a:rPr lang="en-US" altLang="en-US" sz="2400" b="1">
                <a:solidFill>
                  <a:schemeClr val="accent2"/>
                </a:solidFill>
              </a:rPr>
              <a:t>or loss factor</a:t>
            </a:r>
            <a:r>
              <a:rPr lang="en-US" altLang="en-US" sz="4000" b="1">
                <a:solidFill>
                  <a:schemeClr val="accent2"/>
                </a:solidFill>
              </a:rPr>
              <a:t> </a:t>
            </a:r>
            <a:endParaRPr lang="en-US" altLang="en-US" b="1">
              <a:solidFill>
                <a:schemeClr val="accent2"/>
              </a:solidFill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685800" y="5334000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u="sng"/>
              <a:t>22,000 </a:t>
            </a:r>
            <a:r>
              <a:rPr lang="en-US" altLang="en-US" sz="3600" b="1"/>
              <a:t>=  1.10 -11 or 10% “load”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/>
              <a:t>20,000</a:t>
            </a:r>
          </a:p>
        </p:txBody>
      </p:sp>
      <p:sp>
        <p:nvSpPr>
          <p:cNvPr id="2356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smtClean="0">
                <a:solidFill>
                  <a:schemeClr val="accent2"/>
                </a:solidFill>
                <a:latin typeface="Arial" charset="0"/>
                <a:cs typeface="Arial" charset="0"/>
              </a:rPr>
              <a:t>“Core” or Load Factor</a:t>
            </a:r>
          </a:p>
        </p:txBody>
      </p:sp>
      <p:sp>
        <p:nvSpPr>
          <p:cNvPr id="23562" name="TextBox 1"/>
          <p:cNvSpPr txBox="1">
            <a:spLocks noChangeArrowheads="1"/>
          </p:cNvSpPr>
          <p:nvPr/>
        </p:nvSpPr>
        <p:spPr bwMode="auto">
          <a:xfrm>
            <a:off x="2894013" y="1898650"/>
            <a:ext cx="611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latin typeface="Corbel" pitchFamily="34" charset="0"/>
              </a:rPr>
              <a:t>-1</a:t>
            </a:r>
            <a:endParaRPr lang="en-US" altLang="en-US" sz="240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114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3"/>
          <p:cNvSpPr>
            <a:spLocks noChangeShapeType="1"/>
          </p:cNvSpPr>
          <p:nvPr/>
        </p:nvSpPr>
        <p:spPr bwMode="auto">
          <a:xfrm>
            <a:off x="36576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Line 4"/>
          <p:cNvSpPr>
            <a:spLocks noChangeShapeType="1"/>
          </p:cNvSpPr>
          <p:nvPr/>
        </p:nvSpPr>
        <p:spPr bwMode="auto">
          <a:xfrm>
            <a:off x="3657600" y="2590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4191000" y="2286000"/>
            <a:ext cx="11842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5600">
                <a:solidFill>
                  <a:schemeClr val="accent2"/>
                </a:solidFill>
              </a:rPr>
              <a:t>ER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295400" y="4038600"/>
            <a:ext cx="59848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b="1" u="sng"/>
              <a:t>20,000 </a:t>
            </a:r>
            <a:r>
              <a:rPr lang="en-US" altLang="en-US" sz="4000" b="1"/>
              <a:t>= 86.95%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b="1"/>
              <a:t>23,000</a:t>
            </a:r>
          </a:p>
        </p:txBody>
      </p:sp>
      <p:sp>
        <p:nvSpPr>
          <p:cNvPr id="24582" name="Rectangle 12"/>
          <p:cNvSpPr>
            <a:spLocks noChangeArrowheads="1"/>
          </p:cNvSpPr>
          <p:nvPr/>
        </p:nvSpPr>
        <p:spPr bwMode="auto">
          <a:xfrm>
            <a:off x="1066800" y="2667000"/>
            <a:ext cx="19669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800" b="1">
                <a:solidFill>
                  <a:schemeClr val="accent2"/>
                </a:solidFill>
              </a:rPr>
              <a:t>Gross</a:t>
            </a:r>
            <a:endParaRPr lang="en-US" altLang="en-US" sz="4800" u="sng"/>
          </a:p>
        </p:txBody>
      </p:sp>
      <p:sp>
        <p:nvSpPr>
          <p:cNvPr id="24583" name="Rectangle 13"/>
          <p:cNvSpPr>
            <a:spLocks noChangeArrowheads="1"/>
          </p:cNvSpPr>
          <p:nvPr/>
        </p:nvSpPr>
        <p:spPr bwMode="auto">
          <a:xfrm>
            <a:off x="1066800" y="1981200"/>
            <a:ext cx="2389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u="sng">
                <a:latin typeface="Corbel" pitchFamily="34" charset="0"/>
              </a:rPr>
              <a:t>Rentable   </a:t>
            </a:r>
            <a:endParaRPr lang="en-US" altLang="en-US" sz="4800">
              <a:latin typeface="Corbel" pitchFamily="34" charset="0"/>
            </a:endParaRPr>
          </a:p>
        </p:txBody>
      </p:sp>
      <p:sp>
        <p:nvSpPr>
          <p:cNvPr id="24584" name="Text Box 19"/>
          <p:cNvSpPr txBox="1">
            <a:spLocks noChangeArrowheads="1"/>
          </p:cNvSpPr>
          <p:nvPr/>
        </p:nvSpPr>
        <p:spPr bwMode="auto">
          <a:xfrm>
            <a:off x="0" y="381000"/>
            <a:ext cx="8001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4800" b="1">
                <a:solidFill>
                  <a:schemeClr val="accent2"/>
                </a:solidFill>
              </a:rPr>
              <a:t>Efficiency Ratio</a:t>
            </a:r>
          </a:p>
        </p:txBody>
      </p:sp>
      <p:sp>
        <p:nvSpPr>
          <p:cNvPr id="24585" name="TextBox 1"/>
          <p:cNvSpPr txBox="1">
            <a:spLocks noChangeArrowheads="1"/>
          </p:cNvSpPr>
          <p:nvPr/>
        </p:nvSpPr>
        <p:spPr bwMode="auto">
          <a:xfrm>
            <a:off x="457200" y="55626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Corbel" pitchFamily="34" charset="0"/>
              </a:rPr>
              <a:t>Sometimes defined as useable over rentable by IFMA</a:t>
            </a:r>
            <a:endParaRPr lang="en-US" altLang="en-US" sz="180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316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5000" smtClean="0">
                <a:solidFill>
                  <a:schemeClr val="accent2"/>
                </a:solidFill>
                <a:latin typeface="Arial" charset="0"/>
                <a:cs typeface="Arial" charset="0"/>
              </a:rPr>
              <a:t>Commercial Leases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4958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Commercial leases can be gross “full service” leases or triple net leases.</a:t>
            </a:r>
          </a:p>
          <a:p>
            <a:r>
              <a:rPr lang="en-US" altLang="en-US" smtClean="0">
                <a:latin typeface="Arial" charset="0"/>
                <a:cs typeface="Arial" charset="0"/>
              </a:rPr>
              <a:t>Most multi-tenant buildings use some sort of net lease, but single tenant buildings are more likely to be triple net.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  <a:p>
            <a:pPr>
              <a:buFontTx/>
              <a:buNone/>
            </a:pPr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1219200" y="4724400"/>
            <a:ext cx="6705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219200" y="5105400"/>
            <a:ext cx="160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800" b="1"/>
              <a:t>Gross Lease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934200" y="5029200"/>
            <a:ext cx="1371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800" b="1"/>
              <a:t>  Triple or Absolute Net Lease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200400" y="4876800"/>
            <a:ext cx="28194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800" b="1"/>
              <a:t> “Net Lease” where we pay see some pass through items (i.e. property taxes and insurance)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3429000" y="4191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1800" b="1"/>
              <a:t>Most Common</a:t>
            </a:r>
          </a:p>
        </p:txBody>
      </p:sp>
    </p:spTree>
    <p:extLst>
      <p:ext uri="{BB962C8B-B14F-4D97-AF65-F5344CB8AC3E}">
        <p14:creationId xmlns:p14="http://schemas.microsoft.com/office/powerpoint/2010/main" val="4140858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Key rent clauses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3340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Base rent (flat, indexed, graduated</a:t>
            </a:r>
            <a:r>
              <a:rPr lang="en-US" dirty="0"/>
              <a:t>)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Measured space </a:t>
            </a:r>
            <a:r>
              <a:rPr lang="en-US" sz="2800" dirty="0" smtClean="0"/>
              <a:t>(RBA,  defined by BOMA)</a:t>
            </a:r>
          </a:p>
          <a:p>
            <a:pPr>
              <a:defRPr/>
            </a:pPr>
            <a:r>
              <a:rPr lang="en-US" sz="2800" dirty="0" smtClean="0"/>
              <a:t>Percentage or Overage rent and break point sales</a:t>
            </a:r>
          </a:p>
          <a:p>
            <a:pPr>
              <a:defRPr/>
            </a:pPr>
            <a:r>
              <a:rPr lang="en-US" sz="2800" dirty="0" smtClean="0"/>
              <a:t>Tenant improvements (who pays, how much, removal, how generic, work letters, who does the work)</a:t>
            </a:r>
          </a:p>
          <a:p>
            <a:pPr>
              <a:defRPr/>
            </a:pPr>
            <a:r>
              <a:rPr lang="en-US" sz="2800" dirty="0" smtClean="0"/>
              <a:t>Lease term (commences, renewals, cancellation, penalties)</a:t>
            </a:r>
          </a:p>
          <a:p>
            <a:pPr>
              <a:defRPr/>
            </a:pPr>
            <a:r>
              <a:rPr lang="en-US" sz="2800" dirty="0" smtClean="0"/>
              <a:t>How indexed? If at all, peer group defined if “market based”</a:t>
            </a:r>
          </a:p>
          <a:p>
            <a:pPr>
              <a:defRPr/>
            </a:pPr>
            <a:r>
              <a:rPr lang="en-US" sz="2800" dirty="0" smtClean="0"/>
              <a:t>Options to renew, move, expand, contract or downsize.</a:t>
            </a:r>
          </a:p>
          <a:p>
            <a:pPr>
              <a:defRPr/>
            </a:pPr>
            <a:r>
              <a:rPr lang="en-US" sz="2800" dirty="0" smtClean="0"/>
              <a:t>Parking allowances (free, paid, utilization)</a:t>
            </a:r>
          </a:p>
          <a:p>
            <a:pPr>
              <a:defRPr/>
            </a:pPr>
            <a:r>
              <a:rPr lang="en-US" sz="2800" dirty="0" smtClean="0"/>
              <a:t>Lighting and power use</a:t>
            </a:r>
          </a:p>
          <a:p>
            <a:pPr>
              <a:defRPr/>
            </a:pPr>
            <a:r>
              <a:rPr lang="en-US" sz="2800" dirty="0" smtClean="0"/>
              <a:t>Operating expenses, maintenance and repair expenses</a:t>
            </a:r>
          </a:p>
          <a:p>
            <a:pPr>
              <a:defRPr/>
            </a:pPr>
            <a:r>
              <a:rPr lang="en-US" sz="2800" dirty="0" smtClean="0"/>
              <a:t>Non-disturbance</a:t>
            </a:r>
          </a:p>
          <a:p>
            <a:pPr>
              <a:defRPr/>
            </a:pPr>
            <a:r>
              <a:rPr lang="en-US" sz="2800" dirty="0" smtClean="0"/>
              <a:t>Deposits and guarantees, Authority to modify</a:t>
            </a:r>
          </a:p>
          <a:p>
            <a:pPr>
              <a:defRPr/>
            </a:pPr>
            <a:r>
              <a:rPr lang="en-US" sz="2800" dirty="0" smtClean="0"/>
              <a:t>Many others depending on market and property type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89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>
                <a:latin typeface="Arial" charset="0"/>
                <a:cs typeface="Arial" charset="0"/>
              </a:rPr>
              <a:t>What are the operating expenses?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CAM (Common area expenses: defined)</a:t>
            </a:r>
          </a:p>
          <a:p>
            <a:pPr>
              <a:defRPr/>
            </a:pPr>
            <a:r>
              <a:rPr lang="en-US" dirty="0" smtClean="0"/>
              <a:t>Maintenance defined so as not to include capital improvements without approval.</a:t>
            </a:r>
          </a:p>
          <a:p>
            <a:pPr lvl="1">
              <a:defRPr/>
            </a:pPr>
            <a:r>
              <a:rPr lang="en-US" dirty="0" smtClean="0"/>
              <a:t>i.e. Janitorial, cleaning supplies, landscaping, snow removal, sweeping, etc.</a:t>
            </a:r>
          </a:p>
          <a:p>
            <a:pPr>
              <a:defRPr/>
            </a:pPr>
            <a:r>
              <a:rPr lang="en-US" dirty="0" smtClean="0"/>
              <a:t>Security</a:t>
            </a:r>
          </a:p>
          <a:p>
            <a:pPr>
              <a:defRPr/>
            </a:pPr>
            <a:r>
              <a:rPr lang="en-US" dirty="0" smtClean="0"/>
              <a:t>Property Taxes</a:t>
            </a:r>
          </a:p>
          <a:p>
            <a:pPr>
              <a:defRPr/>
            </a:pPr>
            <a:r>
              <a:rPr lang="en-US" dirty="0" smtClean="0"/>
              <a:t>Property Insurance</a:t>
            </a:r>
          </a:p>
          <a:p>
            <a:pPr>
              <a:defRPr/>
            </a:pPr>
            <a:r>
              <a:rPr lang="en-US" dirty="0" smtClean="0"/>
              <a:t>Sewer and water, utilities, trash removal, credits for recycling salvage</a:t>
            </a:r>
          </a:p>
          <a:p>
            <a:pPr>
              <a:defRPr/>
            </a:pPr>
            <a:r>
              <a:rPr lang="en-US" dirty="0" smtClean="0"/>
              <a:t>Management (?) and admin charges on pass </a:t>
            </a:r>
            <a:r>
              <a:rPr lang="en-US" dirty="0" err="1" smtClean="0"/>
              <a:t>throughs</a:t>
            </a:r>
            <a:r>
              <a:rPr lang="en-US" dirty="0" smtClean="0"/>
              <a:t>.</a:t>
            </a:r>
            <a:endParaRPr lang="en-US" dirty="0"/>
          </a:p>
          <a:p>
            <a:pPr>
              <a:defRPr/>
            </a:pPr>
            <a:r>
              <a:rPr lang="en-US" dirty="0" smtClean="0"/>
              <a:t>For retail there are many more, i.e. advertising and marketing fees, events and specialty promotions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4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Key Proforma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Forecasting rents starts with the rent roll</a:t>
            </a:r>
          </a:p>
          <a:p>
            <a:pPr>
              <a:defRPr/>
            </a:pPr>
            <a:r>
              <a:rPr lang="en-US" dirty="0" smtClean="0"/>
              <a:t>Vacancies are then considered based on:</a:t>
            </a:r>
          </a:p>
          <a:p>
            <a:pPr lvl="1">
              <a:defRPr/>
            </a:pPr>
            <a:r>
              <a:rPr lang="en-US" dirty="0" smtClean="0"/>
              <a:t>Current property vacancy</a:t>
            </a:r>
          </a:p>
          <a:p>
            <a:pPr lvl="1">
              <a:defRPr/>
            </a:pPr>
            <a:r>
              <a:rPr lang="en-US" dirty="0" smtClean="0"/>
              <a:t>Market vacancy for peer set</a:t>
            </a:r>
          </a:p>
          <a:p>
            <a:pPr lvl="1">
              <a:defRPr/>
            </a:pPr>
            <a:r>
              <a:rPr lang="en-US" dirty="0" smtClean="0"/>
              <a:t>Probability of lease renewal </a:t>
            </a:r>
          </a:p>
          <a:p>
            <a:pPr lvl="2">
              <a:defRPr/>
            </a:pPr>
            <a:r>
              <a:rPr lang="en-US" dirty="0" smtClean="0"/>
              <a:t>Type of tenant, size, tenant improvements</a:t>
            </a:r>
          </a:p>
          <a:p>
            <a:pPr lvl="1">
              <a:defRPr/>
            </a:pPr>
            <a:r>
              <a:rPr lang="en-US" dirty="0" smtClean="0"/>
              <a:t>Time to re-lease is a critical assumption and often runs years not months</a:t>
            </a:r>
          </a:p>
          <a:p>
            <a:pPr lvl="1">
              <a:defRPr/>
            </a:pPr>
            <a:r>
              <a:rPr lang="en-US" dirty="0" smtClean="0"/>
              <a:t>Lease commissions and renewals must be factored in.</a:t>
            </a:r>
          </a:p>
          <a:p>
            <a:pPr lvl="1">
              <a:defRPr/>
            </a:pPr>
            <a:r>
              <a:rPr lang="en-US" dirty="0" smtClean="0"/>
              <a:t>Every lease must be part of a detailed lease by lease </a:t>
            </a:r>
            <a:r>
              <a:rPr lang="en-US" dirty="0" err="1" smtClean="0"/>
              <a:t>proforma</a:t>
            </a:r>
            <a:r>
              <a:rPr lang="en-US" dirty="0" smtClean="0"/>
              <a:t> so that stops and caps can be considered for operating expenses that may be paid by landlord.</a:t>
            </a:r>
          </a:p>
          <a:p>
            <a:pPr lvl="1">
              <a:defRPr/>
            </a:pPr>
            <a:r>
              <a:rPr lang="en-US" dirty="0" smtClean="0"/>
              <a:t>Sometimes the discount rate for DCF analysis can vary by tenant risk weight in the rent roll.</a:t>
            </a:r>
          </a:p>
          <a:p>
            <a:pPr lvl="1">
              <a:defRPr/>
            </a:pPr>
            <a:r>
              <a:rPr lang="en-US" dirty="0" smtClean="0"/>
              <a:t>Tenant retention is a marketing and management 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1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1143000"/>
          </a:xfrm>
        </p:spPr>
        <p:txBody>
          <a:bodyPr/>
          <a:lstStyle/>
          <a:p>
            <a:r>
              <a:rPr lang="en-US" altLang="en-US" sz="2800" smtClean="0">
                <a:latin typeface="Arial" charset="0"/>
                <a:cs typeface="Arial" charset="0"/>
              </a:rPr>
              <a:t>Keep in mind the need to segment market by quality, location and tenant size</a:t>
            </a:r>
          </a:p>
        </p:txBody>
      </p:sp>
      <p:pic>
        <p:nvPicPr>
          <p:cNvPr id="296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143000"/>
            <a:ext cx="66294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685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>
                <a:latin typeface="Arial" charset="0"/>
                <a:cs typeface="Arial" charset="0"/>
              </a:rPr>
              <a:t>Lease Terms Have Been Declining In General with some recent uptick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88392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596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How long does it take to re-lease </a:t>
            </a:r>
            <a:br>
              <a:rPr lang="en-US" altLang="en-US" dirty="0" smtClean="0">
                <a:latin typeface="Arial" charset="0"/>
                <a:cs typeface="Arial" charset="0"/>
              </a:rPr>
            </a:br>
            <a:r>
              <a:rPr lang="en-US" altLang="en-US" dirty="0" smtClean="0">
                <a:latin typeface="Arial" charset="0"/>
                <a:cs typeface="Arial" charset="0"/>
              </a:rPr>
              <a:t>Class A office space? </a:t>
            </a:r>
            <a:r>
              <a:rPr lang="en-US" altLang="en-US" sz="1600" dirty="0" smtClean="0">
                <a:latin typeface="Arial" charset="0"/>
                <a:cs typeface="Arial" charset="0"/>
              </a:rPr>
              <a:t>(as of Oct 24, </a:t>
            </a:r>
            <a:r>
              <a:rPr lang="en-US" altLang="en-US" sz="1600" dirty="0" smtClean="0">
                <a:latin typeface="Arial" charset="0"/>
                <a:cs typeface="Arial" charset="0"/>
              </a:rPr>
              <a:t>2013 </a:t>
            </a:r>
            <a:r>
              <a:rPr lang="en-US" altLang="en-US" sz="1600" dirty="0" err="1" smtClean="0">
                <a:latin typeface="Arial" charset="0"/>
                <a:cs typeface="Arial" charset="0"/>
              </a:rPr>
              <a:t>CoStar</a:t>
            </a:r>
            <a:r>
              <a:rPr lang="en-US" altLang="en-US" sz="1600" dirty="0" smtClean="0">
                <a:latin typeface="Arial" charset="0"/>
                <a:cs typeface="Arial" charset="0"/>
              </a:rPr>
              <a:t> Data)</a:t>
            </a:r>
            <a:endParaRPr lang="en-US" alt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839200" cy="38100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Atlanta 34.7 months</a:t>
            </a:r>
          </a:p>
          <a:p>
            <a:r>
              <a:rPr lang="en-US" altLang="en-US" smtClean="0">
                <a:latin typeface="Arial" charset="0"/>
                <a:cs typeface="Arial" charset="0"/>
              </a:rPr>
              <a:t>Boston 26.5 months</a:t>
            </a:r>
          </a:p>
          <a:p>
            <a:r>
              <a:rPr lang="en-US" altLang="en-US" smtClean="0">
                <a:latin typeface="Arial" charset="0"/>
                <a:cs typeface="Arial" charset="0"/>
              </a:rPr>
              <a:t>Detroit 49.6 months</a:t>
            </a:r>
          </a:p>
          <a:p>
            <a:r>
              <a:rPr lang="en-US" altLang="en-US" smtClean="0">
                <a:latin typeface="Arial" charset="0"/>
                <a:cs typeface="Arial" charset="0"/>
              </a:rPr>
              <a:t>San Francisco 22.8 months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623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772400" cy="1143000"/>
          </a:xfrm>
        </p:spPr>
        <p:txBody>
          <a:bodyPr/>
          <a:lstStyle/>
          <a:p>
            <a:pPr algn="ctr"/>
            <a:r>
              <a:rPr lang="en-US" altLang="en-US" sz="4800" smtClean="0">
                <a:solidFill>
                  <a:schemeClr val="accent2"/>
                </a:solidFill>
                <a:latin typeface="Arial" charset="0"/>
                <a:cs typeface="Arial" charset="0"/>
              </a:rPr>
              <a:t>Introduction to Leases</a:t>
            </a:r>
            <a:r>
              <a:rPr lang="en-US" altLang="en-US" smtClean="0">
                <a:solidFill>
                  <a:schemeClr val="accent2"/>
                </a:solidFill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4495800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en-US" altLang="en-US" smtClean="0">
                <a:latin typeface="Arial" charset="0"/>
                <a:cs typeface="Arial" charset="0"/>
              </a:rPr>
              <a:t>A lease is a legal contract between a tenant (lessee) and landlord (lessor)</a:t>
            </a:r>
          </a:p>
          <a:p>
            <a:pPr>
              <a:lnSpc>
                <a:spcPct val="105000"/>
              </a:lnSpc>
            </a:pPr>
            <a:r>
              <a:rPr lang="en-US" altLang="en-US" smtClean="0">
                <a:latin typeface="Arial" charset="0"/>
                <a:cs typeface="Arial" charset="0"/>
              </a:rPr>
              <a:t>Specifies the rights and obligations of the owner and user</a:t>
            </a:r>
          </a:p>
          <a:p>
            <a:pPr>
              <a:lnSpc>
                <a:spcPct val="105000"/>
              </a:lnSpc>
            </a:pPr>
            <a:r>
              <a:rPr lang="en-US" altLang="en-US" smtClean="0">
                <a:latin typeface="Arial" charset="0"/>
                <a:cs typeface="Arial" charset="0"/>
              </a:rPr>
              <a:t>A lease divides the “bundle of rights” in real estate into two interests</a:t>
            </a:r>
          </a:p>
          <a:p>
            <a:pPr lvl="1">
              <a:lnSpc>
                <a:spcPct val="105000"/>
              </a:lnSpc>
            </a:pPr>
            <a:r>
              <a:rPr lang="en-US" altLang="en-US" smtClean="0">
                <a:latin typeface="Arial" charset="0"/>
                <a:cs typeface="Arial" charset="0"/>
              </a:rPr>
              <a:t>Owner’s Leased Fee Interest</a:t>
            </a:r>
          </a:p>
          <a:p>
            <a:pPr lvl="1">
              <a:lnSpc>
                <a:spcPct val="105000"/>
              </a:lnSpc>
            </a:pPr>
            <a:r>
              <a:rPr lang="en-US" altLang="en-US" smtClean="0">
                <a:latin typeface="Arial" charset="0"/>
                <a:cs typeface="Arial" charset="0"/>
              </a:rPr>
              <a:t>Tenant’s Leasehold Estate</a:t>
            </a:r>
          </a:p>
        </p:txBody>
      </p:sp>
    </p:spTree>
    <p:extLst>
      <p:ext uri="{BB962C8B-B14F-4D97-AF65-F5344CB8AC3E}">
        <p14:creationId xmlns:p14="http://schemas.microsoft.com/office/powerpoint/2010/main" val="3257239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What affects the probability of renewal?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Below market rent adjustment based on a fixed or modest increase.</a:t>
            </a:r>
          </a:p>
          <a:p>
            <a:pPr>
              <a:defRPr/>
            </a:pPr>
            <a:r>
              <a:rPr lang="en-US" dirty="0" smtClean="0"/>
              <a:t>Financial distress of tenant as indicated by high space per worker (downsizing)</a:t>
            </a:r>
          </a:p>
          <a:p>
            <a:pPr>
              <a:defRPr/>
            </a:pPr>
            <a:r>
              <a:rPr lang="en-US" dirty="0" smtClean="0"/>
              <a:t>The level of TI invested by the tenant or the customization of the space.</a:t>
            </a:r>
          </a:p>
          <a:p>
            <a:pPr>
              <a:defRPr/>
            </a:pPr>
            <a:r>
              <a:rPr lang="en-US" dirty="0" smtClean="0"/>
              <a:t>Size of tenant.</a:t>
            </a:r>
          </a:p>
          <a:p>
            <a:pPr>
              <a:defRPr/>
            </a:pPr>
            <a:r>
              <a:rPr lang="en-US" dirty="0" smtClean="0"/>
              <a:t>Age of tenant business and if they have renewed before.</a:t>
            </a:r>
          </a:p>
          <a:p>
            <a:pPr>
              <a:defRPr/>
            </a:pPr>
            <a:r>
              <a:rPr lang="en-US" dirty="0" smtClean="0"/>
              <a:t>Proactive management.  Asking them if they are happy?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71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What are the contentious negotiation issues for all leases?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Prorating formulas for pass-</a:t>
            </a:r>
            <a:r>
              <a:rPr lang="en-US" dirty="0" err="1" smtClean="0"/>
              <a:t>throughs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right to audit for tenant or landlord</a:t>
            </a:r>
          </a:p>
          <a:p>
            <a:pPr>
              <a:defRPr/>
            </a:pPr>
            <a:r>
              <a:rPr lang="en-US" dirty="0" smtClean="0"/>
              <a:t>Caps on specific expense items or totals per year</a:t>
            </a:r>
          </a:p>
          <a:p>
            <a:pPr>
              <a:defRPr/>
            </a:pPr>
            <a:r>
              <a:rPr lang="en-US" dirty="0" smtClean="0"/>
              <a:t>Capital improvements </a:t>
            </a:r>
            <a:r>
              <a:rPr lang="en-US" dirty="0" err="1" smtClean="0"/>
              <a:t>vs</a:t>
            </a:r>
            <a:r>
              <a:rPr lang="en-US" dirty="0" smtClean="0"/>
              <a:t> maintenance and repair</a:t>
            </a:r>
          </a:p>
          <a:p>
            <a:pPr>
              <a:defRPr/>
            </a:pPr>
            <a:r>
              <a:rPr lang="en-US" dirty="0" smtClean="0"/>
              <a:t>Questionable operating expenses like accounting, legal, memberships, travel, data maintenance and data backup.</a:t>
            </a:r>
          </a:p>
          <a:p>
            <a:pPr>
              <a:defRPr/>
            </a:pPr>
            <a:r>
              <a:rPr lang="en-US" dirty="0" smtClean="0"/>
              <a:t>Assignment of lease space, sublet rights, signage.</a:t>
            </a:r>
          </a:p>
          <a:p>
            <a:pPr>
              <a:defRPr/>
            </a:pPr>
            <a:r>
              <a:rPr lang="en-US" dirty="0" smtClean="0"/>
              <a:t>Acts of nature: fire, flood, earthquake, or crimes and required responses by each.</a:t>
            </a:r>
          </a:p>
          <a:p>
            <a:pPr>
              <a:defRPr/>
            </a:pPr>
            <a:r>
              <a:rPr lang="en-US" dirty="0" smtClean="0"/>
              <a:t>Mold and toxic materials on site.</a:t>
            </a:r>
          </a:p>
          <a:p>
            <a:pPr>
              <a:defRPr/>
            </a:pPr>
            <a:r>
              <a:rPr lang="en-US" dirty="0" smtClean="0"/>
              <a:t>Enforcement mechanisms on any issues of dispute (arbitration, LOC, termination penalties)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Other issues vary by property type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354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Office Key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Lease term and options to renew</a:t>
            </a:r>
          </a:p>
          <a:p>
            <a:pPr>
              <a:defRPr/>
            </a:pPr>
            <a:r>
              <a:rPr lang="en-US" dirty="0" smtClean="0"/>
              <a:t>Base rent adjustment formulas (i.e. PPI, CPI, % of CPI, Fixed rates, min’s, maxes by year or term and time period used to determine)</a:t>
            </a:r>
          </a:p>
          <a:p>
            <a:pPr>
              <a:defRPr/>
            </a:pPr>
            <a:r>
              <a:rPr lang="en-US" dirty="0" smtClean="0"/>
              <a:t>Lease renewals at market (how defined, when determined)</a:t>
            </a:r>
          </a:p>
          <a:p>
            <a:pPr>
              <a:defRPr/>
            </a:pPr>
            <a:r>
              <a:rPr lang="en-US" dirty="0" smtClean="0"/>
              <a:t>TI (tenant improvements) and how spent, access to site, who’s contractors used, free rent, access prior to lease starting date, indemnity from TI work issues.</a:t>
            </a:r>
          </a:p>
          <a:p>
            <a:pPr>
              <a:defRPr/>
            </a:pPr>
            <a:r>
              <a:rPr lang="en-US" dirty="0" smtClean="0"/>
              <a:t>Parking may or may not be a key issue depending on site use intensity</a:t>
            </a:r>
          </a:p>
          <a:p>
            <a:pPr>
              <a:defRPr/>
            </a:pPr>
            <a:r>
              <a:rPr lang="en-US" dirty="0" smtClean="0"/>
              <a:t>Cleaning timing, lights, recycling, LEED requirements.</a:t>
            </a:r>
          </a:p>
          <a:p>
            <a:pPr>
              <a:defRPr/>
            </a:pPr>
            <a:r>
              <a:rPr lang="en-US" dirty="0" smtClean="0"/>
              <a:t>Removal of electronics and wireless equipment</a:t>
            </a:r>
          </a:p>
          <a:p>
            <a:pPr>
              <a:defRPr/>
            </a:pPr>
            <a:r>
              <a:rPr lang="en-US" dirty="0" smtClean="0"/>
              <a:t>Others? Exclusive floor, exclusive elevators, signage?</a:t>
            </a:r>
          </a:p>
          <a:p>
            <a:pPr>
              <a:defRPr/>
            </a:pPr>
            <a:r>
              <a:rPr lang="en-US" dirty="0" smtClean="0"/>
              <a:t>Green leases address LEED and ES and all issues related to maintaining a green building.</a:t>
            </a:r>
          </a:p>
          <a:p>
            <a:pPr>
              <a:defRPr/>
            </a:pPr>
            <a:r>
              <a:rPr lang="en-US" dirty="0" smtClean="0"/>
              <a:t>Note the GSA must lease only ES buildings and buy only LEED Silver or better.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929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Retail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0696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Right to go dark</a:t>
            </a:r>
          </a:p>
          <a:p>
            <a:pPr>
              <a:defRPr/>
            </a:pPr>
            <a:r>
              <a:rPr lang="en-US" dirty="0" smtClean="0"/>
              <a:t>Right to terminate, move, expand, contract</a:t>
            </a:r>
          </a:p>
          <a:p>
            <a:pPr>
              <a:defRPr/>
            </a:pPr>
            <a:r>
              <a:rPr lang="en-US" dirty="0" smtClean="0"/>
              <a:t>Right to lease in nearby sites (radius restrictions)</a:t>
            </a:r>
          </a:p>
          <a:p>
            <a:pPr>
              <a:defRPr/>
            </a:pPr>
            <a:r>
              <a:rPr lang="en-US" dirty="0" smtClean="0"/>
              <a:t>Break point sales, if any</a:t>
            </a:r>
          </a:p>
          <a:p>
            <a:pPr>
              <a:defRPr/>
            </a:pPr>
            <a:r>
              <a:rPr lang="en-US" dirty="0" smtClean="0"/>
              <a:t>Percentage of sales for overage and excluded items</a:t>
            </a:r>
          </a:p>
          <a:p>
            <a:pPr>
              <a:defRPr/>
            </a:pPr>
            <a:r>
              <a:rPr lang="en-US" dirty="0" smtClean="0"/>
              <a:t>Exclusive merchandise clauses and enforcement mechanisms</a:t>
            </a:r>
          </a:p>
          <a:p>
            <a:pPr>
              <a:defRPr/>
            </a:pPr>
            <a:r>
              <a:rPr lang="en-US" dirty="0" smtClean="0"/>
              <a:t>Contingency to terminate based on certain anchors not going dark or percentage of total center operating (Co-tenancy)</a:t>
            </a:r>
          </a:p>
          <a:p>
            <a:pPr>
              <a:defRPr/>
            </a:pPr>
            <a:r>
              <a:rPr lang="en-US" dirty="0" smtClean="0"/>
              <a:t>Remedies when rogue tenants violate lease clauses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836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Industrial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In addition to those in the office list, add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Power availability and K-watts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Power back up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Water and sewer access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Hazardous substances on site and handling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Who gets benefits of green house gas credits, if any?</a:t>
            </a:r>
          </a:p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98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330700"/>
            <a:ext cx="2963862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220200" cy="1295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+mn-lt"/>
                <a:cs typeface="Times New Roman" pitchFamily="18" charset="0"/>
              </a:rPr>
              <a:t>The Building Block of Investment Value </a:t>
            </a:r>
            <a:r>
              <a:rPr lang="en-US" dirty="0" smtClean="0">
                <a:latin typeface="+mn-lt"/>
                <a:cs typeface="Times New Roman" pitchFamily="18" charset="0"/>
              </a:rPr>
              <a:t>Begins</a:t>
            </a:r>
            <a:br>
              <a:rPr lang="en-US" dirty="0" smtClean="0">
                <a:latin typeface="+mn-lt"/>
                <a:cs typeface="Times New Roman" pitchFamily="18" charset="0"/>
              </a:rPr>
            </a:br>
            <a:r>
              <a:rPr lang="en-US" dirty="0" smtClean="0">
                <a:latin typeface="+mn-lt"/>
                <a:cs typeface="Times New Roman" pitchFamily="18" charset="0"/>
              </a:rPr>
              <a:t> </a:t>
            </a:r>
            <a:r>
              <a:rPr lang="en-US" dirty="0">
                <a:latin typeface="+mn-lt"/>
                <a:cs typeface="Times New Roman" pitchFamily="18" charset="0"/>
              </a:rPr>
              <a:t>With the Tenant and Lease</a:t>
            </a:r>
            <a:r>
              <a:rPr lang="en-US" dirty="0">
                <a:latin typeface="Arial Black" pitchFamily="34" charset="0"/>
                <a:cs typeface="Times New Roman" pitchFamily="18" charset="0"/>
              </a:rPr>
              <a:t/>
            </a:r>
            <a:br>
              <a:rPr lang="en-US" dirty="0">
                <a:latin typeface="Arial Black" pitchFamily="34" charset="0"/>
                <a:cs typeface="Times New Roman" pitchFamily="18" charset="0"/>
              </a:rPr>
            </a:br>
            <a:endParaRPr lang="en-US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2400" y="2209800"/>
            <a:ext cx="8686800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25000"/>
              </a:spcBef>
              <a:buClr>
                <a:schemeClr val="tx2"/>
              </a:buClr>
              <a:buSzPct val="110000"/>
              <a:defRPr/>
            </a:pPr>
            <a:r>
              <a:rPr lang="en-US" dirty="0" smtClean="0">
                <a:latin typeface="+mn-lt"/>
                <a:cs typeface="Times New Roman" pitchFamily="18" charset="0"/>
              </a:rPr>
              <a:t>The </a:t>
            </a:r>
            <a:r>
              <a:rPr lang="en-US" dirty="0">
                <a:latin typeface="+mn-lt"/>
                <a:cs typeface="Times New Roman" pitchFamily="18" charset="0"/>
              </a:rPr>
              <a:t>value of a building is primarily the summed value of the net productivity of leased space, as now constrained by lease contracts and as affected by operating expenses, market trends and longer term </a:t>
            </a:r>
            <a:r>
              <a:rPr lang="en-US" dirty="0" smtClean="0">
                <a:latin typeface="+mn-lt"/>
                <a:cs typeface="Times New Roman" pitchFamily="18" charset="0"/>
              </a:rPr>
              <a:t>prospects.   If each stone is the size of the tenant,</a:t>
            </a:r>
          </a:p>
          <a:p>
            <a:pPr marL="0" indent="0">
              <a:spcBef>
                <a:spcPct val="25000"/>
              </a:spcBef>
              <a:buClr>
                <a:schemeClr val="tx2"/>
              </a:buClr>
              <a:buSzPct val="110000"/>
              <a:defRPr/>
            </a:pPr>
            <a:r>
              <a:rPr lang="en-US" dirty="0">
                <a:latin typeface="+mn-lt"/>
                <a:cs typeface="Times New Roman" pitchFamily="18" charset="0"/>
              </a:rPr>
              <a:t>w</a:t>
            </a:r>
            <a:r>
              <a:rPr lang="en-US" dirty="0" smtClean="0">
                <a:latin typeface="+mn-lt"/>
                <a:cs typeface="Times New Roman" pitchFamily="18" charset="0"/>
              </a:rPr>
              <a:t>hich stack is riskier?</a:t>
            </a:r>
            <a:endParaRPr lang="en-US" dirty="0">
              <a:latin typeface="+mn-lt"/>
            </a:endParaRP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Char char="¨"/>
              <a:defRPr/>
            </a:pPr>
            <a:endParaRPr lang="en-US" dirty="0">
              <a:latin typeface="Arial Black" pitchFamily="34" charset="0"/>
            </a:endParaRPr>
          </a:p>
        </p:txBody>
      </p:sp>
      <p:pic>
        <p:nvPicPr>
          <p:cNvPr id="3789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952442"/>
            <a:ext cx="3235325" cy="293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6419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Economics of Lease Analysis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533400" y="1601788"/>
            <a:ext cx="8229600" cy="4525962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The pattern of the cash flow matters to both the landlord and tenant and requires some way to compare leases.  Which of these leases  is best for the landlord? Tenant?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3124200"/>
            <a:ext cx="0" cy="3048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" y="6172200"/>
            <a:ext cx="7391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918" name="TextBox 7"/>
          <p:cNvSpPr txBox="1">
            <a:spLocks noChangeArrowheads="1"/>
          </p:cNvSpPr>
          <p:nvPr/>
        </p:nvSpPr>
        <p:spPr bwMode="auto">
          <a:xfrm>
            <a:off x="8001000" y="59436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Time</a:t>
            </a:r>
          </a:p>
        </p:txBody>
      </p:sp>
      <p:sp>
        <p:nvSpPr>
          <p:cNvPr id="38919" name="TextBox 8"/>
          <p:cNvSpPr txBox="1">
            <a:spLocks noChangeArrowheads="1"/>
          </p:cNvSpPr>
          <p:nvPr/>
        </p:nvSpPr>
        <p:spPr bwMode="auto">
          <a:xfrm>
            <a:off x="0" y="3124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Rent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143000" y="4953000"/>
            <a:ext cx="0" cy="1174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143000" y="4191000"/>
            <a:ext cx="68580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09600" y="4648200"/>
            <a:ext cx="73914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676400" y="52578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676400" y="52578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743200" y="45720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743200" y="4495800"/>
            <a:ext cx="5257800" cy="76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927" name="TextBox 27"/>
          <p:cNvSpPr txBox="1">
            <a:spLocks noChangeArrowheads="1"/>
          </p:cNvSpPr>
          <p:nvPr/>
        </p:nvSpPr>
        <p:spPr bwMode="auto">
          <a:xfrm>
            <a:off x="8001000" y="3832225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A</a:t>
            </a:r>
          </a:p>
        </p:txBody>
      </p:sp>
      <p:sp>
        <p:nvSpPr>
          <p:cNvPr id="38928" name="TextBox 29"/>
          <p:cNvSpPr txBox="1">
            <a:spLocks noChangeArrowheads="1"/>
          </p:cNvSpPr>
          <p:nvPr/>
        </p:nvSpPr>
        <p:spPr bwMode="auto">
          <a:xfrm>
            <a:off x="8005763" y="4637088"/>
            <a:ext cx="381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C</a:t>
            </a:r>
          </a:p>
        </p:txBody>
      </p:sp>
      <p:sp>
        <p:nvSpPr>
          <p:cNvPr id="38929" name="TextBox 30"/>
          <p:cNvSpPr txBox="1">
            <a:spLocks noChangeArrowheads="1"/>
          </p:cNvSpPr>
          <p:nvPr/>
        </p:nvSpPr>
        <p:spPr bwMode="auto">
          <a:xfrm>
            <a:off x="8061325" y="4267200"/>
            <a:ext cx="22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63209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381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Types of Lease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Analysis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143000" y="6613525"/>
            <a:ext cx="838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latin typeface="Times New Roman" pitchFamily="18" charset="0"/>
              </a:rPr>
              <a:t> 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152400" y="1219200"/>
            <a:ext cx="7772400" cy="555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r>
              <a:rPr lang="en-US" altLang="en-US" sz="2400">
                <a:latin typeface="Corbel" pitchFamily="34" charset="0"/>
              </a:rPr>
              <a:t> The net present value of the lease for the entire period of the lease</a:t>
            </a: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endParaRPr lang="en-US" altLang="en-US" sz="2400">
              <a:latin typeface="Corbel" pitchFamily="34" charset="0"/>
            </a:endParaRP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 The lease costs per period on a level average basis (note many brokers incorrectly call this effective rent)</a:t>
            </a: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endParaRPr lang="en-US" altLang="en-US" sz="2400">
              <a:latin typeface="Corbel" pitchFamily="34" charset="0"/>
              <a:cs typeface="Times New Roman" pitchFamily="18" charset="0"/>
            </a:endParaRP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The total dollar outflow or to be received</a:t>
            </a: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endParaRPr lang="en-US" altLang="en-US" sz="2400">
              <a:latin typeface="Corbel" pitchFamily="34" charset="0"/>
              <a:cs typeface="Times New Roman" pitchFamily="18" charset="0"/>
            </a:endParaRP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The net present value of the lease per square foot</a:t>
            </a: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endParaRPr lang="en-US" altLang="en-US" sz="2400">
              <a:latin typeface="Corbel" pitchFamily="34" charset="0"/>
              <a:cs typeface="Times New Roman" pitchFamily="18" charset="0"/>
            </a:endParaRP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r>
              <a:rPr lang="en-US" altLang="en-US" sz="2400" b="1">
                <a:latin typeface="Corbel" pitchFamily="34" charset="0"/>
                <a:cs typeface="Times New Roman" pitchFamily="18" charset="0"/>
              </a:rPr>
              <a:t>The effective level rent payment or receipt per square foot. (our preferred method)</a:t>
            </a: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AutoNum type="arabicPeriod"/>
            </a:pPr>
            <a:endParaRPr lang="en-US" altLang="en-US" sz="2400">
              <a:latin typeface="Corbe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553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143000" y="6613525"/>
            <a:ext cx="838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latin typeface="Times New Roman" pitchFamily="18" charset="0"/>
              </a:rPr>
              <a:t> </a:t>
            </a:r>
          </a:p>
        </p:txBody>
      </p:sp>
      <p:sp>
        <p:nvSpPr>
          <p:cNvPr id="221187" name="Rectangle 3"/>
          <p:cNvSpPr>
            <a:spLocks noChangeArrowheads="1"/>
          </p:cNvSpPr>
          <p:nvPr/>
        </p:nvSpPr>
        <p:spPr bwMode="auto">
          <a:xfrm>
            <a:off x="228600" y="1447800"/>
            <a:ext cx="89154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Effective Annualized Rent or “Annuitized Lease Value” :</a:t>
            </a:r>
            <a:r>
              <a:rPr lang="en-US" altLang="en-US" sz="2400" dirty="0">
                <a:latin typeface="Corbel" pitchFamily="34" charset="0"/>
                <a:cs typeface="Times New Roman" pitchFamily="18" charset="0"/>
              </a:rPr>
              <a:t> Once the present value of the rent is calculated it can be converted to the mathematically equivalent present value flow based on a steady  annual or monthly flow of level payments</a:t>
            </a:r>
            <a:r>
              <a:rPr lang="en-US" altLang="en-US" sz="2400" dirty="0" smtClean="0">
                <a:latin typeface="Corbel" pitchFamily="34" charset="0"/>
                <a:cs typeface="Times New Roman" pitchFamily="18" charset="0"/>
              </a:rPr>
              <a:t>.</a:t>
            </a: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Tx/>
              <a:buNone/>
            </a:pPr>
            <a:endParaRPr lang="en-US" altLang="en-US" sz="2400" dirty="0">
              <a:latin typeface="Corbel" pitchFamily="34" charset="0"/>
              <a:cs typeface="Times New Roman" pitchFamily="18" charset="0"/>
            </a:endParaRPr>
          </a:p>
          <a:p>
            <a:pPr>
              <a:spcBef>
                <a:spcPct val="25000"/>
              </a:spcBef>
              <a:buClr>
                <a:schemeClr val="tx2"/>
              </a:buClr>
              <a:buSzPct val="110000"/>
              <a:buFontTx/>
              <a:buNone/>
            </a:pPr>
            <a:r>
              <a:rPr lang="en-US" altLang="en-US" sz="2400" dirty="0">
                <a:latin typeface="Corbel" pitchFamily="34" charset="0"/>
                <a:cs typeface="Times New Roman" pitchFamily="18" charset="0"/>
              </a:rPr>
              <a:t>Annuitized Rent Per Square Foot allows you to adjust for different sizes.    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524000" y="228600"/>
            <a:ext cx="571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3600">
              <a:solidFill>
                <a:schemeClr val="tx2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95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Effective Rent Calculation for the landlord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7924800" cy="2133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						         k(LPV)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Effective Rent per period   =   ------------------------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                             			 (1+k)[1 - 1/(1+k)</a:t>
            </a:r>
            <a:r>
              <a:rPr lang="en-US" baseline="30000" dirty="0" smtClean="0"/>
              <a:t>T</a:t>
            </a:r>
            <a:r>
              <a:rPr lang="en-US" dirty="0" smtClean="0"/>
              <a:t>]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This could be monthly or annual.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Confusing? Try a visual example……</a:t>
            </a:r>
            <a:endParaRPr lang="en-US" dirty="0"/>
          </a:p>
        </p:txBody>
      </p:sp>
      <p:sp>
        <p:nvSpPr>
          <p:cNvPr id="41988" name="TextBox 3"/>
          <p:cNvSpPr txBox="1">
            <a:spLocks noChangeArrowheads="1"/>
          </p:cNvSpPr>
          <p:nvPr/>
        </p:nvSpPr>
        <p:spPr bwMode="auto">
          <a:xfrm>
            <a:off x="838200" y="1676400"/>
            <a:ext cx="731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    </a:t>
            </a:r>
          </a:p>
        </p:txBody>
      </p:sp>
      <p:sp>
        <p:nvSpPr>
          <p:cNvPr id="41989" name="TextBox 6"/>
          <p:cNvSpPr txBox="1">
            <a:spLocks noChangeArrowheads="1"/>
          </p:cNvSpPr>
          <p:nvPr/>
        </p:nvSpPr>
        <p:spPr bwMode="auto">
          <a:xfrm>
            <a:off x="228600" y="990600"/>
            <a:ext cx="89154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 	    CF2	CF3	          CFt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b="1">
                <a:latin typeface="Corbel" pitchFamily="34" charset="0"/>
              </a:rPr>
              <a:t>LPV </a:t>
            </a:r>
            <a:r>
              <a:rPr lang="de-DE" altLang="en-US" sz="1800">
                <a:latin typeface="Corbel" pitchFamily="34" charset="0"/>
              </a:rPr>
              <a:t>=CF1 + ------ + 	-------- +  .....+  ---------</a:t>
            </a:r>
            <a:endParaRPr lang="en-US" altLang="en-US" sz="1800">
              <a:latin typeface="Corbel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Corbel" pitchFamily="34" charset="0"/>
              </a:rPr>
              <a:t>	    1+k	(1+k)</a:t>
            </a:r>
            <a:r>
              <a:rPr lang="de-DE" altLang="en-US" sz="1800" baseline="30000">
                <a:latin typeface="Corbel" pitchFamily="34" charset="0"/>
              </a:rPr>
              <a:t>2</a:t>
            </a:r>
            <a:r>
              <a:rPr lang="de-DE" altLang="en-US" sz="1800">
                <a:latin typeface="Corbel" pitchFamily="34" charset="0"/>
              </a:rPr>
              <a:t>	        (1+k)</a:t>
            </a:r>
            <a:r>
              <a:rPr lang="de-DE" altLang="en-US" sz="1800" baseline="30000">
                <a:latin typeface="Corbel" pitchFamily="34" charset="0"/>
              </a:rPr>
              <a:t>t-1</a:t>
            </a:r>
            <a:r>
              <a:rPr lang="de-DE" altLang="en-US" sz="1800">
                <a:latin typeface="Corbel" pitchFamily="34" charset="0"/>
              </a:rPr>
              <a:t>	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Corbel" pitchFamily="34" charset="0"/>
              </a:rPr>
              <a:t> </a:t>
            </a:r>
            <a:endParaRPr lang="en-US" altLang="en-US" sz="1800">
              <a:latin typeface="Corbel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rbel" pitchFamily="34" charset="0"/>
              </a:rPr>
              <a:t>CF</a:t>
            </a:r>
            <a:r>
              <a:rPr lang="en-US" altLang="en-US" sz="1800">
                <a:latin typeface="Corbel" pitchFamily="34" charset="0"/>
              </a:rPr>
              <a:t> is the net cash flow received after all periodic operating expenses,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usually paid at the beginning of the period.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CF1 is the net cash flow to the landlord at the beginning of the lease in month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While CFt is the net cash flow in the last month of the lease at time t.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From the tenant perspective the cash flow is not the net received but the total paid. 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rbel" pitchFamily="34" charset="0"/>
              </a:rPr>
              <a:t>K</a:t>
            </a:r>
            <a:r>
              <a:rPr lang="en-US" altLang="en-US" sz="1800">
                <a:latin typeface="Corbel" pitchFamily="34" charset="0"/>
              </a:rPr>
              <a:t> is the discount rate used to bring the cash flows back to present value.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Last we convert this present value to a level annuity like a flat payment as follows: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74112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39624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3600" dirty="0"/>
              <a:t>Names of owners &amp; </a:t>
            </a:r>
            <a:r>
              <a:rPr lang="en-US" sz="3600" dirty="0" smtClean="0"/>
              <a:t>tenants with authority to contract</a:t>
            </a:r>
            <a:endParaRPr lang="en-US" sz="3600" dirty="0"/>
          </a:p>
          <a:p>
            <a:pPr>
              <a:defRPr/>
            </a:pPr>
            <a:r>
              <a:rPr lang="en-US" sz="3600" dirty="0"/>
              <a:t>Description of property</a:t>
            </a:r>
          </a:p>
          <a:p>
            <a:pPr>
              <a:defRPr/>
            </a:pPr>
            <a:r>
              <a:rPr lang="en-US" sz="3600" dirty="0" smtClean="0"/>
              <a:t>Consideration (deposit or something of value)</a:t>
            </a:r>
            <a:endParaRPr lang="en-US" sz="3600" dirty="0"/>
          </a:p>
          <a:p>
            <a:pPr>
              <a:defRPr/>
            </a:pPr>
            <a:r>
              <a:rPr lang="en-US" sz="3600" dirty="0"/>
              <a:t>Legality of </a:t>
            </a:r>
            <a:r>
              <a:rPr lang="en-US" sz="3600" dirty="0" smtClean="0"/>
              <a:t>leased space (building and zoning code compliance, etc.)</a:t>
            </a:r>
          </a:p>
          <a:p>
            <a:pPr>
              <a:defRPr/>
            </a:pPr>
            <a:r>
              <a:rPr lang="en-US" sz="3600" dirty="0" smtClean="0"/>
              <a:t>Offer </a:t>
            </a:r>
            <a:r>
              <a:rPr lang="en-US" sz="3600" dirty="0"/>
              <a:t>and </a:t>
            </a:r>
            <a:r>
              <a:rPr lang="en-US" sz="3600" dirty="0" smtClean="0"/>
              <a:t>acceptance of the contract</a:t>
            </a:r>
            <a:endParaRPr lang="en-US" sz="3600" dirty="0"/>
          </a:p>
          <a:p>
            <a:pPr>
              <a:buFont typeface="Wingdings" pitchFamily="2" charset="2"/>
              <a:buNone/>
              <a:defRPr/>
            </a:pPr>
            <a:endParaRPr lang="en-US" sz="3600" dirty="0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400">
                <a:solidFill>
                  <a:schemeClr val="accent2"/>
                </a:solidFill>
              </a:rPr>
              <a:t>Requirements of a Valid Commercial Lease</a:t>
            </a:r>
          </a:p>
        </p:txBody>
      </p:sp>
    </p:spTree>
    <p:extLst>
      <p:ext uri="{BB962C8B-B14F-4D97-AF65-F5344CB8AC3E}">
        <p14:creationId xmlns:p14="http://schemas.microsoft.com/office/powerpoint/2010/main" val="3311086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>
                <a:latin typeface="Arial" charset="0"/>
                <a:cs typeface="Arial" charset="0"/>
              </a:rPr>
              <a:t>Rent Pattern is converted to an equivalent flat payment for the entire lease period.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011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95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Period 1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 =</a:t>
                      </a:r>
                      <a:r>
                        <a:rPr lang="en-US" sz="1800" baseline="0" dirty="0" smtClean="0"/>
                        <a:t>  $25 PSFT</a:t>
                      </a:r>
                    </a:p>
                    <a:p>
                      <a:r>
                        <a:rPr lang="en-US" sz="1800" baseline="0" dirty="0" smtClean="0"/>
                        <a:t>No rent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Free rent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Rent $40 PSF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Rent $50</a:t>
                      </a:r>
                      <a:r>
                        <a:rPr lang="en-US" sz="1800" baseline="0" dirty="0" smtClean="0"/>
                        <a:t> PSF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Rent $60 PSF</a:t>
                      </a:r>
                      <a:endParaRPr 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457200" y="3886200"/>
            <a:ext cx="815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57200" y="3886200"/>
            <a:ext cx="1600200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-$25</a:t>
            </a:r>
          </a:p>
        </p:txBody>
      </p:sp>
      <p:sp>
        <p:nvSpPr>
          <p:cNvPr id="8" name="Rectangle 7"/>
          <p:cNvSpPr/>
          <p:nvPr/>
        </p:nvSpPr>
        <p:spPr>
          <a:xfrm>
            <a:off x="3733800" y="3276600"/>
            <a:ext cx="1676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$40</a:t>
            </a:r>
          </a:p>
        </p:txBody>
      </p:sp>
      <p:sp>
        <p:nvSpPr>
          <p:cNvPr id="9" name="Rectangle 8"/>
          <p:cNvSpPr/>
          <p:nvPr/>
        </p:nvSpPr>
        <p:spPr>
          <a:xfrm>
            <a:off x="5410200" y="3048000"/>
            <a:ext cx="167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$50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86600" y="2895600"/>
            <a:ext cx="1600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$60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5562600"/>
            <a:ext cx="8153400" cy="0"/>
          </a:xfrm>
          <a:prstGeom prst="line">
            <a:avLst/>
          </a:prstGeom>
          <a:ln w="130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37" name="TextBox 14"/>
          <p:cNvSpPr txBox="1">
            <a:spLocks noChangeArrowheads="1"/>
          </p:cNvSpPr>
          <p:nvPr/>
        </p:nvSpPr>
        <p:spPr bwMode="auto">
          <a:xfrm>
            <a:off x="990600" y="5105400"/>
            <a:ext cx="79073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Effective Rent Annual Calculation using 10% discount </a:t>
            </a:r>
            <a:r>
              <a:rPr lang="en-US" altLang="en-US" sz="2400">
                <a:latin typeface="Corbel" pitchFamily="34" charset="0"/>
              </a:rPr>
              <a:t>rate</a:t>
            </a:r>
            <a:r>
              <a:rPr lang="en-US" altLang="en-US" sz="1800">
                <a:latin typeface="Corbel" pitchFamily="34" charset="0"/>
              </a:rPr>
              <a:t>  = $20.77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800">
              <a:latin typeface="Corbel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Could you guess at $20.77 from the above pattern or compare to another lease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with a different pattern?  That is why we need the calculation, so we can compare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Corbel" pitchFamily="34" charset="0"/>
              </a:rPr>
              <a:t>Leases.  Note: discount rates need not be the same for landlords and tenants.</a:t>
            </a:r>
          </a:p>
        </p:txBody>
      </p:sp>
    </p:spTree>
    <p:extLst>
      <p:ext uri="{BB962C8B-B14F-4D97-AF65-F5344CB8AC3E}">
        <p14:creationId xmlns:p14="http://schemas.microsoft.com/office/powerpoint/2010/main" val="3191611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1143000" y="6613525"/>
            <a:ext cx="838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latin typeface="Times New Roman" pitchFamily="18" charset="0"/>
              </a:rPr>
              <a:t> 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066800" y="1220788"/>
            <a:ext cx="7391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Step 1) </a:t>
            </a:r>
            <a:r>
              <a:rPr lang="en-US" altLang="en-US" sz="2400">
                <a:latin typeface="Corbel" pitchFamily="34" charset="0"/>
                <a:cs typeface="Times New Roman" pitchFamily="18" charset="0"/>
              </a:rPr>
              <a:t>Calculate the Lease Present 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Value, LPV, as described earlier (monthly or annual) using beginning of period payments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endParaRPr lang="en-US" altLang="en-US" sz="2400">
              <a:solidFill>
                <a:schemeClr val="tx2"/>
              </a:solidFill>
              <a:latin typeface="Corbel" pitchFamily="34" charset="0"/>
              <a:cs typeface="Times New Roman" pitchFamily="18" charset="0"/>
            </a:endParaRP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Step 2) </a:t>
            </a:r>
            <a:r>
              <a:rPr lang="en-US" altLang="en-US" sz="2400">
                <a:latin typeface="Corbel" pitchFamily="34" charset="0"/>
                <a:cs typeface="Times New Roman" pitchFamily="18" charset="0"/>
              </a:rPr>
              <a:t>Calculate the Annuitized Value 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("Level Annuity Payment") of the LPV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endParaRPr lang="en-US" altLang="en-US" sz="2400">
              <a:latin typeface="Corbel" pitchFamily="34" charset="0"/>
              <a:cs typeface="Times New Roman" pitchFamily="18" charset="0"/>
            </a:endParaRP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				</a:t>
            </a:r>
          </a:p>
        </p:txBody>
      </p:sp>
      <p:sp>
        <p:nvSpPr>
          <p:cNvPr id="44036" name="Rectangle 6"/>
          <p:cNvSpPr>
            <a:spLocks noChangeArrowheads="1"/>
          </p:cNvSpPr>
          <p:nvPr/>
        </p:nvSpPr>
        <p:spPr bwMode="auto">
          <a:xfrm>
            <a:off x="1066800" y="152400"/>
            <a:ext cx="79121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  <a:latin typeface="Corbel" pitchFamily="34" charset="0"/>
              </a:rPr>
              <a:t>One more time: Annuitized or Effective Rent Calculation Procedure</a:t>
            </a:r>
          </a:p>
        </p:txBody>
      </p:sp>
      <p:graphicFrame>
        <p:nvGraphicFramePr>
          <p:cNvPr id="157704" name="Object 8"/>
          <p:cNvGraphicFramePr>
            <a:graphicFrameLocks noGrp="1" noChangeAspect="1"/>
          </p:cNvGraphicFramePr>
          <p:nvPr>
            <p:ph/>
          </p:nvPr>
        </p:nvGraphicFramePr>
        <p:xfrm>
          <a:off x="1676400" y="3819525"/>
          <a:ext cx="5943600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 Image" r:id="rId3" imgW="2400635" imgH="714286" progId="Paint.Picture">
                  <p:embed/>
                </p:oleObj>
              </mc:Choice>
              <mc:Fallback>
                <p:oleObj name="Bitmap Image" r:id="rId3" imgW="2400635" imgH="714286" progId="Paint.Picture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819525"/>
                        <a:ext cx="5943600" cy="176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ap="sq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1066800" y="5562600"/>
            <a:ext cx="807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</a:rPr>
              <a:t>where "k" is the same discount rate as </a:t>
            </a:r>
          </a:p>
          <a:p>
            <a:pPr lvl="1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</a:rPr>
              <a:t>above, and "T" is again the term of the lease</a:t>
            </a:r>
            <a:r>
              <a:rPr lang="en-US" altLang="en-US" sz="1800">
                <a:latin typeface="Corbe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8366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7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7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7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7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7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7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7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7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7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7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143000" y="6613525"/>
            <a:ext cx="838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latin typeface="Times New Roman" pitchFamily="18" charset="0"/>
              </a:rPr>
              <a:t> 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1143000" y="1066800"/>
            <a:ext cx="8001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endParaRPr lang="en-US" altLang="en-US" sz="2400">
              <a:solidFill>
                <a:schemeClr val="tx2"/>
              </a:solidFill>
              <a:latin typeface="Corbel" pitchFamily="34" charset="0"/>
              <a:cs typeface="Times New Roman" pitchFamily="18" charset="0"/>
            </a:endParaRP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endParaRPr lang="en-US" altLang="en-US" sz="2400">
              <a:solidFill>
                <a:schemeClr val="tx2"/>
              </a:solidFill>
              <a:latin typeface="Corbel" pitchFamily="34" charset="0"/>
              <a:cs typeface="Times New Roman" pitchFamily="18" charset="0"/>
            </a:endParaRP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Lease "A": 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Term:  5 years	         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Rent:  $20/SF, net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Concessions:  1 year free rent, up front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endParaRPr lang="en-US" altLang="en-US" sz="2400">
              <a:latin typeface="Corbel" pitchFamily="34" charset="0"/>
              <a:cs typeface="Times New Roman" pitchFamily="18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81000" y="533400"/>
            <a:ext cx="86169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Numerical Example of Effective Rent per Sq Ft Calculation</a:t>
            </a:r>
            <a:r>
              <a:rPr lang="en-US" altLang="en-US" sz="36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26309" name="Object 5"/>
          <p:cNvGraphicFramePr>
            <a:graphicFrameLocks noGrp="1" noChangeAspect="1"/>
          </p:cNvGraphicFramePr>
          <p:nvPr>
            <p:ph/>
          </p:nvPr>
        </p:nvGraphicFramePr>
        <p:xfrm>
          <a:off x="1143000" y="4267200"/>
          <a:ext cx="8001000" cy="182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Bitmap Image" r:id="rId3" imgW="4476190" imgH="1019048" progId="Paint.Picture">
                  <p:embed/>
                </p:oleObj>
              </mc:Choice>
              <mc:Fallback>
                <p:oleObj name="Bitmap Image" r:id="rId3" imgW="4476190" imgH="1019048" progId="Paint.Picture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8001000" cy="182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ap="sq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57737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143000" y="6613525"/>
            <a:ext cx="8382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>
                <a:latin typeface="Times New Roman" pitchFamily="18" charset="0"/>
              </a:rPr>
              <a:t> </a:t>
            </a: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914400" y="762000"/>
            <a:ext cx="8229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14400" indent="-4572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Lease “B": 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Term:  6 years	         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Rent:  $25/SF, net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Concessions:  2 years free rent, up front</a:t>
            </a: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endParaRPr lang="en-US" altLang="en-US" sz="2400">
              <a:latin typeface="Corbel" pitchFamily="34" charset="0"/>
              <a:cs typeface="Times New Roman" pitchFamily="18" charset="0"/>
            </a:endParaRP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endParaRPr lang="en-US" altLang="en-US" sz="2400">
              <a:solidFill>
                <a:schemeClr val="tx2"/>
              </a:solidFill>
              <a:latin typeface="Corbel" pitchFamily="34" charset="0"/>
              <a:cs typeface="Times New Roman" pitchFamily="18" charset="0"/>
            </a:endParaRPr>
          </a:p>
          <a:p>
            <a:pPr lvl="1" algn="just">
              <a:spcBef>
                <a:spcPct val="25000"/>
              </a:spcBef>
              <a:buClr>
                <a:schemeClr val="tx2"/>
              </a:buClr>
              <a:buSzPct val="110000"/>
              <a:buFont typeface="Symbol" pitchFamily="18" charset="2"/>
              <a:buNone/>
            </a:pPr>
            <a:endParaRPr lang="en-US" altLang="en-US" sz="2400">
              <a:solidFill>
                <a:schemeClr val="tx2"/>
              </a:solidFill>
              <a:latin typeface="Corbel" pitchFamily="34" charset="0"/>
              <a:cs typeface="Times New Roman" pitchFamily="18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371600" y="0"/>
            <a:ext cx="762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Effective Rent Calculation</a:t>
            </a:r>
            <a:r>
              <a:rPr lang="en-US" altLang="en-US" sz="36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 </a:t>
            </a:r>
            <a:r>
              <a:rPr lang="en-US" altLang="en-US" sz="18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(Contd.)</a:t>
            </a:r>
          </a:p>
        </p:txBody>
      </p:sp>
      <p:graphicFrame>
        <p:nvGraphicFramePr>
          <p:cNvPr id="187399" name="Object 7"/>
          <p:cNvGraphicFramePr>
            <a:graphicFrameLocks noGrp="1" noChangeAspect="1"/>
          </p:cNvGraphicFramePr>
          <p:nvPr>
            <p:ph/>
          </p:nvPr>
        </p:nvGraphicFramePr>
        <p:xfrm>
          <a:off x="1143000" y="2743200"/>
          <a:ext cx="80010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Bitmap Image" r:id="rId3" imgW="4971429" imgH="952633" progId="Paint.Picture">
                  <p:embed/>
                </p:oleObj>
              </mc:Choice>
              <mc:Fallback>
                <p:oleObj name="Bitmap Image" r:id="rId3" imgW="4971429" imgH="952633" progId="Paint.Picture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743200"/>
                        <a:ext cx="8001000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1" name="Rectangle 9"/>
          <p:cNvSpPr>
            <a:spLocks noChangeArrowheads="1"/>
          </p:cNvSpPr>
          <p:nvPr/>
        </p:nvSpPr>
        <p:spPr bwMode="auto">
          <a:xfrm>
            <a:off x="1219200" y="4370388"/>
            <a:ext cx="79248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Landlord would prefer Lease A over Lease B,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even though lease B has a higher future </a:t>
            </a:r>
            <a:r>
              <a:rPr lang="en-US" altLang="en-US" sz="24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"nominal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Corbel" pitchFamily="34" charset="0"/>
                <a:cs typeface="Times New Roman" pitchFamily="18" charset="0"/>
              </a:rPr>
              <a:t>rent"</a:t>
            </a:r>
            <a:r>
              <a:rPr lang="en-US" altLang="en-US" sz="2400">
                <a:latin typeface="Corbel" pitchFamily="34" charset="0"/>
                <a:cs typeface="Times New Roman" pitchFamily="18" charset="0"/>
              </a:rPr>
              <a:t> ($25/SF vs. $20/SF) but there may be circumstances when B is preferred, when?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Corbel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Corbel" pitchFamily="34" charset="0"/>
                <a:cs typeface="Times New Roman" pitchFamily="18" charset="0"/>
              </a:rPr>
              <a:t>The tenant would generally prefer Lease B </a:t>
            </a:r>
          </a:p>
        </p:txBody>
      </p:sp>
    </p:spTree>
    <p:extLst>
      <p:ext uri="{BB962C8B-B14F-4D97-AF65-F5344CB8AC3E}">
        <p14:creationId xmlns:p14="http://schemas.microsoft.com/office/powerpoint/2010/main" val="18476267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/>
      <p:bldP spid="18740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thank-you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400" y="304800"/>
            <a:ext cx="5562600" cy="54165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7092" name="Picture 4" descr="students clap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3733800"/>
            <a:ext cx="4267200" cy="2786063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17093" name="Object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629400" y="54864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Sound Recorder Document" r:id="rId6" imgW="304520" imgH="304520" progId="SoundRec">
                  <p:embed/>
                </p:oleObj>
              </mc:Choice>
              <mc:Fallback>
                <p:oleObj name="Sound Recorder Document" r:id="rId6" imgW="304520" imgH="304520" progId="SoundRec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4864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225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>
                <a:latin typeface="Arial" charset="0"/>
                <a:cs typeface="Arial" charset="0"/>
              </a:rPr>
              <a:t>Lease analysis may intersect with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>
                <a:latin typeface="Arial" charset="0"/>
                <a:cs typeface="Arial" charset="0"/>
              </a:rPr>
              <a:t>Corp Site analysis: employer needs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CEO, Key Partner and Employee access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Client access, co-tenants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Government incentives or regulations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Parking needs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Amenities</a:t>
            </a:r>
          </a:p>
          <a:p>
            <a:pPr lvl="1"/>
            <a:r>
              <a:rPr lang="en-US" altLang="en-US" smtClean="0">
                <a:latin typeface="Arial" charset="0"/>
                <a:cs typeface="Arial" charset="0"/>
              </a:rPr>
              <a:t>Other factors that will vary for industrial (power, truck, rail, multimodal hubs),  or retail (market and access dominate, signage, and lighting).</a:t>
            </a:r>
          </a:p>
          <a:p>
            <a:pPr lvl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77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Lease Perspectives Vary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Landlord</a:t>
            </a:r>
          </a:p>
          <a:p>
            <a:pPr>
              <a:defRPr/>
            </a:pPr>
            <a:r>
              <a:rPr lang="en-US" sz="2000" dirty="0" smtClean="0"/>
              <a:t>Maximize Net Present Value</a:t>
            </a:r>
          </a:p>
          <a:p>
            <a:pPr>
              <a:defRPr/>
            </a:pPr>
            <a:r>
              <a:rPr lang="en-US" sz="2000" dirty="0" smtClean="0"/>
              <a:t>Support Financing with highest quality tenant credit</a:t>
            </a:r>
          </a:p>
          <a:p>
            <a:pPr>
              <a:defRPr/>
            </a:pPr>
            <a:r>
              <a:rPr lang="en-US" sz="2000" dirty="0" smtClean="0"/>
              <a:t>Minimize parking required</a:t>
            </a:r>
          </a:p>
          <a:p>
            <a:pPr>
              <a:defRPr/>
            </a:pPr>
            <a:r>
              <a:rPr lang="en-US" sz="2000" dirty="0" smtClean="0"/>
              <a:t>Synergize tenants (retail) so as to maximize productivity</a:t>
            </a:r>
          </a:p>
          <a:p>
            <a:pPr>
              <a:defRPr/>
            </a:pPr>
            <a:r>
              <a:rPr lang="en-US" sz="2000" dirty="0" smtClean="0"/>
              <a:t>Understand tenant’s business</a:t>
            </a:r>
          </a:p>
          <a:p>
            <a:pPr>
              <a:defRPr/>
            </a:pPr>
            <a:r>
              <a:rPr lang="en-US" sz="2000" dirty="0" smtClean="0"/>
              <a:t>Shift operating expenses to tenant if possible </a:t>
            </a:r>
            <a:r>
              <a:rPr lang="en-US" sz="1400" dirty="0" smtClean="0"/>
              <a:t>(there are exceptions)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Diversify expiration risk by term and tenant size as % of property</a:t>
            </a:r>
            <a:r>
              <a:rPr lang="en-US" sz="1400" dirty="0" smtClean="0"/>
              <a:t>	</a:t>
            </a:r>
            <a:endParaRPr lang="en-US" sz="2200" dirty="0" smtClean="0"/>
          </a:p>
          <a:p>
            <a:pPr>
              <a:defRPr/>
            </a:pPr>
            <a:r>
              <a:rPr lang="en-US" sz="2200" dirty="0" smtClean="0"/>
              <a:t>(Retail) Local flavor and diversity?</a:t>
            </a:r>
          </a:p>
          <a:p>
            <a:pPr>
              <a:defRPr/>
            </a:pPr>
            <a:r>
              <a:rPr lang="en-US" sz="2200" dirty="0" smtClean="0"/>
              <a:t>Renewals at market or close to it</a:t>
            </a:r>
            <a:r>
              <a:rPr lang="en-US" sz="1400" dirty="0" smtClean="0"/>
              <a:t>	</a:t>
            </a: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524000"/>
            <a:ext cx="3962400" cy="4894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/>
              <a:t>Tenant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/>
              <a:t>Minimize net present value of lease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/>
              <a:t>Minimize total occupancy costs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/>
              <a:t>Minimize unexpected pass through expenses or significant increases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/>
              <a:t>Minimize up front costs (in some cases)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/>
              <a:t>Maximize flexibility and the need to expand, downsize, exit when desired with the least possible penalties (using options)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dirty="0"/>
              <a:t>Renew on favorable terms</a:t>
            </a:r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4379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Key lease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Triple net lease or absolute net lease:</a:t>
            </a:r>
          </a:p>
          <a:p>
            <a:pPr lvl="1">
              <a:defRPr/>
            </a:pPr>
            <a:r>
              <a:rPr lang="en-US" dirty="0" smtClean="0"/>
              <a:t>Tenant pays everything, even M&amp;R, typical on retail and industrial, </a:t>
            </a:r>
            <a:r>
              <a:rPr lang="en-US" dirty="0" err="1" smtClean="0"/>
              <a:t>esp</a:t>
            </a:r>
            <a:r>
              <a:rPr lang="en-US" dirty="0" smtClean="0"/>
              <a:t> single tenant properties.</a:t>
            </a:r>
          </a:p>
          <a:p>
            <a:pPr>
              <a:defRPr/>
            </a:pPr>
            <a:r>
              <a:rPr lang="en-US" dirty="0" smtClean="0"/>
              <a:t>Industrial gross</a:t>
            </a:r>
          </a:p>
          <a:p>
            <a:pPr lvl="1">
              <a:defRPr/>
            </a:pPr>
            <a:r>
              <a:rPr lang="en-US" dirty="0" smtClean="0"/>
              <a:t>Tenant pays CAM, increases in PI and PT over base</a:t>
            </a:r>
          </a:p>
          <a:p>
            <a:pPr>
              <a:defRPr/>
            </a:pPr>
            <a:r>
              <a:rPr lang="en-US" dirty="0" smtClean="0"/>
              <a:t>Modified gross or Hybrid</a:t>
            </a:r>
          </a:p>
          <a:p>
            <a:pPr lvl="1">
              <a:defRPr/>
            </a:pPr>
            <a:r>
              <a:rPr lang="en-US" dirty="0" smtClean="0"/>
              <a:t>Tenant pays CAM, PI, PT, and Utilities, possibly Janitorial</a:t>
            </a:r>
          </a:p>
          <a:p>
            <a:pPr>
              <a:defRPr/>
            </a:pPr>
            <a:r>
              <a:rPr lang="en-US" dirty="0" smtClean="0"/>
              <a:t>Gross lease</a:t>
            </a:r>
          </a:p>
          <a:p>
            <a:pPr lvl="1">
              <a:defRPr/>
            </a:pPr>
            <a:r>
              <a:rPr lang="en-US" dirty="0" smtClean="0"/>
              <a:t>Tenant may pay metered interior utilities, may pay interior cleaning </a:t>
            </a:r>
          </a:p>
          <a:p>
            <a:pPr lvl="1">
              <a:defRPr/>
            </a:pPr>
            <a:r>
              <a:rPr lang="en-US" dirty="0" smtClean="0"/>
              <a:t>Landlord pays everything else</a:t>
            </a:r>
          </a:p>
          <a:p>
            <a:pPr>
              <a:defRPr/>
            </a:pPr>
            <a:r>
              <a:rPr lang="en-US" dirty="0" smtClean="0"/>
              <a:t>Full Service lease: landlord pays everything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Key: Must carefully define anything in between Triple net and full service!  Terms vary by market and what is typical varies by market.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99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153400" cy="3657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3600" dirty="0"/>
              <a:t>A tenant typically has the right to sublease space – </a:t>
            </a:r>
            <a:r>
              <a:rPr lang="en-US" sz="3600" dirty="0" smtClean="0"/>
              <a:t>unless noted otherwise.  Often the landlord will have some right to refuse sub-lease tenants but must be reasonable in accommodating requests.   </a:t>
            </a:r>
          </a:p>
          <a:p>
            <a:pPr>
              <a:defRPr/>
            </a:pPr>
            <a:r>
              <a:rPr lang="en-US" sz="3600" dirty="0" smtClean="0"/>
              <a:t>Subleases do not eliminate the tenants (lessee) requirement to guarantee the rent is paid, unless the landlord releases the tenant and then it is no longer a sublease.</a:t>
            </a:r>
          </a:p>
          <a:p>
            <a:pPr>
              <a:buFontTx/>
              <a:buNone/>
              <a:defRPr/>
            </a:pPr>
            <a:endParaRPr lang="en-US" sz="3600" dirty="0"/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smtClean="0">
                <a:solidFill>
                  <a:schemeClr val="accent2"/>
                </a:solidFill>
                <a:latin typeface="Arial" charset="0"/>
                <a:cs typeface="Arial" charset="0"/>
              </a:rPr>
              <a:t>Subleases</a:t>
            </a:r>
          </a:p>
        </p:txBody>
      </p:sp>
    </p:spTree>
    <p:extLst>
      <p:ext uri="{BB962C8B-B14F-4D97-AF65-F5344CB8AC3E}">
        <p14:creationId xmlns:p14="http://schemas.microsoft.com/office/powerpoint/2010/main" val="2190701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Defining the space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285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smtClean="0">
                <a:latin typeface="Arial" charset="0"/>
                <a:cs typeface="Arial" charset="0"/>
              </a:rPr>
              <a:t>Building Measurements</a:t>
            </a:r>
          </a:p>
        </p:txBody>
      </p:sp>
      <p:graphicFrame>
        <p:nvGraphicFramePr>
          <p:cNvPr id="69714" name="Group 82"/>
          <p:cNvGraphicFramePr>
            <a:graphicFrameLocks noGrp="1"/>
          </p:cNvGraphicFramePr>
          <p:nvPr>
            <p:ph type="tbl" idx="1"/>
          </p:nvPr>
        </p:nvGraphicFramePr>
        <p:xfrm>
          <a:off x="152400" y="1198563"/>
          <a:ext cx="8686800" cy="5527675"/>
        </p:xfrm>
        <a:graphic>
          <a:graphicData uri="http://schemas.openxmlformats.org/drawingml/2006/table">
            <a:tbl>
              <a:tblPr/>
              <a:tblGrid>
                <a:gridCol w="2895600"/>
                <a:gridCol w="2667000"/>
                <a:gridCol w="3124200"/>
              </a:tblGrid>
              <a:tr h="4975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Term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Measure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Definition and Use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Gross Building Area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Gross Square Feet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gsf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 or GBA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Includes all enclosed area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 Rentable Area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Rentable Building Area or RBA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Gross less vertical penetrations (i.e. stairs, elevator shafts)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Common Area  aka “Core Space” at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CoStar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Area shared by all tenants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Common areas of the floor like hallways, bathrooms.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Building Common Area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CoStar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“Core Factor”)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Aka “Load factor” or “Loss Factor”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Floor and Building Common area relative to Rentable Area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Common area use of the building (does not include vertical penetrations)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8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Efficiency Ratio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Ratio of RBA to GBA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E114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More efficiency means more rent per GBA but less architectural interest and less common space.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555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2198</Words>
  <Application>Microsoft Office PowerPoint</Application>
  <PresentationFormat>On-screen Show (4:3)</PresentationFormat>
  <Paragraphs>319</Paragraphs>
  <Slides>34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Office Theme</vt:lpstr>
      <vt:lpstr>Bitmap Image</vt:lpstr>
      <vt:lpstr>Sound Recorder Document</vt:lpstr>
      <vt:lpstr>Lease Analysis Introduction</vt:lpstr>
      <vt:lpstr>Introduction to Leases </vt:lpstr>
      <vt:lpstr>Requirements of a Valid Commercial Lease</vt:lpstr>
      <vt:lpstr>Lease analysis may intersect with</vt:lpstr>
      <vt:lpstr>Lease Perspectives Vary</vt:lpstr>
      <vt:lpstr>Key lease types</vt:lpstr>
      <vt:lpstr>Subleases</vt:lpstr>
      <vt:lpstr>Defining the space</vt:lpstr>
      <vt:lpstr>Building Measurements</vt:lpstr>
      <vt:lpstr>PowerPoint Presentation</vt:lpstr>
      <vt:lpstr>“Core” or Load Factor</vt:lpstr>
      <vt:lpstr>PowerPoint Presentation</vt:lpstr>
      <vt:lpstr>Commercial Leases</vt:lpstr>
      <vt:lpstr>Key rent clauses</vt:lpstr>
      <vt:lpstr>What are the operating expenses?</vt:lpstr>
      <vt:lpstr>Key Proforma considerations</vt:lpstr>
      <vt:lpstr>Keep in mind the need to segment market by quality, location and tenant size</vt:lpstr>
      <vt:lpstr>Lease Terms Have Been Declining In General with some recent uptick</vt:lpstr>
      <vt:lpstr>How long does it take to re-lease  Class A office space? (as of Oct 24, 2013 CoStar Data)</vt:lpstr>
      <vt:lpstr>What affects the probability of renewal?</vt:lpstr>
      <vt:lpstr>What are the contentious negotiation issues for all leases?</vt:lpstr>
      <vt:lpstr>Office Key Issues</vt:lpstr>
      <vt:lpstr>Retail</vt:lpstr>
      <vt:lpstr>Industrial</vt:lpstr>
      <vt:lpstr>The Building Block of Investment Value Begins  With the Tenant and Lease </vt:lpstr>
      <vt:lpstr>Economics of Lease Analysis</vt:lpstr>
      <vt:lpstr>Types of Lease Financial Analysis</vt:lpstr>
      <vt:lpstr>PowerPoint Presentation</vt:lpstr>
      <vt:lpstr>Effective Rent Calculation for the landlord</vt:lpstr>
      <vt:lpstr>Rent Pattern is converted to an equivalent flat payment for the entire lease period.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Lease Analysis Introduction</dc:title>
  <dc:creator>Norm Miller</dc:creator>
  <cp:lastModifiedBy>Norm Miller</cp:lastModifiedBy>
  <cp:revision>1</cp:revision>
  <dcterms:created xsi:type="dcterms:W3CDTF">2014-05-06T21:53:24Z</dcterms:created>
  <dcterms:modified xsi:type="dcterms:W3CDTF">2014-05-06T21:56:48Z</dcterms:modified>
</cp:coreProperties>
</file>