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2" r:id="rId67"/>
    <p:sldId id="32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5063F8-4867-4D27-9551-73C03551D6CA}" type="datetimeFigureOut">
              <a:rPr lang="en-US" smtClean="0"/>
              <a:t>5/6/2014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31D84-4FBA-4A08-AD68-C39239E2E857}" type="slidenum">
              <a:rPr lang="en-US" smtClean="0"/>
              <a:t>‹#›</a:t>
            </a:fld>
            <a:endParaRPr lang="en-US"/>
          </a:p>
        </p:txBody>
      </p:sp>
    </p:spTree>
    <p:extLst>
      <p:ext uri="{BB962C8B-B14F-4D97-AF65-F5344CB8AC3E}">
        <p14:creationId xmlns:p14="http://schemas.microsoft.com/office/powerpoint/2010/main" val="379531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rPr>
              <a:t>C:\Documents and Settings\jspivey\My Documents\My Work Files\Presentations\2 - Presentation Data\CoStar Data\CoStar Webinar Automation.xlsm</a:t>
            </a:r>
          </a:p>
          <a:p>
            <a:r>
              <a:rPr lang="en-US" altLang="en-US" smtClean="0">
                <a:latin typeface="Arial" charset="0"/>
              </a:rPr>
              <a:t>Sheet: Federal Exposure</a:t>
            </a: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1519" indent="-285080">
              <a:defRPr>
                <a:solidFill>
                  <a:schemeClr val="tx1"/>
                </a:solidFill>
                <a:latin typeface="Corbel" pitchFamily="34" charset="0"/>
              </a:defRPr>
            </a:lvl2pPr>
            <a:lvl3pPr marL="1141878" indent="-227441">
              <a:defRPr>
                <a:solidFill>
                  <a:schemeClr val="tx1"/>
                </a:solidFill>
                <a:latin typeface="Corbel" pitchFamily="34" charset="0"/>
              </a:defRPr>
            </a:lvl3pPr>
            <a:lvl4pPr marL="1599875" indent="-227441">
              <a:defRPr>
                <a:solidFill>
                  <a:schemeClr val="tx1"/>
                </a:solidFill>
                <a:latin typeface="Corbel" pitchFamily="34" charset="0"/>
              </a:defRPr>
            </a:lvl4pPr>
            <a:lvl5pPr marL="2056314" indent="-227441">
              <a:defRPr>
                <a:solidFill>
                  <a:schemeClr val="tx1"/>
                </a:solidFill>
                <a:latin typeface="Corbel" pitchFamily="34" charset="0"/>
              </a:defRPr>
            </a:lvl5pPr>
            <a:lvl6pPr marL="2504965" indent="-227441" eaLnBrk="0" fontAlgn="base" hangingPunct="0">
              <a:spcBef>
                <a:spcPct val="0"/>
              </a:spcBef>
              <a:spcAft>
                <a:spcPct val="0"/>
              </a:spcAft>
              <a:defRPr>
                <a:solidFill>
                  <a:schemeClr val="tx1"/>
                </a:solidFill>
                <a:latin typeface="Corbel" pitchFamily="34" charset="0"/>
              </a:defRPr>
            </a:lvl6pPr>
            <a:lvl7pPr marL="2953615" indent="-227441" eaLnBrk="0" fontAlgn="base" hangingPunct="0">
              <a:spcBef>
                <a:spcPct val="0"/>
              </a:spcBef>
              <a:spcAft>
                <a:spcPct val="0"/>
              </a:spcAft>
              <a:defRPr>
                <a:solidFill>
                  <a:schemeClr val="tx1"/>
                </a:solidFill>
                <a:latin typeface="Corbel" pitchFamily="34" charset="0"/>
              </a:defRPr>
            </a:lvl7pPr>
            <a:lvl8pPr marL="3402265" indent="-227441" eaLnBrk="0" fontAlgn="base" hangingPunct="0">
              <a:spcBef>
                <a:spcPct val="0"/>
              </a:spcBef>
              <a:spcAft>
                <a:spcPct val="0"/>
              </a:spcAft>
              <a:defRPr>
                <a:solidFill>
                  <a:schemeClr val="tx1"/>
                </a:solidFill>
                <a:latin typeface="Corbel" pitchFamily="34" charset="0"/>
              </a:defRPr>
            </a:lvl8pPr>
            <a:lvl9pPr marL="3850916" indent="-227441" eaLnBrk="0" fontAlgn="base" hangingPunct="0">
              <a:spcBef>
                <a:spcPct val="0"/>
              </a:spcBef>
              <a:spcAft>
                <a:spcPct val="0"/>
              </a:spcAft>
              <a:defRPr>
                <a:solidFill>
                  <a:schemeClr val="tx1"/>
                </a:solidFill>
                <a:latin typeface="Corbel" pitchFamily="34" charset="0"/>
              </a:defRPr>
            </a:lvl9pPr>
          </a:lstStyle>
          <a:p>
            <a:fld id="{331FB6C2-2C56-4EDB-83F7-E393AE746B99}" type="slidenum">
              <a:rPr lang="en-US" altLang="en-US" smtClean="0">
                <a:latin typeface="Calibri" pitchFamily="34" charset="0"/>
              </a:rPr>
              <a:pPr/>
              <a:t>58</a:t>
            </a:fld>
            <a:endParaRPr lang="en-US" altLang="en-US" smtClean="0">
              <a:latin typeface="Calibri" pitchFamily="34" charset="0"/>
            </a:endParaRPr>
          </a:p>
        </p:txBody>
      </p:sp>
      <p:sp>
        <p:nvSpPr>
          <p:cNvPr id="5" name="Header Placeholder 4"/>
          <p:cNvSpPr>
            <a:spLocks noGrp="1"/>
          </p:cNvSpPr>
          <p:nvPr>
            <p:ph type="hdr" sz="quarter"/>
          </p:nvPr>
        </p:nvSpPr>
        <p:spPr/>
        <p:txBody>
          <a:bodyPr/>
          <a:lstStyle/>
          <a:p>
            <a:pPr>
              <a:defRPr/>
            </a:pPr>
            <a:r>
              <a:rPr lang="en-US" dirty="0" smtClean="0"/>
              <a:t>© Copyright 2012 CoStar Group</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rPr>
              <a:t>C:\Documents and Settings\jspivey\My Documents\My Work Files\Presentations\2 - Presentation Data\CoStar Data\CoStar Webinar Automation.xlsm</a:t>
            </a:r>
          </a:p>
          <a:p>
            <a:r>
              <a:rPr lang="en-US" altLang="en-US" smtClean="0">
                <a:latin typeface="Arial" charset="0"/>
              </a:rPr>
              <a:t>Sheet: Federal Exposure</a:t>
            </a: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1519" indent="-285080">
              <a:defRPr>
                <a:solidFill>
                  <a:schemeClr val="tx1"/>
                </a:solidFill>
                <a:latin typeface="Corbel" pitchFamily="34" charset="0"/>
              </a:defRPr>
            </a:lvl2pPr>
            <a:lvl3pPr marL="1141878" indent="-227441">
              <a:defRPr>
                <a:solidFill>
                  <a:schemeClr val="tx1"/>
                </a:solidFill>
                <a:latin typeface="Corbel" pitchFamily="34" charset="0"/>
              </a:defRPr>
            </a:lvl3pPr>
            <a:lvl4pPr marL="1599875" indent="-227441">
              <a:defRPr>
                <a:solidFill>
                  <a:schemeClr val="tx1"/>
                </a:solidFill>
                <a:latin typeface="Corbel" pitchFamily="34" charset="0"/>
              </a:defRPr>
            </a:lvl4pPr>
            <a:lvl5pPr marL="2056314" indent="-227441">
              <a:defRPr>
                <a:solidFill>
                  <a:schemeClr val="tx1"/>
                </a:solidFill>
                <a:latin typeface="Corbel" pitchFamily="34" charset="0"/>
              </a:defRPr>
            </a:lvl5pPr>
            <a:lvl6pPr marL="2504965" indent="-227441" eaLnBrk="0" fontAlgn="base" hangingPunct="0">
              <a:spcBef>
                <a:spcPct val="0"/>
              </a:spcBef>
              <a:spcAft>
                <a:spcPct val="0"/>
              </a:spcAft>
              <a:defRPr>
                <a:solidFill>
                  <a:schemeClr val="tx1"/>
                </a:solidFill>
                <a:latin typeface="Corbel" pitchFamily="34" charset="0"/>
              </a:defRPr>
            </a:lvl6pPr>
            <a:lvl7pPr marL="2953615" indent="-227441" eaLnBrk="0" fontAlgn="base" hangingPunct="0">
              <a:spcBef>
                <a:spcPct val="0"/>
              </a:spcBef>
              <a:spcAft>
                <a:spcPct val="0"/>
              </a:spcAft>
              <a:defRPr>
                <a:solidFill>
                  <a:schemeClr val="tx1"/>
                </a:solidFill>
                <a:latin typeface="Corbel" pitchFamily="34" charset="0"/>
              </a:defRPr>
            </a:lvl7pPr>
            <a:lvl8pPr marL="3402265" indent="-227441" eaLnBrk="0" fontAlgn="base" hangingPunct="0">
              <a:spcBef>
                <a:spcPct val="0"/>
              </a:spcBef>
              <a:spcAft>
                <a:spcPct val="0"/>
              </a:spcAft>
              <a:defRPr>
                <a:solidFill>
                  <a:schemeClr val="tx1"/>
                </a:solidFill>
                <a:latin typeface="Corbel" pitchFamily="34" charset="0"/>
              </a:defRPr>
            </a:lvl8pPr>
            <a:lvl9pPr marL="3850916" indent="-227441" eaLnBrk="0" fontAlgn="base" hangingPunct="0">
              <a:spcBef>
                <a:spcPct val="0"/>
              </a:spcBef>
              <a:spcAft>
                <a:spcPct val="0"/>
              </a:spcAft>
              <a:defRPr>
                <a:solidFill>
                  <a:schemeClr val="tx1"/>
                </a:solidFill>
                <a:latin typeface="Corbel" pitchFamily="34" charset="0"/>
              </a:defRPr>
            </a:lvl9pPr>
          </a:lstStyle>
          <a:p>
            <a:fld id="{96BAE894-57E2-463D-89AC-C2AA993A2D7B}" type="slidenum">
              <a:rPr lang="en-US" altLang="en-US" smtClean="0">
                <a:latin typeface="Calibri" pitchFamily="34" charset="0"/>
              </a:rPr>
              <a:pPr/>
              <a:t>59</a:t>
            </a:fld>
            <a:endParaRPr lang="en-US" altLang="en-US" smtClean="0">
              <a:latin typeface="Calibri" pitchFamily="34" charset="0"/>
            </a:endParaRPr>
          </a:p>
        </p:txBody>
      </p:sp>
      <p:sp>
        <p:nvSpPr>
          <p:cNvPr id="5" name="Header Placeholder 4"/>
          <p:cNvSpPr>
            <a:spLocks noGrp="1"/>
          </p:cNvSpPr>
          <p:nvPr>
            <p:ph type="hdr" sz="quarter"/>
          </p:nvPr>
        </p:nvSpPr>
        <p:spPr/>
        <p:txBody>
          <a:bodyPr/>
          <a:lstStyle/>
          <a:p>
            <a:pPr>
              <a:defRPr/>
            </a:pPr>
            <a:r>
              <a:rPr lang="en-US" dirty="0" smtClean="0"/>
              <a:t>© Copyright 2012 CoStar Group</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9294E8-B559-4909-AB7B-A783AB2C472D}"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80511-B97C-405B-B02B-29E6E7A139A1}" type="slidenum">
              <a:rPr lang="en-US" smtClean="0"/>
              <a:t>‹#›</a:t>
            </a:fld>
            <a:endParaRPr lang="en-US"/>
          </a:p>
        </p:txBody>
      </p:sp>
    </p:spTree>
    <p:extLst>
      <p:ext uri="{BB962C8B-B14F-4D97-AF65-F5344CB8AC3E}">
        <p14:creationId xmlns:p14="http://schemas.microsoft.com/office/powerpoint/2010/main" val="215004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294E8-B559-4909-AB7B-A783AB2C472D}"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80511-B97C-405B-B02B-29E6E7A139A1}" type="slidenum">
              <a:rPr lang="en-US" smtClean="0"/>
              <a:t>‹#›</a:t>
            </a:fld>
            <a:endParaRPr lang="en-US"/>
          </a:p>
        </p:txBody>
      </p:sp>
    </p:spTree>
    <p:extLst>
      <p:ext uri="{BB962C8B-B14F-4D97-AF65-F5344CB8AC3E}">
        <p14:creationId xmlns:p14="http://schemas.microsoft.com/office/powerpoint/2010/main" val="26303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294E8-B559-4909-AB7B-A783AB2C472D}"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80511-B97C-405B-B02B-29E6E7A139A1}" type="slidenum">
              <a:rPr lang="en-US" smtClean="0"/>
              <a:t>‹#›</a:t>
            </a:fld>
            <a:endParaRPr lang="en-US"/>
          </a:p>
        </p:txBody>
      </p:sp>
    </p:spTree>
    <p:extLst>
      <p:ext uri="{BB962C8B-B14F-4D97-AF65-F5344CB8AC3E}">
        <p14:creationId xmlns:p14="http://schemas.microsoft.com/office/powerpoint/2010/main" val="1485187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28600" y="1554163"/>
            <a:ext cx="4038600" cy="200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9600" y="1554163"/>
            <a:ext cx="4038600" cy="200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28600" y="3709988"/>
            <a:ext cx="8229600" cy="2005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0" y="6305550"/>
            <a:ext cx="2133600" cy="476250"/>
          </a:xfrm>
          <a:prstGeom prst="rect">
            <a:avLst/>
          </a:prstGeom>
        </p:spPr>
        <p:txBody>
          <a:bodyPr/>
          <a:lstStyle>
            <a:lvl1pPr>
              <a:defRPr/>
            </a:lvl1pPr>
          </a:lstStyle>
          <a:p>
            <a:pPr>
              <a:defRPr/>
            </a:pPr>
            <a:fld id="{9F4F4CF3-FEC5-4D31-A94B-B698F86ACB18}" type="slidenum">
              <a:rPr lang="en-US"/>
              <a:pPr>
                <a:defRPr/>
              </a:pPr>
              <a:t>‹#›</a:t>
            </a:fld>
            <a:endParaRPr lang="en-US"/>
          </a:p>
        </p:txBody>
      </p:sp>
    </p:spTree>
    <p:extLst>
      <p:ext uri="{BB962C8B-B14F-4D97-AF65-F5344CB8AC3E}">
        <p14:creationId xmlns:p14="http://schemas.microsoft.com/office/powerpoint/2010/main" val="107247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54163"/>
            <a:ext cx="8229600" cy="200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3709988"/>
            <a:ext cx="8229600" cy="2005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0" y="6305550"/>
            <a:ext cx="2133600" cy="476250"/>
          </a:xfrm>
          <a:prstGeom prst="rect">
            <a:avLst/>
          </a:prstGeom>
        </p:spPr>
        <p:txBody>
          <a:bodyPr/>
          <a:lstStyle>
            <a:lvl1pPr>
              <a:defRPr/>
            </a:lvl1pPr>
          </a:lstStyle>
          <a:p>
            <a:pPr>
              <a:defRPr/>
            </a:pPr>
            <a:fld id="{6480849F-CC30-44D5-B5D5-5A3A64FBF6C3}" type="slidenum">
              <a:rPr lang="en-US"/>
              <a:pPr>
                <a:defRPr/>
              </a:pPr>
              <a:t>‹#›</a:t>
            </a:fld>
            <a:endParaRPr lang="en-US"/>
          </a:p>
        </p:txBody>
      </p:sp>
    </p:spTree>
    <p:extLst>
      <p:ext uri="{BB962C8B-B14F-4D97-AF65-F5344CB8AC3E}">
        <p14:creationId xmlns:p14="http://schemas.microsoft.com/office/powerpoint/2010/main" val="1499237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554163"/>
            <a:ext cx="8229600" cy="4160837"/>
          </a:xfrm>
        </p:spPr>
        <p:txBody>
          <a:bodyPr/>
          <a:lstStyle/>
          <a:p>
            <a:pPr lvl="0"/>
            <a:endParaRPr lang="en-US" noProof="0"/>
          </a:p>
        </p:txBody>
      </p:sp>
      <p:sp>
        <p:nvSpPr>
          <p:cNvPr id="4" name="Slide Number Placeholder 3"/>
          <p:cNvSpPr>
            <a:spLocks noGrp="1"/>
          </p:cNvSpPr>
          <p:nvPr>
            <p:ph type="sldNum" sz="quarter" idx="10"/>
          </p:nvPr>
        </p:nvSpPr>
        <p:spPr>
          <a:xfrm>
            <a:off x="0" y="6305550"/>
            <a:ext cx="2133600" cy="476250"/>
          </a:xfrm>
          <a:prstGeom prst="rect">
            <a:avLst/>
          </a:prstGeom>
        </p:spPr>
        <p:txBody>
          <a:bodyPr/>
          <a:lstStyle>
            <a:lvl1pPr>
              <a:defRPr/>
            </a:lvl1pPr>
          </a:lstStyle>
          <a:p>
            <a:pPr>
              <a:defRPr/>
            </a:pPr>
            <a:fld id="{AE13B06D-CF0C-4F12-9255-973A9B18E56F}" type="slidenum">
              <a:rPr lang="en-US"/>
              <a:pPr>
                <a:defRPr/>
              </a:pPr>
              <a:t>‹#›</a:t>
            </a:fld>
            <a:endParaRPr lang="en-US"/>
          </a:p>
        </p:txBody>
      </p:sp>
    </p:spTree>
    <p:extLst>
      <p:ext uri="{BB962C8B-B14F-4D97-AF65-F5344CB8AC3E}">
        <p14:creationId xmlns:p14="http://schemas.microsoft.com/office/powerpoint/2010/main" val="23371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239000" y="6400800"/>
            <a:ext cx="1905000" cy="457200"/>
          </a:xfrm>
          <a:prstGeom prst="rect">
            <a:avLst/>
          </a:prstGeom>
        </p:spPr>
        <p:txBody>
          <a:bodyPr/>
          <a:lstStyle>
            <a:lvl1pPr>
              <a:defRPr/>
            </a:lvl1pPr>
          </a:lstStyle>
          <a:p>
            <a:pPr>
              <a:defRPr/>
            </a:pPr>
            <a:fld id="{E106E90B-FE35-49DD-AB2F-5A2C52D5FDD4}" type="slidenum">
              <a:rPr lang="en-US"/>
              <a:pPr>
                <a:defRPr/>
              </a:pPr>
              <a:t>‹#›</a:t>
            </a:fld>
            <a:endParaRPr lang="en-US"/>
          </a:p>
        </p:txBody>
      </p:sp>
    </p:spTree>
    <p:extLst>
      <p:ext uri="{BB962C8B-B14F-4D97-AF65-F5344CB8AC3E}">
        <p14:creationId xmlns:p14="http://schemas.microsoft.com/office/powerpoint/2010/main" val="63156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294E8-B559-4909-AB7B-A783AB2C472D}"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80511-B97C-405B-B02B-29E6E7A139A1}" type="slidenum">
              <a:rPr lang="en-US" smtClean="0"/>
              <a:t>‹#›</a:t>
            </a:fld>
            <a:endParaRPr lang="en-US"/>
          </a:p>
        </p:txBody>
      </p:sp>
    </p:spTree>
    <p:extLst>
      <p:ext uri="{BB962C8B-B14F-4D97-AF65-F5344CB8AC3E}">
        <p14:creationId xmlns:p14="http://schemas.microsoft.com/office/powerpoint/2010/main" val="4051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9294E8-B559-4909-AB7B-A783AB2C472D}"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80511-B97C-405B-B02B-29E6E7A139A1}" type="slidenum">
              <a:rPr lang="en-US" smtClean="0"/>
              <a:t>‹#›</a:t>
            </a:fld>
            <a:endParaRPr lang="en-US"/>
          </a:p>
        </p:txBody>
      </p:sp>
    </p:spTree>
    <p:extLst>
      <p:ext uri="{BB962C8B-B14F-4D97-AF65-F5344CB8AC3E}">
        <p14:creationId xmlns:p14="http://schemas.microsoft.com/office/powerpoint/2010/main" val="63932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9294E8-B559-4909-AB7B-A783AB2C472D}"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80511-B97C-405B-B02B-29E6E7A139A1}" type="slidenum">
              <a:rPr lang="en-US" smtClean="0"/>
              <a:t>‹#›</a:t>
            </a:fld>
            <a:endParaRPr lang="en-US"/>
          </a:p>
        </p:txBody>
      </p:sp>
    </p:spTree>
    <p:extLst>
      <p:ext uri="{BB962C8B-B14F-4D97-AF65-F5344CB8AC3E}">
        <p14:creationId xmlns:p14="http://schemas.microsoft.com/office/powerpoint/2010/main" val="382962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9294E8-B559-4909-AB7B-A783AB2C472D}" type="datetimeFigureOut">
              <a:rPr lang="en-US" smtClean="0"/>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B80511-B97C-405B-B02B-29E6E7A139A1}" type="slidenum">
              <a:rPr lang="en-US" smtClean="0"/>
              <a:t>‹#›</a:t>
            </a:fld>
            <a:endParaRPr lang="en-US"/>
          </a:p>
        </p:txBody>
      </p:sp>
    </p:spTree>
    <p:extLst>
      <p:ext uri="{BB962C8B-B14F-4D97-AF65-F5344CB8AC3E}">
        <p14:creationId xmlns:p14="http://schemas.microsoft.com/office/powerpoint/2010/main" val="45491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294E8-B559-4909-AB7B-A783AB2C472D}" type="datetimeFigureOut">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B80511-B97C-405B-B02B-29E6E7A139A1}" type="slidenum">
              <a:rPr lang="en-US" smtClean="0"/>
              <a:t>‹#›</a:t>
            </a:fld>
            <a:endParaRPr lang="en-US"/>
          </a:p>
        </p:txBody>
      </p:sp>
    </p:spTree>
    <p:extLst>
      <p:ext uri="{BB962C8B-B14F-4D97-AF65-F5344CB8AC3E}">
        <p14:creationId xmlns:p14="http://schemas.microsoft.com/office/powerpoint/2010/main" val="172788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294E8-B559-4909-AB7B-A783AB2C472D}" type="datetimeFigureOut">
              <a:rPr lang="en-US" smtClean="0"/>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B80511-B97C-405B-B02B-29E6E7A139A1}" type="slidenum">
              <a:rPr lang="en-US" smtClean="0"/>
              <a:t>‹#›</a:t>
            </a:fld>
            <a:endParaRPr lang="en-US"/>
          </a:p>
        </p:txBody>
      </p:sp>
    </p:spTree>
    <p:extLst>
      <p:ext uri="{BB962C8B-B14F-4D97-AF65-F5344CB8AC3E}">
        <p14:creationId xmlns:p14="http://schemas.microsoft.com/office/powerpoint/2010/main" val="400035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294E8-B559-4909-AB7B-A783AB2C472D}"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80511-B97C-405B-B02B-29E6E7A139A1}" type="slidenum">
              <a:rPr lang="en-US" smtClean="0"/>
              <a:t>‹#›</a:t>
            </a:fld>
            <a:endParaRPr lang="en-US"/>
          </a:p>
        </p:txBody>
      </p:sp>
    </p:spTree>
    <p:extLst>
      <p:ext uri="{BB962C8B-B14F-4D97-AF65-F5344CB8AC3E}">
        <p14:creationId xmlns:p14="http://schemas.microsoft.com/office/powerpoint/2010/main" val="170195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294E8-B559-4909-AB7B-A783AB2C472D}"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80511-B97C-405B-B02B-29E6E7A139A1}" type="slidenum">
              <a:rPr lang="en-US" smtClean="0"/>
              <a:t>‹#›</a:t>
            </a:fld>
            <a:endParaRPr lang="en-US"/>
          </a:p>
        </p:txBody>
      </p:sp>
    </p:spTree>
    <p:extLst>
      <p:ext uri="{BB962C8B-B14F-4D97-AF65-F5344CB8AC3E}">
        <p14:creationId xmlns:p14="http://schemas.microsoft.com/office/powerpoint/2010/main" val="290062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294E8-B559-4909-AB7B-A783AB2C472D}" type="datetimeFigureOut">
              <a:rPr lang="en-US" smtClean="0"/>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80511-B97C-405B-B02B-29E6E7A139A1}" type="slidenum">
              <a:rPr lang="en-US" smtClean="0"/>
              <a:t>‹#›</a:t>
            </a:fld>
            <a:endParaRPr lang="en-US"/>
          </a:p>
        </p:txBody>
      </p:sp>
    </p:spTree>
    <p:extLst>
      <p:ext uri="{BB962C8B-B14F-4D97-AF65-F5344CB8AC3E}">
        <p14:creationId xmlns:p14="http://schemas.microsoft.com/office/powerpoint/2010/main" val="2684227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Valuation of Real Estate</a:t>
            </a:r>
            <a:endParaRPr lang="en-US" dirty="0"/>
          </a:p>
        </p:txBody>
      </p:sp>
      <p:sp>
        <p:nvSpPr>
          <p:cNvPr id="3" name="Subtitle 2"/>
          <p:cNvSpPr>
            <a:spLocks noGrp="1"/>
          </p:cNvSpPr>
          <p:nvPr>
            <p:ph type="subTitle" idx="1"/>
          </p:nvPr>
        </p:nvSpPr>
        <p:spPr/>
        <p:txBody>
          <a:bodyPr/>
          <a:lstStyle/>
          <a:p>
            <a:r>
              <a:rPr lang="en-US" dirty="0" smtClean="0"/>
              <a:t>By Norm G. Miller</a:t>
            </a:r>
          </a:p>
          <a:p>
            <a:r>
              <a:rPr lang="en-US" dirty="0" smtClean="0"/>
              <a:t>University of San Diego</a:t>
            </a:r>
          </a:p>
          <a:p>
            <a:r>
              <a:rPr lang="en-US" dirty="0" smtClean="0"/>
              <a:t>nmiller@sandiego.edu</a:t>
            </a:r>
            <a:endParaRPr lang="en-US" dirty="0"/>
          </a:p>
        </p:txBody>
      </p:sp>
    </p:spTree>
    <p:extLst>
      <p:ext uri="{BB962C8B-B14F-4D97-AF65-F5344CB8AC3E}">
        <p14:creationId xmlns:p14="http://schemas.microsoft.com/office/powerpoint/2010/main" val="144691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4300" y="76200"/>
            <a:ext cx="8610600" cy="1219200"/>
          </a:xfrm>
        </p:spPr>
        <p:txBody>
          <a:bodyPr>
            <a:normAutofit fontScale="90000"/>
          </a:bodyPr>
          <a:lstStyle/>
          <a:p>
            <a:pPr>
              <a:buFont typeface="Wingdings" pitchFamily="2" charset="2"/>
              <a:buNone/>
              <a:defRPr/>
            </a:pPr>
            <a:r>
              <a:rPr lang="en-US" sz="2800" b="0" dirty="0"/>
              <a:t>Properties are overvalued when markets are </a:t>
            </a:r>
            <a:r>
              <a:rPr lang="en-US" sz="2800" b="0" dirty="0" smtClean="0"/>
              <a:t>going</a:t>
            </a:r>
            <a:br>
              <a:rPr lang="en-US" sz="2800" b="0" dirty="0" smtClean="0"/>
            </a:br>
            <a:r>
              <a:rPr lang="en-US" sz="2800" b="0" dirty="0" smtClean="0"/>
              <a:t> </a:t>
            </a:r>
            <a:r>
              <a:rPr lang="en-US" sz="2800" b="0" dirty="0"/>
              <a:t>down…. </a:t>
            </a:r>
            <a:r>
              <a:rPr lang="en-US" sz="2400" b="0" dirty="0"/>
              <a:t>although the bias tends to be negative as </a:t>
            </a:r>
            <a:r>
              <a:rPr lang="en-US" sz="2400" b="0" dirty="0" smtClean="0"/>
              <a:t>there</a:t>
            </a:r>
            <a:br>
              <a:rPr lang="en-US" sz="2400" b="0" dirty="0" smtClean="0"/>
            </a:br>
            <a:r>
              <a:rPr lang="en-US" sz="2400" b="0" dirty="0" smtClean="0"/>
              <a:t> </a:t>
            </a:r>
            <a:r>
              <a:rPr lang="en-US" sz="2400" b="0" dirty="0"/>
              <a:t>is less penalty </a:t>
            </a:r>
            <a:r>
              <a:rPr lang="en-US" sz="2400" b="0" dirty="0" smtClean="0"/>
              <a:t>especially now for </a:t>
            </a:r>
            <a:r>
              <a:rPr lang="en-US" sz="2400" b="0" dirty="0"/>
              <a:t>a low value error.</a:t>
            </a:r>
          </a:p>
        </p:txBody>
      </p:sp>
      <p:sp>
        <p:nvSpPr>
          <p:cNvPr id="23555" name="Rectangle 3"/>
          <p:cNvSpPr>
            <a:spLocks noGrp="1" noChangeArrowheads="1"/>
          </p:cNvSpPr>
          <p:nvPr>
            <p:ph type="body" idx="1"/>
          </p:nvPr>
        </p:nvSpPr>
        <p:spPr>
          <a:xfrm>
            <a:off x="88900" y="1312863"/>
            <a:ext cx="8661400" cy="5370512"/>
          </a:xfrm>
        </p:spPr>
        <p:txBody>
          <a:bodyPr/>
          <a:lstStyle/>
          <a:p>
            <a:pPr>
              <a:buClr>
                <a:schemeClr val="tx1"/>
              </a:buClr>
              <a:buFont typeface="Wingdings" pitchFamily="2" charset="2"/>
              <a:buNone/>
            </a:pPr>
            <a:r>
              <a:rPr lang="en-US" altLang="en-US" smtClean="0">
                <a:latin typeface="Arial" charset="0"/>
                <a:cs typeface="Arial" charset="0"/>
              </a:rPr>
              <a:t>Price</a:t>
            </a:r>
          </a:p>
        </p:txBody>
      </p:sp>
      <p:sp>
        <p:nvSpPr>
          <p:cNvPr id="23556" name="Line 4"/>
          <p:cNvSpPr>
            <a:spLocks noChangeShapeType="1"/>
          </p:cNvSpPr>
          <p:nvPr/>
        </p:nvSpPr>
        <p:spPr bwMode="auto">
          <a:xfrm>
            <a:off x="762000" y="2133600"/>
            <a:ext cx="0" cy="4114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762000" y="6248400"/>
            <a:ext cx="6477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Line 6"/>
          <p:cNvSpPr>
            <a:spLocks noChangeShapeType="1"/>
          </p:cNvSpPr>
          <p:nvPr/>
        </p:nvSpPr>
        <p:spPr bwMode="auto">
          <a:xfrm>
            <a:off x="1143000" y="4038600"/>
            <a:ext cx="5638800" cy="1676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Text Box 7"/>
          <p:cNvSpPr txBox="1">
            <a:spLocks noChangeArrowheads="1"/>
          </p:cNvSpPr>
          <p:nvPr/>
        </p:nvSpPr>
        <p:spPr bwMode="auto">
          <a:xfrm>
            <a:off x="6858000" y="5029200"/>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2400">
                <a:latin typeface="Times New Roman" pitchFamily="18" charset="0"/>
              </a:rPr>
              <a:t>Market Trend</a:t>
            </a:r>
          </a:p>
        </p:txBody>
      </p:sp>
      <p:sp>
        <p:nvSpPr>
          <p:cNvPr id="23560" name="AutoShape 8"/>
          <p:cNvSpPr>
            <a:spLocks noChangeArrowheads="1"/>
          </p:cNvSpPr>
          <p:nvPr/>
        </p:nvSpPr>
        <p:spPr bwMode="auto">
          <a:xfrm>
            <a:off x="6553200" y="3200400"/>
            <a:ext cx="1676400" cy="1219200"/>
          </a:xfrm>
          <a:prstGeom prst="wedgeRectCallout">
            <a:avLst>
              <a:gd name="adj1" fmla="val -51139"/>
              <a:gd name="adj2" fmla="val 144139"/>
            </a:avLst>
          </a:prstGeom>
          <a:solidFill>
            <a:srgbClr val="91C400"/>
          </a:solidFill>
          <a:ln w="9525">
            <a:solidFill>
              <a:schemeClr val="tx1"/>
            </a:solidFill>
            <a:miter lim="800000"/>
            <a:headEnd/>
            <a:tailEnd/>
          </a:ln>
        </p:spPr>
        <p:txBody>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400">
                <a:solidFill>
                  <a:schemeClr val="accent2"/>
                </a:solidFill>
                <a:latin typeface="Times New Roman" pitchFamily="18" charset="0"/>
              </a:rPr>
              <a:t>Appraised value based on comps</a:t>
            </a:r>
          </a:p>
        </p:txBody>
      </p:sp>
      <p:sp>
        <p:nvSpPr>
          <p:cNvPr id="23561" name="AutoShape 9"/>
          <p:cNvSpPr>
            <a:spLocks noChangeArrowheads="1"/>
          </p:cNvSpPr>
          <p:nvPr/>
        </p:nvSpPr>
        <p:spPr bwMode="auto">
          <a:xfrm>
            <a:off x="1066800" y="42672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62" name="AutoShape 10"/>
          <p:cNvSpPr>
            <a:spLocks noChangeArrowheads="1"/>
          </p:cNvSpPr>
          <p:nvPr/>
        </p:nvSpPr>
        <p:spPr bwMode="auto">
          <a:xfrm>
            <a:off x="3200400" y="42672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63" name="AutoShape 11"/>
          <p:cNvSpPr>
            <a:spLocks noChangeArrowheads="1"/>
          </p:cNvSpPr>
          <p:nvPr/>
        </p:nvSpPr>
        <p:spPr bwMode="auto">
          <a:xfrm>
            <a:off x="2362200" y="48006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64" name="AutoShape 12"/>
          <p:cNvSpPr>
            <a:spLocks noChangeArrowheads="1"/>
          </p:cNvSpPr>
          <p:nvPr/>
        </p:nvSpPr>
        <p:spPr bwMode="auto">
          <a:xfrm>
            <a:off x="2971800" y="44958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65" name="AutoShape 13"/>
          <p:cNvSpPr>
            <a:spLocks noChangeArrowheads="1"/>
          </p:cNvSpPr>
          <p:nvPr/>
        </p:nvSpPr>
        <p:spPr bwMode="auto">
          <a:xfrm>
            <a:off x="3505200" y="44196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66" name="AutoShape 14"/>
          <p:cNvSpPr>
            <a:spLocks noChangeArrowheads="1"/>
          </p:cNvSpPr>
          <p:nvPr/>
        </p:nvSpPr>
        <p:spPr bwMode="auto">
          <a:xfrm>
            <a:off x="4114800" y="48006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67" name="AutoShape 15"/>
          <p:cNvSpPr>
            <a:spLocks noChangeArrowheads="1"/>
          </p:cNvSpPr>
          <p:nvPr/>
        </p:nvSpPr>
        <p:spPr bwMode="auto">
          <a:xfrm>
            <a:off x="4419600" y="51054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68" name="AutoShape 16"/>
          <p:cNvSpPr>
            <a:spLocks noChangeArrowheads="1"/>
          </p:cNvSpPr>
          <p:nvPr/>
        </p:nvSpPr>
        <p:spPr bwMode="auto">
          <a:xfrm>
            <a:off x="4800600" y="52578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69" name="AutoShape 17"/>
          <p:cNvSpPr>
            <a:spLocks noChangeArrowheads="1"/>
          </p:cNvSpPr>
          <p:nvPr/>
        </p:nvSpPr>
        <p:spPr bwMode="auto">
          <a:xfrm>
            <a:off x="5181600" y="52578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70" name="AutoShape 18"/>
          <p:cNvSpPr>
            <a:spLocks noChangeArrowheads="1"/>
          </p:cNvSpPr>
          <p:nvPr/>
        </p:nvSpPr>
        <p:spPr bwMode="auto">
          <a:xfrm>
            <a:off x="5562600" y="50292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71" name="AutoShape 19"/>
          <p:cNvSpPr>
            <a:spLocks noChangeArrowheads="1"/>
          </p:cNvSpPr>
          <p:nvPr/>
        </p:nvSpPr>
        <p:spPr bwMode="auto">
          <a:xfrm>
            <a:off x="5740400" y="56007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72" name="AutoShape 20"/>
          <p:cNvSpPr>
            <a:spLocks noChangeArrowheads="1"/>
          </p:cNvSpPr>
          <p:nvPr/>
        </p:nvSpPr>
        <p:spPr bwMode="auto">
          <a:xfrm>
            <a:off x="5867400" y="52197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73" name="AutoShape 21"/>
          <p:cNvSpPr>
            <a:spLocks noChangeArrowheads="1"/>
          </p:cNvSpPr>
          <p:nvPr/>
        </p:nvSpPr>
        <p:spPr bwMode="auto">
          <a:xfrm>
            <a:off x="6172200" y="57150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74" name="AutoShape 22"/>
          <p:cNvSpPr>
            <a:spLocks noChangeArrowheads="1"/>
          </p:cNvSpPr>
          <p:nvPr/>
        </p:nvSpPr>
        <p:spPr bwMode="auto">
          <a:xfrm>
            <a:off x="1676400" y="43434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75" name="AutoShape 23"/>
          <p:cNvSpPr>
            <a:spLocks noChangeArrowheads="1"/>
          </p:cNvSpPr>
          <p:nvPr/>
        </p:nvSpPr>
        <p:spPr bwMode="auto">
          <a:xfrm>
            <a:off x="2057400" y="38100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76" name="AutoShape 24"/>
          <p:cNvSpPr>
            <a:spLocks noChangeArrowheads="1"/>
          </p:cNvSpPr>
          <p:nvPr/>
        </p:nvSpPr>
        <p:spPr bwMode="auto">
          <a:xfrm>
            <a:off x="1676400" y="37338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77" name="AutoShape 25"/>
          <p:cNvSpPr>
            <a:spLocks noChangeArrowheads="1"/>
          </p:cNvSpPr>
          <p:nvPr/>
        </p:nvSpPr>
        <p:spPr bwMode="auto">
          <a:xfrm>
            <a:off x="2057400" y="44958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78" name="AutoShape 26"/>
          <p:cNvSpPr>
            <a:spLocks noChangeArrowheads="1"/>
          </p:cNvSpPr>
          <p:nvPr/>
        </p:nvSpPr>
        <p:spPr bwMode="auto">
          <a:xfrm>
            <a:off x="1752600" y="40386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79" name="AutoShape 27"/>
          <p:cNvSpPr>
            <a:spLocks noChangeArrowheads="1"/>
          </p:cNvSpPr>
          <p:nvPr/>
        </p:nvSpPr>
        <p:spPr bwMode="auto">
          <a:xfrm>
            <a:off x="2667000" y="49530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80" name="AutoShape 28"/>
          <p:cNvSpPr>
            <a:spLocks noChangeArrowheads="1"/>
          </p:cNvSpPr>
          <p:nvPr/>
        </p:nvSpPr>
        <p:spPr bwMode="auto">
          <a:xfrm>
            <a:off x="6616700" y="59436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81" name="AutoShape 29"/>
          <p:cNvSpPr>
            <a:spLocks noChangeArrowheads="1"/>
          </p:cNvSpPr>
          <p:nvPr/>
        </p:nvSpPr>
        <p:spPr bwMode="auto">
          <a:xfrm>
            <a:off x="5562600" y="53340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82" name="AutoShape 30"/>
          <p:cNvSpPr>
            <a:spLocks noChangeArrowheads="1"/>
          </p:cNvSpPr>
          <p:nvPr/>
        </p:nvSpPr>
        <p:spPr bwMode="auto">
          <a:xfrm>
            <a:off x="1295400" y="38862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83" name="AutoShape 31"/>
          <p:cNvSpPr>
            <a:spLocks noChangeArrowheads="1"/>
          </p:cNvSpPr>
          <p:nvPr/>
        </p:nvSpPr>
        <p:spPr bwMode="auto">
          <a:xfrm>
            <a:off x="3733800" y="46482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3584" name="AutoShape 32"/>
          <p:cNvSpPr>
            <a:spLocks noChangeArrowheads="1"/>
          </p:cNvSpPr>
          <p:nvPr/>
        </p:nvSpPr>
        <p:spPr bwMode="auto">
          <a:xfrm>
            <a:off x="1371600" y="3124200"/>
            <a:ext cx="1676400" cy="533400"/>
          </a:xfrm>
          <a:prstGeom prst="wedgeRectCallout">
            <a:avLst>
              <a:gd name="adj1" fmla="val 59565"/>
              <a:gd name="adj2" fmla="val 169644"/>
            </a:avLst>
          </a:prstGeom>
          <a:solidFill>
            <a:srgbClr val="91C400"/>
          </a:solidFill>
          <a:ln w="9525">
            <a:solidFill>
              <a:schemeClr val="tx1"/>
            </a:solidFill>
            <a:miter lim="800000"/>
            <a:headEnd/>
            <a:tailEnd/>
          </a:ln>
        </p:spPr>
        <p:txBody>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400">
                <a:solidFill>
                  <a:schemeClr val="accent2"/>
                </a:solidFill>
                <a:latin typeface="Times New Roman" pitchFamily="18" charset="0"/>
              </a:rPr>
              <a:t>Actual sales </a:t>
            </a:r>
          </a:p>
        </p:txBody>
      </p:sp>
      <p:sp>
        <p:nvSpPr>
          <p:cNvPr id="23585" name="TextBox 1"/>
          <p:cNvSpPr txBox="1">
            <a:spLocks noChangeArrowheads="1"/>
          </p:cNvSpPr>
          <p:nvPr/>
        </p:nvSpPr>
        <p:spPr bwMode="auto">
          <a:xfrm>
            <a:off x="7467600" y="61722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2800" b="1">
                <a:latin typeface="Corbel" pitchFamily="34" charset="0"/>
              </a:rPr>
              <a:t>Time</a:t>
            </a:r>
            <a:endParaRPr lang="en-US" altLang="en-US" sz="1800" b="1">
              <a:latin typeface="Corbel" pitchFamily="34" charset="0"/>
            </a:endParaRPr>
          </a:p>
        </p:txBody>
      </p:sp>
      <p:sp>
        <p:nvSpPr>
          <p:cNvPr id="2" name="Rectangular Callout 1"/>
          <p:cNvSpPr/>
          <p:nvPr/>
        </p:nvSpPr>
        <p:spPr>
          <a:xfrm>
            <a:off x="8077200" y="5486400"/>
            <a:ext cx="838200" cy="457200"/>
          </a:xfrm>
          <a:prstGeom prst="wedgeRectCallout">
            <a:avLst>
              <a:gd name="adj1" fmla="val -190530"/>
              <a:gd name="adj2" fmla="val 680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New Listing</a:t>
            </a:r>
          </a:p>
        </p:txBody>
      </p:sp>
    </p:spTree>
    <p:extLst>
      <p:ext uri="{BB962C8B-B14F-4D97-AF65-F5344CB8AC3E}">
        <p14:creationId xmlns:p14="http://schemas.microsoft.com/office/powerpoint/2010/main" val="2934825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152400"/>
            <a:ext cx="8610600" cy="1206500"/>
          </a:xfrm>
        </p:spPr>
        <p:txBody>
          <a:bodyPr/>
          <a:lstStyle/>
          <a:p>
            <a:r>
              <a:rPr lang="en-US" altLang="en-US" sz="3600" smtClean="0">
                <a:latin typeface="Arial Black" pitchFamily="34" charset="0"/>
                <a:cs typeface="Times New Roman" pitchFamily="18" charset="0"/>
              </a:rPr>
              <a:t>A word on the Importance of Price and Value Information</a:t>
            </a:r>
            <a:endParaRPr lang="en-US" altLang="en-US" smtClean="0">
              <a:latin typeface="Arial Black" pitchFamily="34" charset="0"/>
              <a:cs typeface="Arial" charset="0"/>
            </a:endParaRPr>
          </a:p>
        </p:txBody>
      </p:sp>
      <p:sp>
        <p:nvSpPr>
          <p:cNvPr id="24579" name="Text Box 3"/>
          <p:cNvSpPr txBox="1">
            <a:spLocks noChangeArrowheads="1"/>
          </p:cNvSpPr>
          <p:nvPr/>
        </p:nvSpPr>
        <p:spPr bwMode="auto">
          <a:xfrm>
            <a:off x="1143000" y="6613525"/>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5364" name="Text Box 4"/>
          <p:cNvSpPr txBox="1">
            <a:spLocks noChangeArrowheads="1"/>
          </p:cNvSpPr>
          <p:nvPr/>
        </p:nvSpPr>
        <p:spPr bwMode="auto">
          <a:xfrm>
            <a:off x="152400" y="1447800"/>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
                <a:schemeClr val="tx2"/>
              </a:buClr>
              <a:buSzPct val="110000"/>
              <a:buFont typeface="Symbol" pitchFamily="18" charset="2"/>
              <a:buChar char="¨"/>
            </a:pPr>
            <a:r>
              <a:rPr lang="en-US" altLang="en-US" sz="2800">
                <a:latin typeface="Corbel" pitchFamily="34" charset="0"/>
                <a:cs typeface="Times New Roman" pitchFamily="18" charset="0"/>
              </a:rPr>
              <a:t>Access to accurate data like CoStar is enormously beneficial.</a:t>
            </a:r>
          </a:p>
          <a:p>
            <a:pPr>
              <a:spcBef>
                <a:spcPct val="0"/>
              </a:spcBef>
              <a:buClr>
                <a:schemeClr val="tx2"/>
              </a:buClr>
              <a:buSzPct val="110000"/>
              <a:buFont typeface="Symbol" pitchFamily="18" charset="2"/>
              <a:buChar char="¨"/>
            </a:pPr>
            <a:endParaRPr lang="en-US" altLang="en-US" sz="2800">
              <a:latin typeface="Corbel" pitchFamily="34" charset="0"/>
              <a:cs typeface="Times New Roman" pitchFamily="18" charset="0"/>
            </a:endParaRPr>
          </a:p>
          <a:p>
            <a:pPr>
              <a:spcBef>
                <a:spcPct val="0"/>
              </a:spcBef>
              <a:buClr>
                <a:schemeClr val="tx2"/>
              </a:buClr>
              <a:buSzPct val="110000"/>
              <a:buFontTx/>
              <a:buNone/>
            </a:pPr>
            <a:r>
              <a:rPr lang="en-US" altLang="en-US" sz="2800" b="1" i="1">
                <a:latin typeface="Corbel" pitchFamily="34" charset="0"/>
                <a:cs typeface="Times New Roman" pitchFamily="18" charset="0"/>
              </a:rPr>
              <a:t>  The transparency of the US markets helps produce more efficient markets with narrower price ranges. </a:t>
            </a:r>
          </a:p>
          <a:p>
            <a:pPr>
              <a:spcBef>
                <a:spcPct val="0"/>
              </a:spcBef>
              <a:buClr>
                <a:schemeClr val="tx2"/>
              </a:buClr>
              <a:buSzPct val="110000"/>
              <a:buFontTx/>
              <a:buNone/>
            </a:pPr>
            <a:endParaRPr lang="en-US" altLang="en-US" sz="2800" b="1" i="1">
              <a:latin typeface="Corbel" pitchFamily="34" charset="0"/>
              <a:cs typeface="Times New Roman" pitchFamily="18" charset="0"/>
            </a:endParaRPr>
          </a:p>
          <a:p>
            <a:pPr>
              <a:spcBef>
                <a:spcPct val="0"/>
              </a:spcBef>
              <a:buClr>
                <a:schemeClr val="tx2"/>
              </a:buClr>
              <a:buSzPct val="110000"/>
              <a:buFont typeface="Symbol" pitchFamily="18" charset="2"/>
              <a:buChar char="¨"/>
            </a:pPr>
            <a:r>
              <a:rPr lang="en-US" altLang="en-US" sz="2800">
                <a:latin typeface="Corbel" pitchFamily="34" charset="0"/>
                <a:cs typeface="Times New Roman" pitchFamily="18" charset="0"/>
              </a:rPr>
              <a:t>Knowing "value" is essential to the working of a free and open economy and essential for financing.</a:t>
            </a:r>
          </a:p>
          <a:p>
            <a:pPr>
              <a:spcBef>
                <a:spcPct val="0"/>
              </a:spcBef>
              <a:buClr>
                <a:schemeClr val="tx2"/>
              </a:buClr>
              <a:buSzPct val="110000"/>
              <a:buFont typeface="Symbol" pitchFamily="18" charset="2"/>
              <a:buChar char="¨"/>
            </a:pPr>
            <a:endParaRPr lang="en-US" altLang="en-US" sz="2800">
              <a:latin typeface="Corbel" pitchFamily="34" charset="0"/>
              <a:cs typeface="Times New Roman" pitchFamily="18" charset="0"/>
            </a:endParaRPr>
          </a:p>
          <a:p>
            <a:pPr>
              <a:spcBef>
                <a:spcPct val="0"/>
              </a:spcBef>
              <a:buClr>
                <a:schemeClr val="tx2"/>
              </a:buClr>
              <a:buSzPct val="110000"/>
              <a:buFont typeface="Symbol" pitchFamily="18" charset="2"/>
              <a:buChar char="¨"/>
            </a:pPr>
            <a:r>
              <a:rPr lang="en-US" altLang="en-US" sz="2800">
                <a:latin typeface="Corbel" pitchFamily="34" charset="0"/>
                <a:cs typeface="Times New Roman" pitchFamily="18" charset="0"/>
              </a:rPr>
              <a:t>Yet, in most countries of the world, the non-industrialized nations, such data does not exist which is why most countries have no mortgage markets.</a:t>
            </a:r>
            <a:endParaRPr lang="en-US" altLang="en-US" sz="2400">
              <a:latin typeface="Arial Black" pitchFamily="34" charset="0"/>
              <a:cs typeface="Times New Roman" pitchFamily="18" charset="0"/>
            </a:endParaRPr>
          </a:p>
          <a:p>
            <a:pPr>
              <a:spcBef>
                <a:spcPct val="0"/>
              </a:spcBef>
              <a:buClr>
                <a:schemeClr val="tx2"/>
              </a:buClr>
              <a:buSzPct val="110000"/>
              <a:buFont typeface="Symbol" pitchFamily="18" charset="2"/>
              <a:buNone/>
            </a:pPr>
            <a:endParaRPr lang="en-US" altLang="en-US" sz="2400">
              <a:solidFill>
                <a:schemeClr val="bg1"/>
              </a:solidFill>
              <a:latin typeface="Arial Black" pitchFamily="34" charset="0"/>
              <a:cs typeface="Times New Roman" pitchFamily="18" charset="0"/>
            </a:endParaRPr>
          </a:p>
        </p:txBody>
      </p:sp>
    </p:spTree>
    <p:extLst>
      <p:ext uri="{BB962C8B-B14F-4D97-AF65-F5344CB8AC3E}">
        <p14:creationId xmlns:p14="http://schemas.microsoft.com/office/powerpoint/2010/main" val="97098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4">
                                            <p:txEl>
                                              <p:pRg st="2" end="2"/>
                                            </p:txEl>
                                          </p:spTgt>
                                        </p:tgtEl>
                                        <p:attrNameLst>
                                          <p:attrName>style.visibility</p:attrName>
                                        </p:attrNameLst>
                                      </p:cBhvr>
                                      <p:to>
                                        <p:strVal val="visible"/>
                                      </p:to>
                                    </p:set>
                                    <p:anim calcmode="lin" valueType="num">
                                      <p:cBhvr additive="base">
                                        <p:cTn id="13" dur="500" fill="hold"/>
                                        <p:tgtEl>
                                          <p:spTgt spid="1536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364">
                                            <p:txEl>
                                              <p:pRg st="4" end="4"/>
                                            </p:txEl>
                                          </p:spTgt>
                                        </p:tgtEl>
                                        <p:attrNameLst>
                                          <p:attrName>style.visibility</p:attrName>
                                        </p:attrNameLst>
                                      </p:cBhvr>
                                      <p:to>
                                        <p:strVal val="visible"/>
                                      </p:to>
                                    </p:set>
                                    <p:anim calcmode="lin" valueType="num">
                                      <p:cBhvr additive="base">
                                        <p:cTn id="19" dur="500" fill="hold"/>
                                        <p:tgtEl>
                                          <p:spTgt spid="1536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5364">
                                            <p:txEl>
                                              <p:pRg st="6" end="6"/>
                                            </p:txEl>
                                          </p:spTgt>
                                        </p:tgtEl>
                                        <p:attrNameLst>
                                          <p:attrName>style.visibility</p:attrName>
                                        </p:attrNameLst>
                                      </p:cBhvr>
                                      <p:to>
                                        <p:strVal val="visible"/>
                                      </p:to>
                                    </p:set>
                                    <p:anim calcmode="lin" valueType="num">
                                      <p:cBhvr additive="base">
                                        <p:cTn id="25" dur="500" fill="hold"/>
                                        <p:tgtEl>
                                          <p:spTgt spid="1536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 y="228600"/>
            <a:ext cx="7772400" cy="685800"/>
          </a:xfrm>
        </p:spPr>
        <p:txBody>
          <a:bodyPr>
            <a:normAutofit fontScale="90000"/>
          </a:bodyPr>
          <a:lstStyle/>
          <a:p>
            <a:r>
              <a:rPr lang="en-US" altLang="en-US" smtClean="0">
                <a:latin typeface="Arial Black" pitchFamily="34" charset="0"/>
                <a:cs typeface="Arial" charset="0"/>
              </a:rPr>
              <a:t>Traditional Methods of Valuation</a:t>
            </a:r>
          </a:p>
        </p:txBody>
      </p:sp>
      <p:sp>
        <p:nvSpPr>
          <p:cNvPr id="25603" name="Text Box 3"/>
          <p:cNvSpPr txBox="1">
            <a:spLocks noChangeArrowheads="1"/>
          </p:cNvSpPr>
          <p:nvPr/>
        </p:nvSpPr>
        <p:spPr bwMode="auto">
          <a:xfrm>
            <a:off x="1143000" y="6613525"/>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6388" name="Text Box 4"/>
          <p:cNvSpPr txBox="1">
            <a:spLocks noChangeArrowheads="1"/>
          </p:cNvSpPr>
          <p:nvPr/>
        </p:nvSpPr>
        <p:spPr bwMode="auto">
          <a:xfrm>
            <a:off x="12700" y="1143000"/>
            <a:ext cx="8610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
                <a:schemeClr val="tx2"/>
              </a:buClr>
              <a:buSzPct val="110000"/>
              <a:buFont typeface="Symbol" pitchFamily="18" charset="2"/>
              <a:buChar char="¨"/>
            </a:pPr>
            <a:r>
              <a:rPr lang="en-US" altLang="en-US" sz="2800">
                <a:latin typeface="Corbel" pitchFamily="34" charset="0"/>
                <a:cs typeface="Times New Roman" pitchFamily="18" charset="0"/>
              </a:rPr>
              <a:t>Market or Sales Comparison</a:t>
            </a:r>
            <a:r>
              <a:rPr lang="en-US" altLang="en-US" sz="2400">
                <a:latin typeface="Corbel" pitchFamily="34" charset="0"/>
                <a:cs typeface="Times New Roman" pitchFamily="18" charset="0"/>
              </a:rPr>
              <a:t> 	</a:t>
            </a:r>
          </a:p>
          <a:p>
            <a:pPr>
              <a:spcBef>
                <a:spcPct val="0"/>
              </a:spcBef>
              <a:buClr>
                <a:schemeClr val="tx2"/>
              </a:buClr>
              <a:buSzPct val="110000"/>
              <a:buFont typeface="Symbol" pitchFamily="18" charset="2"/>
              <a:buNone/>
            </a:pPr>
            <a:r>
              <a:rPr lang="en-US" altLang="en-US" sz="2400">
                <a:latin typeface="Corbel" pitchFamily="34" charset="0"/>
                <a:cs typeface="Times New Roman" pitchFamily="18" charset="0"/>
              </a:rPr>
              <a:t>	Compare the subject property being appraised to similar comparable properties or "comps" that have sold recently or near the date of the appraisal.</a:t>
            </a:r>
          </a:p>
          <a:p>
            <a:pPr>
              <a:spcBef>
                <a:spcPct val="0"/>
              </a:spcBef>
              <a:buClr>
                <a:schemeClr val="tx2"/>
              </a:buClr>
              <a:buSzPct val="110000"/>
              <a:buFont typeface="Symbol" pitchFamily="18" charset="2"/>
              <a:buNone/>
            </a:pPr>
            <a:endParaRPr lang="en-US" altLang="en-US" sz="2400">
              <a:latin typeface="Corbel" pitchFamily="34" charset="0"/>
              <a:cs typeface="Times New Roman" pitchFamily="18" charset="0"/>
            </a:endParaRPr>
          </a:p>
          <a:p>
            <a:pPr>
              <a:spcBef>
                <a:spcPct val="0"/>
              </a:spcBef>
              <a:buClr>
                <a:schemeClr val="tx2"/>
              </a:buClr>
              <a:buSzPct val="110000"/>
              <a:buFont typeface="Symbol" pitchFamily="18" charset="2"/>
              <a:buChar char="¨"/>
            </a:pPr>
            <a:r>
              <a:rPr lang="en-US" altLang="en-US" sz="2800">
                <a:latin typeface="Corbel" pitchFamily="34" charset="0"/>
                <a:cs typeface="Times New Roman" pitchFamily="18" charset="0"/>
              </a:rPr>
              <a:t>Cost Approach 	</a:t>
            </a:r>
          </a:p>
          <a:p>
            <a:pPr>
              <a:spcBef>
                <a:spcPct val="0"/>
              </a:spcBef>
              <a:buClr>
                <a:schemeClr val="tx2"/>
              </a:buClr>
              <a:buSzPct val="110000"/>
              <a:buFont typeface="Symbol" pitchFamily="18" charset="2"/>
              <a:buNone/>
            </a:pPr>
            <a:r>
              <a:rPr lang="en-US" altLang="en-US" sz="2400">
                <a:latin typeface="Corbel" pitchFamily="34" charset="0"/>
                <a:cs typeface="Times New Roman" pitchFamily="18" charset="0"/>
              </a:rPr>
              <a:t>	Compare subject property to the cost to build new, less accrued depreciation for wear and tear and obsolescence plus the value of the site at highest and best use.  (Most miss-used approach)</a:t>
            </a:r>
          </a:p>
          <a:p>
            <a:pPr>
              <a:spcBef>
                <a:spcPct val="0"/>
              </a:spcBef>
              <a:buClr>
                <a:schemeClr val="tx2"/>
              </a:buClr>
              <a:buSzPct val="110000"/>
              <a:buFont typeface="Symbol" pitchFamily="18" charset="2"/>
              <a:buNone/>
            </a:pPr>
            <a:endParaRPr lang="en-US" altLang="en-US" sz="2400">
              <a:latin typeface="Corbel" pitchFamily="34" charset="0"/>
              <a:cs typeface="Times New Roman" pitchFamily="18" charset="0"/>
            </a:endParaRPr>
          </a:p>
          <a:p>
            <a:pPr>
              <a:spcBef>
                <a:spcPct val="0"/>
              </a:spcBef>
              <a:buClr>
                <a:schemeClr val="tx2"/>
              </a:buClr>
              <a:buSzPct val="110000"/>
              <a:buFont typeface="Symbol" pitchFamily="18" charset="2"/>
              <a:buChar char="¨"/>
            </a:pPr>
            <a:r>
              <a:rPr lang="en-US" altLang="en-US" sz="2800">
                <a:latin typeface="Corbel" pitchFamily="34" charset="0"/>
                <a:cs typeface="Times New Roman" pitchFamily="18" charset="0"/>
              </a:rPr>
              <a:t>Income Approach</a:t>
            </a:r>
            <a:r>
              <a:rPr lang="en-US" altLang="en-US" sz="2400">
                <a:latin typeface="Corbel" pitchFamily="34" charset="0"/>
                <a:cs typeface="Times New Roman" pitchFamily="18" charset="0"/>
              </a:rPr>
              <a:t> </a:t>
            </a:r>
          </a:p>
          <a:p>
            <a:pPr>
              <a:spcBef>
                <a:spcPct val="0"/>
              </a:spcBef>
              <a:buClr>
                <a:schemeClr val="tx2"/>
              </a:buClr>
              <a:buSzPct val="110000"/>
              <a:buFont typeface="Symbol" pitchFamily="18" charset="2"/>
              <a:buNone/>
            </a:pPr>
            <a:r>
              <a:rPr lang="en-US" altLang="en-US" sz="2400">
                <a:latin typeface="Corbel" pitchFamily="34" charset="0"/>
                <a:cs typeface="Times New Roman" pitchFamily="18" charset="0"/>
              </a:rPr>
              <a:t>	Discount future benefits to own the subject property using stabilized Net Operating Income, NOI and a capitalization rate, R.  Value, as V = NOI/R</a:t>
            </a:r>
          </a:p>
          <a:p>
            <a:pPr>
              <a:spcBef>
                <a:spcPct val="0"/>
              </a:spcBef>
              <a:buClr>
                <a:schemeClr val="tx2"/>
              </a:buClr>
              <a:buSzPct val="110000"/>
              <a:buFont typeface="Symbol" pitchFamily="18" charset="2"/>
              <a:buNone/>
            </a:pPr>
            <a:endParaRPr lang="en-US" altLang="en-US" sz="2400">
              <a:solidFill>
                <a:schemeClr val="bg1"/>
              </a:solidFill>
              <a:latin typeface="Corbel" pitchFamily="34" charset="0"/>
              <a:cs typeface="Times New Roman" pitchFamily="18" charset="0"/>
            </a:endParaRPr>
          </a:p>
          <a:p>
            <a:pPr>
              <a:spcBef>
                <a:spcPct val="0"/>
              </a:spcBef>
              <a:buClr>
                <a:schemeClr val="tx2"/>
              </a:buClr>
              <a:buSzPct val="110000"/>
              <a:buFont typeface="Symbol" pitchFamily="18" charset="2"/>
              <a:buNone/>
            </a:pPr>
            <a:endParaRPr lang="en-US" altLang="en-US" sz="2400">
              <a:latin typeface="Arial Black" pitchFamily="34" charset="0"/>
              <a:cs typeface="Times New Roman" pitchFamily="18" charset="0"/>
            </a:endParaRPr>
          </a:p>
          <a:p>
            <a:pPr>
              <a:spcBef>
                <a:spcPct val="0"/>
              </a:spcBef>
              <a:buClr>
                <a:schemeClr val="tx2"/>
              </a:buClr>
              <a:buSzPct val="110000"/>
              <a:buFont typeface="Symbol" pitchFamily="18" charset="2"/>
              <a:buNone/>
            </a:pPr>
            <a:endParaRPr lang="en-US" altLang="en-US" sz="2400">
              <a:latin typeface="Arial Black" pitchFamily="34" charset="0"/>
              <a:cs typeface="Times New Roman" pitchFamily="18" charset="0"/>
            </a:endParaRPr>
          </a:p>
          <a:p>
            <a:pPr>
              <a:spcBef>
                <a:spcPct val="0"/>
              </a:spcBef>
              <a:buClr>
                <a:schemeClr val="tx2"/>
              </a:buClr>
              <a:buSzPct val="110000"/>
              <a:buFont typeface="Symbol" pitchFamily="18" charset="2"/>
              <a:buNone/>
            </a:pPr>
            <a:endParaRPr lang="en-US" altLang="en-US" sz="2400">
              <a:latin typeface="Arial Black" pitchFamily="34" charset="0"/>
              <a:cs typeface="Times New Roman" pitchFamily="18" charset="0"/>
            </a:endParaRPr>
          </a:p>
        </p:txBody>
      </p:sp>
    </p:spTree>
    <p:extLst>
      <p:ext uri="{BB962C8B-B14F-4D97-AF65-F5344CB8AC3E}">
        <p14:creationId xmlns:p14="http://schemas.microsoft.com/office/powerpoint/2010/main" val="779324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 calcmode="lin" valueType="num">
                                      <p:cBhvr additive="base">
                                        <p:cTn id="11" dur="500" fill="hold"/>
                                        <p:tgtEl>
                                          <p:spTgt spid="1638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3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6388">
                                            <p:txEl>
                                              <p:pRg st="3" end="3"/>
                                            </p:txEl>
                                          </p:spTgt>
                                        </p:tgtEl>
                                        <p:attrNameLst>
                                          <p:attrName>style.visibility</p:attrName>
                                        </p:attrNameLst>
                                      </p:cBhvr>
                                      <p:to>
                                        <p:strVal val="visible"/>
                                      </p:to>
                                    </p:set>
                                    <p:anim calcmode="lin" valueType="num">
                                      <p:cBhvr additive="base">
                                        <p:cTn id="17" dur="500" fill="hold"/>
                                        <p:tgtEl>
                                          <p:spTgt spid="16388">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388">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6388">
                                            <p:txEl>
                                              <p:pRg st="4" end="4"/>
                                            </p:txEl>
                                          </p:spTgt>
                                        </p:tgtEl>
                                        <p:attrNameLst>
                                          <p:attrName>style.visibility</p:attrName>
                                        </p:attrNameLst>
                                      </p:cBhvr>
                                      <p:to>
                                        <p:strVal val="visible"/>
                                      </p:to>
                                    </p:set>
                                    <p:anim calcmode="lin" valueType="num">
                                      <p:cBhvr additive="base">
                                        <p:cTn id="21" dur="500" fill="hold"/>
                                        <p:tgtEl>
                                          <p:spTgt spid="16388">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388">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6388">
                                            <p:txEl>
                                              <p:pRg st="6" end="6"/>
                                            </p:txEl>
                                          </p:spTgt>
                                        </p:tgtEl>
                                        <p:attrNameLst>
                                          <p:attrName>style.visibility</p:attrName>
                                        </p:attrNameLst>
                                      </p:cBhvr>
                                      <p:to>
                                        <p:strVal val="visible"/>
                                      </p:to>
                                    </p:set>
                                    <p:anim calcmode="lin" valueType="num">
                                      <p:cBhvr additive="base">
                                        <p:cTn id="25" dur="500" fill="hold"/>
                                        <p:tgtEl>
                                          <p:spTgt spid="16388">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8">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6388">
                                            <p:txEl>
                                              <p:pRg st="7" end="7"/>
                                            </p:txEl>
                                          </p:spTgt>
                                        </p:tgtEl>
                                        <p:attrNameLst>
                                          <p:attrName>style.visibility</p:attrName>
                                        </p:attrNameLst>
                                      </p:cBhvr>
                                      <p:to>
                                        <p:strVal val="visible"/>
                                      </p:to>
                                    </p:set>
                                    <p:anim calcmode="lin" valueType="num">
                                      <p:cBhvr additive="base">
                                        <p:cTn id="29" dur="500" fill="hold"/>
                                        <p:tgtEl>
                                          <p:spTgt spid="16388">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38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7772400" cy="685800"/>
          </a:xfrm>
        </p:spPr>
        <p:txBody>
          <a:bodyPr/>
          <a:lstStyle/>
          <a:p>
            <a:r>
              <a:rPr lang="en-US" altLang="en-US" smtClean="0">
                <a:latin typeface="Arial" charset="0"/>
                <a:cs typeface="Times New Roman" pitchFamily="18" charset="0"/>
              </a:rPr>
              <a:t>Defining the Submarket or Peer Group</a:t>
            </a:r>
          </a:p>
        </p:txBody>
      </p:sp>
      <p:sp>
        <p:nvSpPr>
          <p:cNvPr id="26627" name="Text Box 3"/>
          <p:cNvSpPr txBox="1">
            <a:spLocks noChangeArrowheads="1"/>
          </p:cNvSpPr>
          <p:nvPr/>
        </p:nvSpPr>
        <p:spPr bwMode="auto">
          <a:xfrm>
            <a:off x="1143000" y="6613525"/>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20484" name="Text Box 4"/>
          <p:cNvSpPr txBox="1">
            <a:spLocks noChangeArrowheads="1"/>
          </p:cNvSpPr>
          <p:nvPr/>
        </p:nvSpPr>
        <p:spPr bwMode="auto">
          <a:xfrm>
            <a:off x="304800" y="1143000"/>
            <a:ext cx="883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
                <a:schemeClr val="tx2"/>
              </a:buClr>
              <a:buSzPct val="110000"/>
              <a:buFont typeface="Symbol" pitchFamily="18" charset="2"/>
              <a:buChar char="¨"/>
            </a:pPr>
            <a:r>
              <a:rPr lang="en-US" altLang="en-US">
                <a:latin typeface="Corbel" pitchFamily="34" charset="0"/>
                <a:cs typeface="Times New Roman" pitchFamily="18" charset="0"/>
              </a:rPr>
              <a:t>Prior to selecting comparable properties for a market or income approach, the analyst must define the relevant submarket. </a:t>
            </a:r>
          </a:p>
          <a:p>
            <a:pPr>
              <a:spcBef>
                <a:spcPct val="0"/>
              </a:spcBef>
              <a:buClr>
                <a:schemeClr val="tx2"/>
              </a:buClr>
              <a:buSzPct val="110000"/>
              <a:buFontTx/>
              <a:buNone/>
            </a:pPr>
            <a:endParaRPr lang="en-US" altLang="en-US">
              <a:latin typeface="Corbel" pitchFamily="34" charset="0"/>
              <a:cs typeface="Times New Roman" pitchFamily="18" charset="0"/>
            </a:endParaRPr>
          </a:p>
          <a:p>
            <a:pPr>
              <a:spcBef>
                <a:spcPct val="0"/>
              </a:spcBef>
              <a:buClr>
                <a:schemeClr val="tx2"/>
              </a:buClr>
              <a:buSzPct val="110000"/>
              <a:buFont typeface="Symbol" pitchFamily="18" charset="2"/>
              <a:buChar char="¨"/>
            </a:pPr>
            <a:r>
              <a:rPr lang="en-US" altLang="en-US">
                <a:latin typeface="Corbel" pitchFamily="34" charset="0"/>
                <a:cs typeface="Times New Roman" pitchFamily="18" charset="0"/>
              </a:rPr>
              <a:t>Defined as a set of properties that would be considered substitutes in the mind of the typical buyer or renter of such property. </a:t>
            </a:r>
          </a:p>
          <a:p>
            <a:pPr>
              <a:spcBef>
                <a:spcPct val="0"/>
              </a:spcBef>
              <a:buClr>
                <a:schemeClr val="tx2"/>
              </a:buClr>
              <a:buSzPct val="110000"/>
              <a:buFontTx/>
              <a:buNone/>
            </a:pPr>
            <a:endParaRPr lang="en-US" altLang="en-US">
              <a:latin typeface="Corbel" pitchFamily="34" charset="0"/>
              <a:cs typeface="Times New Roman" pitchFamily="18" charset="0"/>
            </a:endParaRPr>
          </a:p>
        </p:txBody>
      </p:sp>
    </p:spTree>
    <p:extLst>
      <p:ext uri="{BB962C8B-B14F-4D97-AF65-F5344CB8AC3E}">
        <p14:creationId xmlns:p14="http://schemas.microsoft.com/office/powerpoint/2010/main" val="413094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4">
                                            <p:txEl>
                                              <p:pRg st="2" end="2"/>
                                            </p:txEl>
                                          </p:spTgt>
                                        </p:tgtEl>
                                        <p:attrNameLst>
                                          <p:attrName>style.visibility</p:attrName>
                                        </p:attrNameLst>
                                      </p:cBhvr>
                                      <p:to>
                                        <p:strVal val="visible"/>
                                      </p:to>
                                    </p:set>
                                    <p:anim calcmode="lin" valueType="num">
                                      <p:cBhvr additive="base">
                                        <p:cTn id="13" dur="500" fill="hold"/>
                                        <p:tgtEl>
                                          <p:spTgt spid="2048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43000" y="6613525"/>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22531" name="Text Box 3"/>
          <p:cNvSpPr txBox="1">
            <a:spLocks noChangeArrowheads="1"/>
          </p:cNvSpPr>
          <p:nvPr/>
        </p:nvSpPr>
        <p:spPr bwMode="auto">
          <a:xfrm>
            <a:off x="0" y="228600"/>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spcBef>
                <a:spcPct val="20000"/>
              </a:spcBef>
              <a:buClr>
                <a:srgbClr val="FFC000"/>
              </a:buClr>
              <a:buFont typeface="Wingdings" pitchFamily="2" charset="2"/>
              <a:buChar char="§"/>
              <a:defRPr sz="3200">
                <a:solidFill>
                  <a:schemeClr val="tx1"/>
                </a:solidFill>
                <a:latin typeface="Arial" charset="0"/>
                <a:cs typeface="Arial" charset="0"/>
              </a:defRPr>
            </a:lvl1pPr>
            <a:lvl2pPr marL="914400" indent="-45720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
                <a:schemeClr val="tx2"/>
              </a:buClr>
              <a:buSzPct val="110000"/>
              <a:buFont typeface="Symbol" pitchFamily="18" charset="2"/>
              <a:buChar char="¨"/>
            </a:pPr>
            <a:r>
              <a:rPr lang="en-US" altLang="en-US" sz="2800">
                <a:latin typeface="Corbel" pitchFamily="34" charset="0"/>
              </a:rPr>
              <a:t>Steps in the Market Approach process:</a:t>
            </a:r>
          </a:p>
          <a:p>
            <a:pPr>
              <a:spcBef>
                <a:spcPct val="0"/>
              </a:spcBef>
              <a:buClr>
                <a:schemeClr val="tx2"/>
              </a:buClr>
              <a:buSzPct val="110000"/>
              <a:buFont typeface="Symbol" pitchFamily="18" charset="2"/>
              <a:buChar char="¨"/>
            </a:pPr>
            <a:endParaRPr lang="en-US" altLang="en-US" sz="2800">
              <a:latin typeface="Corbel" pitchFamily="34" charset="0"/>
            </a:endParaRPr>
          </a:p>
          <a:p>
            <a:pPr lvl="1">
              <a:spcBef>
                <a:spcPct val="0"/>
              </a:spcBef>
              <a:buClr>
                <a:schemeClr val="tx2"/>
              </a:buClr>
              <a:buSzPct val="110000"/>
              <a:buFont typeface="Arial Black" pitchFamily="34" charset="0"/>
              <a:buChar char="-"/>
            </a:pPr>
            <a:r>
              <a:rPr lang="en-US" altLang="en-US">
                <a:latin typeface="Corbel" pitchFamily="34" charset="0"/>
                <a:cs typeface="Times New Roman" pitchFamily="18" charset="0"/>
              </a:rPr>
              <a:t>Define the submarket of comparable properties</a:t>
            </a:r>
          </a:p>
          <a:p>
            <a:pPr lvl="1">
              <a:spcBef>
                <a:spcPct val="0"/>
              </a:spcBef>
              <a:buClr>
                <a:schemeClr val="tx2"/>
              </a:buClr>
              <a:buSzPct val="110000"/>
              <a:buFont typeface="Arial Black" pitchFamily="34" charset="0"/>
              <a:buChar char="-"/>
            </a:pPr>
            <a:endParaRPr lang="en-US" altLang="en-US">
              <a:latin typeface="Corbel" pitchFamily="34" charset="0"/>
              <a:cs typeface="Times New Roman" pitchFamily="18" charset="0"/>
            </a:endParaRPr>
          </a:p>
          <a:p>
            <a:pPr lvl="1">
              <a:spcBef>
                <a:spcPct val="0"/>
              </a:spcBef>
              <a:buClr>
                <a:schemeClr val="tx2"/>
              </a:buClr>
              <a:buSzPct val="110000"/>
              <a:buFont typeface="Arial Black" pitchFamily="34" charset="0"/>
              <a:buChar char="-"/>
            </a:pPr>
            <a:r>
              <a:rPr lang="en-US" altLang="en-US">
                <a:latin typeface="Corbel" pitchFamily="34" charset="0"/>
                <a:cs typeface="Times New Roman" pitchFamily="18" charset="0"/>
              </a:rPr>
              <a:t>Screen and select the comparable property sales</a:t>
            </a:r>
          </a:p>
          <a:p>
            <a:pPr lvl="1">
              <a:spcBef>
                <a:spcPct val="0"/>
              </a:spcBef>
              <a:buClr>
                <a:schemeClr val="tx2"/>
              </a:buClr>
              <a:buSzPct val="110000"/>
              <a:buFont typeface="Arial Black" pitchFamily="34" charset="0"/>
              <a:buChar char="-"/>
            </a:pPr>
            <a:endParaRPr lang="en-US" altLang="en-US">
              <a:latin typeface="Corbel" pitchFamily="34" charset="0"/>
              <a:cs typeface="Times New Roman" pitchFamily="18" charset="0"/>
            </a:endParaRPr>
          </a:p>
          <a:p>
            <a:pPr lvl="1">
              <a:spcBef>
                <a:spcPct val="0"/>
              </a:spcBef>
              <a:buClr>
                <a:schemeClr val="tx2"/>
              </a:buClr>
              <a:buSzPct val="110000"/>
              <a:buFont typeface="Arial Black" pitchFamily="34" charset="0"/>
              <a:buChar char="-"/>
            </a:pPr>
            <a:r>
              <a:rPr lang="en-US" altLang="en-US">
                <a:latin typeface="Corbel" pitchFamily="34" charset="0"/>
                <a:cs typeface="Times New Roman" pitchFamily="18" charset="0"/>
              </a:rPr>
              <a:t>Adjust the comps towards the subject property</a:t>
            </a:r>
          </a:p>
          <a:p>
            <a:pPr lvl="1">
              <a:spcBef>
                <a:spcPct val="0"/>
              </a:spcBef>
              <a:buClr>
                <a:schemeClr val="tx2"/>
              </a:buClr>
              <a:buSzPct val="110000"/>
              <a:buFont typeface="Arial Black" pitchFamily="34" charset="0"/>
              <a:buChar char="-"/>
            </a:pPr>
            <a:endParaRPr lang="en-US" altLang="en-US">
              <a:latin typeface="Corbel" pitchFamily="34" charset="0"/>
              <a:cs typeface="Times New Roman" pitchFamily="18" charset="0"/>
            </a:endParaRPr>
          </a:p>
          <a:p>
            <a:pPr lvl="1">
              <a:spcBef>
                <a:spcPct val="0"/>
              </a:spcBef>
              <a:buClr>
                <a:schemeClr val="tx2"/>
              </a:buClr>
              <a:buSzPct val="110000"/>
              <a:buFont typeface="Arial Black" pitchFamily="34" charset="0"/>
              <a:buChar char="-"/>
            </a:pPr>
            <a:r>
              <a:rPr lang="en-US" altLang="en-US">
                <a:latin typeface="Corbel" pitchFamily="34" charset="0"/>
                <a:cs typeface="Times New Roman" pitchFamily="18" charset="0"/>
              </a:rPr>
              <a:t>Develop a conclusion of value</a:t>
            </a:r>
          </a:p>
          <a:p>
            <a:pPr lvl="1">
              <a:spcBef>
                <a:spcPct val="0"/>
              </a:spcBef>
              <a:buClr>
                <a:schemeClr val="tx2"/>
              </a:buClr>
              <a:buSzPct val="110000"/>
              <a:buFont typeface="Arial Black" pitchFamily="34" charset="0"/>
              <a:buChar char="-"/>
            </a:pPr>
            <a:endParaRPr lang="en-US" altLang="en-US" sz="2400">
              <a:latin typeface="Corbel" pitchFamily="34" charset="0"/>
              <a:cs typeface="Times New Roman" pitchFamily="18" charset="0"/>
            </a:endParaRPr>
          </a:p>
          <a:p>
            <a:pPr>
              <a:spcBef>
                <a:spcPct val="0"/>
              </a:spcBef>
              <a:buClr>
                <a:schemeClr val="tx2"/>
              </a:buClr>
              <a:buSzPct val="110000"/>
              <a:buFont typeface="Symbol" pitchFamily="18" charset="2"/>
              <a:buChar char="¨"/>
            </a:pPr>
            <a:r>
              <a:rPr lang="en-US" altLang="en-US" sz="2400">
                <a:latin typeface="Corbel" pitchFamily="34" charset="0"/>
                <a:cs typeface="Times New Roman" pitchFamily="18" charset="0"/>
              </a:rPr>
              <a:t>History is the demon of the market approach to value under the assumption that we wish to know current market value. </a:t>
            </a:r>
          </a:p>
          <a:p>
            <a:pPr>
              <a:spcBef>
                <a:spcPct val="0"/>
              </a:spcBef>
              <a:buClr>
                <a:schemeClr val="tx2"/>
              </a:buClr>
              <a:buSzPct val="110000"/>
              <a:buFont typeface="Symbol" pitchFamily="18" charset="2"/>
              <a:buChar char="¨"/>
            </a:pPr>
            <a:r>
              <a:rPr lang="en-US" altLang="en-US" sz="2400">
                <a:latin typeface="Corbel" pitchFamily="34" charset="0"/>
                <a:cs typeface="Times New Roman" pitchFamily="18" charset="0"/>
              </a:rPr>
              <a:t>Thin markets with few transactions that require an appraiser to go back further in time result is a less confident conclusion of value</a:t>
            </a:r>
            <a:r>
              <a:rPr lang="en-US" altLang="en-US" sz="2000">
                <a:latin typeface="Arial Black" pitchFamily="34" charset="0"/>
                <a:cs typeface="Times New Roman" pitchFamily="18" charset="0"/>
              </a:rPr>
              <a:t>. Every sale counts!</a:t>
            </a:r>
          </a:p>
        </p:txBody>
      </p:sp>
    </p:spTree>
    <p:extLst>
      <p:ext uri="{BB962C8B-B14F-4D97-AF65-F5344CB8AC3E}">
        <p14:creationId xmlns:p14="http://schemas.microsoft.com/office/powerpoint/2010/main" val="2070979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anim calcmode="lin" valueType="num">
                                      <p:cBhvr additive="base">
                                        <p:cTn id="11"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53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anim calcmode="lin" valueType="num">
                                      <p:cBhvr additive="base">
                                        <p:cTn id="15"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531">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anim calcmode="lin" valueType="num">
                                      <p:cBhvr additive="base">
                                        <p:cTn id="19" dur="500" fill="hold"/>
                                        <p:tgtEl>
                                          <p:spTgt spid="22531">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anim calcmode="lin" valueType="num">
                                      <p:cBhvr additive="base">
                                        <p:cTn id="23" dur="500" fill="hold"/>
                                        <p:tgtEl>
                                          <p:spTgt spid="22531">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53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2531">
                                            <p:txEl>
                                              <p:pRg st="10" end="10"/>
                                            </p:txEl>
                                          </p:spTgt>
                                        </p:tgtEl>
                                        <p:attrNameLst>
                                          <p:attrName>style.visibility</p:attrName>
                                        </p:attrNameLst>
                                      </p:cBhvr>
                                      <p:to>
                                        <p:strVal val="visible"/>
                                      </p:to>
                                    </p:set>
                                    <p:anim calcmode="lin" valueType="num">
                                      <p:cBhvr additive="base">
                                        <p:cTn id="29" dur="500" fill="hold"/>
                                        <p:tgtEl>
                                          <p:spTgt spid="22531">
                                            <p:txEl>
                                              <p:pRg st="10" end="1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253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22531">
                                            <p:txEl>
                                              <p:pRg st="11" end="11"/>
                                            </p:txEl>
                                          </p:spTgt>
                                        </p:tgtEl>
                                        <p:attrNameLst>
                                          <p:attrName>style.visibility</p:attrName>
                                        </p:attrNameLst>
                                      </p:cBhvr>
                                      <p:to>
                                        <p:strVal val="visible"/>
                                      </p:to>
                                    </p:set>
                                    <p:anim calcmode="lin" valueType="num">
                                      <p:cBhvr additive="base">
                                        <p:cTn id="35" dur="500" fill="hold"/>
                                        <p:tgtEl>
                                          <p:spTgt spid="22531">
                                            <p:txEl>
                                              <p:pRg st="11" end="1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253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19200" y="152400"/>
            <a:ext cx="7620000" cy="762000"/>
          </a:xfrm>
        </p:spPr>
        <p:txBody>
          <a:bodyPr/>
          <a:lstStyle/>
          <a:p>
            <a:r>
              <a:rPr lang="en-US" altLang="en-US" sz="3600" smtClean="0">
                <a:latin typeface="Arial Black" pitchFamily="34" charset="0"/>
                <a:cs typeface="Times New Roman" pitchFamily="18" charset="0"/>
              </a:rPr>
              <a:t>Adjusting the Comps</a:t>
            </a:r>
          </a:p>
        </p:txBody>
      </p:sp>
      <p:sp>
        <p:nvSpPr>
          <p:cNvPr id="24579" name="Rectangle 3"/>
          <p:cNvSpPr>
            <a:spLocks noGrp="1" noChangeArrowheads="1"/>
          </p:cNvSpPr>
          <p:nvPr>
            <p:ph type="body" idx="1"/>
          </p:nvPr>
        </p:nvSpPr>
        <p:spPr>
          <a:xfrm>
            <a:off x="76200" y="1219200"/>
            <a:ext cx="9220200" cy="5334000"/>
          </a:xfrm>
        </p:spPr>
        <p:txBody>
          <a:bodyPr/>
          <a:lstStyle/>
          <a:p>
            <a:pPr>
              <a:lnSpc>
                <a:spcPct val="80000"/>
              </a:lnSpc>
            </a:pPr>
            <a:r>
              <a:rPr lang="en-US" altLang="en-US" sz="2400" smtClean="0">
                <a:latin typeface="Arial" charset="0"/>
                <a:cs typeface="Arial" charset="0"/>
              </a:rPr>
              <a:t>The analyst is trying to answer the following question:</a:t>
            </a:r>
          </a:p>
          <a:p>
            <a:pPr>
              <a:lnSpc>
                <a:spcPct val="80000"/>
              </a:lnSpc>
              <a:buFontTx/>
              <a:buNone/>
            </a:pPr>
            <a:r>
              <a:rPr lang="en-US" altLang="en-US" sz="2400" smtClean="0">
                <a:solidFill>
                  <a:schemeClr val="tx2"/>
                </a:solidFill>
                <a:latin typeface="Arial" charset="0"/>
                <a:cs typeface="Arial" charset="0"/>
              </a:rPr>
              <a:t>		</a:t>
            </a:r>
          </a:p>
          <a:p>
            <a:pPr>
              <a:lnSpc>
                <a:spcPct val="80000"/>
              </a:lnSpc>
              <a:buFontTx/>
              <a:buNone/>
            </a:pPr>
            <a:r>
              <a:rPr lang="en-US" altLang="en-US" sz="2400" smtClean="0">
                <a:latin typeface="Arial" charset="0"/>
                <a:cs typeface="Arial" charset="0"/>
              </a:rPr>
              <a:t>	“What would the comp sell for if it were identical to the subject property?” </a:t>
            </a:r>
          </a:p>
          <a:p>
            <a:pPr>
              <a:lnSpc>
                <a:spcPct val="80000"/>
              </a:lnSpc>
            </a:pPr>
            <a:endParaRPr lang="en-US" altLang="en-US" sz="2400" smtClean="0">
              <a:latin typeface="Arial" charset="0"/>
              <a:cs typeface="Arial" charset="0"/>
            </a:endParaRPr>
          </a:p>
          <a:p>
            <a:pPr>
              <a:lnSpc>
                <a:spcPct val="80000"/>
              </a:lnSpc>
              <a:buFontTx/>
              <a:buNone/>
            </a:pPr>
            <a:endParaRPr lang="en-US" altLang="en-US" sz="2400" smtClean="0">
              <a:latin typeface="Arial" charset="0"/>
              <a:cs typeface="Arial" charset="0"/>
            </a:endParaRPr>
          </a:p>
          <a:p>
            <a:pPr>
              <a:lnSpc>
                <a:spcPct val="80000"/>
              </a:lnSpc>
            </a:pPr>
            <a:r>
              <a:rPr lang="en-US" altLang="en-US" sz="2400" smtClean="0">
                <a:latin typeface="Arial" charset="0"/>
                <a:cs typeface="Arial" charset="0"/>
              </a:rPr>
              <a:t>The types of adjustments may include:</a:t>
            </a:r>
          </a:p>
          <a:p>
            <a:pPr lvl="1">
              <a:lnSpc>
                <a:spcPct val="80000"/>
              </a:lnSpc>
            </a:pPr>
            <a:r>
              <a:rPr lang="en-US" altLang="en-US" sz="2400" smtClean="0">
                <a:latin typeface="Arial" charset="0"/>
                <a:cs typeface="Arial" charset="0"/>
              </a:rPr>
              <a:t>Time (price trends over time looking at past and recent trends)</a:t>
            </a:r>
          </a:p>
          <a:p>
            <a:pPr lvl="1">
              <a:lnSpc>
                <a:spcPct val="80000"/>
              </a:lnSpc>
            </a:pPr>
            <a:r>
              <a:rPr lang="en-US" altLang="en-US" sz="2400" smtClean="0">
                <a:latin typeface="Arial" charset="0"/>
                <a:cs typeface="Arial" charset="0"/>
              </a:rPr>
              <a:t>Size</a:t>
            </a:r>
          </a:p>
          <a:p>
            <a:pPr lvl="1">
              <a:lnSpc>
                <a:spcPct val="80000"/>
              </a:lnSpc>
            </a:pPr>
            <a:r>
              <a:rPr lang="en-US" altLang="en-US" sz="2400" smtClean="0">
                <a:latin typeface="Arial" charset="0"/>
                <a:cs typeface="Arial" charset="0"/>
              </a:rPr>
              <a:t>Quality</a:t>
            </a:r>
          </a:p>
          <a:p>
            <a:pPr lvl="1">
              <a:lnSpc>
                <a:spcPct val="80000"/>
              </a:lnSpc>
            </a:pPr>
            <a:r>
              <a:rPr lang="en-US" altLang="en-US" sz="2400" smtClean="0">
                <a:latin typeface="Arial" charset="0"/>
                <a:cs typeface="Arial" charset="0"/>
              </a:rPr>
              <a:t>Features and Lot Size</a:t>
            </a:r>
          </a:p>
          <a:p>
            <a:pPr lvl="1">
              <a:lnSpc>
                <a:spcPct val="80000"/>
              </a:lnSpc>
            </a:pPr>
            <a:r>
              <a:rPr lang="en-US" altLang="en-US" sz="2400" smtClean="0">
                <a:latin typeface="Arial" charset="0"/>
                <a:cs typeface="Arial" charset="0"/>
              </a:rPr>
              <a:t>Location</a:t>
            </a:r>
          </a:p>
          <a:p>
            <a:pPr>
              <a:lnSpc>
                <a:spcPct val="80000"/>
              </a:lnSpc>
              <a:buFontTx/>
              <a:buNone/>
            </a:pPr>
            <a:endParaRPr lang="en-US" altLang="en-US" sz="2400" smtClean="0">
              <a:solidFill>
                <a:schemeClr val="tx2"/>
              </a:solidFill>
              <a:latin typeface="Arial" charset="0"/>
              <a:cs typeface="Arial" charset="0"/>
            </a:endParaRPr>
          </a:p>
          <a:p>
            <a:pPr>
              <a:lnSpc>
                <a:spcPct val="80000"/>
              </a:lnSpc>
              <a:buFontTx/>
              <a:buNone/>
            </a:pPr>
            <a:r>
              <a:rPr lang="en-US" altLang="en-US" sz="800" smtClean="0">
                <a:latin typeface="Arial Black" pitchFamily="34" charset="0"/>
                <a:cs typeface="Arial" charset="0"/>
              </a:rPr>
              <a:t>	</a:t>
            </a:r>
            <a:endParaRPr lang="en-US" altLang="en-US" sz="300" smtClean="0">
              <a:latin typeface="Arial Black" pitchFamily="34" charset="0"/>
              <a:cs typeface="Times New Roman" pitchFamily="18" charset="0"/>
            </a:endParaRPr>
          </a:p>
          <a:p>
            <a:pPr>
              <a:lnSpc>
                <a:spcPct val="80000"/>
              </a:lnSpc>
              <a:buFontTx/>
              <a:buNone/>
            </a:pPr>
            <a:r>
              <a:rPr lang="en-US" altLang="en-US" sz="300" smtClean="0">
                <a:latin typeface="Arial Black" pitchFamily="34" charset="0"/>
                <a:cs typeface="Arial" charset="0"/>
              </a:rPr>
              <a:t>		</a:t>
            </a:r>
          </a:p>
        </p:txBody>
      </p:sp>
      <p:sp>
        <p:nvSpPr>
          <p:cNvPr id="28676" name="Text Box 4"/>
          <p:cNvSpPr txBox="1">
            <a:spLocks noChangeArrowheads="1"/>
          </p:cNvSpPr>
          <p:nvPr/>
        </p:nvSpPr>
        <p:spPr bwMode="auto">
          <a:xfrm>
            <a:off x="1066800" y="6613525"/>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Tree>
    <p:extLst>
      <p:ext uri="{BB962C8B-B14F-4D97-AF65-F5344CB8AC3E}">
        <p14:creationId xmlns:p14="http://schemas.microsoft.com/office/powerpoint/2010/main" val="615556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anim calcmode="lin" valueType="num">
                                      <p:cBhvr additive="base">
                                        <p:cTn id="19"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anim calcmode="lin" valueType="num">
                                      <p:cBhvr additive="base">
                                        <p:cTn id="23" dur="5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579">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anim calcmode="lin" valueType="num">
                                      <p:cBhvr additive="base">
                                        <p:cTn id="27" dur="500" fill="hold"/>
                                        <p:tgtEl>
                                          <p:spTgt spid="24579">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579">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4579">
                                            <p:txEl>
                                              <p:pRg st="8" end="8"/>
                                            </p:txEl>
                                          </p:spTgt>
                                        </p:tgtEl>
                                        <p:attrNameLst>
                                          <p:attrName>style.visibility</p:attrName>
                                        </p:attrNameLst>
                                      </p:cBhvr>
                                      <p:to>
                                        <p:strVal val="visible"/>
                                      </p:to>
                                    </p:set>
                                    <p:anim calcmode="lin" valueType="num">
                                      <p:cBhvr additive="base">
                                        <p:cTn id="31" dur="500" fill="hold"/>
                                        <p:tgtEl>
                                          <p:spTgt spid="2457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4579">
                                            <p:txEl>
                                              <p:pRg st="9" end="9"/>
                                            </p:txEl>
                                          </p:spTgt>
                                        </p:tgtEl>
                                        <p:attrNameLst>
                                          <p:attrName>style.visibility</p:attrName>
                                        </p:attrNameLst>
                                      </p:cBhvr>
                                      <p:to>
                                        <p:strVal val="visible"/>
                                      </p:to>
                                    </p:set>
                                    <p:anim calcmode="lin" valueType="num">
                                      <p:cBhvr additive="base">
                                        <p:cTn id="35" dur="500" fill="hold"/>
                                        <p:tgtEl>
                                          <p:spTgt spid="24579">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579">
                                            <p:txEl>
                                              <p:pRg st="9" end="9"/>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4579">
                                            <p:txEl>
                                              <p:pRg st="10" end="10"/>
                                            </p:txEl>
                                          </p:spTgt>
                                        </p:tgtEl>
                                        <p:attrNameLst>
                                          <p:attrName>style.visibility</p:attrName>
                                        </p:attrNameLst>
                                      </p:cBhvr>
                                      <p:to>
                                        <p:strVal val="visible"/>
                                      </p:to>
                                    </p:set>
                                    <p:anim calcmode="lin" valueType="num">
                                      <p:cBhvr additive="base">
                                        <p:cTn id="39" dur="500" fill="hold"/>
                                        <p:tgtEl>
                                          <p:spTgt spid="24579">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457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28600"/>
            <a:ext cx="8229600" cy="914400"/>
          </a:xfrm>
        </p:spPr>
        <p:txBody>
          <a:bodyPr>
            <a:normAutofit fontScale="90000"/>
          </a:bodyPr>
          <a:lstStyle/>
          <a:p>
            <a:pPr>
              <a:defRPr/>
            </a:pPr>
            <a:r>
              <a:rPr lang="en-US" sz="4000" dirty="0"/>
              <a:t>Subject Property Value Based on Cubic Feet </a:t>
            </a:r>
            <a:r>
              <a:rPr lang="en-US" sz="4000" dirty="0" smtClean="0"/>
              <a:t>Adjustment for Industrial</a:t>
            </a:r>
            <a:endParaRPr lang="en-US" sz="4000" dirty="0"/>
          </a:p>
        </p:txBody>
      </p:sp>
      <p:graphicFrame>
        <p:nvGraphicFramePr>
          <p:cNvPr id="28675" name="Group 3"/>
          <p:cNvGraphicFramePr>
            <a:graphicFrameLocks noGrp="1"/>
          </p:cNvGraphicFramePr>
          <p:nvPr>
            <p:ph idx="1"/>
          </p:nvPr>
        </p:nvGraphicFramePr>
        <p:xfrm>
          <a:off x="152400" y="1295400"/>
          <a:ext cx="8763000" cy="5410200"/>
        </p:xfrm>
        <a:graphic>
          <a:graphicData uri="http://schemas.openxmlformats.org/drawingml/2006/table">
            <a:tbl>
              <a:tblPr/>
              <a:tblGrid>
                <a:gridCol w="1046034"/>
                <a:gridCol w="1011366"/>
                <a:gridCol w="1524000"/>
                <a:gridCol w="1219200"/>
                <a:gridCol w="1524000"/>
                <a:gridCol w="2438400"/>
              </a:tblGrid>
              <a:tr h="1390977">
                <a:tc>
                  <a:txBody>
                    <a:bodyPr/>
                    <a:lstStyle/>
                    <a:p>
                      <a:pPr marL="0" marR="0" lvl="0" indent="0" algn="l" defTabSz="914400" rtl="0" eaLnBrk="1" fontAlgn="base" latinLnBrk="0" hangingPunct="1">
                        <a:lnSpc>
                          <a:spcPct val="100000"/>
                        </a:lnSpc>
                        <a:spcBef>
                          <a:spcPct val="20000"/>
                        </a:spcBef>
                        <a:spcAft>
                          <a:spcPct val="0"/>
                        </a:spcAft>
                        <a:buClr>
                          <a:srgbClr val="91C400"/>
                        </a:buClr>
                        <a:buSzTx/>
                        <a:buFontTx/>
                        <a:buNone/>
                        <a:tabLst/>
                      </a:pPr>
                      <a:endParaRPr kumimoji="0" lang="en-US" sz="1600" b="0" i="0" u="none" strike="noStrike" cap="none" normalizeH="0" baseline="0" dirty="0" smtClean="0">
                        <a:ln>
                          <a:noFill/>
                        </a:ln>
                        <a:solidFill>
                          <a:schemeClr val="bg1"/>
                        </a:solidFill>
                        <a:effectLst/>
                        <a:latin typeface="Arial"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Height</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    Size in Cubic Feet</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 Price in Cubic feet</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smtClean="0">
                          <a:ln>
                            <a:noFill/>
                          </a:ln>
                          <a:solidFill>
                            <a:schemeClr val="tx1"/>
                          </a:solidFill>
                          <a:effectLst/>
                          <a:latin typeface="Verdana" pitchFamily="34" charset="0"/>
                        </a:rPr>
                        <a:t>Adjustment</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     Adjusted Price</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cap="flat">
                      <a:noFill/>
                    </a:lnT>
                    <a:lnB>
                      <a:noFill/>
                    </a:lnB>
                    <a:lnTlToBr>
                      <a:noFill/>
                    </a:lnTlToBr>
                    <a:lnBlToTr>
                      <a:noFill/>
                    </a:lnBlToTr>
                    <a:noFill/>
                  </a:tcPr>
                </a:tc>
              </a:tr>
              <a:tr h="1390977">
                <a:tc>
                  <a:txBody>
                    <a:bodyPr/>
                    <a:lstStyle/>
                    <a:p>
                      <a:pPr marL="342900" marR="0" lvl="0" indent="-342900" algn="l"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Subject</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smtClean="0">
                          <a:ln>
                            <a:noFill/>
                          </a:ln>
                          <a:solidFill>
                            <a:schemeClr val="tx1"/>
                          </a:solidFill>
                          <a:effectLst/>
                          <a:latin typeface="Verdana" pitchFamily="34" charset="0"/>
                        </a:rPr>
                        <a:t>32</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rgbClr val="0070C0"/>
                          </a:solidFill>
                          <a:effectLst/>
                          <a:latin typeface="Verdana" pitchFamily="34" charset="0"/>
                        </a:rPr>
                        <a:t>8,000,000</a:t>
                      </a:r>
                      <a:endParaRPr kumimoji="0" lang="en-US" sz="1600" b="1" i="0" u="none" strike="noStrike" cap="none" normalizeH="0" baseline="0" dirty="0" smtClean="0">
                        <a:ln>
                          <a:noFill/>
                        </a:ln>
                        <a:solidFill>
                          <a:srgbClr val="0070C0"/>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1C400"/>
                        </a:buClr>
                        <a:buSzTx/>
                        <a:buFontTx/>
                        <a:buNone/>
                        <a:tabLst/>
                      </a:pPr>
                      <a:endParaRPr kumimoji="0" lang="en-US" sz="1600" b="1" i="0" u="none" strike="noStrike" cap="none" normalizeH="0" baseline="0" dirty="0" smtClean="0">
                        <a:ln>
                          <a:noFill/>
                        </a:ln>
                        <a:solidFill>
                          <a:schemeClr val="bg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1C400"/>
                        </a:buClr>
                        <a:buSzTx/>
                        <a:buFontTx/>
                        <a:buNone/>
                        <a:tabLst/>
                      </a:pPr>
                      <a:endParaRPr kumimoji="0" lang="en-US" sz="1600" b="1" i="0" u="none" strike="noStrike" cap="none" normalizeH="0" baseline="0" dirty="0" smtClean="0">
                        <a:ln>
                          <a:noFill/>
                        </a:ln>
                        <a:solidFill>
                          <a:schemeClr val="bg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1C400"/>
                        </a:buClr>
                        <a:buSzTx/>
                        <a:buFontTx/>
                        <a:buNone/>
                        <a:tabLst/>
                      </a:pPr>
                      <a:endParaRPr kumimoji="0" lang="en-US" sz="1600" b="0" i="0" u="none" strike="noStrike" cap="none" normalizeH="0" baseline="0" dirty="0" smtClean="0">
                        <a:ln>
                          <a:noFill/>
                        </a:ln>
                        <a:solidFill>
                          <a:schemeClr val="bg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656587">
                <a:tc>
                  <a:txBody>
                    <a:bodyPr/>
                    <a:lstStyle/>
                    <a:p>
                      <a:pPr marL="342900" marR="0" lvl="0" indent="-342900" algn="l"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Comp 1</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smtClean="0">
                          <a:ln>
                            <a:noFill/>
                          </a:ln>
                          <a:solidFill>
                            <a:schemeClr val="tx1"/>
                          </a:solidFill>
                          <a:effectLst/>
                          <a:latin typeface="Verdana" pitchFamily="34" charset="0"/>
                        </a:rPr>
                        <a:t>30</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8,250,000</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$2.182</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rgbClr val="FF0000"/>
                          </a:solidFill>
                          <a:effectLst/>
                          <a:latin typeface="Verdana" pitchFamily="34" charset="0"/>
                        </a:rPr>
                        <a:t>($545,455)</a:t>
                      </a:r>
                      <a:endParaRPr kumimoji="0" lang="en-US" sz="1600" b="1" i="0" u="none" strike="noStrike" cap="none" normalizeH="0" baseline="0" dirty="0" smtClean="0">
                        <a:ln>
                          <a:noFill/>
                        </a:ln>
                        <a:solidFill>
                          <a:schemeClr val="bg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$17,454,545</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656587">
                <a:tc>
                  <a:txBody>
                    <a:bodyPr/>
                    <a:lstStyle/>
                    <a:p>
                      <a:pPr marL="342900" marR="0" lvl="0" indent="-342900" algn="l"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Comp 2</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24</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4,800,000</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smtClean="0">
                          <a:ln>
                            <a:noFill/>
                          </a:ln>
                          <a:solidFill>
                            <a:schemeClr val="tx1"/>
                          </a:solidFill>
                          <a:effectLst/>
                          <a:latin typeface="Verdana" pitchFamily="34" charset="0"/>
                        </a:rPr>
                        <a:t>$2.188</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$7,000,000 </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$17,500,000</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658485">
                <a:tc>
                  <a:txBody>
                    <a:bodyPr/>
                    <a:lstStyle/>
                    <a:p>
                      <a:pPr marL="342900" marR="0" lvl="0" indent="-342900" algn="l"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smtClean="0">
                          <a:ln>
                            <a:noFill/>
                          </a:ln>
                          <a:solidFill>
                            <a:schemeClr val="tx1"/>
                          </a:solidFill>
                          <a:effectLst/>
                          <a:latin typeface="Verdana" pitchFamily="34" charset="0"/>
                        </a:rPr>
                        <a:t>Comp 3</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24</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6,720,000</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$2.158</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$2,761,905 </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$17,261,905</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656587">
                <a:tc>
                  <a:txBody>
                    <a:bodyPr/>
                    <a:lstStyle/>
                    <a:p>
                      <a:pPr marL="342900" marR="0" lvl="0" indent="-342900" algn="l"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smtClean="0">
                          <a:ln>
                            <a:noFill/>
                          </a:ln>
                          <a:solidFill>
                            <a:schemeClr val="tx1"/>
                          </a:solidFill>
                          <a:effectLst/>
                          <a:latin typeface="Verdana" pitchFamily="34" charset="0"/>
                        </a:rPr>
                        <a:t>Comp 4</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32</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smtClean="0">
                          <a:ln>
                            <a:noFill/>
                          </a:ln>
                          <a:solidFill>
                            <a:schemeClr val="tx1"/>
                          </a:solidFill>
                          <a:effectLst/>
                          <a:latin typeface="Verdana" pitchFamily="34" charset="0"/>
                        </a:rPr>
                        <a:t>7,680,000</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$2.148</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smtClean="0">
                          <a:ln>
                            <a:noFill/>
                          </a:ln>
                          <a:solidFill>
                            <a:schemeClr val="tx1"/>
                          </a:solidFill>
                          <a:effectLst/>
                          <a:latin typeface="Verdana" pitchFamily="34" charset="0"/>
                        </a:rPr>
                        <a:t>$687,500 </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1600" b="1" i="0" u="none" strike="noStrike" cap="none" normalizeH="0" baseline="0" dirty="0" smtClean="0">
                          <a:ln>
                            <a:noFill/>
                          </a:ln>
                          <a:solidFill>
                            <a:schemeClr val="tx1"/>
                          </a:solidFill>
                          <a:effectLst/>
                          <a:latin typeface="Verdana" pitchFamily="34" charset="0"/>
                        </a:rPr>
                        <a:t>$17,187,500</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0780487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latin typeface="Arial" charset="0"/>
                <a:cs typeface="Arial" charset="0"/>
              </a:rPr>
              <a:t>Conclusion of value</a:t>
            </a:r>
          </a:p>
        </p:txBody>
      </p:sp>
      <p:graphicFrame>
        <p:nvGraphicFramePr>
          <p:cNvPr id="4" name="Table Placeholder 3"/>
          <p:cNvGraphicFramePr>
            <a:graphicFrameLocks noGrp="1"/>
          </p:cNvGraphicFramePr>
          <p:nvPr>
            <p:ph type="tbl" idx="1"/>
          </p:nvPr>
        </p:nvGraphicFramePr>
        <p:xfrm>
          <a:off x="228600" y="1554163"/>
          <a:ext cx="8229600" cy="2651430"/>
        </p:xfrm>
        <a:graphic>
          <a:graphicData uri="http://schemas.openxmlformats.org/drawingml/2006/table">
            <a:tbl>
              <a:tblPr firstRow="1" bandRow="1">
                <a:tableStyleId>{5C22544A-7EE6-4342-B048-85BDC9FD1C3A}</a:tableStyleId>
              </a:tblPr>
              <a:tblGrid>
                <a:gridCol w="2057400"/>
                <a:gridCol w="2057400"/>
                <a:gridCol w="2057400"/>
                <a:gridCol w="2057400"/>
              </a:tblGrid>
              <a:tr h="822793">
                <a:tc>
                  <a:txBody>
                    <a:bodyPr/>
                    <a:lstStyle/>
                    <a:p>
                      <a:r>
                        <a:rPr lang="en-US" sz="2400" dirty="0" smtClean="0"/>
                        <a:t>Comp</a:t>
                      </a:r>
                      <a:endParaRPr lang="en-US" sz="2400" dirty="0"/>
                    </a:p>
                  </a:txBody>
                  <a:tcPr marT="45687" marB="45687"/>
                </a:tc>
                <a:tc>
                  <a:txBody>
                    <a:bodyPr/>
                    <a:lstStyle/>
                    <a:p>
                      <a:r>
                        <a:rPr lang="en-US" sz="2400" dirty="0" smtClean="0"/>
                        <a:t>Degree of comparability</a:t>
                      </a:r>
                      <a:endParaRPr lang="en-US" sz="2400" dirty="0"/>
                    </a:p>
                  </a:txBody>
                  <a:tcPr marT="45687" marB="45687"/>
                </a:tc>
                <a:tc>
                  <a:txBody>
                    <a:bodyPr/>
                    <a:lstStyle/>
                    <a:p>
                      <a:r>
                        <a:rPr lang="en-US" sz="2400" dirty="0" smtClean="0"/>
                        <a:t>Adjusted</a:t>
                      </a:r>
                      <a:r>
                        <a:rPr lang="en-US" sz="2400" baseline="0" dirty="0" smtClean="0"/>
                        <a:t> Value</a:t>
                      </a:r>
                      <a:endParaRPr lang="en-US" sz="2400" dirty="0"/>
                    </a:p>
                  </a:txBody>
                  <a:tcPr marT="45687" marB="45687"/>
                </a:tc>
                <a:tc>
                  <a:txBody>
                    <a:bodyPr/>
                    <a:lstStyle/>
                    <a:p>
                      <a:r>
                        <a:rPr lang="en-US" sz="2400" dirty="0" smtClean="0"/>
                        <a:t>Weight</a:t>
                      </a:r>
                      <a:endParaRPr lang="en-US" sz="2400" dirty="0"/>
                    </a:p>
                  </a:txBody>
                  <a:tcPr marT="45687" marB="45687"/>
                </a:tc>
              </a:tr>
              <a:tr h="457083">
                <a:tc>
                  <a:txBody>
                    <a:bodyPr/>
                    <a:lstStyle/>
                    <a:p>
                      <a:r>
                        <a:rPr lang="en-US" sz="2400" dirty="0" smtClean="0"/>
                        <a:t>1</a:t>
                      </a:r>
                      <a:endParaRPr lang="en-US" sz="2400" dirty="0"/>
                    </a:p>
                  </a:txBody>
                  <a:tcPr marT="45687" marB="45687"/>
                </a:tc>
                <a:tc>
                  <a:txBody>
                    <a:bodyPr/>
                    <a:lstStyle/>
                    <a:p>
                      <a:r>
                        <a:rPr lang="en-US" sz="2400" dirty="0" smtClean="0"/>
                        <a:t>High</a:t>
                      </a:r>
                      <a:endParaRPr lang="en-US" sz="2400" dirty="0"/>
                    </a:p>
                  </a:txBody>
                  <a:tcPr marT="45687" marB="45687"/>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2000" b="1" i="0" u="none" strike="noStrike" cap="none" normalizeH="0" baseline="0" dirty="0" smtClean="0">
                          <a:ln>
                            <a:noFill/>
                          </a:ln>
                          <a:solidFill>
                            <a:schemeClr val="tx1"/>
                          </a:solidFill>
                          <a:effectLst/>
                          <a:latin typeface="Verdana" pitchFamily="34" charset="0"/>
                        </a:rPr>
                        <a:t>$17,454,545</a:t>
                      </a:r>
                      <a:endParaRPr kumimoji="0" lang="en-US" sz="2000" b="1" i="0" u="none" strike="noStrike" cap="none" normalizeH="0" baseline="0" dirty="0" smtClean="0">
                        <a:ln>
                          <a:noFill/>
                        </a:ln>
                        <a:solidFill>
                          <a:schemeClr val="tx1"/>
                        </a:solidFill>
                        <a:effectLst/>
                        <a:latin typeface="Times New Roman" pitchFamily="18" charset="0"/>
                      </a:endParaRPr>
                    </a:p>
                  </a:txBody>
                  <a:tcPr marT="45687" marB="45687" anchor="b" horzOverflow="overflow"/>
                </a:tc>
                <a:tc>
                  <a:txBody>
                    <a:bodyPr/>
                    <a:lstStyle/>
                    <a:p>
                      <a:pPr algn="r"/>
                      <a:r>
                        <a:rPr lang="en-US" sz="2400" dirty="0" smtClean="0"/>
                        <a:t>.30</a:t>
                      </a:r>
                      <a:endParaRPr lang="en-US" sz="2400" dirty="0"/>
                    </a:p>
                  </a:txBody>
                  <a:tcPr marT="45687" marB="45687"/>
                </a:tc>
              </a:tr>
              <a:tr h="457083">
                <a:tc>
                  <a:txBody>
                    <a:bodyPr/>
                    <a:lstStyle/>
                    <a:p>
                      <a:r>
                        <a:rPr lang="en-US" sz="2400" dirty="0" smtClean="0"/>
                        <a:t>2</a:t>
                      </a:r>
                      <a:endParaRPr lang="en-US" sz="2400" dirty="0"/>
                    </a:p>
                  </a:txBody>
                  <a:tcPr marT="45687" marB="45687"/>
                </a:tc>
                <a:tc>
                  <a:txBody>
                    <a:bodyPr/>
                    <a:lstStyle/>
                    <a:p>
                      <a:r>
                        <a:rPr lang="en-US" sz="2400" dirty="0" smtClean="0"/>
                        <a:t>Good</a:t>
                      </a:r>
                      <a:endParaRPr lang="en-US" sz="2400" dirty="0"/>
                    </a:p>
                  </a:txBody>
                  <a:tcPr marT="45687" marB="45687"/>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2000" b="1" i="0" u="none" strike="noStrike" cap="none" normalizeH="0" baseline="0" dirty="0" smtClean="0">
                          <a:ln>
                            <a:noFill/>
                          </a:ln>
                          <a:solidFill>
                            <a:schemeClr val="tx1"/>
                          </a:solidFill>
                          <a:effectLst/>
                          <a:latin typeface="Verdana" pitchFamily="34" charset="0"/>
                        </a:rPr>
                        <a:t>$17,500,000</a:t>
                      </a:r>
                      <a:endParaRPr kumimoji="0" lang="en-US" sz="2000" b="1" i="0" u="none" strike="noStrike" cap="none" normalizeH="0" baseline="0" dirty="0" smtClean="0">
                        <a:ln>
                          <a:noFill/>
                        </a:ln>
                        <a:solidFill>
                          <a:schemeClr val="tx1"/>
                        </a:solidFill>
                        <a:effectLst/>
                        <a:latin typeface="Times New Roman" pitchFamily="18" charset="0"/>
                      </a:endParaRPr>
                    </a:p>
                  </a:txBody>
                  <a:tcPr marT="45687" marB="45687" anchor="b" horzOverflow="overflow"/>
                </a:tc>
                <a:tc>
                  <a:txBody>
                    <a:bodyPr/>
                    <a:lstStyle/>
                    <a:p>
                      <a:pPr algn="r"/>
                      <a:r>
                        <a:rPr lang="en-US" sz="2400" dirty="0" smtClean="0"/>
                        <a:t>.20</a:t>
                      </a:r>
                      <a:endParaRPr lang="en-US" sz="2400" dirty="0"/>
                    </a:p>
                  </a:txBody>
                  <a:tcPr marT="45687" marB="45687"/>
                </a:tc>
              </a:tr>
              <a:tr h="457083">
                <a:tc>
                  <a:txBody>
                    <a:bodyPr/>
                    <a:lstStyle/>
                    <a:p>
                      <a:r>
                        <a:rPr lang="en-US" sz="2400" dirty="0" smtClean="0"/>
                        <a:t>3</a:t>
                      </a:r>
                      <a:endParaRPr lang="en-US" sz="2400" dirty="0"/>
                    </a:p>
                  </a:txBody>
                  <a:tcPr marT="45687" marB="45687"/>
                </a:tc>
                <a:tc>
                  <a:txBody>
                    <a:bodyPr/>
                    <a:lstStyle/>
                    <a:p>
                      <a:r>
                        <a:rPr lang="en-US" sz="2400" dirty="0" smtClean="0"/>
                        <a:t>Good</a:t>
                      </a:r>
                      <a:endParaRPr lang="en-US" sz="2400" dirty="0"/>
                    </a:p>
                  </a:txBody>
                  <a:tcPr marT="45687" marB="45687"/>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2000" b="1" i="0" u="none" strike="noStrike" cap="none" normalizeH="0" baseline="0" dirty="0" smtClean="0">
                          <a:ln>
                            <a:noFill/>
                          </a:ln>
                          <a:solidFill>
                            <a:schemeClr val="tx1"/>
                          </a:solidFill>
                          <a:effectLst/>
                          <a:latin typeface="Verdana" pitchFamily="34" charset="0"/>
                        </a:rPr>
                        <a:t>$17,261,905</a:t>
                      </a:r>
                      <a:endParaRPr kumimoji="0" lang="en-US" sz="2000" b="1" i="0" u="none" strike="noStrike" cap="none" normalizeH="0" baseline="0" dirty="0" smtClean="0">
                        <a:ln>
                          <a:noFill/>
                        </a:ln>
                        <a:solidFill>
                          <a:schemeClr val="tx1"/>
                        </a:solidFill>
                        <a:effectLst/>
                        <a:latin typeface="Times New Roman" pitchFamily="18" charset="0"/>
                      </a:endParaRPr>
                    </a:p>
                  </a:txBody>
                  <a:tcPr marT="45687" marB="45687" anchor="b" horzOverflow="overflow"/>
                </a:tc>
                <a:tc>
                  <a:txBody>
                    <a:bodyPr/>
                    <a:lstStyle/>
                    <a:p>
                      <a:pPr algn="r"/>
                      <a:r>
                        <a:rPr lang="en-US" sz="2400" dirty="0" smtClean="0"/>
                        <a:t>.20</a:t>
                      </a:r>
                      <a:endParaRPr lang="en-US" sz="2400" dirty="0"/>
                    </a:p>
                  </a:txBody>
                  <a:tcPr marT="45687" marB="45687"/>
                </a:tc>
              </a:tr>
              <a:tr h="457083">
                <a:tc>
                  <a:txBody>
                    <a:bodyPr/>
                    <a:lstStyle/>
                    <a:p>
                      <a:r>
                        <a:rPr lang="en-US" sz="2400" dirty="0" smtClean="0"/>
                        <a:t>4</a:t>
                      </a:r>
                      <a:endParaRPr lang="en-US" sz="2400" dirty="0"/>
                    </a:p>
                  </a:txBody>
                  <a:tcPr marT="45687" marB="45687"/>
                </a:tc>
                <a:tc>
                  <a:txBody>
                    <a:bodyPr/>
                    <a:lstStyle/>
                    <a:p>
                      <a:r>
                        <a:rPr lang="en-US" sz="2400" dirty="0" smtClean="0"/>
                        <a:t>High</a:t>
                      </a:r>
                      <a:endParaRPr lang="en-US" sz="2400" dirty="0"/>
                    </a:p>
                  </a:txBody>
                  <a:tcPr marT="45687" marB="45687"/>
                </a:tc>
                <a:tc>
                  <a:txBody>
                    <a:bodyPr/>
                    <a:lstStyle/>
                    <a:p>
                      <a:pPr marL="342900" marR="0" lvl="0" indent="-342900" algn="r" defTabSz="914400" rtl="0" eaLnBrk="1" fontAlgn="b" latinLnBrk="0" hangingPunct="1">
                        <a:lnSpc>
                          <a:spcPct val="100000"/>
                        </a:lnSpc>
                        <a:spcBef>
                          <a:spcPct val="0"/>
                        </a:spcBef>
                        <a:spcAft>
                          <a:spcPct val="0"/>
                        </a:spcAft>
                        <a:buClr>
                          <a:schemeClr val="bg1"/>
                        </a:buClr>
                        <a:buSzTx/>
                        <a:buFontTx/>
                        <a:buNone/>
                        <a:tabLst/>
                      </a:pPr>
                      <a:r>
                        <a:rPr kumimoji="0" lang="en-US" sz="2000" b="1" i="0" u="none" strike="noStrike" cap="none" normalizeH="0" baseline="0" dirty="0" smtClean="0">
                          <a:ln>
                            <a:noFill/>
                          </a:ln>
                          <a:solidFill>
                            <a:schemeClr val="tx1"/>
                          </a:solidFill>
                          <a:effectLst/>
                          <a:latin typeface="Verdana" pitchFamily="34" charset="0"/>
                        </a:rPr>
                        <a:t>$17,187,500</a:t>
                      </a:r>
                      <a:endParaRPr kumimoji="0" lang="en-US" sz="2000" b="1" i="0" u="none" strike="noStrike" cap="none" normalizeH="0" baseline="0" dirty="0" smtClean="0">
                        <a:ln>
                          <a:noFill/>
                        </a:ln>
                        <a:solidFill>
                          <a:schemeClr val="tx1"/>
                        </a:solidFill>
                        <a:effectLst/>
                        <a:latin typeface="Times New Roman" pitchFamily="18" charset="0"/>
                      </a:endParaRPr>
                    </a:p>
                  </a:txBody>
                  <a:tcPr marT="45687" marB="45687" anchor="b" horzOverflow="overflow"/>
                </a:tc>
                <a:tc>
                  <a:txBody>
                    <a:bodyPr/>
                    <a:lstStyle/>
                    <a:p>
                      <a:pPr algn="r"/>
                      <a:r>
                        <a:rPr lang="en-US" sz="2400" dirty="0" smtClean="0"/>
                        <a:t>.30</a:t>
                      </a:r>
                      <a:endParaRPr lang="en-US" sz="2400" dirty="0"/>
                    </a:p>
                  </a:txBody>
                  <a:tcPr marT="45687" marB="45687"/>
                </a:tc>
              </a:tr>
            </a:tbl>
          </a:graphicData>
        </a:graphic>
      </p:graphicFrame>
      <p:sp>
        <p:nvSpPr>
          <p:cNvPr id="30755" name="TextBox 4"/>
          <p:cNvSpPr txBox="1">
            <a:spLocks noChangeArrowheads="1"/>
          </p:cNvSpPr>
          <p:nvPr/>
        </p:nvSpPr>
        <p:spPr bwMode="auto">
          <a:xfrm>
            <a:off x="1524000" y="4419600"/>
            <a:ext cx="6400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a:latin typeface="Corbel" pitchFamily="34" charset="0"/>
              </a:rPr>
              <a:t>Conclusion of value = $17,344,994.50 </a:t>
            </a:r>
          </a:p>
          <a:p>
            <a:pPr>
              <a:spcBef>
                <a:spcPct val="0"/>
              </a:spcBef>
              <a:buClrTx/>
              <a:buFontTx/>
              <a:buNone/>
            </a:pPr>
            <a:r>
              <a:rPr lang="en-US" altLang="en-US">
                <a:latin typeface="Corbel" pitchFamily="34" charset="0"/>
              </a:rPr>
              <a:t> </a:t>
            </a:r>
          </a:p>
          <a:p>
            <a:pPr>
              <a:spcBef>
                <a:spcPct val="0"/>
              </a:spcBef>
              <a:buClrTx/>
              <a:buFontTx/>
              <a:buNone/>
            </a:pPr>
            <a:r>
              <a:rPr lang="en-US" altLang="en-US">
                <a:latin typeface="Corbel" pitchFamily="34" charset="0"/>
              </a:rPr>
              <a:t>Say $17.35 million</a:t>
            </a:r>
          </a:p>
          <a:p>
            <a:pPr>
              <a:spcBef>
                <a:spcPct val="0"/>
              </a:spcBef>
              <a:buClrTx/>
              <a:buFontTx/>
              <a:buNone/>
            </a:pPr>
            <a:endParaRPr lang="en-US" altLang="en-US" sz="1800">
              <a:latin typeface="Corbel" pitchFamily="34" charset="0"/>
            </a:endParaRPr>
          </a:p>
        </p:txBody>
      </p:sp>
    </p:spTree>
    <p:extLst>
      <p:ext uri="{BB962C8B-B14F-4D97-AF65-F5344CB8AC3E}">
        <p14:creationId xmlns:p14="http://schemas.microsoft.com/office/powerpoint/2010/main" val="23668345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Income Approaches to Value</a:t>
            </a:r>
          </a:p>
        </p:txBody>
      </p:sp>
      <p:sp>
        <p:nvSpPr>
          <p:cNvPr id="31747" name="Rectangle 3"/>
          <p:cNvSpPr>
            <a:spLocks noGrp="1" noChangeArrowheads="1"/>
          </p:cNvSpPr>
          <p:nvPr>
            <p:ph type="body" idx="1"/>
          </p:nvPr>
        </p:nvSpPr>
        <p:spPr/>
        <p:txBody>
          <a:bodyPr/>
          <a:lstStyle/>
          <a:p>
            <a:endParaRPr lang="en-US" altLang="en-US" smtClean="0">
              <a:latin typeface="Arial" charset="0"/>
              <a:cs typeface="Arial" charset="0"/>
            </a:endParaRPr>
          </a:p>
          <a:p>
            <a:pPr>
              <a:buFontTx/>
              <a:buNone/>
            </a:pPr>
            <a:r>
              <a:rPr lang="en-US" altLang="en-US" smtClean="0">
                <a:latin typeface="Arial" charset="0"/>
                <a:cs typeface="Arial" charset="0"/>
              </a:rPr>
              <a:t>We will focus on the overall income approach to value using market capitalization rates from peer property comps. </a:t>
            </a: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But first some background on calculating NOI and then on cap rates and what drives them.</a:t>
            </a:r>
          </a:p>
        </p:txBody>
      </p:sp>
    </p:spTree>
    <p:extLst>
      <p:ext uri="{BB962C8B-B14F-4D97-AF65-F5344CB8AC3E}">
        <p14:creationId xmlns:p14="http://schemas.microsoft.com/office/powerpoint/2010/main" val="112043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533400"/>
            <a:ext cx="8458200" cy="304800"/>
          </a:xfrm>
        </p:spPr>
        <p:txBody>
          <a:bodyPr/>
          <a:lstStyle/>
          <a:p>
            <a:pPr algn="ctr"/>
            <a:r>
              <a:rPr lang="en-US" altLang="en-US" sz="3600" smtClean="0">
                <a:latin typeface="Arial Black" pitchFamily="34" charset="0"/>
                <a:cs typeface="Arial" charset="0"/>
              </a:rPr>
              <a:t>Developing a Proforma</a:t>
            </a:r>
          </a:p>
        </p:txBody>
      </p:sp>
      <p:sp>
        <p:nvSpPr>
          <p:cNvPr id="32771"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20484" name="Text Box 4"/>
          <p:cNvSpPr txBox="1">
            <a:spLocks noChangeArrowheads="1"/>
          </p:cNvSpPr>
          <p:nvPr/>
        </p:nvSpPr>
        <p:spPr bwMode="auto">
          <a:xfrm>
            <a:off x="0" y="1447800"/>
            <a:ext cx="91440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orbel" pitchFamily="34" charset="0"/>
              </a:defRPr>
            </a:lvl1pPr>
            <a:lvl2pPr marL="914400" indent="-457200">
              <a:defRPr>
                <a:solidFill>
                  <a:schemeClr val="tx1"/>
                </a:solidFill>
                <a:latin typeface="Corbel" pitchFamily="34" charset="0"/>
              </a:defRPr>
            </a:lvl2pPr>
            <a:lvl3pPr marL="1371600" indent="-457200">
              <a:defRPr>
                <a:solidFill>
                  <a:schemeClr val="tx1"/>
                </a:solidFill>
                <a:latin typeface="Corbel" pitchFamily="34" charset="0"/>
              </a:defRPr>
            </a:lvl3pPr>
            <a:lvl4pPr marL="1828800" indent="-457200">
              <a:defRPr>
                <a:solidFill>
                  <a:schemeClr val="tx1"/>
                </a:solidFill>
                <a:latin typeface="Corbel" pitchFamily="34" charset="0"/>
              </a:defRPr>
            </a:lvl4pPr>
            <a:lvl5pPr marL="2286000" indent="-457200">
              <a:defRPr>
                <a:solidFill>
                  <a:schemeClr val="tx1"/>
                </a:solidFill>
                <a:latin typeface="Corbel" pitchFamily="34" charset="0"/>
              </a:defRPr>
            </a:lvl5pPr>
            <a:lvl6pPr marL="2743200" indent="-457200" eaLnBrk="0" fontAlgn="base" hangingPunct="0">
              <a:spcBef>
                <a:spcPct val="0"/>
              </a:spcBef>
              <a:spcAft>
                <a:spcPct val="0"/>
              </a:spcAft>
              <a:defRPr>
                <a:solidFill>
                  <a:schemeClr val="tx1"/>
                </a:solidFill>
                <a:latin typeface="Corbel" pitchFamily="34" charset="0"/>
              </a:defRPr>
            </a:lvl6pPr>
            <a:lvl7pPr marL="3200400" indent="-457200" eaLnBrk="0" fontAlgn="base" hangingPunct="0">
              <a:spcBef>
                <a:spcPct val="0"/>
              </a:spcBef>
              <a:spcAft>
                <a:spcPct val="0"/>
              </a:spcAft>
              <a:defRPr>
                <a:solidFill>
                  <a:schemeClr val="tx1"/>
                </a:solidFill>
                <a:latin typeface="Corbel" pitchFamily="34" charset="0"/>
              </a:defRPr>
            </a:lvl7pPr>
            <a:lvl8pPr marL="3657600" indent="-457200" eaLnBrk="0" fontAlgn="base" hangingPunct="0">
              <a:spcBef>
                <a:spcPct val="0"/>
              </a:spcBef>
              <a:spcAft>
                <a:spcPct val="0"/>
              </a:spcAft>
              <a:defRPr>
                <a:solidFill>
                  <a:schemeClr val="tx1"/>
                </a:solidFill>
                <a:latin typeface="Corbel" pitchFamily="34" charset="0"/>
              </a:defRPr>
            </a:lvl8pPr>
            <a:lvl9pPr marL="4114800" indent="-457200" eaLnBrk="0" fontAlgn="base" hangingPunct="0">
              <a:spcBef>
                <a:spcPct val="0"/>
              </a:spcBef>
              <a:spcAft>
                <a:spcPct val="0"/>
              </a:spcAft>
              <a:defRPr>
                <a:solidFill>
                  <a:schemeClr val="tx1"/>
                </a:solidFill>
                <a:latin typeface="Corbel" pitchFamily="34" charset="0"/>
              </a:defRPr>
            </a:lvl9pPr>
          </a:lstStyle>
          <a:p>
            <a:pPr>
              <a:buClr>
                <a:schemeClr val="tx2"/>
              </a:buClr>
              <a:buSzPct val="110000"/>
              <a:buFont typeface="Symbol" pitchFamily="18" charset="2"/>
              <a:buChar char="¨"/>
            </a:pPr>
            <a:r>
              <a:rPr lang="en-US" altLang="en-US" sz="2400">
                <a:solidFill>
                  <a:schemeClr val="tx2"/>
                </a:solidFill>
                <a:latin typeface="Arial" charset="0"/>
                <a:cs typeface="Arial" charset="0"/>
              </a:rPr>
              <a:t>The Proforma</a:t>
            </a:r>
            <a:r>
              <a:rPr lang="en-US" altLang="en-US" sz="2400">
                <a:latin typeface="Arial" charset="0"/>
                <a:cs typeface="Arial" charset="0"/>
              </a:rPr>
              <a:t> is an accounting style projection of the operating statement over time</a:t>
            </a:r>
          </a:p>
          <a:p>
            <a:pPr>
              <a:buClr>
                <a:schemeClr val="tx2"/>
              </a:buClr>
              <a:buSzPct val="110000"/>
              <a:buFont typeface="Symbol" pitchFamily="18" charset="2"/>
              <a:buChar char="¨"/>
            </a:pPr>
            <a:endParaRPr lang="en-US" altLang="en-US" sz="2400">
              <a:latin typeface="Arial" charset="0"/>
              <a:cs typeface="Arial" charset="0"/>
            </a:endParaRPr>
          </a:p>
          <a:p>
            <a:pPr>
              <a:buClr>
                <a:schemeClr val="tx2"/>
              </a:buClr>
              <a:buSzPct val="110000"/>
              <a:buFont typeface="Symbol" pitchFamily="18" charset="2"/>
              <a:buChar char="¨"/>
            </a:pPr>
            <a:r>
              <a:rPr lang="en-US" altLang="en-US" sz="2400">
                <a:latin typeface="Arial" charset="0"/>
                <a:cs typeface="Arial" charset="0"/>
              </a:rPr>
              <a:t>Proformas start with the initial operation of the property after the development and lease up phase</a:t>
            </a:r>
          </a:p>
          <a:p>
            <a:pPr>
              <a:buClr>
                <a:schemeClr val="tx2"/>
              </a:buClr>
              <a:buSzPct val="110000"/>
              <a:buFont typeface="Symbol" pitchFamily="18" charset="2"/>
              <a:buChar char="¨"/>
            </a:pPr>
            <a:endParaRPr lang="en-US" altLang="en-US" sz="2400">
              <a:latin typeface="Arial" charset="0"/>
              <a:cs typeface="Arial" charset="0"/>
            </a:endParaRPr>
          </a:p>
          <a:p>
            <a:pPr>
              <a:buClr>
                <a:schemeClr val="tx2"/>
              </a:buClr>
              <a:buSzPct val="110000"/>
              <a:buFont typeface="Symbol" pitchFamily="18" charset="2"/>
              <a:buChar char="¨"/>
            </a:pPr>
            <a:r>
              <a:rPr lang="en-US" altLang="en-US" sz="2400">
                <a:latin typeface="Arial" charset="0"/>
                <a:cs typeface="Arial" charset="0"/>
              </a:rPr>
              <a:t>Alternatively, the proforma could begin after acquisition of an existing property and run through the anticipated sale</a:t>
            </a:r>
          </a:p>
          <a:p>
            <a:pPr>
              <a:buClr>
                <a:schemeClr val="tx2"/>
              </a:buClr>
              <a:buSzPct val="110000"/>
              <a:buFont typeface="Symbol" pitchFamily="18" charset="2"/>
              <a:buChar char="¨"/>
            </a:pPr>
            <a:endParaRPr lang="en-US" altLang="en-US" sz="2400">
              <a:latin typeface="Arial" charset="0"/>
              <a:cs typeface="Arial" charset="0"/>
            </a:endParaRPr>
          </a:p>
          <a:p>
            <a:pPr>
              <a:buClr>
                <a:schemeClr val="tx2"/>
              </a:buClr>
              <a:buSzPct val="110000"/>
              <a:buFont typeface="Symbol" pitchFamily="18" charset="2"/>
              <a:buChar char="¨"/>
            </a:pPr>
            <a:r>
              <a:rPr lang="en-US" altLang="en-US" sz="2400">
                <a:latin typeface="Arial" charset="0"/>
                <a:cs typeface="Arial" charset="0"/>
              </a:rPr>
              <a:t>Typically derived on an annual projection basis although it could be done monthly</a:t>
            </a:r>
            <a:r>
              <a:rPr lang="en-US" altLang="en-US" sz="2800">
                <a:solidFill>
                  <a:schemeClr val="hlink"/>
                </a:solidFill>
                <a:latin typeface="Arial" charset="0"/>
                <a:cs typeface="Arial" charset="0"/>
              </a:rPr>
              <a:t> </a:t>
            </a:r>
            <a:r>
              <a:rPr lang="en-US" altLang="en-US" sz="2800">
                <a:latin typeface="Arial" charset="0"/>
                <a:cs typeface="Arial" charset="0"/>
              </a:rPr>
              <a:t> </a:t>
            </a:r>
          </a:p>
          <a:p>
            <a:pPr>
              <a:buClr>
                <a:schemeClr val="tx2"/>
              </a:buClr>
              <a:buSzPct val="110000"/>
              <a:buFont typeface="Symbol" pitchFamily="18" charset="2"/>
              <a:buChar char="¨"/>
            </a:pPr>
            <a:r>
              <a:rPr lang="en-US" altLang="en-US" sz="2400">
                <a:latin typeface="Arial" charset="0"/>
                <a:cs typeface="Arial" charset="0"/>
              </a:rPr>
              <a:t>Its primary benefit is that it provides the information that drives investment, financing decisions and management decisions</a:t>
            </a:r>
            <a:r>
              <a:rPr lang="en-US" altLang="en-US" sz="2800">
                <a:latin typeface="Arial" charset="0"/>
                <a:cs typeface="Arial" charset="0"/>
              </a:rPr>
              <a:t> </a:t>
            </a:r>
          </a:p>
          <a:p>
            <a:pPr>
              <a:buClr>
                <a:schemeClr val="tx2"/>
              </a:buClr>
              <a:buSzPct val="110000"/>
              <a:buFont typeface="Symbol" pitchFamily="18" charset="2"/>
              <a:buChar char="¨"/>
            </a:pPr>
            <a:r>
              <a:rPr lang="en-US" altLang="en-US" sz="2400">
                <a:latin typeface="Arial" charset="0"/>
                <a:cs typeface="Arial" charset="0"/>
              </a:rPr>
              <a:t>It is a forecast of the future</a:t>
            </a:r>
          </a:p>
        </p:txBody>
      </p:sp>
    </p:spTree>
    <p:extLst>
      <p:ext uri="{BB962C8B-B14F-4D97-AF65-F5344CB8AC3E}">
        <p14:creationId xmlns:p14="http://schemas.microsoft.com/office/powerpoint/2010/main" val="3915177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4">
                                            <p:txEl>
                                              <p:pRg st="2" end="2"/>
                                            </p:txEl>
                                          </p:spTgt>
                                        </p:tgtEl>
                                        <p:attrNameLst>
                                          <p:attrName>style.visibility</p:attrName>
                                        </p:attrNameLst>
                                      </p:cBhvr>
                                      <p:to>
                                        <p:strVal val="visible"/>
                                      </p:to>
                                    </p:set>
                                    <p:anim calcmode="lin" valueType="num">
                                      <p:cBhvr additive="base">
                                        <p:cTn id="13" dur="500" fill="hold"/>
                                        <p:tgtEl>
                                          <p:spTgt spid="2048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0484">
                                            <p:txEl>
                                              <p:pRg st="4" end="4"/>
                                            </p:txEl>
                                          </p:spTgt>
                                        </p:tgtEl>
                                        <p:attrNameLst>
                                          <p:attrName>style.visibility</p:attrName>
                                        </p:attrNameLst>
                                      </p:cBhvr>
                                      <p:to>
                                        <p:strVal val="visible"/>
                                      </p:to>
                                    </p:set>
                                    <p:anim calcmode="lin" valueType="num">
                                      <p:cBhvr additive="base">
                                        <p:cTn id="19" dur="500" fill="hold"/>
                                        <p:tgtEl>
                                          <p:spTgt spid="2048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0484">
                                            <p:txEl>
                                              <p:pRg st="6" end="6"/>
                                            </p:txEl>
                                          </p:spTgt>
                                        </p:tgtEl>
                                        <p:attrNameLst>
                                          <p:attrName>style.visibility</p:attrName>
                                        </p:attrNameLst>
                                      </p:cBhvr>
                                      <p:to>
                                        <p:strVal val="visible"/>
                                      </p:to>
                                    </p:set>
                                    <p:anim calcmode="lin" valueType="num">
                                      <p:cBhvr additive="base">
                                        <p:cTn id="25" dur="500" fill="hold"/>
                                        <p:tgtEl>
                                          <p:spTgt spid="2048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0484">
                                            <p:txEl>
                                              <p:pRg st="7" end="7"/>
                                            </p:txEl>
                                          </p:spTgt>
                                        </p:tgtEl>
                                        <p:attrNameLst>
                                          <p:attrName>style.visibility</p:attrName>
                                        </p:attrNameLst>
                                      </p:cBhvr>
                                      <p:to>
                                        <p:strVal val="visible"/>
                                      </p:to>
                                    </p:set>
                                    <p:anim calcmode="lin" valueType="num">
                                      <p:cBhvr additive="base">
                                        <p:cTn id="31" dur="500" fill="hold"/>
                                        <p:tgtEl>
                                          <p:spTgt spid="20484">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0484">
                                            <p:txEl>
                                              <p:pRg st="8" end="8"/>
                                            </p:txEl>
                                          </p:spTgt>
                                        </p:tgtEl>
                                        <p:attrNameLst>
                                          <p:attrName>style.visibility</p:attrName>
                                        </p:attrNameLst>
                                      </p:cBhvr>
                                      <p:to>
                                        <p:strVal val="visible"/>
                                      </p:to>
                                    </p:set>
                                    <p:anim calcmode="lin" valueType="num">
                                      <p:cBhvr additive="base">
                                        <p:cTn id="37" dur="500" fill="hold"/>
                                        <p:tgtEl>
                                          <p:spTgt spid="20484">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48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a:lstStyle/>
          <a:p>
            <a:pPr eaLnBrk="1"/>
            <a:r>
              <a:rPr lang="en-US" altLang="en-US" dirty="0" smtClean="0">
                <a:latin typeface="Arial" charset="0"/>
                <a:cs typeface="Arial" charset="0"/>
              </a:rPr>
              <a:t>Valuation: </a:t>
            </a:r>
            <a:r>
              <a:rPr lang="en-US" altLang="en-US" dirty="0" smtClean="0">
                <a:latin typeface="Arial" charset="0"/>
                <a:cs typeface="Arial" charset="0"/>
              </a:rPr>
              <a:t>Topics</a:t>
            </a:r>
            <a:endParaRPr lang="en-US" altLang="en-US" dirty="0" smtClean="0">
              <a:latin typeface="Arial" charset="0"/>
              <a:cs typeface="Arial" charset="0"/>
            </a:endParaRPr>
          </a:p>
        </p:txBody>
      </p:sp>
      <p:sp>
        <p:nvSpPr>
          <p:cNvPr id="15363" name="Rectangle 2"/>
          <p:cNvSpPr>
            <a:spLocks noGrp="1" noChangeArrowheads="1"/>
          </p:cNvSpPr>
          <p:nvPr>
            <p:ph type="body" idx="1"/>
          </p:nvPr>
        </p:nvSpPr>
        <p:spPr>
          <a:xfrm>
            <a:off x="152400" y="1219200"/>
            <a:ext cx="8839200" cy="5305425"/>
          </a:xfrm>
        </p:spPr>
        <p:txBody>
          <a:bodyPr>
            <a:normAutofit/>
          </a:bodyPr>
          <a:lstStyle/>
          <a:p>
            <a:pPr marL="0" indent="0" eaLnBrk="1">
              <a:spcBef>
                <a:spcPct val="0"/>
              </a:spcBef>
              <a:buFont typeface="Wingdings" pitchFamily="2" charset="2"/>
              <a:buNone/>
            </a:pPr>
            <a:r>
              <a:rPr lang="en-US" altLang="en-US" dirty="0" smtClean="0">
                <a:latin typeface="Arial" charset="0"/>
                <a:cs typeface="Arial" charset="0"/>
              </a:rPr>
              <a:t>Definitions</a:t>
            </a:r>
          </a:p>
          <a:p>
            <a:pPr marL="0" indent="0" eaLnBrk="1">
              <a:spcBef>
                <a:spcPct val="0"/>
              </a:spcBef>
              <a:buFont typeface="Wingdings" pitchFamily="2" charset="2"/>
              <a:buNone/>
            </a:pPr>
            <a:r>
              <a:rPr lang="en-US" altLang="en-US" dirty="0" smtClean="0">
                <a:latin typeface="Arial" charset="0"/>
                <a:cs typeface="Arial" charset="0"/>
              </a:rPr>
              <a:t>Price versus Value and appraisal bias</a:t>
            </a:r>
          </a:p>
          <a:p>
            <a:pPr marL="0" indent="0" eaLnBrk="1">
              <a:spcBef>
                <a:spcPct val="0"/>
              </a:spcBef>
              <a:buFont typeface="Wingdings" pitchFamily="2" charset="2"/>
              <a:buNone/>
            </a:pPr>
            <a:r>
              <a:rPr lang="en-US" altLang="en-US" dirty="0" smtClean="0">
                <a:latin typeface="Arial" charset="0"/>
                <a:cs typeface="Arial" charset="0"/>
              </a:rPr>
              <a:t>Traditional methods of valuation</a:t>
            </a:r>
          </a:p>
          <a:p>
            <a:pPr marL="0" indent="0" eaLnBrk="1">
              <a:spcBef>
                <a:spcPct val="0"/>
              </a:spcBef>
              <a:buFont typeface="Wingdings" pitchFamily="2" charset="2"/>
              <a:buNone/>
            </a:pPr>
            <a:r>
              <a:rPr lang="en-US" altLang="en-US" dirty="0" smtClean="0">
                <a:latin typeface="Arial" charset="0"/>
                <a:cs typeface="Arial" charset="0"/>
              </a:rPr>
              <a:t>Brief discussion the market approach to value</a:t>
            </a:r>
          </a:p>
          <a:p>
            <a:pPr marL="0" indent="0" eaLnBrk="1">
              <a:spcBef>
                <a:spcPct val="0"/>
              </a:spcBef>
              <a:buFont typeface="Wingdings" pitchFamily="2" charset="2"/>
              <a:buNone/>
            </a:pPr>
            <a:r>
              <a:rPr lang="en-US" altLang="en-US" dirty="0" smtClean="0">
                <a:latin typeface="Arial" charset="0"/>
                <a:cs typeface="Arial" charset="0"/>
              </a:rPr>
              <a:t>Income approach to value</a:t>
            </a:r>
          </a:p>
          <a:p>
            <a:pPr marL="0" indent="0" eaLnBrk="1">
              <a:spcBef>
                <a:spcPct val="0"/>
              </a:spcBef>
              <a:buFont typeface="Wingdings" pitchFamily="2" charset="2"/>
              <a:buNone/>
            </a:pPr>
            <a:r>
              <a:rPr lang="en-US" altLang="en-US" dirty="0" smtClean="0">
                <a:latin typeface="Arial" charset="0"/>
                <a:cs typeface="Arial" charset="0"/>
              </a:rPr>
              <a:t>Generating a cash flow </a:t>
            </a:r>
            <a:r>
              <a:rPr lang="en-US" altLang="en-US" dirty="0" err="1" smtClean="0">
                <a:latin typeface="Arial" charset="0"/>
                <a:cs typeface="Arial" charset="0"/>
              </a:rPr>
              <a:t>Proforma</a:t>
            </a:r>
            <a:r>
              <a:rPr lang="en-US" altLang="en-US" dirty="0" smtClean="0">
                <a:latin typeface="Arial" charset="0"/>
                <a:cs typeface="Arial" charset="0"/>
              </a:rPr>
              <a:t> </a:t>
            </a:r>
          </a:p>
          <a:p>
            <a:pPr marL="0" indent="0" eaLnBrk="1">
              <a:spcBef>
                <a:spcPct val="0"/>
              </a:spcBef>
              <a:buFont typeface="Wingdings" pitchFamily="2" charset="2"/>
              <a:buNone/>
            </a:pPr>
            <a:r>
              <a:rPr lang="en-US" altLang="en-US" dirty="0" smtClean="0">
                <a:latin typeface="Arial" charset="0"/>
                <a:cs typeface="Arial" charset="0"/>
              </a:rPr>
              <a:t>Some key financial ratios</a:t>
            </a:r>
          </a:p>
          <a:p>
            <a:pPr marL="0" indent="0" eaLnBrk="1">
              <a:spcBef>
                <a:spcPct val="0"/>
              </a:spcBef>
              <a:buFont typeface="Wingdings" pitchFamily="2" charset="2"/>
              <a:buNone/>
            </a:pPr>
            <a:r>
              <a:rPr lang="en-US" altLang="en-US" dirty="0" smtClean="0">
                <a:latin typeface="Arial" charset="0"/>
                <a:cs typeface="Arial" charset="0"/>
              </a:rPr>
              <a:t>Theory behind cap rate drivers</a:t>
            </a:r>
          </a:p>
          <a:p>
            <a:pPr marL="0" indent="0" eaLnBrk="1">
              <a:spcBef>
                <a:spcPct val="0"/>
              </a:spcBef>
              <a:buFont typeface="Wingdings" pitchFamily="2" charset="2"/>
              <a:buNone/>
            </a:pPr>
            <a:r>
              <a:rPr lang="en-US" altLang="en-US" dirty="0" smtClean="0">
                <a:latin typeface="Arial" charset="0"/>
                <a:cs typeface="Arial" charset="0"/>
              </a:rPr>
              <a:t>Gordon growth rate model</a:t>
            </a:r>
          </a:p>
          <a:p>
            <a:pPr marL="0" indent="0" eaLnBrk="1">
              <a:spcBef>
                <a:spcPct val="0"/>
              </a:spcBef>
              <a:buFont typeface="Wingdings" pitchFamily="2" charset="2"/>
              <a:buNone/>
            </a:pPr>
            <a:r>
              <a:rPr lang="en-US" altLang="en-US" dirty="0" smtClean="0">
                <a:latin typeface="Arial" charset="0"/>
                <a:cs typeface="Arial" charset="0"/>
              </a:rPr>
              <a:t>GRM (Gross Rent Multiplier) </a:t>
            </a:r>
            <a:r>
              <a:rPr lang="en-US" altLang="en-US" dirty="0" smtClean="0">
                <a:latin typeface="Arial" charset="0"/>
                <a:cs typeface="Arial" charset="0"/>
              </a:rPr>
              <a:t>techniques</a:t>
            </a:r>
            <a:endParaRPr lang="en-US" altLang="en-US" dirty="0" smtClean="0">
              <a:latin typeface="Arial" charset="0"/>
              <a:cs typeface="Arial" charset="0"/>
            </a:endParaRPr>
          </a:p>
        </p:txBody>
      </p:sp>
    </p:spTree>
    <p:extLst>
      <p:ext uri="{BB962C8B-B14F-4D97-AF65-F5344CB8AC3E}">
        <p14:creationId xmlns:p14="http://schemas.microsoft.com/office/powerpoint/2010/main" val="68206738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342900"/>
            <a:ext cx="7772400" cy="381000"/>
          </a:xfrm>
        </p:spPr>
        <p:txBody>
          <a:bodyPr/>
          <a:lstStyle/>
          <a:p>
            <a:pPr algn="ctr"/>
            <a:r>
              <a:rPr lang="en-US" altLang="en-US" sz="3600" smtClean="0">
                <a:latin typeface="Arial Black" pitchFamily="34" charset="0"/>
                <a:cs typeface="Arial" charset="0"/>
              </a:rPr>
              <a:t>Steps to Develop a Proforma</a:t>
            </a:r>
          </a:p>
        </p:txBody>
      </p:sp>
      <p:sp>
        <p:nvSpPr>
          <p:cNvPr id="33795"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55652" name="Rectangle 4"/>
          <p:cNvSpPr>
            <a:spLocks noChangeArrowheads="1"/>
          </p:cNvSpPr>
          <p:nvPr/>
        </p:nvSpPr>
        <p:spPr bwMode="auto">
          <a:xfrm>
            <a:off x="228600" y="1143000"/>
            <a:ext cx="8153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
                <a:schemeClr val="tx2"/>
              </a:buClr>
              <a:buFont typeface="Wingdings" pitchFamily="2" charset="2"/>
              <a:buNone/>
            </a:pPr>
            <a:r>
              <a:rPr lang="en-US" altLang="en-US" sz="2800">
                <a:latin typeface="Arial Black" pitchFamily="34" charset="0"/>
              </a:rPr>
              <a:t>Step 1. Estimate Potential Gross Income, PGI</a:t>
            </a:r>
          </a:p>
          <a:p>
            <a:pPr>
              <a:spcBef>
                <a:spcPct val="0"/>
              </a:spcBef>
              <a:buClr>
                <a:schemeClr val="tx2"/>
              </a:buClr>
              <a:buFont typeface="Wingdings" pitchFamily="2" charset="2"/>
              <a:buNone/>
            </a:pPr>
            <a:endParaRPr lang="en-US" altLang="en-US" sz="2800">
              <a:latin typeface="Arial Black" pitchFamily="34" charset="0"/>
            </a:endParaRPr>
          </a:p>
          <a:p>
            <a:pPr>
              <a:spcBef>
                <a:spcPct val="0"/>
              </a:spcBef>
              <a:buClr>
                <a:schemeClr val="tx2"/>
              </a:buClr>
              <a:buFont typeface="Wingdings" pitchFamily="2" charset="2"/>
              <a:buNone/>
            </a:pPr>
            <a:r>
              <a:rPr lang="en-US" altLang="en-US" sz="2800">
                <a:latin typeface="Arial Black" pitchFamily="34" charset="0"/>
              </a:rPr>
              <a:t>Step 2. Subtract Estimated Vacancy</a:t>
            </a:r>
          </a:p>
          <a:p>
            <a:pPr>
              <a:spcBef>
                <a:spcPct val="0"/>
              </a:spcBef>
              <a:buClr>
                <a:schemeClr val="tx2"/>
              </a:buClr>
              <a:buFont typeface="Wingdings" pitchFamily="2" charset="2"/>
              <a:buNone/>
            </a:pPr>
            <a:endParaRPr lang="en-US" altLang="en-US" sz="2800">
              <a:latin typeface="Arial Black" pitchFamily="34" charset="0"/>
            </a:endParaRPr>
          </a:p>
          <a:p>
            <a:pPr>
              <a:spcBef>
                <a:spcPct val="0"/>
              </a:spcBef>
              <a:buClr>
                <a:schemeClr val="tx2"/>
              </a:buClr>
              <a:buFont typeface="Wingdings" pitchFamily="2" charset="2"/>
              <a:buNone/>
            </a:pPr>
            <a:r>
              <a:rPr lang="en-US" altLang="en-US" sz="2800">
                <a:latin typeface="Arial Black" pitchFamily="34" charset="0"/>
              </a:rPr>
              <a:t>Step 3. Add other income</a:t>
            </a:r>
          </a:p>
          <a:p>
            <a:pPr>
              <a:spcBef>
                <a:spcPct val="0"/>
              </a:spcBef>
              <a:buClr>
                <a:schemeClr val="tx2"/>
              </a:buClr>
              <a:buFont typeface="Wingdings" pitchFamily="2" charset="2"/>
              <a:buNone/>
            </a:pPr>
            <a:r>
              <a:rPr lang="en-US" altLang="en-US" sz="2800">
                <a:latin typeface="Arial Black" pitchFamily="34" charset="0"/>
              </a:rPr>
              <a:t>		= </a:t>
            </a:r>
            <a:r>
              <a:rPr lang="en-US" altLang="en-US" sz="2800">
                <a:solidFill>
                  <a:schemeClr val="tx2"/>
                </a:solidFill>
                <a:latin typeface="Arial Black" pitchFamily="34" charset="0"/>
              </a:rPr>
              <a:t>EGI (Effective Gross Income)</a:t>
            </a:r>
          </a:p>
          <a:p>
            <a:pPr>
              <a:spcBef>
                <a:spcPct val="0"/>
              </a:spcBef>
              <a:buClr>
                <a:schemeClr val="tx2"/>
              </a:buClr>
              <a:buFont typeface="Wingdings" pitchFamily="2" charset="2"/>
              <a:buNone/>
            </a:pPr>
            <a:endParaRPr lang="en-US" altLang="en-US" sz="2800">
              <a:latin typeface="Arial Black" pitchFamily="34" charset="0"/>
            </a:endParaRPr>
          </a:p>
          <a:p>
            <a:pPr>
              <a:spcBef>
                <a:spcPct val="0"/>
              </a:spcBef>
              <a:buClr>
                <a:schemeClr val="tx2"/>
              </a:buClr>
              <a:buFont typeface="Wingdings" pitchFamily="2" charset="2"/>
              <a:buNone/>
            </a:pPr>
            <a:r>
              <a:rPr lang="en-US" altLang="en-US" sz="2800">
                <a:latin typeface="Arial Black" pitchFamily="34" charset="0"/>
              </a:rPr>
              <a:t>Step 4. Subtract Operating Expenses</a:t>
            </a:r>
          </a:p>
          <a:p>
            <a:pPr>
              <a:spcBef>
                <a:spcPct val="0"/>
              </a:spcBef>
              <a:buClr>
                <a:schemeClr val="tx2"/>
              </a:buClr>
              <a:buFont typeface="Wingdings" pitchFamily="2" charset="2"/>
              <a:buNone/>
            </a:pPr>
            <a:r>
              <a:rPr lang="en-US" altLang="en-US" sz="2800">
                <a:latin typeface="Arial Black" pitchFamily="34" charset="0"/>
              </a:rPr>
              <a:t>		= </a:t>
            </a:r>
            <a:r>
              <a:rPr lang="en-US" altLang="en-US" sz="2800">
                <a:solidFill>
                  <a:schemeClr val="tx2"/>
                </a:solidFill>
                <a:latin typeface="Arial Black" pitchFamily="34" charset="0"/>
              </a:rPr>
              <a:t>NOI (Net Operating Income)</a:t>
            </a:r>
          </a:p>
          <a:p>
            <a:pPr>
              <a:spcBef>
                <a:spcPct val="0"/>
              </a:spcBef>
              <a:buClr>
                <a:schemeClr val="tx2"/>
              </a:buClr>
              <a:buFont typeface="Wingdings" pitchFamily="2" charset="2"/>
              <a:buNone/>
            </a:pPr>
            <a:endParaRPr lang="en-US" altLang="en-US" sz="2800">
              <a:latin typeface="Arial Black" pitchFamily="34" charset="0"/>
            </a:endParaRPr>
          </a:p>
          <a:p>
            <a:pPr>
              <a:spcBef>
                <a:spcPct val="0"/>
              </a:spcBef>
              <a:buClr>
                <a:schemeClr val="tx2"/>
              </a:buClr>
              <a:buFont typeface="Wingdings" pitchFamily="2" charset="2"/>
              <a:buNone/>
            </a:pPr>
            <a:r>
              <a:rPr lang="en-US" altLang="en-US" sz="2800">
                <a:latin typeface="Arial Black" pitchFamily="34" charset="0"/>
              </a:rPr>
              <a:t>Step 5. Subtract Debt Service</a:t>
            </a:r>
          </a:p>
          <a:p>
            <a:pPr>
              <a:spcBef>
                <a:spcPct val="0"/>
              </a:spcBef>
              <a:buClr>
                <a:schemeClr val="tx2"/>
              </a:buClr>
              <a:buFont typeface="Wingdings" pitchFamily="2" charset="2"/>
              <a:buNone/>
            </a:pPr>
            <a:r>
              <a:rPr lang="en-US" altLang="en-US" sz="2800">
                <a:latin typeface="Arial Black" pitchFamily="34" charset="0"/>
              </a:rPr>
              <a:t>		= </a:t>
            </a:r>
            <a:r>
              <a:rPr lang="en-US" altLang="en-US" sz="2800">
                <a:solidFill>
                  <a:schemeClr val="tx2"/>
                </a:solidFill>
                <a:latin typeface="Arial Black" pitchFamily="34" charset="0"/>
              </a:rPr>
              <a:t>BTCF (Cash Flow before Taxes)</a:t>
            </a:r>
          </a:p>
        </p:txBody>
      </p:sp>
    </p:spTree>
    <p:extLst>
      <p:ext uri="{BB962C8B-B14F-4D97-AF65-F5344CB8AC3E}">
        <p14:creationId xmlns:p14="http://schemas.microsoft.com/office/powerpoint/2010/main" val="1909695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5652">
                                            <p:txEl>
                                              <p:pRg st="0" end="0"/>
                                            </p:txEl>
                                          </p:spTgt>
                                        </p:tgtEl>
                                        <p:attrNameLst>
                                          <p:attrName>style.visibility</p:attrName>
                                        </p:attrNameLst>
                                      </p:cBhvr>
                                      <p:to>
                                        <p:strVal val="visible"/>
                                      </p:to>
                                    </p:set>
                                    <p:anim calcmode="lin" valueType="num">
                                      <p:cBhvr additive="base">
                                        <p:cTn id="7" dur="500" fill="hold"/>
                                        <p:tgtEl>
                                          <p:spTgt spid="1556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56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5652">
                                            <p:txEl>
                                              <p:pRg st="2" end="2"/>
                                            </p:txEl>
                                          </p:spTgt>
                                        </p:tgtEl>
                                        <p:attrNameLst>
                                          <p:attrName>style.visibility</p:attrName>
                                        </p:attrNameLst>
                                      </p:cBhvr>
                                      <p:to>
                                        <p:strVal val="visible"/>
                                      </p:to>
                                    </p:set>
                                    <p:anim calcmode="lin" valueType="num">
                                      <p:cBhvr additive="base">
                                        <p:cTn id="13" dur="500" fill="hold"/>
                                        <p:tgtEl>
                                          <p:spTgt spid="15565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56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5652">
                                            <p:txEl>
                                              <p:pRg st="4" end="4"/>
                                            </p:txEl>
                                          </p:spTgt>
                                        </p:tgtEl>
                                        <p:attrNameLst>
                                          <p:attrName>style.visibility</p:attrName>
                                        </p:attrNameLst>
                                      </p:cBhvr>
                                      <p:to>
                                        <p:strVal val="visible"/>
                                      </p:to>
                                    </p:set>
                                    <p:anim calcmode="lin" valueType="num">
                                      <p:cBhvr additive="base">
                                        <p:cTn id="19" dur="500" fill="hold"/>
                                        <p:tgtEl>
                                          <p:spTgt spid="15565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5652">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55652">
                                            <p:txEl>
                                              <p:pRg st="5" end="5"/>
                                            </p:txEl>
                                          </p:spTgt>
                                        </p:tgtEl>
                                        <p:attrNameLst>
                                          <p:attrName>style.visibility</p:attrName>
                                        </p:attrNameLst>
                                      </p:cBhvr>
                                      <p:to>
                                        <p:strVal val="visible"/>
                                      </p:to>
                                    </p:set>
                                    <p:anim calcmode="lin" valueType="num">
                                      <p:cBhvr additive="base">
                                        <p:cTn id="23" dur="500" fill="hold"/>
                                        <p:tgtEl>
                                          <p:spTgt spid="155652">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565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55652">
                                            <p:txEl>
                                              <p:pRg st="7" end="7"/>
                                            </p:txEl>
                                          </p:spTgt>
                                        </p:tgtEl>
                                        <p:attrNameLst>
                                          <p:attrName>style.visibility</p:attrName>
                                        </p:attrNameLst>
                                      </p:cBhvr>
                                      <p:to>
                                        <p:strVal val="visible"/>
                                      </p:to>
                                    </p:set>
                                    <p:anim calcmode="lin" valueType="num">
                                      <p:cBhvr additive="base">
                                        <p:cTn id="29" dur="500" fill="hold"/>
                                        <p:tgtEl>
                                          <p:spTgt spid="155652">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5652">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5652">
                                            <p:txEl>
                                              <p:pRg st="8" end="8"/>
                                            </p:txEl>
                                          </p:spTgt>
                                        </p:tgtEl>
                                        <p:attrNameLst>
                                          <p:attrName>style.visibility</p:attrName>
                                        </p:attrNameLst>
                                      </p:cBhvr>
                                      <p:to>
                                        <p:strVal val="visible"/>
                                      </p:to>
                                    </p:set>
                                    <p:anim calcmode="lin" valueType="num">
                                      <p:cBhvr additive="base">
                                        <p:cTn id="33" dur="500" fill="hold"/>
                                        <p:tgtEl>
                                          <p:spTgt spid="155652">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565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55652">
                                            <p:txEl>
                                              <p:pRg st="10" end="10"/>
                                            </p:txEl>
                                          </p:spTgt>
                                        </p:tgtEl>
                                        <p:attrNameLst>
                                          <p:attrName>style.visibility</p:attrName>
                                        </p:attrNameLst>
                                      </p:cBhvr>
                                      <p:to>
                                        <p:strVal val="visible"/>
                                      </p:to>
                                    </p:set>
                                    <p:anim calcmode="lin" valueType="num">
                                      <p:cBhvr additive="base">
                                        <p:cTn id="39" dur="500" fill="hold"/>
                                        <p:tgtEl>
                                          <p:spTgt spid="155652">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55652">
                                            <p:txEl>
                                              <p:pRg st="10" end="10"/>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55652">
                                            <p:txEl>
                                              <p:pRg st="11" end="11"/>
                                            </p:txEl>
                                          </p:spTgt>
                                        </p:tgtEl>
                                        <p:attrNameLst>
                                          <p:attrName>style.visibility</p:attrName>
                                        </p:attrNameLst>
                                      </p:cBhvr>
                                      <p:to>
                                        <p:strVal val="visible"/>
                                      </p:to>
                                    </p:set>
                                    <p:anim calcmode="lin" valueType="num">
                                      <p:cBhvr additive="base">
                                        <p:cTn id="43" dur="500" fill="hold"/>
                                        <p:tgtEl>
                                          <p:spTgt spid="155652">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565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1219200"/>
            <a:ext cx="7772400" cy="304800"/>
          </a:xfrm>
        </p:spPr>
        <p:txBody>
          <a:bodyPr/>
          <a:lstStyle/>
          <a:p>
            <a:r>
              <a:rPr lang="en-US" altLang="en-US" sz="2800" smtClean="0">
                <a:latin typeface="Arial Black" pitchFamily="34" charset="0"/>
                <a:cs typeface="Arial" charset="0"/>
              </a:rPr>
              <a:t>1. Potential Gross Income</a:t>
            </a:r>
          </a:p>
        </p:txBody>
      </p:sp>
      <p:sp>
        <p:nvSpPr>
          <p:cNvPr id="34819"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56676" name="Rectangle 4"/>
          <p:cNvSpPr>
            <a:spLocks noChangeArrowheads="1"/>
          </p:cNvSpPr>
          <p:nvPr/>
        </p:nvSpPr>
        <p:spPr bwMode="auto">
          <a:xfrm>
            <a:off x="1143000" y="16764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5000"/>
              <a:buFont typeface="Symbol" pitchFamily="18" charset="2"/>
              <a:buChar char="¨"/>
            </a:pPr>
            <a:r>
              <a:rPr lang="en-US" altLang="en-US" sz="2400">
                <a:latin typeface="Arial Black" pitchFamily="34" charset="0"/>
              </a:rPr>
              <a:t>PGI is the rent that might be collected on a property if 100% occupied (Maximum Rent)</a:t>
            </a:r>
          </a:p>
          <a:p>
            <a:pPr>
              <a:spcBef>
                <a:spcPct val="40000"/>
              </a:spcBef>
              <a:buClr>
                <a:schemeClr val="tx2"/>
              </a:buClr>
              <a:buSzPct val="95000"/>
              <a:buFont typeface="Symbol" pitchFamily="18" charset="2"/>
              <a:buChar char="¨"/>
            </a:pPr>
            <a:r>
              <a:rPr lang="en-US" altLang="en-US" sz="2400">
                <a:latin typeface="Arial Black" pitchFamily="34" charset="0"/>
              </a:rPr>
              <a:t>Projections of gross rent should consider:</a:t>
            </a:r>
          </a:p>
          <a:p>
            <a:pPr lvl="1">
              <a:spcBef>
                <a:spcPct val="40000"/>
              </a:spcBef>
              <a:buClr>
                <a:schemeClr val="tx2"/>
              </a:buClr>
              <a:buFont typeface="Wingdings" pitchFamily="2" charset="2"/>
              <a:buChar char="§"/>
            </a:pPr>
            <a:r>
              <a:rPr lang="en-US" altLang="en-US" sz="2400">
                <a:latin typeface="Arial Black" pitchFamily="34" charset="0"/>
              </a:rPr>
              <a:t>Existing leases</a:t>
            </a:r>
          </a:p>
          <a:p>
            <a:pPr lvl="1">
              <a:spcBef>
                <a:spcPct val="40000"/>
              </a:spcBef>
              <a:buClr>
                <a:schemeClr val="tx2"/>
              </a:buClr>
              <a:buFont typeface="Wingdings" pitchFamily="2" charset="2"/>
              <a:buChar char="§"/>
            </a:pPr>
            <a:r>
              <a:rPr lang="en-US" altLang="en-US" sz="2400">
                <a:latin typeface="Arial Black" pitchFamily="34" charset="0"/>
              </a:rPr>
              <a:t>Market rents on peer properties</a:t>
            </a:r>
          </a:p>
          <a:p>
            <a:pPr lvl="1">
              <a:spcBef>
                <a:spcPct val="40000"/>
              </a:spcBef>
              <a:buClr>
                <a:schemeClr val="tx2"/>
              </a:buClr>
              <a:buFont typeface="Wingdings" pitchFamily="2" charset="2"/>
              <a:buChar char="§"/>
            </a:pPr>
            <a:r>
              <a:rPr lang="en-US" altLang="en-US" sz="2400">
                <a:latin typeface="Arial Black" pitchFamily="34" charset="0"/>
              </a:rPr>
              <a:t>Projected supply and demand</a:t>
            </a:r>
          </a:p>
          <a:p>
            <a:pPr>
              <a:spcBef>
                <a:spcPct val="40000"/>
              </a:spcBef>
              <a:buClr>
                <a:schemeClr val="tx2"/>
              </a:buClr>
              <a:buSzPct val="95000"/>
              <a:buFont typeface="Symbol" pitchFamily="18" charset="2"/>
              <a:buChar char="¨"/>
            </a:pPr>
            <a:r>
              <a:rPr lang="en-US" altLang="en-US" sz="2400">
                <a:latin typeface="Arial Black" pitchFamily="34" charset="0"/>
              </a:rPr>
              <a:t>In a stable market rents might be expected to grow at the expected rate of inflation.</a:t>
            </a:r>
          </a:p>
          <a:p>
            <a:pPr>
              <a:spcBef>
                <a:spcPct val="40000"/>
              </a:spcBef>
              <a:buClr>
                <a:schemeClr val="tx2"/>
              </a:buClr>
              <a:buSzPct val="95000"/>
              <a:buFont typeface="Symbol" pitchFamily="18" charset="2"/>
              <a:buChar char="¨"/>
            </a:pPr>
            <a:r>
              <a:rPr lang="en-US" altLang="en-US" sz="2400">
                <a:latin typeface="Arial Black" pitchFamily="34" charset="0"/>
              </a:rPr>
              <a:t>The notion of stabilized rent or NOI is based on adjustments for unusual circumstances</a:t>
            </a:r>
          </a:p>
        </p:txBody>
      </p:sp>
      <p:sp>
        <p:nvSpPr>
          <p:cNvPr id="34821" name="Rectangle 5"/>
          <p:cNvSpPr>
            <a:spLocks noChangeArrowheads="1"/>
          </p:cNvSpPr>
          <p:nvPr/>
        </p:nvSpPr>
        <p:spPr bwMode="auto">
          <a:xfrm>
            <a:off x="2971800" y="209550"/>
            <a:ext cx="506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3600">
                <a:solidFill>
                  <a:schemeClr val="tx2"/>
                </a:solidFill>
                <a:latin typeface="Corbel" pitchFamily="34" charset="0"/>
              </a:rPr>
              <a:t>“Proforma” (Contd.)</a:t>
            </a:r>
          </a:p>
        </p:txBody>
      </p:sp>
    </p:spTree>
    <p:extLst>
      <p:ext uri="{BB962C8B-B14F-4D97-AF65-F5344CB8AC3E}">
        <p14:creationId xmlns:p14="http://schemas.microsoft.com/office/powerpoint/2010/main" val="3590819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6676">
                                            <p:txEl>
                                              <p:pRg st="0" end="0"/>
                                            </p:txEl>
                                          </p:spTgt>
                                        </p:tgtEl>
                                        <p:attrNameLst>
                                          <p:attrName>style.visibility</p:attrName>
                                        </p:attrNameLst>
                                      </p:cBhvr>
                                      <p:to>
                                        <p:strVal val="visible"/>
                                      </p:to>
                                    </p:set>
                                    <p:anim calcmode="lin" valueType="num">
                                      <p:cBhvr additive="base">
                                        <p:cTn id="7" dur="500" fill="hold"/>
                                        <p:tgtEl>
                                          <p:spTgt spid="1566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66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6676">
                                            <p:txEl>
                                              <p:pRg st="1" end="1"/>
                                            </p:txEl>
                                          </p:spTgt>
                                        </p:tgtEl>
                                        <p:attrNameLst>
                                          <p:attrName>style.visibility</p:attrName>
                                        </p:attrNameLst>
                                      </p:cBhvr>
                                      <p:to>
                                        <p:strVal val="visible"/>
                                      </p:to>
                                    </p:set>
                                    <p:anim calcmode="lin" valueType="num">
                                      <p:cBhvr additive="base">
                                        <p:cTn id="13" dur="500" fill="hold"/>
                                        <p:tgtEl>
                                          <p:spTgt spid="1566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667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6676">
                                            <p:txEl>
                                              <p:pRg st="2" end="2"/>
                                            </p:txEl>
                                          </p:spTgt>
                                        </p:tgtEl>
                                        <p:attrNameLst>
                                          <p:attrName>style.visibility</p:attrName>
                                        </p:attrNameLst>
                                      </p:cBhvr>
                                      <p:to>
                                        <p:strVal val="visible"/>
                                      </p:to>
                                    </p:set>
                                    <p:anim calcmode="lin" valueType="num">
                                      <p:cBhvr additive="base">
                                        <p:cTn id="17" dur="500" fill="hold"/>
                                        <p:tgtEl>
                                          <p:spTgt spid="15667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667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56676">
                                            <p:txEl>
                                              <p:pRg st="3" end="3"/>
                                            </p:txEl>
                                          </p:spTgt>
                                        </p:tgtEl>
                                        <p:attrNameLst>
                                          <p:attrName>style.visibility</p:attrName>
                                        </p:attrNameLst>
                                      </p:cBhvr>
                                      <p:to>
                                        <p:strVal val="visible"/>
                                      </p:to>
                                    </p:set>
                                    <p:anim calcmode="lin" valueType="num">
                                      <p:cBhvr additive="base">
                                        <p:cTn id="21" dur="500" fill="hold"/>
                                        <p:tgtEl>
                                          <p:spTgt spid="15667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667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56676">
                                            <p:txEl>
                                              <p:pRg st="4" end="4"/>
                                            </p:txEl>
                                          </p:spTgt>
                                        </p:tgtEl>
                                        <p:attrNameLst>
                                          <p:attrName>style.visibility</p:attrName>
                                        </p:attrNameLst>
                                      </p:cBhvr>
                                      <p:to>
                                        <p:strVal val="visible"/>
                                      </p:to>
                                    </p:set>
                                    <p:anim calcmode="lin" valueType="num">
                                      <p:cBhvr additive="base">
                                        <p:cTn id="25" dur="500" fill="hold"/>
                                        <p:tgtEl>
                                          <p:spTgt spid="15667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667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56676">
                                            <p:txEl>
                                              <p:pRg st="5" end="5"/>
                                            </p:txEl>
                                          </p:spTgt>
                                        </p:tgtEl>
                                        <p:attrNameLst>
                                          <p:attrName>style.visibility</p:attrName>
                                        </p:attrNameLst>
                                      </p:cBhvr>
                                      <p:to>
                                        <p:strVal val="visible"/>
                                      </p:to>
                                    </p:set>
                                    <p:anim calcmode="lin" valueType="num">
                                      <p:cBhvr additive="base">
                                        <p:cTn id="31" dur="500" fill="hold"/>
                                        <p:tgtEl>
                                          <p:spTgt spid="15667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667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56676">
                                            <p:txEl>
                                              <p:pRg st="6" end="6"/>
                                            </p:txEl>
                                          </p:spTgt>
                                        </p:tgtEl>
                                        <p:attrNameLst>
                                          <p:attrName>style.visibility</p:attrName>
                                        </p:attrNameLst>
                                      </p:cBhvr>
                                      <p:to>
                                        <p:strVal val="visible"/>
                                      </p:to>
                                    </p:set>
                                    <p:anim calcmode="lin" valueType="num">
                                      <p:cBhvr additive="base">
                                        <p:cTn id="37" dur="500" fill="hold"/>
                                        <p:tgtEl>
                                          <p:spTgt spid="15667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667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1143000"/>
            <a:ext cx="8686800" cy="381000"/>
          </a:xfrm>
        </p:spPr>
        <p:txBody>
          <a:bodyPr/>
          <a:lstStyle/>
          <a:p>
            <a:r>
              <a:rPr lang="en-US" altLang="en-US" sz="2800" smtClean="0">
                <a:latin typeface="Arial Black" pitchFamily="34" charset="0"/>
                <a:cs typeface="Arial" charset="0"/>
              </a:rPr>
              <a:t>2. Estimated Vacancy </a:t>
            </a:r>
          </a:p>
        </p:txBody>
      </p:sp>
      <p:sp>
        <p:nvSpPr>
          <p:cNvPr id="35843"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57700" name="Rectangle 4"/>
          <p:cNvSpPr>
            <a:spLocks noChangeArrowheads="1"/>
          </p:cNvSpPr>
          <p:nvPr/>
        </p:nvSpPr>
        <p:spPr bwMode="auto">
          <a:xfrm>
            <a:off x="457200" y="16002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5000"/>
              <a:buFont typeface="Symbol" pitchFamily="18" charset="2"/>
              <a:buChar char="¨"/>
            </a:pPr>
            <a:r>
              <a:rPr lang="en-US" altLang="en-US" sz="2400">
                <a:latin typeface="Arial Black" pitchFamily="34" charset="0"/>
              </a:rPr>
              <a:t>Vacancy results from:</a:t>
            </a:r>
          </a:p>
          <a:p>
            <a:pPr lvl="1">
              <a:spcBef>
                <a:spcPct val="40000"/>
              </a:spcBef>
              <a:buClr>
                <a:schemeClr val="tx2"/>
              </a:buClr>
              <a:buFont typeface="Wingdings" pitchFamily="2" charset="2"/>
              <a:buChar char="§"/>
            </a:pPr>
            <a:r>
              <a:rPr lang="en-US" altLang="en-US" sz="2400">
                <a:latin typeface="Arial Black" pitchFamily="34" charset="0"/>
              </a:rPr>
              <a:t>Normal mobility of tenants, downsizing, upsizing, etc.</a:t>
            </a:r>
          </a:p>
          <a:p>
            <a:pPr lvl="1">
              <a:spcBef>
                <a:spcPct val="40000"/>
              </a:spcBef>
              <a:buClr>
                <a:schemeClr val="tx2"/>
              </a:buClr>
              <a:buFont typeface="Wingdings" pitchFamily="2" charset="2"/>
              <a:buChar char="§"/>
            </a:pPr>
            <a:r>
              <a:rPr lang="en-US" altLang="en-US" sz="2400">
                <a:latin typeface="Arial Black" pitchFamily="34" charset="0"/>
              </a:rPr>
              <a:t>Time needed to retrofit units for new tenants</a:t>
            </a:r>
          </a:p>
          <a:p>
            <a:pPr lvl="1">
              <a:spcBef>
                <a:spcPct val="40000"/>
              </a:spcBef>
              <a:buClr>
                <a:schemeClr val="tx2"/>
              </a:buClr>
              <a:buFont typeface="Wingdings" pitchFamily="2" charset="2"/>
              <a:buChar char="§"/>
            </a:pPr>
            <a:r>
              <a:rPr lang="en-US" altLang="en-US" sz="2400">
                <a:latin typeface="Arial Black" pitchFamily="34" charset="0"/>
              </a:rPr>
              <a:t>Over supply of similar property</a:t>
            </a:r>
          </a:p>
          <a:p>
            <a:pPr>
              <a:spcBef>
                <a:spcPct val="40000"/>
              </a:spcBef>
              <a:buClr>
                <a:schemeClr val="tx2"/>
              </a:buClr>
              <a:buSzPct val="95000"/>
              <a:buFont typeface="Symbol" pitchFamily="18" charset="2"/>
              <a:buChar char="¨"/>
            </a:pPr>
            <a:r>
              <a:rPr lang="en-US" altLang="en-US" sz="2400">
                <a:latin typeface="Arial Black" pitchFamily="34" charset="0"/>
              </a:rPr>
              <a:t>Estimate of forward vacancy rates should consider:</a:t>
            </a:r>
          </a:p>
          <a:p>
            <a:pPr lvl="1">
              <a:spcBef>
                <a:spcPct val="40000"/>
              </a:spcBef>
              <a:buClr>
                <a:schemeClr val="tx2"/>
              </a:buClr>
              <a:buFont typeface="Wingdings" pitchFamily="2" charset="2"/>
              <a:buChar char="§"/>
            </a:pPr>
            <a:r>
              <a:rPr lang="en-US" altLang="en-US" sz="2400">
                <a:latin typeface="Arial Black" pitchFamily="34" charset="0"/>
              </a:rPr>
              <a:t>Local peer group property vacancy rates</a:t>
            </a:r>
          </a:p>
          <a:p>
            <a:pPr lvl="1">
              <a:spcBef>
                <a:spcPct val="40000"/>
              </a:spcBef>
              <a:buClr>
                <a:schemeClr val="tx2"/>
              </a:buClr>
              <a:buFont typeface="Wingdings" pitchFamily="2" charset="2"/>
              <a:buChar char="§"/>
            </a:pPr>
            <a:r>
              <a:rPr lang="en-US" altLang="en-US" sz="2400">
                <a:latin typeface="Arial Black" pitchFamily="34" charset="0"/>
              </a:rPr>
              <a:t>Existing tenant leases and probability of renewal</a:t>
            </a:r>
          </a:p>
        </p:txBody>
      </p:sp>
      <p:sp>
        <p:nvSpPr>
          <p:cNvPr id="35845" name="Rectangle 6"/>
          <p:cNvSpPr>
            <a:spLocks noChangeArrowheads="1"/>
          </p:cNvSpPr>
          <p:nvPr/>
        </p:nvSpPr>
        <p:spPr bwMode="auto">
          <a:xfrm>
            <a:off x="2743200" y="228600"/>
            <a:ext cx="506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3600">
                <a:solidFill>
                  <a:schemeClr val="tx2"/>
                </a:solidFill>
                <a:latin typeface="Corbel" pitchFamily="34" charset="0"/>
              </a:rPr>
              <a:t>“Proforma” (Contd.)</a:t>
            </a:r>
          </a:p>
        </p:txBody>
      </p:sp>
    </p:spTree>
    <p:extLst>
      <p:ext uri="{BB962C8B-B14F-4D97-AF65-F5344CB8AC3E}">
        <p14:creationId xmlns:p14="http://schemas.microsoft.com/office/powerpoint/2010/main" val="4175956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7700">
                                            <p:txEl>
                                              <p:pRg st="0" end="0"/>
                                            </p:txEl>
                                          </p:spTgt>
                                        </p:tgtEl>
                                        <p:attrNameLst>
                                          <p:attrName>style.visibility</p:attrName>
                                        </p:attrNameLst>
                                      </p:cBhvr>
                                      <p:to>
                                        <p:strVal val="visible"/>
                                      </p:to>
                                    </p:set>
                                    <p:anim calcmode="lin" valueType="num">
                                      <p:cBhvr additive="base">
                                        <p:cTn id="7" dur="500" fill="hold"/>
                                        <p:tgtEl>
                                          <p:spTgt spid="1577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770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7700">
                                            <p:txEl>
                                              <p:pRg st="1" end="1"/>
                                            </p:txEl>
                                          </p:spTgt>
                                        </p:tgtEl>
                                        <p:attrNameLst>
                                          <p:attrName>style.visibility</p:attrName>
                                        </p:attrNameLst>
                                      </p:cBhvr>
                                      <p:to>
                                        <p:strVal val="visible"/>
                                      </p:to>
                                    </p:set>
                                    <p:anim calcmode="lin" valueType="num">
                                      <p:cBhvr additive="base">
                                        <p:cTn id="11" dur="500" fill="hold"/>
                                        <p:tgtEl>
                                          <p:spTgt spid="15770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770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7700">
                                            <p:txEl>
                                              <p:pRg st="2" end="2"/>
                                            </p:txEl>
                                          </p:spTgt>
                                        </p:tgtEl>
                                        <p:attrNameLst>
                                          <p:attrName>style.visibility</p:attrName>
                                        </p:attrNameLst>
                                      </p:cBhvr>
                                      <p:to>
                                        <p:strVal val="visible"/>
                                      </p:to>
                                    </p:set>
                                    <p:anim calcmode="lin" valueType="num">
                                      <p:cBhvr additive="base">
                                        <p:cTn id="15" dur="500" fill="hold"/>
                                        <p:tgtEl>
                                          <p:spTgt spid="15770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770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7700">
                                            <p:txEl>
                                              <p:pRg st="3" end="3"/>
                                            </p:txEl>
                                          </p:spTgt>
                                        </p:tgtEl>
                                        <p:attrNameLst>
                                          <p:attrName>style.visibility</p:attrName>
                                        </p:attrNameLst>
                                      </p:cBhvr>
                                      <p:to>
                                        <p:strVal val="visible"/>
                                      </p:to>
                                    </p:set>
                                    <p:anim calcmode="lin" valueType="num">
                                      <p:cBhvr additive="base">
                                        <p:cTn id="19" dur="500" fill="hold"/>
                                        <p:tgtEl>
                                          <p:spTgt spid="15770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770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57700">
                                            <p:txEl>
                                              <p:pRg st="4" end="4"/>
                                            </p:txEl>
                                          </p:spTgt>
                                        </p:tgtEl>
                                        <p:attrNameLst>
                                          <p:attrName>style.visibility</p:attrName>
                                        </p:attrNameLst>
                                      </p:cBhvr>
                                      <p:to>
                                        <p:strVal val="visible"/>
                                      </p:to>
                                    </p:set>
                                    <p:anim calcmode="lin" valueType="num">
                                      <p:cBhvr additive="base">
                                        <p:cTn id="25" dur="500" fill="hold"/>
                                        <p:tgtEl>
                                          <p:spTgt spid="15770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7700">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57700">
                                            <p:txEl>
                                              <p:pRg st="5" end="5"/>
                                            </p:txEl>
                                          </p:spTgt>
                                        </p:tgtEl>
                                        <p:attrNameLst>
                                          <p:attrName>style.visibility</p:attrName>
                                        </p:attrNameLst>
                                      </p:cBhvr>
                                      <p:to>
                                        <p:strVal val="visible"/>
                                      </p:to>
                                    </p:set>
                                    <p:anim calcmode="lin" valueType="num">
                                      <p:cBhvr additive="base">
                                        <p:cTn id="29" dur="500" fill="hold"/>
                                        <p:tgtEl>
                                          <p:spTgt spid="157700">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7700">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7700">
                                            <p:txEl>
                                              <p:pRg st="6" end="6"/>
                                            </p:txEl>
                                          </p:spTgt>
                                        </p:tgtEl>
                                        <p:attrNameLst>
                                          <p:attrName>style.visibility</p:attrName>
                                        </p:attrNameLst>
                                      </p:cBhvr>
                                      <p:to>
                                        <p:strVal val="visible"/>
                                      </p:to>
                                    </p:set>
                                    <p:anim calcmode="lin" valueType="num">
                                      <p:cBhvr additive="base">
                                        <p:cTn id="33" dur="500" fill="hold"/>
                                        <p:tgtEl>
                                          <p:spTgt spid="157700">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770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1219200"/>
            <a:ext cx="8382000" cy="457200"/>
          </a:xfrm>
        </p:spPr>
        <p:txBody>
          <a:bodyPr/>
          <a:lstStyle/>
          <a:p>
            <a:r>
              <a:rPr lang="en-US" altLang="en-US" sz="2800" smtClean="0">
                <a:latin typeface="Arial Black" pitchFamily="34" charset="0"/>
                <a:cs typeface="Arial" charset="0"/>
              </a:rPr>
              <a:t>3. Other Income </a:t>
            </a:r>
          </a:p>
        </p:txBody>
      </p:sp>
      <p:sp>
        <p:nvSpPr>
          <p:cNvPr id="36867"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58724" name="Rectangle 4"/>
          <p:cNvSpPr>
            <a:spLocks noChangeArrowheads="1"/>
          </p:cNvSpPr>
          <p:nvPr/>
        </p:nvSpPr>
        <p:spPr bwMode="auto">
          <a:xfrm>
            <a:off x="1143000" y="19050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5000"/>
              <a:buFont typeface="Symbol" pitchFamily="18" charset="2"/>
              <a:buChar char="¨"/>
            </a:pPr>
            <a:r>
              <a:rPr lang="en-US" altLang="en-US" sz="2400">
                <a:latin typeface="Arial Black" pitchFamily="34" charset="0"/>
              </a:rPr>
              <a:t>Other sources of income:</a:t>
            </a:r>
          </a:p>
          <a:p>
            <a:pPr lvl="1">
              <a:spcBef>
                <a:spcPct val="40000"/>
              </a:spcBef>
              <a:buClr>
                <a:schemeClr val="tx2"/>
              </a:buClr>
              <a:buFont typeface="Wingdings" pitchFamily="2" charset="2"/>
              <a:buChar char="§"/>
            </a:pPr>
            <a:r>
              <a:rPr lang="en-US" altLang="en-US" sz="2400">
                <a:latin typeface="Arial Black" pitchFamily="34" charset="0"/>
              </a:rPr>
              <a:t>Laundry vending</a:t>
            </a:r>
          </a:p>
          <a:p>
            <a:pPr lvl="1">
              <a:spcBef>
                <a:spcPct val="40000"/>
              </a:spcBef>
              <a:buClr>
                <a:schemeClr val="tx2"/>
              </a:buClr>
              <a:buFont typeface="Wingdings" pitchFamily="2" charset="2"/>
              <a:buChar char="§"/>
            </a:pPr>
            <a:r>
              <a:rPr lang="en-US" altLang="en-US" sz="2400">
                <a:latin typeface="Arial Black" pitchFamily="34" charset="0"/>
              </a:rPr>
              <a:t>Parking</a:t>
            </a:r>
          </a:p>
          <a:p>
            <a:pPr lvl="1">
              <a:spcBef>
                <a:spcPct val="40000"/>
              </a:spcBef>
              <a:buClr>
                <a:schemeClr val="tx2"/>
              </a:buClr>
              <a:buFont typeface="Wingdings" pitchFamily="2" charset="2"/>
              <a:buChar char="§"/>
            </a:pPr>
            <a:r>
              <a:rPr lang="en-US" altLang="en-US" sz="2400">
                <a:latin typeface="Arial Black" pitchFamily="34" charset="0"/>
              </a:rPr>
              <a:t>Percentage rents on retail leases</a:t>
            </a:r>
          </a:p>
          <a:p>
            <a:pPr lvl="1">
              <a:spcBef>
                <a:spcPct val="40000"/>
              </a:spcBef>
              <a:buClr>
                <a:schemeClr val="tx2"/>
              </a:buClr>
              <a:buFont typeface="Wingdings" pitchFamily="2" charset="2"/>
              <a:buChar char="§"/>
            </a:pPr>
            <a:r>
              <a:rPr lang="en-US" altLang="en-US" sz="2400">
                <a:latin typeface="Arial Black" pitchFamily="34" charset="0"/>
              </a:rPr>
              <a:t>Cable or network access</a:t>
            </a:r>
          </a:p>
          <a:p>
            <a:pPr lvl="1">
              <a:spcBef>
                <a:spcPct val="40000"/>
              </a:spcBef>
              <a:buClr>
                <a:schemeClr val="tx2"/>
              </a:buClr>
              <a:buFont typeface="Wingdings" pitchFamily="2" charset="2"/>
              <a:buChar char="§"/>
            </a:pPr>
            <a:r>
              <a:rPr lang="en-US" altLang="en-US" sz="2400">
                <a:latin typeface="Arial Black" pitchFamily="34" charset="0"/>
              </a:rPr>
              <a:t>Other additional services</a:t>
            </a:r>
          </a:p>
          <a:p>
            <a:pPr lvl="1">
              <a:spcBef>
                <a:spcPct val="40000"/>
              </a:spcBef>
              <a:buClr>
                <a:schemeClr val="tx2"/>
              </a:buClr>
              <a:buFont typeface="Wingdings" pitchFamily="2" charset="2"/>
              <a:buChar char="§"/>
            </a:pPr>
            <a:endParaRPr lang="en-US" altLang="en-US" sz="2400">
              <a:latin typeface="Arial Black" pitchFamily="34" charset="0"/>
            </a:endParaRPr>
          </a:p>
        </p:txBody>
      </p:sp>
      <p:sp>
        <p:nvSpPr>
          <p:cNvPr id="36869" name="Rectangle 5"/>
          <p:cNvSpPr>
            <a:spLocks noChangeArrowheads="1"/>
          </p:cNvSpPr>
          <p:nvPr/>
        </p:nvSpPr>
        <p:spPr bwMode="auto">
          <a:xfrm>
            <a:off x="3200400" y="209550"/>
            <a:ext cx="506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3600">
                <a:solidFill>
                  <a:schemeClr val="tx2"/>
                </a:solidFill>
                <a:latin typeface="Corbel" pitchFamily="34" charset="0"/>
              </a:rPr>
              <a:t>“Proforma” (Contd.)</a:t>
            </a:r>
          </a:p>
        </p:txBody>
      </p:sp>
    </p:spTree>
    <p:extLst>
      <p:ext uri="{BB962C8B-B14F-4D97-AF65-F5344CB8AC3E}">
        <p14:creationId xmlns:p14="http://schemas.microsoft.com/office/powerpoint/2010/main" val="33674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8724">
                                            <p:txEl>
                                              <p:pRg st="0" end="0"/>
                                            </p:txEl>
                                          </p:spTgt>
                                        </p:tgtEl>
                                        <p:attrNameLst>
                                          <p:attrName>style.visibility</p:attrName>
                                        </p:attrNameLst>
                                      </p:cBhvr>
                                      <p:to>
                                        <p:strVal val="visible"/>
                                      </p:to>
                                    </p:set>
                                    <p:anim calcmode="lin" valueType="num">
                                      <p:cBhvr additive="base">
                                        <p:cTn id="7" dur="500" fill="hold"/>
                                        <p:tgtEl>
                                          <p:spTgt spid="1587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87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8724">
                                            <p:txEl>
                                              <p:pRg st="1" end="1"/>
                                            </p:txEl>
                                          </p:spTgt>
                                        </p:tgtEl>
                                        <p:attrNameLst>
                                          <p:attrName>style.visibility</p:attrName>
                                        </p:attrNameLst>
                                      </p:cBhvr>
                                      <p:to>
                                        <p:strVal val="visible"/>
                                      </p:to>
                                    </p:set>
                                    <p:anim calcmode="lin" valueType="num">
                                      <p:cBhvr additive="base">
                                        <p:cTn id="13" dur="500" fill="hold"/>
                                        <p:tgtEl>
                                          <p:spTgt spid="15872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87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8724">
                                            <p:txEl>
                                              <p:pRg st="2" end="2"/>
                                            </p:txEl>
                                          </p:spTgt>
                                        </p:tgtEl>
                                        <p:attrNameLst>
                                          <p:attrName>style.visibility</p:attrName>
                                        </p:attrNameLst>
                                      </p:cBhvr>
                                      <p:to>
                                        <p:strVal val="visible"/>
                                      </p:to>
                                    </p:set>
                                    <p:anim calcmode="lin" valueType="num">
                                      <p:cBhvr additive="base">
                                        <p:cTn id="19" dur="500" fill="hold"/>
                                        <p:tgtEl>
                                          <p:spTgt spid="15872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87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58724">
                                            <p:txEl>
                                              <p:pRg st="3" end="3"/>
                                            </p:txEl>
                                          </p:spTgt>
                                        </p:tgtEl>
                                        <p:attrNameLst>
                                          <p:attrName>style.visibility</p:attrName>
                                        </p:attrNameLst>
                                      </p:cBhvr>
                                      <p:to>
                                        <p:strVal val="visible"/>
                                      </p:to>
                                    </p:set>
                                    <p:anim calcmode="lin" valueType="num">
                                      <p:cBhvr additive="base">
                                        <p:cTn id="25" dur="500" fill="hold"/>
                                        <p:tgtEl>
                                          <p:spTgt spid="15872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87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58724">
                                            <p:txEl>
                                              <p:pRg st="4" end="4"/>
                                            </p:txEl>
                                          </p:spTgt>
                                        </p:tgtEl>
                                        <p:attrNameLst>
                                          <p:attrName>style.visibility</p:attrName>
                                        </p:attrNameLst>
                                      </p:cBhvr>
                                      <p:to>
                                        <p:strVal val="visible"/>
                                      </p:to>
                                    </p:set>
                                    <p:anim calcmode="lin" valueType="num">
                                      <p:cBhvr additive="base">
                                        <p:cTn id="31" dur="500" fill="hold"/>
                                        <p:tgtEl>
                                          <p:spTgt spid="15872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872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58724">
                                            <p:txEl>
                                              <p:pRg st="5" end="5"/>
                                            </p:txEl>
                                          </p:spTgt>
                                        </p:tgtEl>
                                        <p:attrNameLst>
                                          <p:attrName>style.visibility</p:attrName>
                                        </p:attrNameLst>
                                      </p:cBhvr>
                                      <p:to>
                                        <p:strVal val="visible"/>
                                      </p:to>
                                    </p:set>
                                    <p:anim calcmode="lin" valueType="num">
                                      <p:cBhvr additive="base">
                                        <p:cTn id="37" dur="500" fill="hold"/>
                                        <p:tgtEl>
                                          <p:spTgt spid="15872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872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609600"/>
            <a:ext cx="8686800" cy="381000"/>
          </a:xfrm>
        </p:spPr>
        <p:txBody>
          <a:bodyPr/>
          <a:lstStyle/>
          <a:p>
            <a:r>
              <a:rPr lang="en-US" altLang="en-US" sz="2600" smtClean="0">
                <a:latin typeface="Arial Black" pitchFamily="34" charset="0"/>
                <a:cs typeface="Arial" charset="0"/>
              </a:rPr>
              <a:t>4. Operating Expenses </a:t>
            </a:r>
          </a:p>
        </p:txBody>
      </p:sp>
      <p:sp>
        <p:nvSpPr>
          <p:cNvPr id="37891"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59748" name="Rectangle 4"/>
          <p:cNvSpPr>
            <a:spLocks noChangeArrowheads="1"/>
          </p:cNvSpPr>
          <p:nvPr/>
        </p:nvSpPr>
        <p:spPr bwMode="auto">
          <a:xfrm>
            <a:off x="228600" y="1143000"/>
            <a:ext cx="777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buClr>
                <a:schemeClr val="tx2"/>
              </a:buClr>
              <a:buFont typeface="Symbol" pitchFamily="18" charset="2"/>
              <a:buChar char="¨"/>
            </a:pPr>
            <a:r>
              <a:rPr lang="en-US" altLang="en-US" sz="2200">
                <a:latin typeface="Arial Black" pitchFamily="34" charset="0"/>
              </a:rPr>
              <a:t>Based on historical information and portfolio benchmarks</a:t>
            </a:r>
          </a:p>
          <a:p>
            <a:pPr>
              <a:buClr>
                <a:schemeClr val="tx2"/>
              </a:buClr>
              <a:buFont typeface="Symbol" pitchFamily="18" charset="2"/>
              <a:buChar char="¨"/>
            </a:pPr>
            <a:r>
              <a:rPr lang="en-US" altLang="en-US" sz="2200">
                <a:latin typeface="Arial Black" pitchFamily="34" charset="0"/>
              </a:rPr>
              <a:t>Estimated using simple per SF figures or through a detailed analysis of all the potential operating expense accounts:</a:t>
            </a:r>
          </a:p>
        </p:txBody>
      </p:sp>
      <p:graphicFrame>
        <p:nvGraphicFramePr>
          <p:cNvPr id="159759" name="Group 15"/>
          <p:cNvGraphicFramePr>
            <a:graphicFrameLocks noGrp="1"/>
          </p:cNvGraphicFramePr>
          <p:nvPr/>
        </p:nvGraphicFramePr>
        <p:xfrm>
          <a:off x="609600" y="2895600"/>
          <a:ext cx="7620000" cy="8966217"/>
        </p:xfrm>
        <a:graphic>
          <a:graphicData uri="http://schemas.openxmlformats.org/drawingml/2006/table">
            <a:tbl>
              <a:tblPr/>
              <a:tblGrid>
                <a:gridCol w="3848100"/>
                <a:gridCol w="3771900"/>
              </a:tblGrid>
              <a:tr h="4718267">
                <a:tc>
                  <a:txBody>
                    <a:bodyPr/>
                    <a:lstStyle>
                      <a:lvl1pPr>
                        <a:spcBef>
                          <a:spcPct val="20000"/>
                        </a:spcBef>
                        <a:buClr>
                          <a:schemeClr val="tx2"/>
                        </a:buClr>
                        <a:buSzPct val="90000"/>
                        <a:buFont typeface="Symbol" pitchFamily="18"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r>
                        <a:rPr kumimoji="0" lang="en-US" altLang="en-US" sz="2200" b="0" i="0" u="none" strike="noStrike" cap="none" normalizeH="0" baseline="0" dirty="0" smtClean="0">
                          <a:ln>
                            <a:noFill/>
                          </a:ln>
                          <a:solidFill>
                            <a:schemeClr val="tx1"/>
                          </a:solidFill>
                          <a:effectLst/>
                          <a:latin typeface="Arial Black" pitchFamily="34" charset="0"/>
                        </a:rPr>
                        <a:t>Management expense</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r>
                        <a:rPr kumimoji="0" lang="en-US" altLang="en-US" sz="2200" b="0" i="0" u="none" strike="noStrike" cap="none" normalizeH="0" baseline="0" dirty="0" smtClean="0">
                          <a:ln>
                            <a:noFill/>
                          </a:ln>
                          <a:solidFill>
                            <a:schemeClr val="tx1"/>
                          </a:solidFill>
                          <a:effectLst/>
                          <a:latin typeface="Arial Black" pitchFamily="34" charset="0"/>
                        </a:rPr>
                        <a:t>Property insurance</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r>
                        <a:rPr kumimoji="0" lang="en-US" altLang="en-US" sz="2200" b="0" i="0" u="none" strike="noStrike" cap="none" normalizeH="0" baseline="0" dirty="0" smtClean="0">
                          <a:ln>
                            <a:noFill/>
                          </a:ln>
                          <a:solidFill>
                            <a:schemeClr val="tx1"/>
                          </a:solidFill>
                          <a:effectLst/>
                          <a:latin typeface="Arial Black" pitchFamily="34" charset="0"/>
                        </a:rPr>
                        <a:t>Property taxes</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r>
                        <a:rPr kumimoji="0" lang="en-US" altLang="en-US" sz="2200" b="0" i="0" u="none" strike="noStrike" cap="none" normalizeH="0" baseline="0" dirty="0" smtClean="0">
                          <a:ln>
                            <a:noFill/>
                          </a:ln>
                          <a:solidFill>
                            <a:schemeClr val="tx1"/>
                          </a:solidFill>
                          <a:effectLst/>
                          <a:latin typeface="Arial Black" pitchFamily="34" charset="0"/>
                        </a:rPr>
                        <a:t>Cleaning/Security</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r>
                        <a:rPr kumimoji="0" lang="en-US" altLang="en-US" sz="2200" b="0" i="0" u="none" strike="noStrike" cap="none" normalizeH="0" baseline="0" dirty="0" smtClean="0">
                          <a:ln>
                            <a:noFill/>
                          </a:ln>
                          <a:solidFill>
                            <a:schemeClr val="tx1"/>
                          </a:solidFill>
                          <a:effectLst/>
                          <a:latin typeface="Arial Black" pitchFamily="34" charset="0"/>
                        </a:rPr>
                        <a:t>Landscaping</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r>
                        <a:rPr kumimoji="0" lang="en-US" altLang="en-US" sz="2200" b="0" i="0" u="none" strike="noStrike" cap="none" normalizeH="0" baseline="0" dirty="0" smtClean="0">
                          <a:ln>
                            <a:noFill/>
                          </a:ln>
                          <a:solidFill>
                            <a:schemeClr val="tx1"/>
                          </a:solidFill>
                          <a:effectLst/>
                          <a:latin typeface="Arial Black" pitchFamily="34" charset="0"/>
                        </a:rPr>
                        <a:t>Utilities not charged to tenants</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r>
                        <a:rPr kumimoji="0" lang="en-US" altLang="en-US" sz="2200" b="0" i="0" u="none" strike="noStrike" cap="none" normalizeH="0" baseline="0" dirty="0" smtClean="0">
                          <a:ln>
                            <a:noFill/>
                          </a:ln>
                          <a:solidFill>
                            <a:schemeClr val="tx1"/>
                          </a:solidFill>
                          <a:effectLst/>
                          <a:latin typeface="Arial Black" pitchFamily="34" charset="0"/>
                        </a:rPr>
                        <a:t>Exterminators</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r>
                        <a:rPr kumimoji="0" lang="en-US" altLang="en-US" sz="2200" b="0" i="0" u="none" strike="noStrike" cap="none" normalizeH="0" baseline="0" dirty="0" smtClean="0">
                          <a:ln>
                            <a:noFill/>
                          </a:ln>
                          <a:solidFill>
                            <a:schemeClr val="tx1"/>
                          </a:solidFill>
                          <a:effectLst/>
                          <a:latin typeface="Arial Black" pitchFamily="34" charset="0"/>
                        </a:rPr>
                        <a:t>Advertisements</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endParaRPr kumimoji="0" lang="en-US" altLang="en-US" sz="2200" b="0" i="0" u="none" strike="noStrike" cap="none" normalizeH="0" baseline="0" dirty="0" smtClean="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5000"/>
                        <a:buFont typeface="Symbol" pitchFamily="18" charset="2"/>
                        <a:buNone/>
                        <a:tabLst/>
                      </a:pPr>
                      <a:endParaRPr kumimoji="0" lang="en-US" altLang="en-US" sz="2200" b="0" i="0" u="none" strike="noStrike" cap="none" normalizeH="0" baseline="0" dirty="0" smtClean="0">
                        <a:ln>
                          <a:noFill/>
                        </a:ln>
                        <a:solidFill>
                          <a:schemeClr val="tx1"/>
                        </a:solidFill>
                        <a:effectLst/>
                        <a:latin typeface="Arial Black" pitchFamily="34" charset="0"/>
                      </a:endParaRPr>
                    </a:p>
                  </a:txBody>
                  <a:tcPr marL="45720" marR="45720" marT="45710" marB="45710"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tx2"/>
                        </a:buClr>
                        <a:buSzPct val="90000"/>
                        <a:buFont typeface="Symbol" pitchFamily="18"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r>
                        <a:rPr kumimoji="0" lang="en-US" altLang="en-US" sz="2200" b="0" i="0" u="none" strike="noStrike" cap="none" normalizeH="0" baseline="0" dirty="0" smtClean="0">
                          <a:ln>
                            <a:noFill/>
                          </a:ln>
                          <a:solidFill>
                            <a:schemeClr val="tx1"/>
                          </a:solidFill>
                          <a:effectLst/>
                          <a:latin typeface="Arial Black" pitchFamily="34" charset="0"/>
                        </a:rPr>
                        <a:t>Maintenance</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r>
                        <a:rPr kumimoji="0" lang="en-US" altLang="en-US" sz="2200" b="0" i="0" u="none" strike="noStrike" cap="none" normalizeH="0" baseline="0" dirty="0" smtClean="0">
                          <a:ln>
                            <a:noFill/>
                          </a:ln>
                          <a:solidFill>
                            <a:schemeClr val="tx1"/>
                          </a:solidFill>
                          <a:effectLst/>
                          <a:latin typeface="Arial Black" pitchFamily="34" charset="0"/>
                        </a:rPr>
                        <a:t>Supplies</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Char char="§"/>
                        <a:tabLst/>
                      </a:pPr>
                      <a:endParaRPr kumimoji="0" lang="en-US" altLang="en-US" sz="2200" b="0" i="0" u="none" strike="noStrike" cap="none" normalizeH="0" baseline="0" dirty="0" smtClean="0">
                        <a:ln>
                          <a:noFill/>
                        </a:ln>
                        <a:solidFill>
                          <a:schemeClr val="tx1"/>
                        </a:solidFill>
                        <a:effectLst/>
                        <a:latin typeface="Arial Black" pitchFamily="34" charset="0"/>
                      </a:endParaRP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200" b="0" i="0" u="none" strike="noStrike" cap="none" normalizeH="0" baseline="0" dirty="0" smtClean="0">
                          <a:ln>
                            <a:noFill/>
                          </a:ln>
                          <a:solidFill>
                            <a:schemeClr val="tx1"/>
                          </a:solidFill>
                          <a:effectLst/>
                          <a:latin typeface="Arial Black" pitchFamily="34" charset="0"/>
                        </a:rPr>
                        <a:t>Cap X Expenses, ex.</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Leasing commissions</a:t>
                      </a:r>
                    </a:p>
                    <a:p>
                      <a:pPr marL="457200" marR="0" lvl="1" indent="0" algn="l"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altLang="en-US"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Tenant improvements</a:t>
                      </a:r>
                    </a:p>
                    <a:p>
                      <a:pPr marL="0" marR="0" lvl="0" indent="0" algn="l" defTabSz="914400" rtl="0" eaLnBrk="1" fontAlgn="base" latinLnBrk="0" hangingPunct="1">
                        <a:lnSpc>
                          <a:spcPct val="100000"/>
                        </a:lnSpc>
                        <a:spcBef>
                          <a:spcPct val="20000"/>
                        </a:spcBef>
                        <a:spcAft>
                          <a:spcPct val="0"/>
                        </a:spcAft>
                        <a:buClr>
                          <a:schemeClr val="tx2"/>
                        </a:buClr>
                        <a:buSzPct val="95000"/>
                        <a:buFont typeface="Symbol" pitchFamily="18" charset="2"/>
                        <a:buNone/>
                        <a:tabLst/>
                        <a:defRPr/>
                      </a:pPr>
                      <a:r>
                        <a:rPr kumimoji="0" lang="en-US" altLang="en-US"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Roof repair</a:t>
                      </a:r>
                    </a:p>
                    <a:p>
                      <a:pPr marL="0" marR="0" lvl="0" indent="0" algn="l" defTabSz="914400" rtl="0" eaLnBrk="1" fontAlgn="base" latinLnBrk="0" hangingPunct="1">
                        <a:lnSpc>
                          <a:spcPct val="100000"/>
                        </a:lnSpc>
                        <a:spcBef>
                          <a:spcPct val="20000"/>
                        </a:spcBef>
                        <a:spcAft>
                          <a:spcPct val="0"/>
                        </a:spcAft>
                        <a:buClr>
                          <a:schemeClr val="tx2"/>
                        </a:buClr>
                        <a:buSzPct val="95000"/>
                        <a:buFont typeface="Symbol" pitchFamily="18" charset="2"/>
                        <a:buNone/>
                        <a:tabLst/>
                        <a:defRPr/>
                      </a:pPr>
                      <a:r>
                        <a:rPr kumimoji="0" lang="en-US" altLang="en-US"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HVAC replacement</a:t>
                      </a:r>
                    </a:p>
                    <a:p>
                      <a:pPr marL="0" marR="0" lvl="0" indent="0" algn="l" defTabSz="914400" rtl="0" eaLnBrk="1" fontAlgn="base" latinLnBrk="0" hangingPunct="1">
                        <a:lnSpc>
                          <a:spcPct val="100000"/>
                        </a:lnSpc>
                        <a:spcBef>
                          <a:spcPct val="20000"/>
                        </a:spcBef>
                        <a:spcAft>
                          <a:spcPct val="0"/>
                        </a:spcAft>
                        <a:buClr>
                          <a:schemeClr val="tx2"/>
                        </a:buClr>
                        <a:buSzPct val="95000"/>
                        <a:buFont typeface="Symbol" pitchFamily="18" charset="2"/>
                        <a:buNone/>
                        <a:tabLst/>
                      </a:pPr>
                      <a:endParaRPr kumimoji="0" lang="en-US" altLang="en-US" sz="2200" b="0" i="0" u="none" strike="noStrike" cap="none" normalizeH="0" baseline="0" dirty="0" smtClean="0">
                        <a:ln>
                          <a:noFill/>
                        </a:ln>
                        <a:solidFill>
                          <a:schemeClr val="tx1"/>
                        </a:solidFill>
                        <a:effectLst/>
                        <a:latin typeface="Arial Black" pitchFamily="34" charset="0"/>
                      </a:endParaRPr>
                    </a:p>
                  </a:txBody>
                  <a:tcPr marL="45720" marR="45720" marT="45710" marB="45710" horzOverflow="overflow">
                    <a:lnL>
                      <a:noFill/>
                    </a:lnL>
                    <a:lnR cap="flat">
                      <a:noFill/>
                    </a:lnR>
                    <a:lnT cap="flat">
                      <a:noFill/>
                    </a:lnT>
                    <a:lnB cap="flat">
                      <a:noFill/>
                    </a:lnB>
                    <a:lnTlToBr>
                      <a:noFill/>
                    </a:lnTlToBr>
                    <a:lnBlToTr>
                      <a:noFill/>
                    </a:lnBlToTr>
                    <a:noFill/>
                  </a:tcPr>
                </a:tc>
              </a:tr>
              <a:tr h="4247933">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Symbol" pitchFamily="18" charset="2"/>
                        <a:buNone/>
                        <a:tabLst/>
                      </a:pPr>
                      <a:endParaRPr kumimoji="0" lang="en-US" altLang="en-US" sz="2200" b="0" i="0" u="none" strike="noStrike" cap="none" normalizeH="0" baseline="0" dirty="0" smtClean="0">
                        <a:ln>
                          <a:noFill/>
                        </a:ln>
                        <a:solidFill>
                          <a:schemeClr val="tx1"/>
                        </a:solidFill>
                        <a:effectLst/>
                        <a:latin typeface="Arial Black" pitchFamily="34" charset="0"/>
                      </a:endParaRPr>
                    </a:p>
                  </a:txBody>
                  <a:tcPr marL="45720" marR="45720" marT="45710" marB="4571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5000"/>
                        <a:buFont typeface="Symbol" pitchFamily="18" charset="2"/>
                        <a:buNone/>
                        <a:tabLst/>
                      </a:pPr>
                      <a:endParaRPr kumimoji="0" lang="en-US" altLang="en-US" sz="2200" b="0" i="0" u="none" strike="noStrike" cap="none" normalizeH="0" baseline="0" dirty="0" smtClean="0">
                        <a:ln>
                          <a:noFill/>
                        </a:ln>
                        <a:solidFill>
                          <a:schemeClr val="tx1"/>
                        </a:solidFill>
                        <a:effectLst/>
                        <a:latin typeface="Arial Black" pitchFamily="34" charset="0"/>
                      </a:endParaRPr>
                    </a:p>
                  </a:txBody>
                  <a:tcPr marL="45720" marR="45720" marT="45710" marB="45710" horzOverflow="overflow">
                    <a:lnL>
                      <a:noFill/>
                    </a:lnL>
                    <a:lnR cap="flat">
                      <a:noFill/>
                    </a:lnR>
                    <a:lnT cap="flat">
                      <a:noFill/>
                    </a:lnT>
                    <a:lnB cap="flat">
                      <a:noFill/>
                    </a:lnB>
                    <a:lnTlToBr>
                      <a:noFill/>
                    </a:lnTlToBr>
                    <a:lnBlToTr>
                      <a:noFill/>
                    </a:lnBlToTr>
                    <a:noFill/>
                  </a:tcPr>
                </a:tc>
              </a:tr>
            </a:tbl>
          </a:graphicData>
        </a:graphic>
      </p:graphicFrame>
      <p:sp>
        <p:nvSpPr>
          <p:cNvPr id="37898" name="Rectangle 16"/>
          <p:cNvSpPr>
            <a:spLocks noChangeArrowheads="1"/>
          </p:cNvSpPr>
          <p:nvPr/>
        </p:nvSpPr>
        <p:spPr bwMode="auto">
          <a:xfrm>
            <a:off x="1143000" y="0"/>
            <a:ext cx="4508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800">
                <a:solidFill>
                  <a:schemeClr val="tx2"/>
                </a:solidFill>
                <a:latin typeface="Corbel" pitchFamily="34" charset="0"/>
              </a:rPr>
              <a:t>“</a:t>
            </a:r>
            <a:r>
              <a:rPr lang="en-US" altLang="en-US" sz="2800">
                <a:solidFill>
                  <a:schemeClr val="tx2"/>
                </a:solidFill>
                <a:latin typeface="Corbel" pitchFamily="34" charset="0"/>
              </a:rPr>
              <a:t>Proforma</a:t>
            </a:r>
            <a:r>
              <a:rPr lang="en-US" altLang="en-US" sz="1800">
                <a:solidFill>
                  <a:schemeClr val="tx2"/>
                </a:solidFill>
                <a:latin typeface="Corbel" pitchFamily="34" charset="0"/>
              </a:rPr>
              <a:t>” (Contd.)</a:t>
            </a:r>
          </a:p>
        </p:txBody>
      </p:sp>
    </p:spTree>
    <p:extLst>
      <p:ext uri="{BB962C8B-B14F-4D97-AF65-F5344CB8AC3E}">
        <p14:creationId xmlns:p14="http://schemas.microsoft.com/office/powerpoint/2010/main" val="857925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9748">
                                            <p:txEl>
                                              <p:pRg st="0" end="0"/>
                                            </p:txEl>
                                          </p:spTgt>
                                        </p:tgtEl>
                                        <p:attrNameLst>
                                          <p:attrName>style.visibility</p:attrName>
                                        </p:attrNameLst>
                                      </p:cBhvr>
                                      <p:to>
                                        <p:strVal val="visible"/>
                                      </p:to>
                                    </p:set>
                                    <p:anim calcmode="lin" valueType="num">
                                      <p:cBhvr additive="base">
                                        <p:cTn id="7" dur="500" fill="hold"/>
                                        <p:tgtEl>
                                          <p:spTgt spid="1597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9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9748">
                                            <p:txEl>
                                              <p:pRg st="1" end="1"/>
                                            </p:txEl>
                                          </p:spTgt>
                                        </p:tgtEl>
                                        <p:attrNameLst>
                                          <p:attrName>style.visibility</p:attrName>
                                        </p:attrNameLst>
                                      </p:cBhvr>
                                      <p:to>
                                        <p:strVal val="visible"/>
                                      </p:to>
                                    </p:set>
                                    <p:anim calcmode="lin" valueType="num">
                                      <p:cBhvr additive="base">
                                        <p:cTn id="13" dur="500" fill="hold"/>
                                        <p:tgtEl>
                                          <p:spTgt spid="1597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97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9759"/>
                                        </p:tgtEl>
                                        <p:attrNameLst>
                                          <p:attrName>style.visibility</p:attrName>
                                        </p:attrNameLst>
                                      </p:cBhvr>
                                      <p:to>
                                        <p:strVal val="visible"/>
                                      </p:to>
                                    </p:set>
                                    <p:anim calcmode="lin" valueType="num">
                                      <p:cBhvr additive="base">
                                        <p:cTn id="19" dur="500" fill="hold"/>
                                        <p:tgtEl>
                                          <p:spTgt spid="159759"/>
                                        </p:tgtEl>
                                        <p:attrNameLst>
                                          <p:attrName>ppt_x</p:attrName>
                                        </p:attrNameLst>
                                      </p:cBhvr>
                                      <p:tavLst>
                                        <p:tav tm="0">
                                          <p:val>
                                            <p:strVal val="#ppt_x"/>
                                          </p:val>
                                        </p:tav>
                                        <p:tav tm="100000">
                                          <p:val>
                                            <p:strVal val="#ppt_x"/>
                                          </p:val>
                                        </p:tav>
                                      </p:tavLst>
                                    </p:anim>
                                    <p:anim calcmode="lin" valueType="num">
                                      <p:cBhvr additive="base">
                                        <p:cTn id="20" dur="500" fill="hold"/>
                                        <p:tgtEl>
                                          <p:spTgt spid="1597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latin typeface="Arial" charset="0"/>
                <a:cs typeface="Arial" charset="0"/>
              </a:rPr>
              <a:t>Operating Expenses</a:t>
            </a:r>
          </a:p>
        </p:txBody>
      </p:sp>
      <p:sp>
        <p:nvSpPr>
          <p:cNvPr id="38915" name="Content Placeholder 2"/>
          <p:cNvSpPr>
            <a:spLocks noGrp="1"/>
          </p:cNvSpPr>
          <p:nvPr>
            <p:ph idx="1"/>
          </p:nvPr>
        </p:nvSpPr>
        <p:spPr/>
        <p:txBody>
          <a:bodyPr/>
          <a:lstStyle/>
          <a:p>
            <a:r>
              <a:rPr lang="en-US" altLang="en-US" smtClean="0">
                <a:latin typeface="Arial" charset="0"/>
                <a:cs typeface="Arial" charset="0"/>
              </a:rPr>
              <a:t>May be passed through to the tenants, especially if a Net Net Net lease</a:t>
            </a:r>
          </a:p>
          <a:p>
            <a:r>
              <a:rPr lang="en-US" altLang="en-US" smtClean="0">
                <a:latin typeface="Arial" charset="0"/>
                <a:cs typeface="Arial" charset="0"/>
              </a:rPr>
              <a:t>Gross leases are full service without pass through of expenses</a:t>
            </a:r>
          </a:p>
          <a:p>
            <a:r>
              <a:rPr lang="en-US" altLang="en-US" smtClean="0">
                <a:latin typeface="Arial" charset="0"/>
                <a:cs typeface="Arial" charset="0"/>
              </a:rPr>
              <a:t>Leases will be covered in more depth in a few weeks. </a:t>
            </a:r>
          </a:p>
        </p:txBody>
      </p:sp>
    </p:spTree>
    <p:extLst>
      <p:ext uri="{BB962C8B-B14F-4D97-AF65-F5344CB8AC3E}">
        <p14:creationId xmlns:p14="http://schemas.microsoft.com/office/powerpoint/2010/main" val="18271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down)">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down)">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down)">
                                      <p:cBhvr>
                                        <p:cTn id="17"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latin typeface="Arial" charset="0"/>
                <a:cs typeface="Arial" charset="0"/>
              </a:rPr>
              <a:t>Net Operating Income</a:t>
            </a:r>
          </a:p>
        </p:txBody>
      </p:sp>
      <p:sp>
        <p:nvSpPr>
          <p:cNvPr id="39939" name="Content Placeholder 2"/>
          <p:cNvSpPr>
            <a:spLocks noGrp="1"/>
          </p:cNvSpPr>
          <p:nvPr>
            <p:ph idx="1"/>
          </p:nvPr>
        </p:nvSpPr>
        <p:spPr/>
        <p:txBody>
          <a:bodyPr/>
          <a:lstStyle/>
          <a:p>
            <a:r>
              <a:rPr lang="en-US" altLang="en-US" smtClean="0">
                <a:latin typeface="Arial" charset="0"/>
                <a:cs typeface="Arial" charset="0"/>
              </a:rPr>
              <a:t>EGI</a:t>
            </a:r>
          </a:p>
          <a:p>
            <a:r>
              <a:rPr lang="en-US" altLang="en-US" smtClean="0">
                <a:latin typeface="Arial" charset="0"/>
                <a:cs typeface="Arial" charset="0"/>
              </a:rPr>
              <a:t>Less Operating expenses not passed through</a:t>
            </a:r>
          </a:p>
          <a:p>
            <a:r>
              <a:rPr lang="en-US" altLang="en-US" smtClean="0">
                <a:latin typeface="Arial" charset="0"/>
                <a:cs typeface="Arial" charset="0"/>
              </a:rPr>
              <a:t>=NOI</a:t>
            </a:r>
          </a:p>
          <a:p>
            <a:r>
              <a:rPr lang="en-US" altLang="en-US" smtClean="0">
                <a:latin typeface="Arial" charset="0"/>
                <a:cs typeface="Arial" charset="0"/>
              </a:rPr>
              <a:t>And we project this out for several years</a:t>
            </a:r>
          </a:p>
          <a:p>
            <a:r>
              <a:rPr lang="en-US" altLang="en-US" smtClean="0">
                <a:latin typeface="Arial" charset="0"/>
                <a:cs typeface="Arial" charset="0"/>
              </a:rPr>
              <a:t>So we need to think about growth rates for rents and consider leases and each operating expense item.</a:t>
            </a:r>
          </a:p>
        </p:txBody>
      </p:sp>
    </p:spTree>
    <p:extLst>
      <p:ext uri="{BB962C8B-B14F-4D97-AF65-F5344CB8AC3E}">
        <p14:creationId xmlns:p14="http://schemas.microsoft.com/office/powerpoint/2010/main" val="2171930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2000"/>
            <a:ext cx="8458200" cy="304800"/>
          </a:xfrm>
        </p:spPr>
        <p:txBody>
          <a:bodyPr/>
          <a:lstStyle/>
          <a:p>
            <a:r>
              <a:rPr lang="en-US" altLang="en-US" sz="2800" smtClean="0">
                <a:latin typeface="Arial Black" pitchFamily="34" charset="0"/>
                <a:cs typeface="Arial" charset="0"/>
              </a:rPr>
              <a:t>5. Debt Service only for BTCF </a:t>
            </a:r>
          </a:p>
        </p:txBody>
      </p:sp>
      <p:sp>
        <p:nvSpPr>
          <p:cNvPr id="40963"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60772" name="Rectangle 4"/>
          <p:cNvSpPr>
            <a:spLocks noChangeArrowheads="1"/>
          </p:cNvSpPr>
          <p:nvPr/>
        </p:nvSpPr>
        <p:spPr bwMode="auto">
          <a:xfrm>
            <a:off x="0" y="1295400"/>
            <a:ext cx="8839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0000"/>
              <a:buFont typeface="Symbol" pitchFamily="18" charset="2"/>
              <a:buChar char="¨"/>
            </a:pPr>
            <a:r>
              <a:rPr lang="en-US" altLang="en-US" sz="2400">
                <a:latin typeface="Arial Black" pitchFamily="34" charset="0"/>
              </a:rPr>
              <a:t>Debt service is the sum of all mortgage payments required for the year including principal loan repayment as well as interest payments</a:t>
            </a:r>
          </a:p>
          <a:p>
            <a:pPr>
              <a:spcBef>
                <a:spcPct val="40000"/>
              </a:spcBef>
              <a:buClr>
                <a:schemeClr val="tx2"/>
              </a:buClr>
              <a:buSzPct val="90000"/>
              <a:buFont typeface="Symbol" pitchFamily="18" charset="2"/>
              <a:buChar char="¨"/>
            </a:pPr>
            <a:r>
              <a:rPr lang="en-US" altLang="en-US" sz="2400">
                <a:latin typeface="Arial Black" pitchFamily="34" charset="0"/>
              </a:rPr>
              <a:t>Mortgage payment is a level annuity</a:t>
            </a:r>
          </a:p>
          <a:p>
            <a:pPr>
              <a:spcBef>
                <a:spcPct val="40000"/>
              </a:spcBef>
              <a:buClr>
                <a:schemeClr val="tx2"/>
              </a:buClr>
              <a:buSzPct val="90000"/>
              <a:buFont typeface="Symbol" pitchFamily="18" charset="2"/>
              <a:buChar char="¨"/>
            </a:pPr>
            <a:r>
              <a:rPr lang="en-US" altLang="en-US" sz="2400">
                <a:latin typeface="Arial Black" pitchFamily="34" charset="0"/>
              </a:rPr>
              <a:t>Business Calculator steps</a:t>
            </a:r>
          </a:p>
          <a:p>
            <a:pPr lvl="1">
              <a:spcBef>
                <a:spcPct val="40000"/>
              </a:spcBef>
              <a:buClr>
                <a:schemeClr val="tx2"/>
              </a:buClr>
              <a:buFont typeface="Wingdings" pitchFamily="2" charset="2"/>
              <a:buChar char="§"/>
            </a:pPr>
            <a:r>
              <a:rPr lang="en-US" altLang="en-US" sz="2400">
                <a:latin typeface="Arial Black" pitchFamily="34" charset="0"/>
              </a:rPr>
              <a:t>Input:</a:t>
            </a:r>
          </a:p>
          <a:p>
            <a:pPr lvl="2">
              <a:spcBef>
                <a:spcPct val="40000"/>
              </a:spcBef>
              <a:buClr>
                <a:schemeClr val="tx2"/>
              </a:buClr>
              <a:buFontTx/>
              <a:buChar char="o"/>
            </a:pPr>
            <a:r>
              <a:rPr lang="en-US" altLang="en-US">
                <a:latin typeface="Arial Black" pitchFamily="34" charset="0"/>
              </a:rPr>
              <a:t>PV- Projected mortgage loan</a:t>
            </a:r>
          </a:p>
          <a:p>
            <a:pPr lvl="2">
              <a:spcBef>
                <a:spcPct val="40000"/>
              </a:spcBef>
              <a:buClr>
                <a:schemeClr val="tx2"/>
              </a:buClr>
              <a:buFontTx/>
              <a:buChar char="o"/>
            </a:pPr>
            <a:r>
              <a:rPr lang="en-US" altLang="en-US">
                <a:latin typeface="Arial Black" pitchFamily="34" charset="0"/>
              </a:rPr>
              <a:t>N  - Number of periods</a:t>
            </a:r>
          </a:p>
          <a:p>
            <a:pPr lvl="2">
              <a:spcBef>
                <a:spcPct val="40000"/>
              </a:spcBef>
              <a:buClr>
                <a:schemeClr val="tx2"/>
              </a:buClr>
              <a:buFontTx/>
              <a:buChar char="o"/>
            </a:pPr>
            <a:r>
              <a:rPr lang="en-US" altLang="en-US">
                <a:latin typeface="Arial Black" pitchFamily="34" charset="0"/>
              </a:rPr>
              <a:t>I   - Interest rate per period</a:t>
            </a:r>
          </a:p>
          <a:p>
            <a:pPr lvl="1">
              <a:spcBef>
                <a:spcPct val="40000"/>
              </a:spcBef>
              <a:buClr>
                <a:schemeClr val="tx2"/>
              </a:buClr>
              <a:buFont typeface="Wingdings" pitchFamily="2" charset="2"/>
              <a:buChar char="§"/>
            </a:pPr>
            <a:r>
              <a:rPr lang="en-US" altLang="en-US" sz="2400">
                <a:latin typeface="Arial Black" pitchFamily="34" charset="0"/>
              </a:rPr>
              <a:t>Solve for “PMT”  i.e. payment</a:t>
            </a:r>
          </a:p>
          <a:p>
            <a:pPr lvl="1">
              <a:spcBef>
                <a:spcPct val="40000"/>
              </a:spcBef>
              <a:buClr>
                <a:schemeClr val="tx2"/>
              </a:buClr>
              <a:buFont typeface="Wingdings" pitchFamily="2" charset="2"/>
              <a:buChar char="§"/>
            </a:pPr>
            <a:r>
              <a:rPr lang="en-US" altLang="en-US" sz="2400">
                <a:latin typeface="Arial Black" pitchFamily="34" charset="0"/>
              </a:rPr>
              <a:t>Multiply PMT by 12 to get debt service</a:t>
            </a:r>
          </a:p>
        </p:txBody>
      </p:sp>
      <p:sp>
        <p:nvSpPr>
          <p:cNvPr id="40965" name="Rectangle 5"/>
          <p:cNvSpPr>
            <a:spLocks noChangeArrowheads="1"/>
          </p:cNvSpPr>
          <p:nvPr/>
        </p:nvSpPr>
        <p:spPr bwMode="auto">
          <a:xfrm>
            <a:off x="838200" y="228600"/>
            <a:ext cx="6334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800">
                <a:solidFill>
                  <a:schemeClr val="tx2"/>
                </a:solidFill>
                <a:latin typeface="Corbel" pitchFamily="34" charset="0"/>
              </a:rPr>
              <a:t>“Proforma” (Contd.)</a:t>
            </a:r>
          </a:p>
        </p:txBody>
      </p:sp>
    </p:spTree>
    <p:extLst>
      <p:ext uri="{BB962C8B-B14F-4D97-AF65-F5344CB8AC3E}">
        <p14:creationId xmlns:p14="http://schemas.microsoft.com/office/powerpoint/2010/main" val="1206468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anim calcmode="lin" valueType="num">
                                      <p:cBhvr additive="base">
                                        <p:cTn id="7" dur="500" fill="hold"/>
                                        <p:tgtEl>
                                          <p:spTgt spid="160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0772">
                                            <p:txEl>
                                              <p:pRg st="1" end="1"/>
                                            </p:txEl>
                                          </p:spTgt>
                                        </p:tgtEl>
                                        <p:attrNameLst>
                                          <p:attrName>style.visibility</p:attrName>
                                        </p:attrNameLst>
                                      </p:cBhvr>
                                      <p:to>
                                        <p:strVal val="visible"/>
                                      </p:to>
                                    </p:set>
                                    <p:anim calcmode="lin" valueType="num">
                                      <p:cBhvr additive="base">
                                        <p:cTn id="13" dur="500" fill="hold"/>
                                        <p:tgtEl>
                                          <p:spTgt spid="1607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07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0772">
                                            <p:txEl>
                                              <p:pRg st="2" end="2"/>
                                            </p:txEl>
                                          </p:spTgt>
                                        </p:tgtEl>
                                        <p:attrNameLst>
                                          <p:attrName>style.visibility</p:attrName>
                                        </p:attrNameLst>
                                      </p:cBhvr>
                                      <p:to>
                                        <p:strVal val="visible"/>
                                      </p:to>
                                    </p:set>
                                    <p:anim calcmode="lin" valueType="num">
                                      <p:cBhvr additive="base">
                                        <p:cTn id="19" dur="500" fill="hold"/>
                                        <p:tgtEl>
                                          <p:spTgt spid="1607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07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0772">
                                            <p:txEl>
                                              <p:pRg st="3" end="3"/>
                                            </p:txEl>
                                          </p:spTgt>
                                        </p:tgtEl>
                                        <p:attrNameLst>
                                          <p:attrName>style.visibility</p:attrName>
                                        </p:attrNameLst>
                                      </p:cBhvr>
                                      <p:to>
                                        <p:strVal val="visible"/>
                                      </p:to>
                                    </p:set>
                                    <p:anim calcmode="lin" valueType="num">
                                      <p:cBhvr additive="base">
                                        <p:cTn id="25" dur="500" fill="hold"/>
                                        <p:tgtEl>
                                          <p:spTgt spid="16077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07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0772">
                                            <p:txEl>
                                              <p:pRg st="4" end="4"/>
                                            </p:txEl>
                                          </p:spTgt>
                                        </p:tgtEl>
                                        <p:attrNameLst>
                                          <p:attrName>style.visibility</p:attrName>
                                        </p:attrNameLst>
                                      </p:cBhvr>
                                      <p:to>
                                        <p:strVal val="visible"/>
                                      </p:to>
                                    </p:set>
                                    <p:anim calcmode="lin" valueType="num">
                                      <p:cBhvr additive="base">
                                        <p:cTn id="31" dur="500" fill="hold"/>
                                        <p:tgtEl>
                                          <p:spTgt spid="16077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077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60772">
                                            <p:txEl>
                                              <p:pRg st="5" end="5"/>
                                            </p:txEl>
                                          </p:spTgt>
                                        </p:tgtEl>
                                        <p:attrNameLst>
                                          <p:attrName>style.visibility</p:attrName>
                                        </p:attrNameLst>
                                      </p:cBhvr>
                                      <p:to>
                                        <p:strVal val="visible"/>
                                      </p:to>
                                    </p:set>
                                    <p:anim calcmode="lin" valueType="num">
                                      <p:cBhvr additive="base">
                                        <p:cTn id="37" dur="500" fill="hold"/>
                                        <p:tgtEl>
                                          <p:spTgt spid="16077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077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60772">
                                            <p:txEl>
                                              <p:pRg st="6" end="6"/>
                                            </p:txEl>
                                          </p:spTgt>
                                        </p:tgtEl>
                                        <p:attrNameLst>
                                          <p:attrName>style.visibility</p:attrName>
                                        </p:attrNameLst>
                                      </p:cBhvr>
                                      <p:to>
                                        <p:strVal val="visible"/>
                                      </p:to>
                                    </p:set>
                                    <p:anim calcmode="lin" valueType="num">
                                      <p:cBhvr additive="base">
                                        <p:cTn id="43" dur="500" fill="hold"/>
                                        <p:tgtEl>
                                          <p:spTgt spid="16077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077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60772">
                                            <p:txEl>
                                              <p:pRg st="7" end="7"/>
                                            </p:txEl>
                                          </p:spTgt>
                                        </p:tgtEl>
                                        <p:attrNameLst>
                                          <p:attrName>style.visibility</p:attrName>
                                        </p:attrNameLst>
                                      </p:cBhvr>
                                      <p:to>
                                        <p:strVal val="visible"/>
                                      </p:to>
                                    </p:set>
                                    <p:anim calcmode="lin" valueType="num">
                                      <p:cBhvr additive="base">
                                        <p:cTn id="49" dur="500" fill="hold"/>
                                        <p:tgtEl>
                                          <p:spTgt spid="16077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077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60772">
                                            <p:txEl>
                                              <p:pRg st="8" end="8"/>
                                            </p:txEl>
                                          </p:spTgt>
                                        </p:tgtEl>
                                        <p:attrNameLst>
                                          <p:attrName>style.visibility</p:attrName>
                                        </p:attrNameLst>
                                      </p:cBhvr>
                                      <p:to>
                                        <p:strVal val="visible"/>
                                      </p:to>
                                    </p:set>
                                    <p:anim calcmode="lin" valueType="num">
                                      <p:cBhvr additive="base">
                                        <p:cTn id="55" dur="500" fill="hold"/>
                                        <p:tgtEl>
                                          <p:spTgt spid="16077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077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latin typeface="Arial" charset="0"/>
                <a:cs typeface="Arial" charset="0"/>
              </a:rPr>
              <a:t>BTCF, Before Tax Cash Flow</a:t>
            </a:r>
          </a:p>
        </p:txBody>
      </p:sp>
      <p:sp>
        <p:nvSpPr>
          <p:cNvPr id="41987" name="Content Placeholder 2"/>
          <p:cNvSpPr>
            <a:spLocks noGrp="1"/>
          </p:cNvSpPr>
          <p:nvPr>
            <p:ph idx="1"/>
          </p:nvPr>
        </p:nvSpPr>
        <p:spPr/>
        <p:txBody>
          <a:bodyPr/>
          <a:lstStyle/>
          <a:p>
            <a:r>
              <a:rPr lang="en-US" altLang="en-US" smtClean="0">
                <a:latin typeface="Arial" charset="0"/>
                <a:cs typeface="Arial" charset="0"/>
              </a:rPr>
              <a:t>NOI – debt service = BTCF</a:t>
            </a:r>
          </a:p>
        </p:txBody>
      </p:sp>
    </p:spTree>
    <p:extLst>
      <p:ext uri="{BB962C8B-B14F-4D97-AF65-F5344CB8AC3E}">
        <p14:creationId xmlns:p14="http://schemas.microsoft.com/office/powerpoint/2010/main" val="714863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US" altLang="en-US" smtClean="0">
                <a:latin typeface="Arial Black" pitchFamily="34" charset="0"/>
                <a:cs typeface="Arial" charset="0"/>
              </a:rPr>
              <a:t>REIT Note</a:t>
            </a:r>
          </a:p>
        </p:txBody>
      </p:sp>
      <p:sp>
        <p:nvSpPr>
          <p:cNvPr id="147459" name="Rectangle 3"/>
          <p:cNvSpPr>
            <a:spLocks noGrp="1" noChangeArrowheads="1"/>
          </p:cNvSpPr>
          <p:nvPr>
            <p:ph type="body" idx="1"/>
          </p:nvPr>
        </p:nvSpPr>
        <p:spPr>
          <a:xfrm>
            <a:off x="381000" y="1828800"/>
            <a:ext cx="8763000" cy="4343400"/>
          </a:xfrm>
        </p:spPr>
        <p:txBody>
          <a:bodyPr/>
          <a:lstStyle/>
          <a:p>
            <a:pPr marL="0" indent="0">
              <a:lnSpc>
                <a:spcPct val="80000"/>
              </a:lnSpc>
              <a:buFont typeface="Wingdings" pitchFamily="2" charset="2"/>
              <a:buNone/>
              <a:defRPr/>
            </a:pPr>
            <a:r>
              <a:rPr lang="en-US" altLang="en-US" sz="2400" dirty="0">
                <a:solidFill>
                  <a:schemeClr val="tx2"/>
                </a:solidFill>
                <a:latin typeface="Arial Black" pitchFamily="34" charset="0"/>
              </a:rPr>
              <a:t>A Note on REIT (Real Estate Investment </a:t>
            </a:r>
            <a:r>
              <a:rPr lang="en-US" altLang="en-US" sz="2400" dirty="0" smtClean="0">
                <a:solidFill>
                  <a:schemeClr val="tx2"/>
                </a:solidFill>
                <a:latin typeface="Arial Black" pitchFamily="34" charset="0"/>
              </a:rPr>
              <a:t>Trust</a:t>
            </a:r>
            <a:r>
              <a:rPr lang="en-US" altLang="en-US" sz="2400" dirty="0">
                <a:solidFill>
                  <a:schemeClr val="tx2"/>
                </a:solidFill>
                <a:latin typeface="Arial Black" pitchFamily="34" charset="0"/>
              </a:rPr>
              <a:t>)</a:t>
            </a:r>
          </a:p>
          <a:p>
            <a:pPr marL="990600" lvl="1" indent="-533400">
              <a:lnSpc>
                <a:spcPct val="80000"/>
              </a:lnSpc>
              <a:buFontTx/>
              <a:buChar char="-"/>
              <a:defRPr/>
            </a:pPr>
            <a:r>
              <a:rPr lang="en-US" altLang="en-US" sz="2400" dirty="0">
                <a:latin typeface="Arial Black" pitchFamily="34" charset="0"/>
                <a:cs typeface="Times New Roman" pitchFamily="18" charset="0"/>
              </a:rPr>
              <a:t>REITs use the term FFO for "funds from </a:t>
            </a:r>
          </a:p>
          <a:p>
            <a:pPr marL="990600" lvl="1" indent="-533400">
              <a:lnSpc>
                <a:spcPct val="80000"/>
              </a:lnSpc>
              <a:buFontTx/>
              <a:buNone/>
              <a:defRPr/>
            </a:pPr>
            <a:r>
              <a:rPr lang="en-US" altLang="en-US" sz="2400" dirty="0">
                <a:latin typeface="Arial Black" pitchFamily="34" charset="0"/>
                <a:cs typeface="Times New Roman" pitchFamily="18" charset="0"/>
              </a:rPr>
              <a:t>	operation" instead of the net operating </a:t>
            </a:r>
          </a:p>
          <a:p>
            <a:pPr marL="990600" lvl="1" indent="-533400">
              <a:lnSpc>
                <a:spcPct val="80000"/>
              </a:lnSpc>
              <a:buFontTx/>
              <a:buNone/>
              <a:defRPr/>
            </a:pPr>
            <a:r>
              <a:rPr lang="en-US" altLang="en-US" sz="2400" dirty="0">
                <a:latin typeface="Arial Black" pitchFamily="34" charset="0"/>
                <a:cs typeface="Times New Roman" pitchFamily="18" charset="0"/>
              </a:rPr>
              <a:t>	income, NOI, of the property</a:t>
            </a:r>
          </a:p>
          <a:p>
            <a:pPr marL="990600" lvl="1" indent="-533400">
              <a:lnSpc>
                <a:spcPct val="80000"/>
              </a:lnSpc>
              <a:buFontTx/>
              <a:buChar char="-"/>
              <a:defRPr/>
            </a:pPr>
            <a:r>
              <a:rPr lang="en-US" altLang="en-US" sz="2400" dirty="0">
                <a:latin typeface="Arial Black" pitchFamily="34" charset="0"/>
                <a:cs typeface="Times New Roman" pitchFamily="18" charset="0"/>
              </a:rPr>
              <a:t>The term AFFO is for "adjusted funds </a:t>
            </a:r>
          </a:p>
          <a:p>
            <a:pPr marL="990600" lvl="1" indent="-533400">
              <a:lnSpc>
                <a:spcPct val="80000"/>
              </a:lnSpc>
              <a:buFontTx/>
              <a:buNone/>
              <a:defRPr/>
            </a:pPr>
            <a:r>
              <a:rPr lang="en-US" altLang="en-US" sz="2400" dirty="0">
                <a:latin typeface="Arial Black" pitchFamily="34" charset="0"/>
                <a:cs typeface="Times New Roman" pitchFamily="18" charset="0"/>
              </a:rPr>
              <a:t>	from operation" and is the same as an </a:t>
            </a:r>
          </a:p>
          <a:p>
            <a:pPr marL="990600" lvl="1" indent="-533400">
              <a:lnSpc>
                <a:spcPct val="80000"/>
              </a:lnSpc>
              <a:buFontTx/>
              <a:buNone/>
              <a:defRPr/>
            </a:pPr>
            <a:r>
              <a:rPr lang="en-US" altLang="en-US" sz="2400" dirty="0">
                <a:latin typeface="Arial Black" pitchFamily="34" charset="0"/>
                <a:cs typeface="Times New Roman" pitchFamily="18" charset="0"/>
              </a:rPr>
              <a:t>	NOI or FFO calculation before the </a:t>
            </a:r>
          </a:p>
          <a:p>
            <a:pPr marL="990600" lvl="1" indent="-533400">
              <a:lnSpc>
                <a:spcPct val="80000"/>
              </a:lnSpc>
              <a:buFontTx/>
              <a:buNone/>
              <a:defRPr/>
            </a:pPr>
            <a:r>
              <a:rPr lang="en-US" altLang="en-US" sz="2400" dirty="0">
                <a:latin typeface="Arial Black" pitchFamily="34" charset="0"/>
                <a:cs typeface="Times New Roman" pitchFamily="18" charset="0"/>
              </a:rPr>
              <a:t>	deduction for reserves for building </a:t>
            </a:r>
          </a:p>
          <a:p>
            <a:pPr marL="990600" lvl="1" indent="-533400">
              <a:lnSpc>
                <a:spcPct val="80000"/>
              </a:lnSpc>
              <a:buFontTx/>
              <a:buNone/>
              <a:defRPr/>
            </a:pPr>
            <a:r>
              <a:rPr lang="en-US" altLang="en-US" sz="2400" dirty="0">
                <a:latin typeface="Arial Black" pitchFamily="34" charset="0"/>
                <a:cs typeface="Times New Roman" pitchFamily="18" charset="0"/>
              </a:rPr>
              <a:t>	improvements that have been </a:t>
            </a:r>
          </a:p>
          <a:p>
            <a:pPr marL="990600" lvl="1" indent="-533400">
              <a:lnSpc>
                <a:spcPct val="80000"/>
              </a:lnSpc>
              <a:buFontTx/>
              <a:buNone/>
              <a:defRPr/>
            </a:pPr>
            <a:r>
              <a:rPr lang="en-US" altLang="en-US" sz="2400" dirty="0">
                <a:latin typeface="Arial Black" pitchFamily="34" charset="0"/>
                <a:cs typeface="Times New Roman" pitchFamily="18" charset="0"/>
              </a:rPr>
              <a:t>	capitalized but wear out over time</a:t>
            </a:r>
            <a:r>
              <a:rPr lang="en-US" altLang="en-US" sz="2400" dirty="0">
                <a:latin typeface="Arial Black" pitchFamily="34" charset="0"/>
              </a:rPr>
              <a:t> </a:t>
            </a:r>
            <a:endParaRPr lang="en-US" altLang="en-US" sz="2400" dirty="0">
              <a:solidFill>
                <a:schemeClr val="tx2"/>
              </a:solidFill>
              <a:latin typeface="Arial Black" pitchFamily="34" charset="0"/>
            </a:endParaRPr>
          </a:p>
          <a:p>
            <a:pPr marL="609600" indent="-609600">
              <a:lnSpc>
                <a:spcPct val="80000"/>
              </a:lnSpc>
              <a:buFont typeface="Symbol" pitchFamily="18" charset="2"/>
              <a:buNone/>
              <a:defRPr/>
            </a:pPr>
            <a:endParaRPr lang="en-US" altLang="en-US" sz="1600" dirty="0">
              <a:solidFill>
                <a:schemeClr val="tx2"/>
              </a:solidFill>
              <a:latin typeface="Arial Black" pitchFamily="34" charset="0"/>
            </a:endParaRPr>
          </a:p>
        </p:txBody>
      </p:sp>
    </p:spTree>
    <p:extLst>
      <p:ext uri="{BB962C8B-B14F-4D97-AF65-F5344CB8AC3E}">
        <p14:creationId xmlns:p14="http://schemas.microsoft.com/office/powerpoint/2010/main" val="1631852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 calcmode="lin" valueType="num">
                                      <p:cBhvr additive="base">
                                        <p:cTn id="17" dur="500" fill="hold"/>
                                        <p:tgtEl>
                                          <p:spTgt spid="1474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745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47459">
                                            <p:txEl>
                                              <p:pRg st="3" end="3"/>
                                            </p:txEl>
                                          </p:spTgt>
                                        </p:tgtEl>
                                        <p:attrNameLst>
                                          <p:attrName>style.visibility</p:attrName>
                                        </p:attrNameLst>
                                      </p:cBhvr>
                                      <p:to>
                                        <p:strVal val="visible"/>
                                      </p:to>
                                    </p:set>
                                    <p:anim calcmode="lin" valueType="num">
                                      <p:cBhvr additive="base">
                                        <p:cTn id="21" dur="500" fill="hold"/>
                                        <p:tgtEl>
                                          <p:spTgt spid="14745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74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47459">
                                            <p:txEl>
                                              <p:pRg st="4" end="4"/>
                                            </p:txEl>
                                          </p:spTgt>
                                        </p:tgtEl>
                                        <p:attrNameLst>
                                          <p:attrName>style.visibility</p:attrName>
                                        </p:attrNameLst>
                                      </p:cBhvr>
                                      <p:to>
                                        <p:strVal val="visible"/>
                                      </p:to>
                                    </p:set>
                                    <p:anim calcmode="lin" valueType="num">
                                      <p:cBhvr additive="base">
                                        <p:cTn id="27" dur="500" fill="hold"/>
                                        <p:tgtEl>
                                          <p:spTgt spid="14745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745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47459">
                                            <p:txEl>
                                              <p:pRg st="5" end="5"/>
                                            </p:txEl>
                                          </p:spTgt>
                                        </p:tgtEl>
                                        <p:attrNameLst>
                                          <p:attrName>style.visibility</p:attrName>
                                        </p:attrNameLst>
                                      </p:cBhvr>
                                      <p:to>
                                        <p:strVal val="visible"/>
                                      </p:to>
                                    </p:set>
                                    <p:anim calcmode="lin" valueType="num">
                                      <p:cBhvr additive="base">
                                        <p:cTn id="31" dur="500" fill="hold"/>
                                        <p:tgtEl>
                                          <p:spTgt spid="14745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745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47459">
                                            <p:txEl>
                                              <p:pRg st="6" end="6"/>
                                            </p:txEl>
                                          </p:spTgt>
                                        </p:tgtEl>
                                        <p:attrNameLst>
                                          <p:attrName>style.visibility</p:attrName>
                                        </p:attrNameLst>
                                      </p:cBhvr>
                                      <p:to>
                                        <p:strVal val="visible"/>
                                      </p:to>
                                    </p:set>
                                    <p:anim calcmode="lin" valueType="num">
                                      <p:cBhvr additive="base">
                                        <p:cTn id="35" dur="500" fill="hold"/>
                                        <p:tgtEl>
                                          <p:spTgt spid="14745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745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47459">
                                            <p:txEl>
                                              <p:pRg st="7" end="7"/>
                                            </p:txEl>
                                          </p:spTgt>
                                        </p:tgtEl>
                                        <p:attrNameLst>
                                          <p:attrName>style.visibility</p:attrName>
                                        </p:attrNameLst>
                                      </p:cBhvr>
                                      <p:to>
                                        <p:strVal val="visible"/>
                                      </p:to>
                                    </p:set>
                                    <p:anim calcmode="lin" valueType="num">
                                      <p:cBhvr additive="base">
                                        <p:cTn id="39" dur="500" fill="hold"/>
                                        <p:tgtEl>
                                          <p:spTgt spid="147459">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47459">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47459">
                                            <p:txEl>
                                              <p:pRg st="8" end="8"/>
                                            </p:txEl>
                                          </p:spTgt>
                                        </p:tgtEl>
                                        <p:attrNameLst>
                                          <p:attrName>style.visibility</p:attrName>
                                        </p:attrNameLst>
                                      </p:cBhvr>
                                      <p:to>
                                        <p:strVal val="visible"/>
                                      </p:to>
                                    </p:set>
                                    <p:anim calcmode="lin" valueType="num">
                                      <p:cBhvr additive="base">
                                        <p:cTn id="43" dur="500" fill="hold"/>
                                        <p:tgtEl>
                                          <p:spTgt spid="147459">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7459">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47459">
                                            <p:txEl>
                                              <p:pRg st="9" end="9"/>
                                            </p:txEl>
                                          </p:spTgt>
                                        </p:tgtEl>
                                        <p:attrNameLst>
                                          <p:attrName>style.visibility</p:attrName>
                                        </p:attrNameLst>
                                      </p:cBhvr>
                                      <p:to>
                                        <p:strVal val="visible"/>
                                      </p:to>
                                    </p:set>
                                    <p:anim calcmode="lin" valueType="num">
                                      <p:cBhvr additive="base">
                                        <p:cTn id="47" dur="500" fill="hold"/>
                                        <p:tgtEl>
                                          <p:spTgt spid="147459">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745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600" smtClean="0">
                <a:latin typeface="Arial Black" pitchFamily="34" charset="0"/>
                <a:cs typeface="Arial" charset="0"/>
              </a:rPr>
              <a:t>Introduction</a:t>
            </a:r>
          </a:p>
        </p:txBody>
      </p:sp>
      <p:sp>
        <p:nvSpPr>
          <p:cNvPr id="16387" name="Text Box 3"/>
          <p:cNvSpPr txBox="1">
            <a:spLocks noChangeArrowheads="1"/>
          </p:cNvSpPr>
          <p:nvPr/>
        </p:nvSpPr>
        <p:spPr bwMode="auto">
          <a:xfrm>
            <a:off x="1143000" y="6613525"/>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1268" name="Text Box 4"/>
          <p:cNvSpPr txBox="1">
            <a:spLocks noChangeArrowheads="1"/>
          </p:cNvSpPr>
          <p:nvPr/>
        </p:nvSpPr>
        <p:spPr bwMode="auto">
          <a:xfrm>
            <a:off x="457200" y="1828800"/>
            <a:ext cx="868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
                <a:schemeClr val="tx2"/>
              </a:buClr>
              <a:buSzPct val="110000"/>
              <a:buFont typeface="Symbol" pitchFamily="18" charset="2"/>
              <a:buChar char="¨"/>
            </a:pPr>
            <a:r>
              <a:rPr lang="en-US" altLang="en-US" sz="3600">
                <a:latin typeface="Corbel" pitchFamily="34" charset="0"/>
              </a:rPr>
              <a:t>Value as a concept is theoretical in nature</a:t>
            </a:r>
          </a:p>
          <a:p>
            <a:pPr>
              <a:spcBef>
                <a:spcPct val="0"/>
              </a:spcBef>
              <a:buClr>
                <a:schemeClr val="tx2"/>
              </a:buClr>
              <a:buSzPct val="110000"/>
              <a:buFont typeface="Symbol" pitchFamily="18" charset="2"/>
              <a:buChar char="¨"/>
            </a:pPr>
            <a:r>
              <a:rPr lang="en-US" altLang="en-US" sz="3600">
                <a:latin typeface="Corbel" pitchFamily="34" charset="0"/>
              </a:rPr>
              <a:t>PRICE is usually factual in nature</a:t>
            </a:r>
          </a:p>
          <a:p>
            <a:pPr>
              <a:spcBef>
                <a:spcPct val="0"/>
              </a:spcBef>
              <a:buClr>
                <a:schemeClr val="tx2"/>
              </a:buClr>
              <a:buSzPct val="110000"/>
              <a:buFont typeface="Symbol" pitchFamily="18" charset="2"/>
              <a:buChar char="¨"/>
            </a:pPr>
            <a:r>
              <a:rPr lang="en-US" altLang="en-US" sz="3600">
                <a:latin typeface="Corbel" pitchFamily="34" charset="0"/>
              </a:rPr>
              <a:t>Value by nature is an opinion </a:t>
            </a:r>
          </a:p>
          <a:p>
            <a:pPr>
              <a:spcBef>
                <a:spcPct val="0"/>
              </a:spcBef>
              <a:buClr>
                <a:schemeClr val="tx2"/>
              </a:buClr>
              <a:buSzPct val="110000"/>
              <a:buFont typeface="Symbol" pitchFamily="18" charset="2"/>
              <a:buChar char="¨"/>
            </a:pPr>
            <a:r>
              <a:rPr lang="en-US" altLang="en-US" sz="3600">
                <a:latin typeface="Corbel" pitchFamily="34" charset="0"/>
              </a:rPr>
              <a:t>In the absence of a perfectly competitive market, there can be no certainty that the value sought is resolutely true or unchallengeable</a:t>
            </a:r>
          </a:p>
          <a:p>
            <a:pPr>
              <a:spcBef>
                <a:spcPct val="0"/>
              </a:spcBef>
              <a:buClr>
                <a:schemeClr val="tx2"/>
              </a:buClr>
              <a:buSzPct val="110000"/>
              <a:buFont typeface="Symbol" pitchFamily="18" charset="2"/>
              <a:buNone/>
            </a:pPr>
            <a:endParaRPr lang="en-US" altLang="en-US" sz="3600">
              <a:solidFill>
                <a:schemeClr val="bg1"/>
              </a:solidFill>
              <a:latin typeface="Corbel" pitchFamily="34" charset="0"/>
            </a:endParaRPr>
          </a:p>
        </p:txBody>
      </p:sp>
    </p:spTree>
    <p:extLst>
      <p:ext uri="{BB962C8B-B14F-4D97-AF65-F5344CB8AC3E}">
        <p14:creationId xmlns:p14="http://schemas.microsoft.com/office/powerpoint/2010/main" val="3972067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228600" y="228600"/>
            <a:ext cx="7924800" cy="6172200"/>
          </a:xfrm>
        </p:spPr>
        <p:txBody>
          <a:bodyPr/>
          <a:lstStyle/>
          <a:p>
            <a:pPr marL="0" indent="0">
              <a:spcBef>
                <a:spcPct val="0"/>
              </a:spcBef>
              <a:buClrTx/>
              <a:buFont typeface="Wingdings" pitchFamily="2" charset="2"/>
              <a:buNone/>
            </a:pPr>
            <a:r>
              <a:rPr lang="en-US" altLang="en-US" sz="2400" smtClean="0">
                <a:solidFill>
                  <a:schemeClr val="tx2"/>
                </a:solidFill>
                <a:latin typeface="Arial Black" pitchFamily="34" charset="0"/>
                <a:cs typeface="Arial" charset="0"/>
              </a:rPr>
              <a:t>The treatment of Management Expense </a:t>
            </a:r>
          </a:p>
          <a:p>
            <a:pPr marL="0" indent="0">
              <a:spcBef>
                <a:spcPct val="0"/>
              </a:spcBef>
              <a:buClrTx/>
              <a:buFont typeface="Wingdings" pitchFamily="2" charset="2"/>
              <a:buNone/>
            </a:pPr>
            <a:r>
              <a:rPr lang="en-US" altLang="en-US" sz="2400" smtClean="0">
                <a:solidFill>
                  <a:schemeClr val="tx2"/>
                </a:solidFill>
                <a:latin typeface="Arial Black" pitchFamily="34" charset="0"/>
                <a:cs typeface="Arial" charset="0"/>
              </a:rPr>
              <a:t>when Self-Managed</a:t>
            </a:r>
          </a:p>
          <a:p>
            <a:pPr marL="990600" lvl="1" indent="-533400">
              <a:lnSpc>
                <a:spcPct val="80000"/>
              </a:lnSpc>
              <a:buFontTx/>
              <a:buChar char="-"/>
            </a:pPr>
            <a:endParaRPr lang="en-US" altLang="en-US" sz="2400" smtClean="0">
              <a:latin typeface="Arial Black" pitchFamily="34" charset="0"/>
              <a:cs typeface="Times New Roman" pitchFamily="18" charset="0"/>
            </a:endParaRPr>
          </a:p>
          <a:p>
            <a:pPr marL="990600" lvl="1" indent="-533400">
              <a:lnSpc>
                <a:spcPct val="80000"/>
              </a:lnSpc>
              <a:buFontTx/>
              <a:buChar char="-"/>
            </a:pPr>
            <a:r>
              <a:rPr lang="en-US" altLang="en-US" sz="2400" smtClean="0">
                <a:latin typeface="Arial Black" pitchFamily="34" charset="0"/>
                <a:cs typeface="Times New Roman" pitchFamily="18" charset="0"/>
              </a:rPr>
              <a:t>Property management expenses should</a:t>
            </a:r>
          </a:p>
          <a:p>
            <a:pPr marL="990600" lvl="1" indent="-533400">
              <a:lnSpc>
                <a:spcPct val="80000"/>
              </a:lnSpc>
              <a:buFontTx/>
              <a:buNone/>
            </a:pPr>
            <a:r>
              <a:rPr lang="en-US" altLang="en-US" sz="2400" smtClean="0">
                <a:latin typeface="Arial Black" pitchFamily="34" charset="0"/>
                <a:cs typeface="Times New Roman" pitchFamily="18" charset="0"/>
              </a:rPr>
              <a:t>	be identified and charged as an </a:t>
            </a:r>
          </a:p>
          <a:p>
            <a:pPr marL="990600" lvl="1" indent="-533400">
              <a:lnSpc>
                <a:spcPct val="80000"/>
              </a:lnSpc>
              <a:buFontTx/>
              <a:buNone/>
            </a:pPr>
            <a:r>
              <a:rPr lang="en-US" altLang="en-US" sz="2400" smtClean="0">
                <a:latin typeface="Arial Black" pitchFamily="34" charset="0"/>
                <a:cs typeface="Times New Roman" pitchFamily="18" charset="0"/>
              </a:rPr>
              <a:t>	operating expense (i.e., above the "NOI" </a:t>
            </a:r>
          </a:p>
          <a:p>
            <a:pPr marL="990600" lvl="1" indent="-533400">
              <a:lnSpc>
                <a:spcPct val="80000"/>
              </a:lnSpc>
              <a:buFontTx/>
              <a:buNone/>
            </a:pPr>
            <a:r>
              <a:rPr lang="en-US" altLang="en-US" sz="2400" smtClean="0">
                <a:latin typeface="Arial Black" pitchFamily="34" charset="0"/>
                <a:cs typeface="Times New Roman" pitchFamily="18" charset="0"/>
              </a:rPr>
              <a:t>	bottom line), even if the owner/investor </a:t>
            </a:r>
          </a:p>
          <a:p>
            <a:pPr marL="990600" lvl="1" indent="-533400">
              <a:lnSpc>
                <a:spcPct val="80000"/>
              </a:lnSpc>
              <a:buFontTx/>
              <a:buNone/>
            </a:pPr>
            <a:r>
              <a:rPr lang="en-US" altLang="en-US" sz="2400" smtClean="0">
                <a:latin typeface="Arial Black" pitchFamily="34" charset="0"/>
                <a:cs typeface="Times New Roman" pitchFamily="18" charset="0"/>
              </a:rPr>
              <a:t>	will be managing the property</a:t>
            </a:r>
          </a:p>
          <a:p>
            <a:pPr marL="990600" lvl="1" indent="-533400">
              <a:lnSpc>
                <a:spcPct val="80000"/>
              </a:lnSpc>
              <a:buFontTx/>
              <a:buChar char="-"/>
            </a:pPr>
            <a:endParaRPr lang="en-US" altLang="en-US" sz="2400" smtClean="0">
              <a:latin typeface="Arial Black" pitchFamily="34" charset="0"/>
              <a:cs typeface="Times New Roman" pitchFamily="18" charset="0"/>
            </a:endParaRPr>
          </a:p>
          <a:p>
            <a:pPr marL="990600" lvl="1" indent="-533400">
              <a:lnSpc>
                <a:spcPct val="80000"/>
              </a:lnSpc>
              <a:buFontTx/>
              <a:buChar char="-"/>
            </a:pPr>
            <a:r>
              <a:rPr lang="en-US" altLang="en-US" sz="2400" smtClean="0">
                <a:latin typeface="Arial Black" pitchFamily="34" charset="0"/>
                <a:cs typeface="Times New Roman" pitchFamily="18" charset="0"/>
              </a:rPr>
              <a:t>Property management is an </a:t>
            </a:r>
          </a:p>
          <a:p>
            <a:pPr marL="990600" lvl="1" indent="-533400">
              <a:lnSpc>
                <a:spcPct val="80000"/>
              </a:lnSpc>
              <a:buFontTx/>
              <a:buNone/>
            </a:pPr>
            <a:r>
              <a:rPr lang="en-US" altLang="en-US" sz="2400" smtClean="0">
                <a:latin typeface="Arial Black" pitchFamily="34" charset="0"/>
                <a:cs typeface="Times New Roman" pitchFamily="18" charset="0"/>
              </a:rPr>
              <a:t>	"opportunity cost", absorbing the time </a:t>
            </a:r>
          </a:p>
          <a:p>
            <a:pPr marL="990600" lvl="1" indent="-533400">
              <a:lnSpc>
                <a:spcPct val="80000"/>
              </a:lnSpc>
              <a:buFontTx/>
              <a:buNone/>
            </a:pPr>
            <a:r>
              <a:rPr lang="en-US" altLang="en-US" sz="2400" smtClean="0">
                <a:latin typeface="Arial Black" pitchFamily="34" charset="0"/>
                <a:cs typeface="Times New Roman" pitchFamily="18" charset="0"/>
              </a:rPr>
              <a:t>	and energy of whoever is performing </a:t>
            </a:r>
          </a:p>
          <a:p>
            <a:pPr marL="990600" lvl="1" indent="-533400">
              <a:lnSpc>
                <a:spcPct val="80000"/>
              </a:lnSpc>
              <a:buFontTx/>
              <a:buNone/>
            </a:pPr>
            <a:r>
              <a:rPr lang="en-US" altLang="en-US" sz="2400" smtClean="0">
                <a:latin typeface="Arial Black" pitchFamily="34" charset="0"/>
                <a:cs typeface="Times New Roman" pitchFamily="18" charset="0"/>
              </a:rPr>
              <a:t>	this job</a:t>
            </a:r>
          </a:p>
          <a:p>
            <a:pPr marL="990600" lvl="1" indent="-533400">
              <a:lnSpc>
                <a:spcPct val="80000"/>
              </a:lnSpc>
              <a:buFontTx/>
              <a:buChar char="-"/>
            </a:pPr>
            <a:endParaRPr lang="en-US" altLang="en-US" sz="2400" smtClean="0">
              <a:latin typeface="Arial Black" pitchFamily="34" charset="0"/>
              <a:cs typeface="Times New Roman" pitchFamily="18" charset="0"/>
            </a:endParaRPr>
          </a:p>
          <a:p>
            <a:pPr marL="990600" lvl="1" indent="-533400">
              <a:lnSpc>
                <a:spcPct val="80000"/>
              </a:lnSpc>
              <a:buFontTx/>
              <a:buChar char="-"/>
            </a:pPr>
            <a:r>
              <a:rPr lang="en-US" altLang="en-US" sz="2400" smtClean="0">
                <a:latin typeface="Arial Black" pitchFamily="34" charset="0"/>
                <a:cs typeface="Times New Roman" pitchFamily="18" charset="0"/>
              </a:rPr>
              <a:t>For small properties this is often in the </a:t>
            </a:r>
          </a:p>
          <a:p>
            <a:pPr marL="990600" lvl="1" indent="-533400">
              <a:lnSpc>
                <a:spcPct val="80000"/>
              </a:lnSpc>
              <a:buFontTx/>
              <a:buNone/>
            </a:pPr>
            <a:r>
              <a:rPr lang="en-US" altLang="en-US" sz="2400" smtClean="0">
                <a:latin typeface="Arial Black" pitchFamily="34" charset="0"/>
                <a:cs typeface="Times New Roman" pitchFamily="18" charset="0"/>
              </a:rPr>
              <a:t>	range of 5 to 10 percent of the effective </a:t>
            </a:r>
          </a:p>
          <a:p>
            <a:pPr marL="990600" lvl="1" indent="-533400">
              <a:lnSpc>
                <a:spcPct val="80000"/>
              </a:lnSpc>
              <a:buFontTx/>
              <a:buNone/>
            </a:pPr>
            <a:r>
              <a:rPr lang="en-US" altLang="en-US" sz="2400" smtClean="0">
                <a:latin typeface="Arial Black" pitchFamily="34" charset="0"/>
                <a:cs typeface="Times New Roman" pitchFamily="18" charset="0"/>
              </a:rPr>
              <a:t>	gross income (EGI) per year </a:t>
            </a:r>
          </a:p>
          <a:p>
            <a:pPr marL="990600" lvl="1" indent="-533400">
              <a:lnSpc>
                <a:spcPct val="80000"/>
              </a:lnSpc>
              <a:buFontTx/>
              <a:buNone/>
            </a:pPr>
            <a:endParaRPr lang="en-US" altLang="en-US" sz="2400" smtClean="0">
              <a:latin typeface="Arial Black" pitchFamily="34" charset="0"/>
              <a:cs typeface="Times New Roman" pitchFamily="18" charset="0"/>
            </a:endParaRPr>
          </a:p>
        </p:txBody>
      </p:sp>
    </p:spTree>
    <p:extLst>
      <p:ext uri="{BB962C8B-B14F-4D97-AF65-F5344CB8AC3E}">
        <p14:creationId xmlns:p14="http://schemas.microsoft.com/office/powerpoint/2010/main" val="1747831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19200" y="0"/>
            <a:ext cx="7772400" cy="914400"/>
          </a:xfrm>
        </p:spPr>
        <p:txBody>
          <a:bodyPr/>
          <a:lstStyle/>
          <a:p>
            <a:pPr algn="ctr"/>
            <a:r>
              <a:rPr lang="en-US" altLang="en-US" sz="3600" smtClean="0">
                <a:latin typeface="Arial Black" pitchFamily="34" charset="0"/>
                <a:cs typeface="Arial" charset="0"/>
              </a:rPr>
              <a:t>Notes </a:t>
            </a:r>
          </a:p>
        </p:txBody>
      </p:sp>
      <p:sp>
        <p:nvSpPr>
          <p:cNvPr id="150531" name="Rectangle 3"/>
          <p:cNvSpPr>
            <a:spLocks noGrp="1" noChangeArrowheads="1"/>
          </p:cNvSpPr>
          <p:nvPr>
            <p:ph type="body" idx="1"/>
          </p:nvPr>
        </p:nvSpPr>
        <p:spPr>
          <a:xfrm>
            <a:off x="0" y="1295400"/>
            <a:ext cx="8915400" cy="5029200"/>
          </a:xfrm>
        </p:spPr>
        <p:txBody>
          <a:bodyPr/>
          <a:lstStyle/>
          <a:p>
            <a:pPr marL="0" indent="0">
              <a:lnSpc>
                <a:spcPct val="80000"/>
              </a:lnSpc>
              <a:buFont typeface="Wingdings" pitchFamily="2" charset="2"/>
              <a:buNone/>
              <a:defRPr/>
            </a:pPr>
            <a:r>
              <a:rPr lang="en-US" altLang="en-US" sz="2400" dirty="0">
                <a:solidFill>
                  <a:schemeClr val="tx2"/>
                </a:solidFill>
                <a:latin typeface="Arial Black" pitchFamily="34" charset="0"/>
              </a:rPr>
              <a:t>Tenant Improvement Expenditures, </a:t>
            </a:r>
          </a:p>
          <a:p>
            <a:pPr marL="609600" indent="-609600">
              <a:lnSpc>
                <a:spcPct val="80000"/>
              </a:lnSpc>
              <a:buFont typeface="Symbol" pitchFamily="18" charset="2"/>
              <a:buNone/>
              <a:defRPr/>
            </a:pPr>
            <a:r>
              <a:rPr lang="en-US" altLang="en-US" sz="2400" dirty="0">
                <a:solidFill>
                  <a:schemeClr val="tx2"/>
                </a:solidFill>
                <a:latin typeface="Arial Black" pitchFamily="34" charset="0"/>
              </a:rPr>
              <a:t>	Leasing Commissions</a:t>
            </a:r>
          </a:p>
          <a:p>
            <a:pPr marL="990600" lvl="1" indent="-533400">
              <a:lnSpc>
                <a:spcPct val="80000"/>
              </a:lnSpc>
              <a:buFontTx/>
              <a:buChar char="-"/>
              <a:defRPr/>
            </a:pPr>
            <a:r>
              <a:rPr lang="en-US" altLang="en-US" sz="2400" dirty="0">
                <a:latin typeface="Arial Black" pitchFamily="34" charset="0"/>
                <a:cs typeface="Times New Roman" pitchFamily="18" charset="0"/>
              </a:rPr>
              <a:t>A major on going expense for all rental</a:t>
            </a:r>
          </a:p>
          <a:p>
            <a:pPr marL="990600" lvl="1" indent="-533400">
              <a:lnSpc>
                <a:spcPct val="80000"/>
              </a:lnSpc>
              <a:buFontTx/>
              <a:buNone/>
              <a:defRPr/>
            </a:pPr>
            <a:r>
              <a:rPr lang="en-US" altLang="en-US" sz="2400" dirty="0">
                <a:latin typeface="Arial Black" pitchFamily="34" charset="0"/>
                <a:cs typeface="Times New Roman" pitchFamily="18" charset="0"/>
              </a:rPr>
              <a:t>	property is TI or tenant improvements</a:t>
            </a:r>
          </a:p>
          <a:p>
            <a:pPr marL="990600" lvl="1" indent="-533400">
              <a:lnSpc>
                <a:spcPct val="80000"/>
              </a:lnSpc>
              <a:buFontTx/>
              <a:buChar char="-"/>
              <a:defRPr/>
            </a:pPr>
            <a:r>
              <a:rPr lang="en-US" altLang="en-US" sz="2400" dirty="0">
                <a:latin typeface="Arial Black" pitchFamily="34" charset="0"/>
                <a:cs typeface="Times New Roman" pitchFamily="18" charset="0"/>
              </a:rPr>
              <a:t>Leasing commissions paid to leasing </a:t>
            </a:r>
          </a:p>
          <a:p>
            <a:pPr marL="990600" lvl="1" indent="-533400">
              <a:lnSpc>
                <a:spcPct val="80000"/>
              </a:lnSpc>
              <a:buFontTx/>
              <a:buNone/>
              <a:defRPr/>
            </a:pPr>
            <a:r>
              <a:rPr lang="en-US" altLang="en-US" sz="2400" dirty="0">
                <a:latin typeface="Arial Black" pitchFamily="34" charset="0"/>
                <a:cs typeface="Times New Roman" pitchFamily="18" charset="0"/>
              </a:rPr>
              <a:t>	firms tend to run about 5% or 6% of the </a:t>
            </a:r>
          </a:p>
          <a:p>
            <a:pPr marL="990600" lvl="1" indent="-533400">
              <a:lnSpc>
                <a:spcPct val="80000"/>
              </a:lnSpc>
              <a:buFontTx/>
              <a:buNone/>
              <a:defRPr/>
            </a:pPr>
            <a:r>
              <a:rPr lang="en-US" altLang="en-US" sz="2400" dirty="0">
                <a:latin typeface="Arial Black" pitchFamily="34" charset="0"/>
                <a:cs typeface="Times New Roman" pitchFamily="18" charset="0"/>
              </a:rPr>
              <a:t>	base rent to be paid by the tenant over </a:t>
            </a:r>
          </a:p>
          <a:p>
            <a:pPr marL="990600" lvl="1" indent="-533400">
              <a:lnSpc>
                <a:spcPct val="80000"/>
              </a:lnSpc>
              <a:buFontTx/>
              <a:buNone/>
              <a:defRPr/>
            </a:pPr>
            <a:r>
              <a:rPr lang="en-US" altLang="en-US" sz="2400" dirty="0">
                <a:latin typeface="Arial Black" pitchFamily="34" charset="0"/>
                <a:cs typeface="Times New Roman" pitchFamily="18" charset="0"/>
              </a:rPr>
              <a:t>	the initial term of the </a:t>
            </a:r>
            <a:r>
              <a:rPr lang="en-US" altLang="en-US" sz="2400" dirty="0" smtClean="0">
                <a:latin typeface="Arial Black" pitchFamily="34" charset="0"/>
                <a:cs typeface="Times New Roman" pitchFamily="18" charset="0"/>
              </a:rPr>
              <a:t>lease.</a:t>
            </a:r>
          </a:p>
          <a:p>
            <a:pPr marL="990600" lvl="1" indent="-533400">
              <a:lnSpc>
                <a:spcPct val="80000"/>
              </a:lnSpc>
              <a:buFontTx/>
              <a:buNone/>
              <a:defRPr/>
            </a:pPr>
            <a:r>
              <a:rPr lang="en-US" altLang="en-US" sz="2400" dirty="0" smtClean="0">
                <a:latin typeface="Arial Black" pitchFamily="34" charset="0"/>
                <a:cs typeface="Times New Roman" pitchFamily="18" charset="0"/>
              </a:rPr>
              <a:t> </a:t>
            </a:r>
            <a:endParaRPr lang="en-US" altLang="en-US" sz="2400" dirty="0">
              <a:latin typeface="Arial Black" pitchFamily="34" charset="0"/>
              <a:cs typeface="Times New Roman" pitchFamily="18" charset="0"/>
            </a:endParaRPr>
          </a:p>
          <a:p>
            <a:pPr marL="990600" lvl="1" indent="-533400">
              <a:lnSpc>
                <a:spcPct val="80000"/>
              </a:lnSpc>
              <a:buFontTx/>
              <a:buChar char="-"/>
              <a:defRPr/>
            </a:pPr>
            <a:r>
              <a:rPr lang="en-US" altLang="en-US" sz="2400" dirty="0">
                <a:latin typeface="Arial Black" pitchFamily="34" charset="0"/>
                <a:cs typeface="Times New Roman" pitchFamily="18" charset="0"/>
              </a:rPr>
              <a:t>With respect to the operating expenses </a:t>
            </a:r>
          </a:p>
          <a:p>
            <a:pPr marL="990600" lvl="1" indent="-533400">
              <a:lnSpc>
                <a:spcPct val="80000"/>
              </a:lnSpc>
              <a:buFontTx/>
              <a:buNone/>
              <a:defRPr/>
            </a:pPr>
            <a:r>
              <a:rPr lang="en-US" altLang="en-US" sz="2400" dirty="0">
                <a:latin typeface="Arial Black" pitchFamily="34" charset="0"/>
                <a:cs typeface="Times New Roman" pitchFamily="18" charset="0"/>
              </a:rPr>
              <a:t>     both TI and leasing commissions occur </a:t>
            </a:r>
          </a:p>
          <a:p>
            <a:pPr marL="990600" lvl="1" indent="-533400">
              <a:lnSpc>
                <a:spcPct val="80000"/>
              </a:lnSpc>
              <a:buFontTx/>
              <a:buNone/>
              <a:defRPr/>
            </a:pPr>
            <a:r>
              <a:rPr lang="en-US" altLang="en-US" sz="2400" dirty="0">
                <a:latin typeface="Arial Black" pitchFamily="34" charset="0"/>
                <a:cs typeface="Times New Roman" pitchFamily="18" charset="0"/>
              </a:rPr>
              <a:t>	as a function of tenant turnover and it is </a:t>
            </a:r>
          </a:p>
          <a:p>
            <a:pPr marL="990600" lvl="1" indent="-533400">
              <a:lnSpc>
                <a:spcPct val="80000"/>
              </a:lnSpc>
              <a:buFontTx/>
              <a:buNone/>
              <a:defRPr/>
            </a:pPr>
            <a:r>
              <a:rPr lang="en-US" altLang="en-US" sz="2400" dirty="0">
                <a:latin typeface="Arial Black" pitchFamily="34" charset="0"/>
                <a:cs typeface="Times New Roman" pitchFamily="18" charset="0"/>
              </a:rPr>
              <a:t>	unrealistic except for a single tenant </a:t>
            </a:r>
          </a:p>
          <a:p>
            <a:pPr marL="990600" lvl="1" indent="-533400">
              <a:lnSpc>
                <a:spcPct val="80000"/>
              </a:lnSpc>
              <a:buFontTx/>
              <a:buNone/>
              <a:defRPr/>
            </a:pPr>
            <a:r>
              <a:rPr lang="en-US" altLang="en-US" sz="2400" dirty="0">
                <a:latin typeface="Arial Black" pitchFamily="34" charset="0"/>
                <a:cs typeface="Times New Roman" pitchFamily="18" charset="0"/>
              </a:rPr>
              <a:t>	long term leased building to expect no </a:t>
            </a:r>
          </a:p>
          <a:p>
            <a:pPr marL="990600" lvl="1" indent="-533400">
              <a:lnSpc>
                <a:spcPct val="80000"/>
              </a:lnSpc>
              <a:buFontTx/>
              <a:buNone/>
              <a:defRPr/>
            </a:pPr>
            <a:r>
              <a:rPr lang="en-US" altLang="en-US" sz="2400" dirty="0">
                <a:latin typeface="Arial Black" pitchFamily="34" charset="0"/>
                <a:cs typeface="Times New Roman" pitchFamily="18" charset="0"/>
              </a:rPr>
              <a:t>	turnover </a:t>
            </a:r>
          </a:p>
          <a:p>
            <a:pPr marL="990600" lvl="1" indent="-533400">
              <a:lnSpc>
                <a:spcPct val="80000"/>
              </a:lnSpc>
              <a:buFontTx/>
              <a:buNone/>
              <a:defRPr/>
            </a:pPr>
            <a:endParaRPr lang="en-US" altLang="en-US" sz="2400" dirty="0">
              <a:latin typeface="Arial Black" pitchFamily="34" charset="0"/>
              <a:cs typeface="Times New Roman" pitchFamily="18" charset="0"/>
            </a:endParaRPr>
          </a:p>
          <a:p>
            <a:pPr marL="990600" lvl="1" indent="-533400">
              <a:lnSpc>
                <a:spcPct val="80000"/>
              </a:lnSpc>
              <a:buFontTx/>
              <a:buNone/>
              <a:defRPr/>
            </a:pPr>
            <a:endParaRPr lang="en-US" altLang="en-US" sz="2400" dirty="0">
              <a:latin typeface="Arial Black" pitchFamily="34" charset="0"/>
              <a:cs typeface="Times New Roman" pitchFamily="18" charset="0"/>
            </a:endParaRPr>
          </a:p>
        </p:txBody>
      </p:sp>
    </p:spTree>
    <p:extLst>
      <p:ext uri="{BB962C8B-B14F-4D97-AF65-F5344CB8AC3E}">
        <p14:creationId xmlns:p14="http://schemas.microsoft.com/office/powerpoint/2010/main" val="954307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additive="base">
                                        <p:cTn id="7" dur="500" fill="hold"/>
                                        <p:tgtEl>
                                          <p:spTgt spid="150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05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0531">
                                            <p:txEl>
                                              <p:pRg st="1" end="1"/>
                                            </p:txEl>
                                          </p:spTgt>
                                        </p:tgtEl>
                                        <p:attrNameLst>
                                          <p:attrName>style.visibility</p:attrName>
                                        </p:attrNameLst>
                                      </p:cBhvr>
                                      <p:to>
                                        <p:strVal val="visible"/>
                                      </p:to>
                                    </p:set>
                                    <p:anim calcmode="lin" valueType="num">
                                      <p:cBhvr additive="base">
                                        <p:cTn id="11" dur="500" fill="hold"/>
                                        <p:tgtEl>
                                          <p:spTgt spid="1505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0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 calcmode="lin" valueType="num">
                                      <p:cBhvr additive="base">
                                        <p:cTn id="17" dur="500" fill="hold"/>
                                        <p:tgtEl>
                                          <p:spTgt spid="1505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053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50531">
                                            <p:txEl>
                                              <p:pRg st="3" end="3"/>
                                            </p:txEl>
                                          </p:spTgt>
                                        </p:tgtEl>
                                        <p:attrNameLst>
                                          <p:attrName>style.visibility</p:attrName>
                                        </p:attrNameLst>
                                      </p:cBhvr>
                                      <p:to>
                                        <p:strVal val="visible"/>
                                      </p:to>
                                    </p:set>
                                    <p:anim calcmode="lin" valueType="num">
                                      <p:cBhvr additive="base">
                                        <p:cTn id="21" dur="500" fill="hold"/>
                                        <p:tgtEl>
                                          <p:spTgt spid="15053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0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50531">
                                            <p:txEl>
                                              <p:pRg st="4" end="4"/>
                                            </p:txEl>
                                          </p:spTgt>
                                        </p:tgtEl>
                                        <p:attrNameLst>
                                          <p:attrName>style.visibility</p:attrName>
                                        </p:attrNameLst>
                                      </p:cBhvr>
                                      <p:to>
                                        <p:strVal val="visible"/>
                                      </p:to>
                                    </p:set>
                                    <p:anim calcmode="lin" valueType="num">
                                      <p:cBhvr additive="base">
                                        <p:cTn id="27" dur="500" fill="hold"/>
                                        <p:tgtEl>
                                          <p:spTgt spid="15053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053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50531">
                                            <p:txEl>
                                              <p:pRg st="5" end="5"/>
                                            </p:txEl>
                                          </p:spTgt>
                                        </p:tgtEl>
                                        <p:attrNameLst>
                                          <p:attrName>style.visibility</p:attrName>
                                        </p:attrNameLst>
                                      </p:cBhvr>
                                      <p:to>
                                        <p:strVal val="visible"/>
                                      </p:to>
                                    </p:set>
                                    <p:anim calcmode="lin" valueType="num">
                                      <p:cBhvr additive="base">
                                        <p:cTn id="31" dur="500" fill="hold"/>
                                        <p:tgtEl>
                                          <p:spTgt spid="150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053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50531">
                                            <p:txEl>
                                              <p:pRg st="6" end="6"/>
                                            </p:txEl>
                                          </p:spTgt>
                                        </p:tgtEl>
                                        <p:attrNameLst>
                                          <p:attrName>style.visibility</p:attrName>
                                        </p:attrNameLst>
                                      </p:cBhvr>
                                      <p:to>
                                        <p:strVal val="visible"/>
                                      </p:to>
                                    </p:set>
                                    <p:anim calcmode="lin" valueType="num">
                                      <p:cBhvr additive="base">
                                        <p:cTn id="35" dur="500" fill="hold"/>
                                        <p:tgtEl>
                                          <p:spTgt spid="15053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0531">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50531">
                                            <p:txEl>
                                              <p:pRg st="7" end="7"/>
                                            </p:txEl>
                                          </p:spTgt>
                                        </p:tgtEl>
                                        <p:attrNameLst>
                                          <p:attrName>style.visibility</p:attrName>
                                        </p:attrNameLst>
                                      </p:cBhvr>
                                      <p:to>
                                        <p:strVal val="visible"/>
                                      </p:to>
                                    </p:set>
                                    <p:anim calcmode="lin" valueType="num">
                                      <p:cBhvr additive="base">
                                        <p:cTn id="39" dur="500" fill="hold"/>
                                        <p:tgtEl>
                                          <p:spTgt spid="150531">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50531">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50531">
                                            <p:txEl>
                                              <p:pRg st="8" end="8"/>
                                            </p:txEl>
                                          </p:spTgt>
                                        </p:tgtEl>
                                        <p:attrNameLst>
                                          <p:attrName>style.visibility</p:attrName>
                                        </p:attrNameLst>
                                      </p:cBhvr>
                                      <p:to>
                                        <p:strVal val="visible"/>
                                      </p:to>
                                    </p:set>
                                    <p:anim calcmode="lin" valueType="num">
                                      <p:cBhvr additive="base">
                                        <p:cTn id="43" dur="500" fill="hold"/>
                                        <p:tgtEl>
                                          <p:spTgt spid="150531">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053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50531">
                                            <p:txEl>
                                              <p:pRg st="9" end="9"/>
                                            </p:txEl>
                                          </p:spTgt>
                                        </p:tgtEl>
                                        <p:attrNameLst>
                                          <p:attrName>style.visibility</p:attrName>
                                        </p:attrNameLst>
                                      </p:cBhvr>
                                      <p:to>
                                        <p:strVal val="visible"/>
                                      </p:to>
                                    </p:set>
                                    <p:anim calcmode="lin" valueType="num">
                                      <p:cBhvr additive="base">
                                        <p:cTn id="49" dur="500" fill="hold"/>
                                        <p:tgtEl>
                                          <p:spTgt spid="150531">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0531">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50531">
                                            <p:txEl>
                                              <p:pRg st="10" end="10"/>
                                            </p:txEl>
                                          </p:spTgt>
                                        </p:tgtEl>
                                        <p:attrNameLst>
                                          <p:attrName>style.visibility</p:attrName>
                                        </p:attrNameLst>
                                      </p:cBhvr>
                                      <p:to>
                                        <p:strVal val="visible"/>
                                      </p:to>
                                    </p:set>
                                    <p:anim calcmode="lin" valueType="num">
                                      <p:cBhvr additive="base">
                                        <p:cTn id="53" dur="500" fill="hold"/>
                                        <p:tgtEl>
                                          <p:spTgt spid="150531">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50531">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50531">
                                            <p:txEl>
                                              <p:pRg st="11" end="11"/>
                                            </p:txEl>
                                          </p:spTgt>
                                        </p:tgtEl>
                                        <p:attrNameLst>
                                          <p:attrName>style.visibility</p:attrName>
                                        </p:attrNameLst>
                                      </p:cBhvr>
                                      <p:to>
                                        <p:strVal val="visible"/>
                                      </p:to>
                                    </p:set>
                                    <p:anim calcmode="lin" valueType="num">
                                      <p:cBhvr additive="base">
                                        <p:cTn id="57" dur="500" fill="hold"/>
                                        <p:tgtEl>
                                          <p:spTgt spid="150531">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50531">
                                            <p:txEl>
                                              <p:pRg st="11" end="11"/>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150531">
                                            <p:txEl>
                                              <p:pRg st="12" end="12"/>
                                            </p:txEl>
                                          </p:spTgt>
                                        </p:tgtEl>
                                        <p:attrNameLst>
                                          <p:attrName>style.visibility</p:attrName>
                                        </p:attrNameLst>
                                      </p:cBhvr>
                                      <p:to>
                                        <p:strVal val="visible"/>
                                      </p:to>
                                    </p:set>
                                    <p:anim calcmode="lin" valueType="num">
                                      <p:cBhvr additive="base">
                                        <p:cTn id="61" dur="500" fill="hold"/>
                                        <p:tgtEl>
                                          <p:spTgt spid="150531">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0531">
                                            <p:txEl>
                                              <p:pRg st="12" end="12"/>
                                            </p:txEl>
                                          </p:spTgt>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150531">
                                            <p:txEl>
                                              <p:pRg st="13" end="13"/>
                                            </p:txEl>
                                          </p:spTgt>
                                        </p:tgtEl>
                                        <p:attrNameLst>
                                          <p:attrName>style.visibility</p:attrName>
                                        </p:attrNameLst>
                                      </p:cBhvr>
                                      <p:to>
                                        <p:strVal val="visible"/>
                                      </p:to>
                                    </p:set>
                                    <p:anim calcmode="lin" valueType="num">
                                      <p:cBhvr additive="base">
                                        <p:cTn id="65" dur="500" fill="hold"/>
                                        <p:tgtEl>
                                          <p:spTgt spid="150531">
                                            <p:txEl>
                                              <p:pRg st="13" end="13"/>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50531">
                                            <p:txEl>
                                              <p:pRg st="13" end="13"/>
                                            </p:txEl>
                                          </p:spTgt>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150531">
                                            <p:txEl>
                                              <p:pRg st="14" end="14"/>
                                            </p:txEl>
                                          </p:spTgt>
                                        </p:tgtEl>
                                        <p:attrNameLst>
                                          <p:attrName>style.visibility</p:attrName>
                                        </p:attrNameLst>
                                      </p:cBhvr>
                                      <p:to>
                                        <p:strVal val="visible"/>
                                      </p:to>
                                    </p:set>
                                    <p:anim calcmode="lin" valueType="num">
                                      <p:cBhvr additive="base">
                                        <p:cTn id="69" dur="500" fill="hold"/>
                                        <p:tgtEl>
                                          <p:spTgt spid="150531">
                                            <p:txEl>
                                              <p:pRg st="14" end="14"/>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50531">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700" y="0"/>
            <a:ext cx="7772400" cy="914400"/>
          </a:xfrm>
        </p:spPr>
        <p:txBody>
          <a:bodyPr/>
          <a:lstStyle/>
          <a:p>
            <a:pPr algn="ctr"/>
            <a:r>
              <a:rPr lang="en-US" altLang="en-US" sz="3600" smtClean="0">
                <a:latin typeface="Arial Black" pitchFamily="34" charset="0"/>
                <a:cs typeface="Arial" charset="0"/>
              </a:rPr>
              <a:t>Important Notes (Contd.)</a:t>
            </a:r>
          </a:p>
        </p:txBody>
      </p:sp>
      <p:sp>
        <p:nvSpPr>
          <p:cNvPr id="151555" name="Rectangle 3"/>
          <p:cNvSpPr>
            <a:spLocks noGrp="1" noChangeArrowheads="1"/>
          </p:cNvSpPr>
          <p:nvPr>
            <p:ph type="body" idx="1"/>
          </p:nvPr>
        </p:nvSpPr>
        <p:spPr>
          <a:xfrm>
            <a:off x="228600" y="1219200"/>
            <a:ext cx="8229600" cy="4343400"/>
          </a:xfrm>
        </p:spPr>
        <p:txBody>
          <a:bodyPr/>
          <a:lstStyle/>
          <a:p>
            <a:pPr marL="0" indent="0">
              <a:lnSpc>
                <a:spcPct val="80000"/>
              </a:lnSpc>
              <a:buFont typeface="Wingdings" pitchFamily="2" charset="2"/>
              <a:buNone/>
              <a:defRPr/>
            </a:pPr>
            <a:r>
              <a:rPr lang="en-US" altLang="en-US" sz="2400" dirty="0">
                <a:solidFill>
                  <a:schemeClr val="tx2"/>
                </a:solidFill>
                <a:latin typeface="Arial Black" pitchFamily="34" charset="0"/>
              </a:rPr>
              <a:t>Reserves for Replacement, Reserve </a:t>
            </a:r>
          </a:p>
          <a:p>
            <a:pPr marL="609600" indent="-609600">
              <a:lnSpc>
                <a:spcPct val="80000"/>
              </a:lnSpc>
              <a:buFont typeface="Symbol" pitchFamily="18" charset="2"/>
              <a:buNone/>
              <a:defRPr/>
            </a:pPr>
            <a:r>
              <a:rPr lang="en-US" altLang="en-US" sz="2400" dirty="0">
                <a:solidFill>
                  <a:schemeClr val="tx2"/>
                </a:solidFill>
                <a:latin typeface="Arial Black" pitchFamily="34" charset="0"/>
              </a:rPr>
              <a:t>	Games and Capital Improvements</a:t>
            </a:r>
          </a:p>
          <a:p>
            <a:pPr marL="457200" lvl="1" indent="0">
              <a:lnSpc>
                <a:spcPct val="80000"/>
              </a:lnSpc>
              <a:buFont typeface="Arial" pitchFamily="34" charset="0"/>
              <a:buNone/>
              <a:defRPr/>
            </a:pPr>
            <a:endParaRPr lang="en-US" altLang="en-US" sz="2000" dirty="0" smtClean="0">
              <a:latin typeface="Arial Black" pitchFamily="34" charset="0"/>
            </a:endParaRPr>
          </a:p>
          <a:p>
            <a:pPr marL="457200" lvl="1" indent="0">
              <a:lnSpc>
                <a:spcPct val="80000"/>
              </a:lnSpc>
              <a:buFont typeface="Arial" pitchFamily="34" charset="0"/>
              <a:buNone/>
              <a:defRPr/>
            </a:pPr>
            <a:r>
              <a:rPr lang="en-US" altLang="en-US" sz="2000" dirty="0" smtClean="0">
                <a:latin typeface="Arial Black" pitchFamily="34" charset="0"/>
              </a:rPr>
              <a:t>Reserves or Cap X </a:t>
            </a:r>
            <a:r>
              <a:rPr lang="en-US" altLang="en-US" sz="2000" dirty="0">
                <a:latin typeface="Arial Black" pitchFamily="34" charset="0"/>
              </a:rPr>
              <a:t>are required for capital </a:t>
            </a:r>
          </a:p>
          <a:p>
            <a:pPr marL="990600" lvl="1" indent="-533400">
              <a:lnSpc>
                <a:spcPct val="80000"/>
              </a:lnSpc>
              <a:buFontTx/>
              <a:buNone/>
              <a:defRPr/>
            </a:pPr>
            <a:r>
              <a:rPr lang="en-US" altLang="en-US" sz="2000" dirty="0">
                <a:latin typeface="Arial Black" pitchFamily="34" charset="0"/>
              </a:rPr>
              <a:t>	improvement items that wear </a:t>
            </a:r>
            <a:r>
              <a:rPr lang="en-US" altLang="en-US" sz="2000" dirty="0" smtClean="0">
                <a:latin typeface="Arial Black" pitchFamily="34" charset="0"/>
              </a:rPr>
              <a:t>out over time, </a:t>
            </a:r>
            <a:r>
              <a:rPr lang="en-US" altLang="en-US" sz="2000" dirty="0">
                <a:latin typeface="Arial Black" pitchFamily="34" charset="0"/>
              </a:rPr>
              <a:t>such </a:t>
            </a:r>
          </a:p>
          <a:p>
            <a:pPr marL="990600" lvl="1" indent="-533400">
              <a:lnSpc>
                <a:spcPct val="80000"/>
              </a:lnSpc>
              <a:buFontTx/>
              <a:buNone/>
              <a:defRPr/>
            </a:pPr>
            <a:r>
              <a:rPr lang="en-US" altLang="en-US" sz="2000" dirty="0">
                <a:latin typeface="Arial Black" pitchFamily="34" charset="0"/>
              </a:rPr>
              <a:t>	as the roof, HVAC, parking lot surface, </a:t>
            </a:r>
          </a:p>
          <a:p>
            <a:pPr marL="990600" lvl="1" indent="-533400">
              <a:lnSpc>
                <a:spcPct val="80000"/>
              </a:lnSpc>
              <a:buFontTx/>
              <a:buNone/>
              <a:defRPr/>
            </a:pPr>
            <a:r>
              <a:rPr lang="en-US" altLang="en-US" sz="2000" dirty="0">
                <a:latin typeface="Arial Black" pitchFamily="34" charset="0"/>
              </a:rPr>
              <a:t>	flooring, etc</a:t>
            </a:r>
            <a:r>
              <a:rPr lang="en-US" altLang="en-US" sz="2000" dirty="0" smtClean="0">
                <a:latin typeface="Arial Black" pitchFamily="34" charset="0"/>
              </a:rPr>
              <a:t>.</a:t>
            </a:r>
          </a:p>
          <a:p>
            <a:pPr marL="990600" lvl="1" indent="-533400">
              <a:lnSpc>
                <a:spcPct val="80000"/>
              </a:lnSpc>
              <a:buFontTx/>
              <a:buNone/>
              <a:defRPr/>
            </a:pPr>
            <a:endParaRPr lang="en-US" altLang="en-US" sz="2000" dirty="0">
              <a:latin typeface="Arial Black" pitchFamily="34" charset="0"/>
            </a:endParaRPr>
          </a:p>
          <a:p>
            <a:pPr marL="457200" lvl="1" indent="0">
              <a:lnSpc>
                <a:spcPct val="80000"/>
              </a:lnSpc>
              <a:buFont typeface="Arial" pitchFamily="34" charset="0"/>
              <a:buNone/>
              <a:defRPr/>
            </a:pPr>
            <a:r>
              <a:rPr lang="en-US" altLang="en-US" sz="2000" dirty="0">
                <a:latin typeface="Arial Black" pitchFamily="34" charset="0"/>
              </a:rPr>
              <a:t>Some property analysts calculate NOI </a:t>
            </a:r>
            <a:r>
              <a:rPr lang="en-US" altLang="en-US" sz="2000" dirty="0" smtClean="0">
                <a:latin typeface="Arial Black" pitchFamily="34" charset="0"/>
              </a:rPr>
              <a:t>without </a:t>
            </a:r>
            <a:r>
              <a:rPr lang="en-US" altLang="en-US" sz="2000" dirty="0">
                <a:latin typeface="Arial Black" pitchFamily="34" charset="0"/>
              </a:rPr>
              <a:t>reserves and after </a:t>
            </a:r>
            <a:r>
              <a:rPr lang="en-US" altLang="en-US" sz="2000" dirty="0" smtClean="0">
                <a:latin typeface="Arial Black" pitchFamily="34" charset="0"/>
              </a:rPr>
              <a:t>reserves or NOI Less </a:t>
            </a:r>
            <a:r>
              <a:rPr lang="en-US" altLang="en-US" sz="2000" dirty="0" err="1" smtClean="0">
                <a:latin typeface="Arial Black" pitchFamily="34" charset="0"/>
              </a:rPr>
              <a:t>CapX</a:t>
            </a:r>
            <a:endParaRPr lang="en-US" altLang="en-US" sz="2000" dirty="0" smtClean="0">
              <a:latin typeface="Arial Black" pitchFamily="34" charset="0"/>
            </a:endParaRPr>
          </a:p>
          <a:p>
            <a:pPr marL="990600" lvl="1" indent="-533400">
              <a:lnSpc>
                <a:spcPct val="80000"/>
              </a:lnSpc>
              <a:buFontTx/>
              <a:buChar char="-"/>
              <a:defRPr/>
            </a:pPr>
            <a:endParaRPr lang="en-US" altLang="en-US" sz="2000" dirty="0" smtClean="0">
              <a:latin typeface="Arial Black" pitchFamily="34" charset="0"/>
            </a:endParaRPr>
          </a:p>
          <a:p>
            <a:pPr marL="457200" lvl="1" indent="0">
              <a:lnSpc>
                <a:spcPct val="80000"/>
              </a:lnSpc>
              <a:buFont typeface="Arial" pitchFamily="34" charset="0"/>
              <a:buNone/>
              <a:defRPr/>
            </a:pPr>
            <a:r>
              <a:rPr lang="en-US" altLang="en-US" sz="2000" dirty="0" smtClean="0">
                <a:latin typeface="Arial Black" pitchFamily="34" charset="0"/>
              </a:rPr>
              <a:t>Ignoring </a:t>
            </a:r>
            <a:r>
              <a:rPr lang="en-US" altLang="en-US" sz="2000" dirty="0">
                <a:latin typeface="Arial Black" pitchFamily="34" charset="0"/>
              </a:rPr>
              <a:t>reserve costs overstates </a:t>
            </a:r>
          </a:p>
          <a:p>
            <a:pPr marL="990600" lvl="1" indent="-533400">
              <a:lnSpc>
                <a:spcPct val="80000"/>
              </a:lnSpc>
              <a:buFontTx/>
              <a:buNone/>
              <a:defRPr/>
            </a:pPr>
            <a:r>
              <a:rPr lang="en-US" altLang="en-US" sz="2000" dirty="0" smtClean="0">
                <a:latin typeface="Arial Black" pitchFamily="34" charset="0"/>
              </a:rPr>
              <a:t>true </a:t>
            </a:r>
            <a:r>
              <a:rPr lang="en-US" altLang="en-US" sz="2000" dirty="0">
                <a:latin typeface="Arial Black" pitchFamily="34" charset="0"/>
              </a:rPr>
              <a:t>returns when NOI is used as a </a:t>
            </a:r>
          </a:p>
          <a:p>
            <a:pPr marL="990600" lvl="1" indent="-533400">
              <a:lnSpc>
                <a:spcPct val="80000"/>
              </a:lnSpc>
              <a:buFontTx/>
              <a:buNone/>
              <a:defRPr/>
            </a:pPr>
            <a:r>
              <a:rPr lang="en-US" altLang="en-US" sz="2000" dirty="0" smtClean="0">
                <a:latin typeface="Arial Black" pitchFamily="34" charset="0"/>
              </a:rPr>
              <a:t>measure </a:t>
            </a:r>
            <a:r>
              <a:rPr lang="en-US" altLang="en-US" sz="2000" dirty="0">
                <a:latin typeface="Arial Black" pitchFamily="34" charset="0"/>
              </a:rPr>
              <a:t>of return or to calculate value</a:t>
            </a:r>
          </a:p>
          <a:p>
            <a:pPr marL="990600" lvl="1" indent="-533400">
              <a:lnSpc>
                <a:spcPct val="80000"/>
              </a:lnSpc>
              <a:buFontTx/>
              <a:buNone/>
              <a:defRPr/>
            </a:pPr>
            <a:endParaRPr lang="en-US" altLang="en-US" sz="2400" dirty="0">
              <a:latin typeface="Arial Black" pitchFamily="34" charset="0"/>
            </a:endParaRPr>
          </a:p>
        </p:txBody>
      </p:sp>
      <p:sp>
        <p:nvSpPr>
          <p:cNvPr id="46084" name="Text Box 4"/>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Tree>
    <p:extLst>
      <p:ext uri="{BB962C8B-B14F-4D97-AF65-F5344CB8AC3E}">
        <p14:creationId xmlns:p14="http://schemas.microsoft.com/office/powerpoint/2010/main" val="2477336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anim calcmode="lin" valueType="num">
                                      <p:cBhvr additive="base">
                                        <p:cTn id="11" dur="500" fill="hold"/>
                                        <p:tgtEl>
                                          <p:spTgt spid="15155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1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51555">
                                            <p:txEl>
                                              <p:pRg st="3" end="3"/>
                                            </p:txEl>
                                          </p:spTgt>
                                        </p:tgtEl>
                                        <p:attrNameLst>
                                          <p:attrName>style.visibility</p:attrName>
                                        </p:attrNameLst>
                                      </p:cBhvr>
                                      <p:to>
                                        <p:strVal val="visible"/>
                                      </p:to>
                                    </p:set>
                                    <p:anim calcmode="lin" valueType="num">
                                      <p:cBhvr additive="base">
                                        <p:cTn id="17" dur="500" fill="hold"/>
                                        <p:tgtEl>
                                          <p:spTgt spid="15155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1555">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51555">
                                            <p:txEl>
                                              <p:pRg st="4" end="4"/>
                                            </p:txEl>
                                          </p:spTgt>
                                        </p:tgtEl>
                                        <p:attrNameLst>
                                          <p:attrName>style.visibility</p:attrName>
                                        </p:attrNameLst>
                                      </p:cBhvr>
                                      <p:to>
                                        <p:strVal val="visible"/>
                                      </p:to>
                                    </p:set>
                                    <p:anim calcmode="lin" valueType="num">
                                      <p:cBhvr additive="base">
                                        <p:cTn id="21" dur="500" fill="hold"/>
                                        <p:tgtEl>
                                          <p:spTgt spid="151555">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155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51555">
                                            <p:txEl>
                                              <p:pRg st="5" end="5"/>
                                            </p:txEl>
                                          </p:spTgt>
                                        </p:tgtEl>
                                        <p:attrNameLst>
                                          <p:attrName>style.visibility</p:attrName>
                                        </p:attrNameLst>
                                      </p:cBhvr>
                                      <p:to>
                                        <p:strVal val="visible"/>
                                      </p:to>
                                    </p:set>
                                    <p:anim calcmode="lin" valueType="num">
                                      <p:cBhvr additive="base">
                                        <p:cTn id="25" dur="500" fill="hold"/>
                                        <p:tgtEl>
                                          <p:spTgt spid="15155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155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51555">
                                            <p:txEl>
                                              <p:pRg st="6" end="6"/>
                                            </p:txEl>
                                          </p:spTgt>
                                        </p:tgtEl>
                                        <p:attrNameLst>
                                          <p:attrName>style.visibility</p:attrName>
                                        </p:attrNameLst>
                                      </p:cBhvr>
                                      <p:to>
                                        <p:strVal val="visible"/>
                                      </p:to>
                                    </p:set>
                                    <p:anim calcmode="lin" valueType="num">
                                      <p:cBhvr additive="base">
                                        <p:cTn id="29" dur="500" fill="hold"/>
                                        <p:tgtEl>
                                          <p:spTgt spid="151555">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1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51555">
                                            <p:txEl>
                                              <p:pRg st="8" end="8"/>
                                            </p:txEl>
                                          </p:spTgt>
                                        </p:tgtEl>
                                        <p:attrNameLst>
                                          <p:attrName>style.visibility</p:attrName>
                                        </p:attrNameLst>
                                      </p:cBhvr>
                                      <p:to>
                                        <p:strVal val="visible"/>
                                      </p:to>
                                    </p:set>
                                    <p:anim calcmode="lin" valueType="num">
                                      <p:cBhvr additive="base">
                                        <p:cTn id="35" dur="500" fill="hold"/>
                                        <p:tgtEl>
                                          <p:spTgt spid="151555">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1555">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51555">
                                            <p:txEl>
                                              <p:pRg st="10" end="10"/>
                                            </p:txEl>
                                          </p:spTgt>
                                        </p:tgtEl>
                                        <p:attrNameLst>
                                          <p:attrName>style.visibility</p:attrName>
                                        </p:attrNameLst>
                                      </p:cBhvr>
                                      <p:to>
                                        <p:strVal val="visible"/>
                                      </p:to>
                                    </p:set>
                                    <p:anim calcmode="lin" valueType="num">
                                      <p:cBhvr additive="base">
                                        <p:cTn id="39" dur="500" fill="hold"/>
                                        <p:tgtEl>
                                          <p:spTgt spid="151555">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51555">
                                            <p:txEl>
                                              <p:pRg st="10" end="10"/>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51555">
                                            <p:txEl>
                                              <p:pRg st="11" end="11"/>
                                            </p:txEl>
                                          </p:spTgt>
                                        </p:tgtEl>
                                        <p:attrNameLst>
                                          <p:attrName>style.visibility</p:attrName>
                                        </p:attrNameLst>
                                      </p:cBhvr>
                                      <p:to>
                                        <p:strVal val="visible"/>
                                      </p:to>
                                    </p:set>
                                    <p:anim calcmode="lin" valueType="num">
                                      <p:cBhvr additive="base">
                                        <p:cTn id="43" dur="500" fill="hold"/>
                                        <p:tgtEl>
                                          <p:spTgt spid="151555">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1555">
                                            <p:txEl>
                                              <p:pRg st="11" end="11"/>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51555">
                                            <p:txEl>
                                              <p:pRg st="12" end="12"/>
                                            </p:txEl>
                                          </p:spTgt>
                                        </p:tgtEl>
                                        <p:attrNameLst>
                                          <p:attrName>style.visibility</p:attrName>
                                        </p:attrNameLst>
                                      </p:cBhvr>
                                      <p:to>
                                        <p:strVal val="visible"/>
                                      </p:to>
                                    </p:set>
                                    <p:anim calcmode="lin" valueType="num">
                                      <p:cBhvr additive="base">
                                        <p:cTn id="47" dur="500" fill="hold"/>
                                        <p:tgtEl>
                                          <p:spTgt spid="151555">
                                            <p:txEl>
                                              <p:pRg st="12" end="1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5155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152400"/>
            <a:ext cx="7772400" cy="457200"/>
          </a:xfrm>
        </p:spPr>
        <p:txBody>
          <a:bodyPr/>
          <a:lstStyle/>
          <a:p>
            <a:pPr algn="ctr"/>
            <a:r>
              <a:rPr lang="en-US" altLang="en-US" smtClean="0">
                <a:latin typeface="Arial Black" pitchFamily="34" charset="0"/>
                <a:cs typeface="Arial" charset="0"/>
              </a:rPr>
              <a:t>Summary of Proforma</a:t>
            </a:r>
          </a:p>
        </p:txBody>
      </p:sp>
      <p:sp>
        <p:nvSpPr>
          <p:cNvPr id="47107" name="Rectangle 3"/>
          <p:cNvSpPr>
            <a:spLocks noGrp="1" noChangeArrowheads="1"/>
          </p:cNvSpPr>
          <p:nvPr>
            <p:ph type="body" idx="1"/>
          </p:nvPr>
        </p:nvSpPr>
        <p:spPr>
          <a:xfrm>
            <a:off x="1371600" y="1600200"/>
            <a:ext cx="7772400" cy="4495800"/>
          </a:xfrm>
        </p:spPr>
        <p:txBody>
          <a:bodyPr/>
          <a:lstStyle/>
          <a:p>
            <a:pPr marL="609600" indent="-609600">
              <a:lnSpc>
                <a:spcPct val="90000"/>
              </a:lnSpc>
              <a:buFont typeface="Symbol" pitchFamily="18" charset="2"/>
              <a:buNone/>
            </a:pPr>
            <a:endParaRPr lang="en-US" altLang="en-US" sz="2400" smtClean="0">
              <a:solidFill>
                <a:schemeClr val="tx2"/>
              </a:solidFill>
              <a:latin typeface="Arial Black" pitchFamily="34" charset="0"/>
              <a:cs typeface="Arial" charset="0"/>
            </a:endParaRPr>
          </a:p>
          <a:p>
            <a:pPr marL="609600" indent="-609600">
              <a:lnSpc>
                <a:spcPct val="90000"/>
              </a:lnSpc>
            </a:pPr>
            <a:endParaRPr lang="en-US" altLang="en-US" sz="2400" smtClean="0">
              <a:solidFill>
                <a:schemeClr val="tx2"/>
              </a:solidFill>
              <a:latin typeface="Arial Black" pitchFamily="34" charset="0"/>
              <a:cs typeface="Arial" charset="0"/>
            </a:endParaRPr>
          </a:p>
          <a:p>
            <a:pPr marL="609600" indent="-609600">
              <a:lnSpc>
                <a:spcPct val="90000"/>
              </a:lnSpc>
            </a:pPr>
            <a:endParaRPr lang="en-US" altLang="en-US" sz="2400" smtClean="0">
              <a:solidFill>
                <a:schemeClr val="tx2"/>
              </a:solidFill>
              <a:latin typeface="Arial Black" pitchFamily="34" charset="0"/>
              <a:cs typeface="Arial" charset="0"/>
            </a:endParaRPr>
          </a:p>
        </p:txBody>
      </p:sp>
      <p:sp>
        <p:nvSpPr>
          <p:cNvPr id="146437" name="Text Box 5"/>
          <p:cNvSpPr txBox="1">
            <a:spLocks noChangeArrowheads="1"/>
          </p:cNvSpPr>
          <p:nvPr/>
        </p:nvSpPr>
        <p:spPr bwMode="auto">
          <a:xfrm>
            <a:off x="3352800" y="762000"/>
            <a:ext cx="3276600" cy="2784475"/>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orbel" pitchFamily="34" charset="0"/>
              </a:defRPr>
            </a:lvl1pPr>
            <a:lvl2pPr marL="914400" indent="-457200">
              <a:defRPr>
                <a:solidFill>
                  <a:schemeClr val="tx1"/>
                </a:solidFill>
                <a:latin typeface="Corbel" pitchFamily="34" charset="0"/>
              </a:defRPr>
            </a:lvl2pPr>
            <a:lvl3pPr marL="1371600" indent="-457200">
              <a:defRPr>
                <a:solidFill>
                  <a:schemeClr val="tx1"/>
                </a:solidFill>
                <a:latin typeface="Corbel" pitchFamily="34" charset="0"/>
              </a:defRPr>
            </a:lvl3pPr>
            <a:lvl4pPr marL="1828800" indent="-457200">
              <a:defRPr>
                <a:solidFill>
                  <a:schemeClr val="tx1"/>
                </a:solidFill>
                <a:latin typeface="Corbel" pitchFamily="34" charset="0"/>
              </a:defRPr>
            </a:lvl4pPr>
            <a:lvl5pPr marL="2286000" indent="-457200">
              <a:defRPr>
                <a:solidFill>
                  <a:schemeClr val="tx1"/>
                </a:solidFill>
                <a:latin typeface="Corbel" pitchFamily="34" charset="0"/>
              </a:defRPr>
            </a:lvl5pPr>
            <a:lvl6pPr marL="2743200" indent="-457200" eaLnBrk="0" fontAlgn="base" hangingPunct="0">
              <a:spcBef>
                <a:spcPct val="0"/>
              </a:spcBef>
              <a:spcAft>
                <a:spcPct val="0"/>
              </a:spcAft>
              <a:defRPr>
                <a:solidFill>
                  <a:schemeClr val="tx1"/>
                </a:solidFill>
                <a:latin typeface="Corbel" pitchFamily="34" charset="0"/>
              </a:defRPr>
            </a:lvl6pPr>
            <a:lvl7pPr marL="3200400" indent="-457200" eaLnBrk="0" fontAlgn="base" hangingPunct="0">
              <a:spcBef>
                <a:spcPct val="0"/>
              </a:spcBef>
              <a:spcAft>
                <a:spcPct val="0"/>
              </a:spcAft>
              <a:defRPr>
                <a:solidFill>
                  <a:schemeClr val="tx1"/>
                </a:solidFill>
                <a:latin typeface="Corbel" pitchFamily="34" charset="0"/>
              </a:defRPr>
            </a:lvl7pPr>
            <a:lvl8pPr marL="3657600" indent="-457200" eaLnBrk="0" fontAlgn="base" hangingPunct="0">
              <a:spcBef>
                <a:spcPct val="0"/>
              </a:spcBef>
              <a:spcAft>
                <a:spcPct val="0"/>
              </a:spcAft>
              <a:defRPr>
                <a:solidFill>
                  <a:schemeClr val="tx1"/>
                </a:solidFill>
                <a:latin typeface="Corbel" pitchFamily="34" charset="0"/>
              </a:defRPr>
            </a:lvl8pPr>
            <a:lvl9pPr marL="4114800" indent="-457200" eaLnBrk="0" fontAlgn="base" hangingPunct="0">
              <a:spcBef>
                <a:spcPct val="0"/>
              </a:spcBef>
              <a:spcAft>
                <a:spcPct val="0"/>
              </a:spcAft>
              <a:defRPr>
                <a:solidFill>
                  <a:schemeClr val="tx1"/>
                </a:solidFill>
                <a:latin typeface="Corbel" pitchFamily="34" charset="0"/>
              </a:defRPr>
            </a:lvl9pPr>
          </a:lstStyle>
          <a:p>
            <a:pPr lvl="3">
              <a:buClr>
                <a:schemeClr val="tx2"/>
              </a:buClr>
              <a:buSzPct val="110000"/>
              <a:buFont typeface="Wingdings" pitchFamily="2" charset="2"/>
              <a:buNone/>
            </a:pPr>
            <a:endParaRPr lang="en-US" altLang="en-US" sz="2200" b="1">
              <a:solidFill>
                <a:schemeClr val="hlink"/>
              </a:solidFill>
              <a:latin typeface="Times New Roman" pitchFamily="18" charset="0"/>
              <a:cs typeface="Times New Roman" pitchFamily="18" charset="0"/>
            </a:endParaRP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Potential Gross Income</a:t>
            </a: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Less Vacancy </a:t>
            </a: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 Effective Gross Income</a:t>
            </a: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Less Operating Expenses</a:t>
            </a: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 Net Operating Income</a:t>
            </a: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Less Debt Service</a:t>
            </a: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 BTCF or CTOE</a:t>
            </a:r>
            <a:endParaRPr lang="en-US" altLang="en-US" sz="2400">
              <a:latin typeface="Arial Black" pitchFamily="34" charset="0"/>
            </a:endParaRPr>
          </a:p>
        </p:txBody>
      </p:sp>
      <p:sp>
        <p:nvSpPr>
          <p:cNvPr id="146438" name="Text Box 6"/>
          <p:cNvSpPr txBox="1">
            <a:spLocks noChangeArrowheads="1"/>
          </p:cNvSpPr>
          <p:nvPr/>
        </p:nvSpPr>
        <p:spPr bwMode="auto">
          <a:xfrm>
            <a:off x="1143000" y="4343400"/>
            <a:ext cx="3505200" cy="2114550"/>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orbel" pitchFamily="34" charset="0"/>
              </a:defRPr>
            </a:lvl1pPr>
            <a:lvl2pPr marL="914400" indent="-457200">
              <a:defRPr>
                <a:solidFill>
                  <a:schemeClr val="tx1"/>
                </a:solidFill>
                <a:latin typeface="Corbel" pitchFamily="34" charset="0"/>
              </a:defRPr>
            </a:lvl2pPr>
            <a:lvl3pPr marL="1371600" indent="-457200">
              <a:defRPr>
                <a:solidFill>
                  <a:schemeClr val="tx1"/>
                </a:solidFill>
                <a:latin typeface="Corbel" pitchFamily="34" charset="0"/>
              </a:defRPr>
            </a:lvl3pPr>
            <a:lvl4pPr marL="1828800" indent="-457200">
              <a:defRPr>
                <a:solidFill>
                  <a:schemeClr val="tx1"/>
                </a:solidFill>
                <a:latin typeface="Corbel" pitchFamily="34" charset="0"/>
              </a:defRPr>
            </a:lvl4pPr>
            <a:lvl5pPr marL="2286000" indent="-457200">
              <a:defRPr>
                <a:solidFill>
                  <a:schemeClr val="tx1"/>
                </a:solidFill>
                <a:latin typeface="Corbel" pitchFamily="34" charset="0"/>
              </a:defRPr>
            </a:lvl5pPr>
            <a:lvl6pPr marL="2743200" indent="-457200" eaLnBrk="0" fontAlgn="base" hangingPunct="0">
              <a:spcBef>
                <a:spcPct val="0"/>
              </a:spcBef>
              <a:spcAft>
                <a:spcPct val="0"/>
              </a:spcAft>
              <a:defRPr>
                <a:solidFill>
                  <a:schemeClr val="tx1"/>
                </a:solidFill>
                <a:latin typeface="Corbel" pitchFamily="34" charset="0"/>
              </a:defRPr>
            </a:lvl6pPr>
            <a:lvl7pPr marL="3200400" indent="-457200" eaLnBrk="0" fontAlgn="base" hangingPunct="0">
              <a:spcBef>
                <a:spcPct val="0"/>
              </a:spcBef>
              <a:spcAft>
                <a:spcPct val="0"/>
              </a:spcAft>
              <a:defRPr>
                <a:solidFill>
                  <a:schemeClr val="tx1"/>
                </a:solidFill>
                <a:latin typeface="Corbel" pitchFamily="34" charset="0"/>
              </a:defRPr>
            </a:lvl7pPr>
            <a:lvl8pPr marL="3657600" indent="-457200" eaLnBrk="0" fontAlgn="base" hangingPunct="0">
              <a:spcBef>
                <a:spcPct val="0"/>
              </a:spcBef>
              <a:spcAft>
                <a:spcPct val="0"/>
              </a:spcAft>
              <a:defRPr>
                <a:solidFill>
                  <a:schemeClr val="tx1"/>
                </a:solidFill>
                <a:latin typeface="Corbel" pitchFamily="34" charset="0"/>
              </a:defRPr>
            </a:lvl8pPr>
            <a:lvl9pPr marL="4114800" indent="-457200" eaLnBrk="0" fontAlgn="base" hangingPunct="0">
              <a:spcBef>
                <a:spcPct val="0"/>
              </a:spcBef>
              <a:spcAft>
                <a:spcPct val="0"/>
              </a:spcAft>
              <a:defRPr>
                <a:solidFill>
                  <a:schemeClr val="tx1"/>
                </a:solidFill>
                <a:latin typeface="Corbel" pitchFamily="34" charset="0"/>
              </a:defRPr>
            </a:lvl9pPr>
          </a:lstStyle>
          <a:p>
            <a:pPr lvl="3">
              <a:buClr>
                <a:schemeClr val="tx2"/>
              </a:buClr>
              <a:buSzPct val="110000"/>
              <a:buFont typeface="Wingdings" pitchFamily="2" charset="2"/>
              <a:buNone/>
            </a:pPr>
            <a:endParaRPr lang="en-US" altLang="en-US" sz="2200" b="1">
              <a:solidFill>
                <a:schemeClr val="hlink"/>
              </a:solidFill>
              <a:latin typeface="Times New Roman" pitchFamily="18" charset="0"/>
              <a:cs typeface="Times New Roman" pitchFamily="18" charset="0"/>
            </a:endParaRPr>
          </a:p>
          <a:p>
            <a:pPr>
              <a:buClr>
                <a:schemeClr val="tx2"/>
              </a:buClr>
              <a:buSzPct val="110000"/>
              <a:buFont typeface="Wingdings" pitchFamily="2" charset="2"/>
              <a:buNone/>
            </a:pPr>
            <a:r>
              <a:rPr lang="en-US" altLang="en-US" sz="2200" b="1">
                <a:solidFill>
                  <a:schemeClr val="hlink"/>
                </a:solidFill>
                <a:latin typeface="Times New Roman" pitchFamily="18" charset="0"/>
              </a:rPr>
              <a:t>BTCF</a:t>
            </a:r>
          </a:p>
          <a:p>
            <a:pPr>
              <a:buClr>
                <a:schemeClr val="tx2"/>
              </a:buClr>
              <a:buSzPct val="110000"/>
              <a:buFont typeface="Wingdings" pitchFamily="2" charset="2"/>
              <a:buNone/>
            </a:pPr>
            <a:r>
              <a:rPr lang="en-US" altLang="en-US" sz="2200" b="1">
                <a:solidFill>
                  <a:schemeClr val="hlink"/>
                </a:solidFill>
                <a:latin typeface="Times New Roman" pitchFamily="18" charset="0"/>
              </a:rPr>
              <a:t>Plus Principal Loan Repaid</a:t>
            </a:r>
          </a:p>
          <a:p>
            <a:pPr>
              <a:buClr>
                <a:schemeClr val="tx2"/>
              </a:buClr>
              <a:buSzPct val="110000"/>
              <a:buFont typeface="Wingdings" pitchFamily="2" charset="2"/>
              <a:buNone/>
            </a:pPr>
            <a:r>
              <a:rPr lang="en-US" altLang="en-US" sz="2200" b="1">
                <a:solidFill>
                  <a:schemeClr val="hlink"/>
                </a:solidFill>
                <a:latin typeface="Times New Roman" pitchFamily="18" charset="0"/>
              </a:rPr>
              <a:t>Less Depreciation</a:t>
            </a:r>
          </a:p>
          <a:p>
            <a:pPr>
              <a:buClr>
                <a:schemeClr val="tx2"/>
              </a:buClr>
              <a:buSzPct val="110000"/>
              <a:buFont typeface="Wingdings" pitchFamily="2" charset="2"/>
              <a:buNone/>
            </a:pPr>
            <a:r>
              <a:rPr lang="en-US" altLang="en-US" sz="2200" b="1">
                <a:solidFill>
                  <a:schemeClr val="hlink"/>
                </a:solidFill>
                <a:latin typeface="Times New Roman" pitchFamily="18" charset="0"/>
              </a:rPr>
              <a:t>Less amortization of points</a:t>
            </a:r>
          </a:p>
          <a:p>
            <a:pPr>
              <a:buClr>
                <a:schemeClr val="tx2"/>
              </a:buClr>
              <a:buSzPct val="110000"/>
              <a:buFont typeface="Wingdings" pitchFamily="2" charset="2"/>
              <a:buNone/>
            </a:pPr>
            <a:r>
              <a:rPr lang="en-US" altLang="en-US" sz="2200" b="1">
                <a:solidFill>
                  <a:schemeClr val="hlink"/>
                </a:solidFill>
                <a:latin typeface="Times New Roman" pitchFamily="18" charset="0"/>
              </a:rPr>
              <a:t>Equals Taxable Income</a:t>
            </a:r>
            <a:endParaRPr lang="en-US" altLang="en-US" sz="2400" b="1">
              <a:solidFill>
                <a:schemeClr val="hlink"/>
              </a:solidFill>
              <a:latin typeface="Arial Black" pitchFamily="34" charset="0"/>
            </a:endParaRPr>
          </a:p>
        </p:txBody>
      </p:sp>
      <p:sp>
        <p:nvSpPr>
          <p:cNvPr id="146439" name="Text Box 7"/>
          <p:cNvSpPr txBox="1">
            <a:spLocks noChangeArrowheads="1"/>
          </p:cNvSpPr>
          <p:nvPr/>
        </p:nvSpPr>
        <p:spPr bwMode="auto">
          <a:xfrm>
            <a:off x="5334000" y="4343400"/>
            <a:ext cx="3810000" cy="2114550"/>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orbel" pitchFamily="34" charset="0"/>
              </a:defRPr>
            </a:lvl1pPr>
            <a:lvl2pPr marL="914400" indent="-457200">
              <a:defRPr>
                <a:solidFill>
                  <a:schemeClr val="tx1"/>
                </a:solidFill>
                <a:latin typeface="Corbel" pitchFamily="34" charset="0"/>
              </a:defRPr>
            </a:lvl2pPr>
            <a:lvl3pPr marL="1371600" indent="-457200">
              <a:defRPr>
                <a:solidFill>
                  <a:schemeClr val="tx1"/>
                </a:solidFill>
                <a:latin typeface="Corbel" pitchFamily="34" charset="0"/>
              </a:defRPr>
            </a:lvl3pPr>
            <a:lvl4pPr marL="1828800" indent="-457200">
              <a:defRPr>
                <a:solidFill>
                  <a:schemeClr val="tx1"/>
                </a:solidFill>
                <a:latin typeface="Corbel" pitchFamily="34" charset="0"/>
              </a:defRPr>
            </a:lvl4pPr>
            <a:lvl5pPr marL="2286000" indent="-457200">
              <a:defRPr>
                <a:solidFill>
                  <a:schemeClr val="tx1"/>
                </a:solidFill>
                <a:latin typeface="Corbel" pitchFamily="34" charset="0"/>
              </a:defRPr>
            </a:lvl5pPr>
            <a:lvl6pPr marL="2743200" indent="-457200" eaLnBrk="0" fontAlgn="base" hangingPunct="0">
              <a:spcBef>
                <a:spcPct val="0"/>
              </a:spcBef>
              <a:spcAft>
                <a:spcPct val="0"/>
              </a:spcAft>
              <a:defRPr>
                <a:solidFill>
                  <a:schemeClr val="tx1"/>
                </a:solidFill>
                <a:latin typeface="Corbel" pitchFamily="34" charset="0"/>
              </a:defRPr>
            </a:lvl6pPr>
            <a:lvl7pPr marL="3200400" indent="-457200" eaLnBrk="0" fontAlgn="base" hangingPunct="0">
              <a:spcBef>
                <a:spcPct val="0"/>
              </a:spcBef>
              <a:spcAft>
                <a:spcPct val="0"/>
              </a:spcAft>
              <a:defRPr>
                <a:solidFill>
                  <a:schemeClr val="tx1"/>
                </a:solidFill>
                <a:latin typeface="Corbel" pitchFamily="34" charset="0"/>
              </a:defRPr>
            </a:lvl7pPr>
            <a:lvl8pPr marL="3657600" indent="-457200" eaLnBrk="0" fontAlgn="base" hangingPunct="0">
              <a:spcBef>
                <a:spcPct val="0"/>
              </a:spcBef>
              <a:spcAft>
                <a:spcPct val="0"/>
              </a:spcAft>
              <a:defRPr>
                <a:solidFill>
                  <a:schemeClr val="tx1"/>
                </a:solidFill>
                <a:latin typeface="Corbel" pitchFamily="34" charset="0"/>
              </a:defRPr>
            </a:lvl8pPr>
            <a:lvl9pPr marL="4114800" indent="-457200" eaLnBrk="0" fontAlgn="base" hangingPunct="0">
              <a:spcBef>
                <a:spcPct val="0"/>
              </a:spcBef>
              <a:spcAft>
                <a:spcPct val="0"/>
              </a:spcAft>
              <a:defRPr>
                <a:solidFill>
                  <a:schemeClr val="tx1"/>
                </a:solidFill>
                <a:latin typeface="Corbel" pitchFamily="34" charset="0"/>
              </a:defRPr>
            </a:lvl9pPr>
          </a:lstStyle>
          <a:p>
            <a:pPr lvl="3">
              <a:buClr>
                <a:schemeClr val="tx2"/>
              </a:buClr>
              <a:buSzPct val="110000"/>
              <a:buFont typeface="Wingdings" pitchFamily="2" charset="2"/>
              <a:buNone/>
            </a:pPr>
            <a:endParaRPr lang="en-US" altLang="en-US" sz="2200" b="1">
              <a:solidFill>
                <a:schemeClr val="hlink"/>
              </a:solidFill>
              <a:latin typeface="Times New Roman" pitchFamily="18" charset="0"/>
              <a:cs typeface="Times New Roman" pitchFamily="18" charset="0"/>
            </a:endParaRP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Net Operating Income</a:t>
            </a: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Less Mortgage Interest paid</a:t>
            </a: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Less Depreciation</a:t>
            </a: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Less Amortization of points</a:t>
            </a:r>
          </a:p>
          <a:p>
            <a:pPr>
              <a:buClr>
                <a:schemeClr val="tx2"/>
              </a:buClr>
              <a:buSzPct val="110000"/>
              <a:buFont typeface="Wingdings" pitchFamily="2" charset="2"/>
              <a:buNone/>
            </a:pPr>
            <a:r>
              <a:rPr lang="en-US" altLang="en-US" sz="2200" b="1">
                <a:solidFill>
                  <a:schemeClr val="hlink"/>
                </a:solidFill>
                <a:latin typeface="Times New Roman" pitchFamily="18" charset="0"/>
                <a:cs typeface="Times New Roman" pitchFamily="18" charset="0"/>
              </a:rPr>
              <a:t>Equals Taxable Income</a:t>
            </a:r>
            <a:endParaRPr lang="en-US" altLang="en-US" sz="2400">
              <a:latin typeface="Arial Black" pitchFamily="34" charset="0"/>
            </a:endParaRPr>
          </a:p>
        </p:txBody>
      </p:sp>
      <p:sp>
        <p:nvSpPr>
          <p:cNvPr id="146441" name="Rectangle 9"/>
          <p:cNvSpPr>
            <a:spLocks noChangeArrowheads="1"/>
          </p:cNvSpPr>
          <p:nvPr/>
        </p:nvSpPr>
        <p:spPr bwMode="auto">
          <a:xfrm>
            <a:off x="1600200" y="3657600"/>
            <a:ext cx="6873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800">
                <a:latin typeface="Corbel" pitchFamily="34" charset="0"/>
              </a:rPr>
              <a:t>Then to Calculate Taxable Income</a:t>
            </a:r>
          </a:p>
        </p:txBody>
      </p:sp>
      <p:sp>
        <p:nvSpPr>
          <p:cNvPr id="146442" name="Rectangle 10"/>
          <p:cNvSpPr>
            <a:spLocks noChangeArrowheads="1"/>
          </p:cNvSpPr>
          <p:nvPr/>
        </p:nvSpPr>
        <p:spPr bwMode="auto">
          <a:xfrm>
            <a:off x="4648200" y="5181600"/>
            <a:ext cx="757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800">
                <a:latin typeface="Corbel" pitchFamily="34" charset="0"/>
              </a:rPr>
              <a:t>OR</a:t>
            </a:r>
          </a:p>
        </p:txBody>
      </p:sp>
    </p:spTree>
    <p:extLst>
      <p:ext uri="{BB962C8B-B14F-4D97-AF65-F5344CB8AC3E}">
        <p14:creationId xmlns:p14="http://schemas.microsoft.com/office/powerpoint/2010/main" val="2709492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6437"/>
                                        </p:tgtEl>
                                        <p:attrNameLst>
                                          <p:attrName>style.visibility</p:attrName>
                                        </p:attrNameLst>
                                      </p:cBhvr>
                                      <p:to>
                                        <p:strVal val="visible"/>
                                      </p:to>
                                    </p:set>
                                    <p:anim calcmode="lin" valueType="num">
                                      <p:cBhvr>
                                        <p:cTn id="7" dur="1000" fill="hold"/>
                                        <p:tgtEl>
                                          <p:spTgt spid="146437"/>
                                        </p:tgtEl>
                                        <p:attrNameLst>
                                          <p:attrName>ppt_w</p:attrName>
                                        </p:attrNameLst>
                                      </p:cBhvr>
                                      <p:tavLst>
                                        <p:tav tm="0">
                                          <p:val>
                                            <p:fltVal val="0"/>
                                          </p:val>
                                        </p:tav>
                                        <p:tav tm="100000">
                                          <p:val>
                                            <p:strVal val="#ppt_w"/>
                                          </p:val>
                                        </p:tav>
                                      </p:tavLst>
                                    </p:anim>
                                    <p:anim calcmode="lin" valueType="num">
                                      <p:cBhvr>
                                        <p:cTn id="8" dur="1000" fill="hold"/>
                                        <p:tgtEl>
                                          <p:spTgt spid="146437"/>
                                        </p:tgtEl>
                                        <p:attrNameLst>
                                          <p:attrName>ppt_h</p:attrName>
                                        </p:attrNameLst>
                                      </p:cBhvr>
                                      <p:tavLst>
                                        <p:tav tm="0">
                                          <p:val>
                                            <p:fltVal val="0"/>
                                          </p:val>
                                        </p:tav>
                                        <p:tav tm="100000">
                                          <p:val>
                                            <p:strVal val="#ppt_h"/>
                                          </p:val>
                                        </p:tav>
                                      </p:tavLst>
                                    </p:anim>
                                    <p:anim calcmode="lin" valueType="num">
                                      <p:cBhvr>
                                        <p:cTn id="9" dur="1000" fill="hold"/>
                                        <p:tgtEl>
                                          <p:spTgt spid="14643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64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6441"/>
                                        </p:tgtEl>
                                        <p:attrNameLst>
                                          <p:attrName>style.visibility</p:attrName>
                                        </p:attrNameLst>
                                      </p:cBhvr>
                                      <p:to>
                                        <p:strVal val="visible"/>
                                      </p:to>
                                    </p:set>
                                    <p:anim calcmode="lin" valueType="num">
                                      <p:cBhvr additive="base">
                                        <p:cTn id="15" dur="500" fill="hold"/>
                                        <p:tgtEl>
                                          <p:spTgt spid="146441"/>
                                        </p:tgtEl>
                                        <p:attrNameLst>
                                          <p:attrName>ppt_x</p:attrName>
                                        </p:attrNameLst>
                                      </p:cBhvr>
                                      <p:tavLst>
                                        <p:tav tm="0">
                                          <p:val>
                                            <p:strVal val="0-#ppt_w/2"/>
                                          </p:val>
                                        </p:tav>
                                        <p:tav tm="100000">
                                          <p:val>
                                            <p:strVal val="#ppt_x"/>
                                          </p:val>
                                        </p:tav>
                                      </p:tavLst>
                                    </p:anim>
                                    <p:anim calcmode="lin" valueType="num">
                                      <p:cBhvr additive="base">
                                        <p:cTn id="16" dur="500" fill="hold"/>
                                        <p:tgtEl>
                                          <p:spTgt spid="146441"/>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46438"/>
                                        </p:tgtEl>
                                        <p:attrNameLst>
                                          <p:attrName>style.visibility</p:attrName>
                                        </p:attrNameLst>
                                      </p:cBhvr>
                                      <p:to>
                                        <p:strVal val="visible"/>
                                      </p:to>
                                    </p:set>
                                    <p:anim calcmode="lin" valueType="num">
                                      <p:cBhvr>
                                        <p:cTn id="21" dur="1000" fill="hold"/>
                                        <p:tgtEl>
                                          <p:spTgt spid="146438"/>
                                        </p:tgtEl>
                                        <p:attrNameLst>
                                          <p:attrName>ppt_w</p:attrName>
                                        </p:attrNameLst>
                                      </p:cBhvr>
                                      <p:tavLst>
                                        <p:tav tm="0">
                                          <p:val>
                                            <p:fltVal val="0"/>
                                          </p:val>
                                        </p:tav>
                                        <p:tav tm="100000">
                                          <p:val>
                                            <p:strVal val="#ppt_w"/>
                                          </p:val>
                                        </p:tav>
                                      </p:tavLst>
                                    </p:anim>
                                    <p:anim calcmode="lin" valueType="num">
                                      <p:cBhvr>
                                        <p:cTn id="22" dur="1000" fill="hold"/>
                                        <p:tgtEl>
                                          <p:spTgt spid="146438"/>
                                        </p:tgtEl>
                                        <p:attrNameLst>
                                          <p:attrName>ppt_h</p:attrName>
                                        </p:attrNameLst>
                                      </p:cBhvr>
                                      <p:tavLst>
                                        <p:tav tm="0">
                                          <p:val>
                                            <p:fltVal val="0"/>
                                          </p:val>
                                        </p:tav>
                                        <p:tav tm="100000">
                                          <p:val>
                                            <p:strVal val="#ppt_h"/>
                                          </p:val>
                                        </p:tav>
                                      </p:tavLst>
                                    </p:anim>
                                    <p:anim calcmode="lin" valueType="num">
                                      <p:cBhvr>
                                        <p:cTn id="23" dur="1000" fill="hold"/>
                                        <p:tgtEl>
                                          <p:spTgt spid="14643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46438"/>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46442"/>
                                        </p:tgtEl>
                                        <p:attrNameLst>
                                          <p:attrName>style.visibility</p:attrName>
                                        </p:attrNameLst>
                                      </p:cBhvr>
                                      <p:to>
                                        <p:strVal val="visible"/>
                                      </p:to>
                                    </p:set>
                                    <p:anim calcmode="lin" valueType="num">
                                      <p:cBhvr additive="base">
                                        <p:cTn id="28" dur="500" fill="hold"/>
                                        <p:tgtEl>
                                          <p:spTgt spid="146442"/>
                                        </p:tgtEl>
                                        <p:attrNameLst>
                                          <p:attrName>ppt_x</p:attrName>
                                        </p:attrNameLst>
                                      </p:cBhvr>
                                      <p:tavLst>
                                        <p:tav tm="0">
                                          <p:val>
                                            <p:strVal val="#ppt_x"/>
                                          </p:val>
                                        </p:tav>
                                        <p:tav tm="100000">
                                          <p:val>
                                            <p:strVal val="#ppt_x"/>
                                          </p:val>
                                        </p:tav>
                                      </p:tavLst>
                                    </p:anim>
                                    <p:anim calcmode="lin" valueType="num">
                                      <p:cBhvr additive="base">
                                        <p:cTn id="29" dur="500" fill="hold"/>
                                        <p:tgtEl>
                                          <p:spTgt spid="14644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146439"/>
                                        </p:tgtEl>
                                        <p:attrNameLst>
                                          <p:attrName>style.visibility</p:attrName>
                                        </p:attrNameLst>
                                      </p:cBhvr>
                                      <p:to>
                                        <p:strVal val="visible"/>
                                      </p:to>
                                    </p:set>
                                    <p:anim calcmode="lin" valueType="num">
                                      <p:cBhvr>
                                        <p:cTn id="34" dur="1000" fill="hold"/>
                                        <p:tgtEl>
                                          <p:spTgt spid="146439"/>
                                        </p:tgtEl>
                                        <p:attrNameLst>
                                          <p:attrName>ppt_w</p:attrName>
                                        </p:attrNameLst>
                                      </p:cBhvr>
                                      <p:tavLst>
                                        <p:tav tm="0">
                                          <p:val>
                                            <p:fltVal val="0"/>
                                          </p:val>
                                        </p:tav>
                                        <p:tav tm="100000">
                                          <p:val>
                                            <p:strVal val="#ppt_w"/>
                                          </p:val>
                                        </p:tav>
                                      </p:tavLst>
                                    </p:anim>
                                    <p:anim calcmode="lin" valueType="num">
                                      <p:cBhvr>
                                        <p:cTn id="35" dur="1000" fill="hold"/>
                                        <p:tgtEl>
                                          <p:spTgt spid="146439"/>
                                        </p:tgtEl>
                                        <p:attrNameLst>
                                          <p:attrName>ppt_h</p:attrName>
                                        </p:attrNameLst>
                                      </p:cBhvr>
                                      <p:tavLst>
                                        <p:tav tm="0">
                                          <p:val>
                                            <p:fltVal val="0"/>
                                          </p:val>
                                        </p:tav>
                                        <p:tav tm="100000">
                                          <p:val>
                                            <p:strVal val="#ppt_h"/>
                                          </p:val>
                                        </p:tav>
                                      </p:tavLst>
                                    </p:anim>
                                    <p:anim calcmode="lin" valueType="num">
                                      <p:cBhvr>
                                        <p:cTn id="36" dur="1000" fill="hold"/>
                                        <p:tgtEl>
                                          <p:spTgt spid="146439"/>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464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p:bldP spid="146438" grpId="0" animBg="1"/>
      <p:bldP spid="146439" grpId="0" animBg="1"/>
      <p:bldP spid="146441" grpId="0"/>
      <p:bldP spid="1464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71600" y="304800"/>
            <a:ext cx="7772400" cy="457200"/>
          </a:xfrm>
        </p:spPr>
        <p:txBody>
          <a:bodyPr/>
          <a:lstStyle/>
          <a:p>
            <a:pPr algn="ctr"/>
            <a:r>
              <a:rPr lang="en-US" altLang="en-US" sz="3600" smtClean="0">
                <a:latin typeface="Arial Black" pitchFamily="34" charset="0"/>
                <a:cs typeface="Times New Roman" pitchFamily="18" charset="0"/>
              </a:rPr>
              <a:t>Proforma Summary (Contd.)</a:t>
            </a:r>
          </a:p>
        </p:txBody>
      </p:sp>
      <p:sp>
        <p:nvSpPr>
          <p:cNvPr id="48131" name="Rectangle 6"/>
          <p:cNvSpPr>
            <a:spLocks noGrp="1" noChangeArrowheads="1"/>
          </p:cNvSpPr>
          <p:nvPr>
            <p:ph type="body" sz="half" idx="2"/>
          </p:nvPr>
        </p:nvSpPr>
        <p:spPr>
          <a:xfrm>
            <a:off x="1371600" y="1143000"/>
            <a:ext cx="7772400" cy="2171700"/>
          </a:xfrm>
        </p:spPr>
        <p:txBody>
          <a:bodyPr/>
          <a:lstStyle/>
          <a:p>
            <a:pPr>
              <a:lnSpc>
                <a:spcPct val="80000"/>
              </a:lnSpc>
            </a:pPr>
            <a:endParaRPr lang="en-US" altLang="en-US" sz="2400" smtClean="0">
              <a:latin typeface="Arial Black" pitchFamily="34" charset="0"/>
              <a:cs typeface="Times New Roman" pitchFamily="18" charset="0"/>
            </a:endParaRPr>
          </a:p>
          <a:p>
            <a:pPr>
              <a:lnSpc>
                <a:spcPct val="80000"/>
              </a:lnSpc>
            </a:pPr>
            <a:endParaRPr lang="en-US" altLang="en-US" sz="1200" smtClean="0">
              <a:latin typeface="Arial Black" pitchFamily="34" charset="0"/>
              <a:cs typeface="Times New Roman" pitchFamily="18" charset="0"/>
            </a:endParaRPr>
          </a:p>
        </p:txBody>
      </p:sp>
      <p:sp>
        <p:nvSpPr>
          <p:cNvPr id="21513" name="Text Box 9"/>
          <p:cNvSpPr txBox="1">
            <a:spLocks noChangeArrowheads="1"/>
          </p:cNvSpPr>
          <p:nvPr/>
        </p:nvSpPr>
        <p:spPr bwMode="auto">
          <a:xfrm>
            <a:off x="1600200" y="1371600"/>
            <a:ext cx="6781800" cy="4283075"/>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orbel" pitchFamily="34" charset="0"/>
              </a:defRPr>
            </a:lvl1pPr>
            <a:lvl2pPr marL="914400" indent="-457200">
              <a:defRPr>
                <a:solidFill>
                  <a:schemeClr val="tx1"/>
                </a:solidFill>
                <a:latin typeface="Corbel" pitchFamily="34" charset="0"/>
              </a:defRPr>
            </a:lvl2pPr>
            <a:lvl3pPr marL="1371600" indent="-457200">
              <a:defRPr>
                <a:solidFill>
                  <a:schemeClr val="tx1"/>
                </a:solidFill>
                <a:latin typeface="Corbel" pitchFamily="34" charset="0"/>
              </a:defRPr>
            </a:lvl3pPr>
            <a:lvl4pPr marL="1828800" indent="-457200">
              <a:defRPr>
                <a:solidFill>
                  <a:schemeClr val="tx1"/>
                </a:solidFill>
                <a:latin typeface="Corbel" pitchFamily="34" charset="0"/>
              </a:defRPr>
            </a:lvl4pPr>
            <a:lvl5pPr marL="2286000" indent="-457200">
              <a:defRPr>
                <a:solidFill>
                  <a:schemeClr val="tx1"/>
                </a:solidFill>
                <a:latin typeface="Corbel" pitchFamily="34" charset="0"/>
              </a:defRPr>
            </a:lvl5pPr>
            <a:lvl6pPr marL="2743200" indent="-457200" eaLnBrk="0" fontAlgn="base" hangingPunct="0">
              <a:spcBef>
                <a:spcPct val="0"/>
              </a:spcBef>
              <a:spcAft>
                <a:spcPct val="0"/>
              </a:spcAft>
              <a:defRPr>
                <a:solidFill>
                  <a:schemeClr val="tx1"/>
                </a:solidFill>
                <a:latin typeface="Corbel" pitchFamily="34" charset="0"/>
              </a:defRPr>
            </a:lvl6pPr>
            <a:lvl7pPr marL="3200400" indent="-457200" eaLnBrk="0" fontAlgn="base" hangingPunct="0">
              <a:spcBef>
                <a:spcPct val="0"/>
              </a:spcBef>
              <a:spcAft>
                <a:spcPct val="0"/>
              </a:spcAft>
              <a:defRPr>
                <a:solidFill>
                  <a:schemeClr val="tx1"/>
                </a:solidFill>
                <a:latin typeface="Corbel" pitchFamily="34" charset="0"/>
              </a:defRPr>
            </a:lvl7pPr>
            <a:lvl8pPr marL="3657600" indent="-457200" eaLnBrk="0" fontAlgn="base" hangingPunct="0">
              <a:spcBef>
                <a:spcPct val="0"/>
              </a:spcBef>
              <a:spcAft>
                <a:spcPct val="0"/>
              </a:spcAft>
              <a:defRPr>
                <a:solidFill>
                  <a:schemeClr val="tx1"/>
                </a:solidFill>
                <a:latin typeface="Corbel" pitchFamily="34" charset="0"/>
              </a:defRPr>
            </a:lvl8pPr>
            <a:lvl9pPr marL="4114800" indent="-457200" eaLnBrk="0" fontAlgn="base" hangingPunct="0">
              <a:spcBef>
                <a:spcPct val="0"/>
              </a:spcBef>
              <a:spcAft>
                <a:spcPct val="0"/>
              </a:spcAft>
              <a:defRPr>
                <a:solidFill>
                  <a:schemeClr val="tx1"/>
                </a:solidFill>
                <a:latin typeface="Corbel" pitchFamily="34" charset="0"/>
              </a:defRPr>
            </a:lvl9pPr>
          </a:lstStyle>
          <a:p>
            <a:pPr lvl="3">
              <a:buClr>
                <a:schemeClr val="tx2"/>
              </a:buClr>
              <a:buSzPct val="110000"/>
              <a:buFont typeface="Wingdings" pitchFamily="2" charset="2"/>
              <a:buNone/>
            </a:pPr>
            <a:endParaRPr lang="en-US" altLang="en-US" sz="2200" b="1">
              <a:solidFill>
                <a:schemeClr val="hlink"/>
              </a:solidFill>
              <a:latin typeface="Times New Roman" pitchFamily="18" charset="0"/>
              <a:cs typeface="Times New Roman" pitchFamily="18" charset="0"/>
            </a:endParaRPr>
          </a:p>
          <a:p>
            <a:pPr>
              <a:buClr>
                <a:schemeClr val="tx2"/>
              </a:buClr>
              <a:buSzPct val="110000"/>
              <a:buFont typeface="Wingdings" pitchFamily="2" charset="2"/>
              <a:buNone/>
            </a:pPr>
            <a:r>
              <a:rPr lang="en-US" altLang="en-US" sz="2800" b="1">
                <a:solidFill>
                  <a:schemeClr val="hlink"/>
                </a:solidFill>
                <a:latin typeface="Times New Roman" pitchFamily="18" charset="0"/>
                <a:cs typeface="Times New Roman" pitchFamily="18" charset="0"/>
              </a:rPr>
              <a:t>Taxable Income Times the Tax Rate </a:t>
            </a:r>
          </a:p>
          <a:p>
            <a:pPr>
              <a:buClr>
                <a:schemeClr val="tx2"/>
              </a:buClr>
              <a:buSzPct val="110000"/>
              <a:buFont typeface="Wingdings" pitchFamily="2" charset="2"/>
              <a:buNone/>
            </a:pPr>
            <a:r>
              <a:rPr lang="en-US" altLang="en-US" sz="2800" b="1">
                <a:solidFill>
                  <a:schemeClr val="hlink"/>
                </a:solidFill>
                <a:latin typeface="Times New Roman" pitchFamily="18" charset="0"/>
                <a:cs typeface="Times New Roman" pitchFamily="18" charset="0"/>
              </a:rPr>
              <a:t>= Taxes Owed if Taxable Income is positive</a:t>
            </a:r>
          </a:p>
          <a:p>
            <a:pPr>
              <a:buClr>
                <a:schemeClr val="tx2"/>
              </a:buClr>
              <a:buSzPct val="110000"/>
              <a:buFont typeface="Wingdings" pitchFamily="2" charset="2"/>
              <a:buNone/>
            </a:pPr>
            <a:r>
              <a:rPr lang="en-US" altLang="en-US" sz="2800" b="1">
                <a:solidFill>
                  <a:schemeClr val="hlink"/>
                </a:solidFill>
                <a:latin typeface="Times New Roman" pitchFamily="18" charset="0"/>
                <a:cs typeface="Times New Roman" pitchFamily="18" charset="0"/>
              </a:rPr>
              <a:t>= Taxes Saved if Taxable Income is Negative</a:t>
            </a:r>
          </a:p>
          <a:p>
            <a:pPr>
              <a:buClr>
                <a:schemeClr val="tx2"/>
              </a:buClr>
              <a:buSzPct val="110000"/>
              <a:buFont typeface="Wingdings" pitchFamily="2" charset="2"/>
              <a:buNone/>
            </a:pPr>
            <a:endParaRPr lang="en-US" altLang="en-US" sz="2800" b="1">
              <a:solidFill>
                <a:schemeClr val="hlink"/>
              </a:solidFill>
              <a:latin typeface="Times New Roman" pitchFamily="18" charset="0"/>
              <a:cs typeface="Times New Roman" pitchFamily="18" charset="0"/>
            </a:endParaRPr>
          </a:p>
          <a:p>
            <a:pPr>
              <a:buClr>
                <a:schemeClr val="tx2"/>
              </a:buClr>
              <a:buSzPct val="110000"/>
              <a:buFont typeface="Wingdings" pitchFamily="2" charset="2"/>
              <a:buNone/>
            </a:pPr>
            <a:r>
              <a:rPr lang="en-US" altLang="en-US" sz="2800" b="1">
                <a:solidFill>
                  <a:schemeClr val="hlink"/>
                </a:solidFill>
                <a:latin typeface="Times New Roman" pitchFamily="18" charset="0"/>
                <a:cs typeface="Times New Roman" pitchFamily="18" charset="0"/>
              </a:rPr>
              <a:t>BTCF </a:t>
            </a:r>
          </a:p>
          <a:p>
            <a:pPr>
              <a:buClr>
                <a:schemeClr val="tx2"/>
              </a:buClr>
              <a:buSzPct val="110000"/>
              <a:buFont typeface="Wingdings" pitchFamily="2" charset="2"/>
              <a:buNone/>
            </a:pPr>
            <a:r>
              <a:rPr lang="en-US" altLang="en-US" sz="2800" b="1">
                <a:solidFill>
                  <a:schemeClr val="hlink"/>
                </a:solidFill>
                <a:latin typeface="Times New Roman" pitchFamily="18" charset="0"/>
                <a:cs typeface="Times New Roman" pitchFamily="18" charset="0"/>
              </a:rPr>
              <a:t>Less Taxes Due OR Plus Taxes Saved</a:t>
            </a:r>
          </a:p>
          <a:p>
            <a:pPr>
              <a:buClr>
                <a:schemeClr val="tx2"/>
              </a:buClr>
              <a:buSzPct val="110000"/>
              <a:buFont typeface="Wingdings" pitchFamily="2" charset="2"/>
              <a:buNone/>
            </a:pPr>
            <a:r>
              <a:rPr lang="en-US" altLang="en-US" sz="2800" b="1">
                <a:solidFill>
                  <a:schemeClr val="hlink"/>
                </a:solidFill>
                <a:latin typeface="Times New Roman" pitchFamily="18" charset="0"/>
                <a:cs typeface="Times New Roman" pitchFamily="18" charset="0"/>
              </a:rPr>
              <a:t>= After Tax Cash Flow (ATCF)</a:t>
            </a:r>
          </a:p>
          <a:p>
            <a:pPr>
              <a:buClr>
                <a:schemeClr val="tx2"/>
              </a:buClr>
              <a:buSzPct val="110000"/>
              <a:buFont typeface="Wingdings" pitchFamily="2" charset="2"/>
              <a:buNone/>
            </a:pPr>
            <a:endParaRPr lang="en-US" altLang="en-US" sz="2800" b="1">
              <a:solidFill>
                <a:schemeClr val="hlink"/>
              </a:solidFill>
              <a:latin typeface="Times New Roman" pitchFamily="18" charset="0"/>
              <a:cs typeface="Times New Roman" pitchFamily="18" charset="0"/>
            </a:endParaRPr>
          </a:p>
        </p:txBody>
      </p:sp>
    </p:spTree>
    <p:extLst>
      <p:ext uri="{BB962C8B-B14F-4D97-AF65-F5344CB8AC3E}">
        <p14:creationId xmlns:p14="http://schemas.microsoft.com/office/powerpoint/2010/main" val="6518029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p:cTn id="7" dur="1000" fill="hold"/>
                                        <p:tgtEl>
                                          <p:spTgt spid="21513"/>
                                        </p:tgtEl>
                                        <p:attrNameLst>
                                          <p:attrName>ppt_w</p:attrName>
                                        </p:attrNameLst>
                                      </p:cBhvr>
                                      <p:tavLst>
                                        <p:tav tm="0">
                                          <p:val>
                                            <p:fltVal val="0"/>
                                          </p:val>
                                        </p:tav>
                                        <p:tav tm="100000">
                                          <p:val>
                                            <p:strVal val="#ppt_w"/>
                                          </p:val>
                                        </p:tav>
                                      </p:tavLst>
                                    </p:anim>
                                    <p:anim calcmode="lin" valueType="num">
                                      <p:cBhvr>
                                        <p:cTn id="8" dur="1000" fill="hold"/>
                                        <p:tgtEl>
                                          <p:spTgt spid="21513"/>
                                        </p:tgtEl>
                                        <p:attrNameLst>
                                          <p:attrName>ppt_h</p:attrName>
                                        </p:attrNameLst>
                                      </p:cBhvr>
                                      <p:tavLst>
                                        <p:tav tm="0">
                                          <p:val>
                                            <p:fltVal val="0"/>
                                          </p:val>
                                        </p:tav>
                                        <p:tav tm="100000">
                                          <p:val>
                                            <p:strVal val="#ppt_h"/>
                                          </p:val>
                                        </p:tav>
                                      </p:tavLst>
                                    </p:anim>
                                    <p:anim calcmode="lin" valueType="num">
                                      <p:cBhvr>
                                        <p:cTn id="9" dur="1000" fill="hold"/>
                                        <p:tgtEl>
                                          <p:spTgt spid="215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71600" y="152400"/>
            <a:ext cx="7772400" cy="609600"/>
          </a:xfrm>
        </p:spPr>
        <p:txBody>
          <a:bodyPr/>
          <a:lstStyle/>
          <a:p>
            <a:pPr algn="ctr"/>
            <a:r>
              <a:rPr lang="en-US" altLang="en-US" sz="3600" smtClean="0">
                <a:latin typeface="Arial Black" pitchFamily="34" charset="0"/>
                <a:cs typeface="Arial" charset="0"/>
              </a:rPr>
              <a:t>Financial Analysis</a:t>
            </a:r>
          </a:p>
        </p:txBody>
      </p:sp>
      <p:sp>
        <p:nvSpPr>
          <p:cNvPr id="49155"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64868" name="Rectangle 4"/>
          <p:cNvSpPr>
            <a:spLocks noChangeArrowheads="1"/>
          </p:cNvSpPr>
          <p:nvPr/>
        </p:nvSpPr>
        <p:spPr bwMode="auto">
          <a:xfrm>
            <a:off x="1066800" y="762000"/>
            <a:ext cx="8077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nSpc>
                <a:spcPct val="115000"/>
              </a:lnSpc>
              <a:spcBef>
                <a:spcPct val="0"/>
              </a:spcBef>
              <a:buClr>
                <a:schemeClr val="tx2"/>
              </a:buClr>
              <a:buSzPct val="95000"/>
              <a:buFont typeface="Symbol" pitchFamily="18" charset="2"/>
              <a:buChar char="¨"/>
            </a:pPr>
            <a:r>
              <a:rPr lang="en-US" altLang="en-US" sz="2200">
                <a:latin typeface="Arial Black" pitchFamily="34" charset="0"/>
              </a:rPr>
              <a:t>Key financial ratios</a:t>
            </a:r>
          </a:p>
          <a:p>
            <a:pPr>
              <a:lnSpc>
                <a:spcPct val="115000"/>
              </a:lnSpc>
              <a:spcBef>
                <a:spcPct val="0"/>
              </a:spcBef>
              <a:buClr>
                <a:schemeClr val="tx2"/>
              </a:buClr>
              <a:buSzPct val="95000"/>
              <a:buFont typeface="Symbol" pitchFamily="18" charset="2"/>
              <a:buChar char="¨"/>
            </a:pPr>
            <a:r>
              <a:rPr lang="en-US" altLang="en-US" sz="2200">
                <a:solidFill>
                  <a:schemeClr val="tx2"/>
                </a:solidFill>
                <a:latin typeface="Arial Black" pitchFamily="34" charset="0"/>
              </a:rPr>
              <a:t>Leverage and Operating Ratios:</a:t>
            </a:r>
          </a:p>
          <a:p>
            <a:pPr lvl="1">
              <a:lnSpc>
                <a:spcPct val="115000"/>
              </a:lnSpc>
              <a:spcBef>
                <a:spcPct val="0"/>
              </a:spcBef>
              <a:buClr>
                <a:schemeClr val="tx2"/>
              </a:buClr>
              <a:buFont typeface="Wingdings" pitchFamily="2" charset="2"/>
              <a:buChar char="§"/>
            </a:pPr>
            <a:r>
              <a:rPr lang="en-US" altLang="en-US" sz="2200">
                <a:latin typeface="Arial Black" pitchFamily="34" charset="0"/>
              </a:rPr>
              <a:t>Loan to Value Ratio (LTV)</a:t>
            </a:r>
          </a:p>
          <a:p>
            <a:pPr lvl="1">
              <a:lnSpc>
                <a:spcPct val="115000"/>
              </a:lnSpc>
              <a:spcBef>
                <a:spcPct val="0"/>
              </a:spcBef>
              <a:buClr>
                <a:schemeClr val="tx2"/>
              </a:buClr>
              <a:buFont typeface="Wingdings" pitchFamily="2" charset="2"/>
              <a:buChar char="§"/>
            </a:pPr>
            <a:r>
              <a:rPr lang="en-US" altLang="en-US" sz="2200">
                <a:latin typeface="Arial Black" pitchFamily="34" charset="0"/>
              </a:rPr>
              <a:t>Debt Coverage Ratio (DCR)</a:t>
            </a:r>
          </a:p>
          <a:p>
            <a:pPr lvl="1">
              <a:lnSpc>
                <a:spcPct val="115000"/>
              </a:lnSpc>
              <a:spcBef>
                <a:spcPct val="0"/>
              </a:spcBef>
              <a:buClr>
                <a:schemeClr val="tx2"/>
              </a:buClr>
              <a:buFont typeface="Wingdings" pitchFamily="2" charset="2"/>
              <a:buChar char="§"/>
            </a:pPr>
            <a:r>
              <a:rPr lang="en-US" altLang="en-US" sz="2200">
                <a:latin typeface="Arial Black" pitchFamily="34" charset="0"/>
              </a:rPr>
              <a:t>Breakeven Point </a:t>
            </a:r>
          </a:p>
          <a:p>
            <a:pPr lvl="1">
              <a:lnSpc>
                <a:spcPct val="115000"/>
              </a:lnSpc>
              <a:spcBef>
                <a:spcPct val="0"/>
              </a:spcBef>
              <a:buClr>
                <a:schemeClr val="tx2"/>
              </a:buClr>
              <a:buFont typeface="Wingdings" pitchFamily="2" charset="2"/>
              <a:buChar char="§"/>
            </a:pPr>
            <a:r>
              <a:rPr lang="en-US" altLang="en-US" sz="2200">
                <a:latin typeface="Arial Black" pitchFamily="34" charset="0"/>
              </a:rPr>
              <a:t>Expense Ratio</a:t>
            </a:r>
          </a:p>
          <a:p>
            <a:pPr>
              <a:lnSpc>
                <a:spcPct val="115000"/>
              </a:lnSpc>
              <a:spcBef>
                <a:spcPct val="0"/>
              </a:spcBef>
              <a:buClr>
                <a:schemeClr val="tx2"/>
              </a:buClr>
              <a:buFont typeface="Symbol" pitchFamily="18" charset="2"/>
              <a:buChar char="¨"/>
            </a:pPr>
            <a:r>
              <a:rPr lang="en-US" altLang="en-US" sz="2200">
                <a:solidFill>
                  <a:schemeClr val="tx2"/>
                </a:solidFill>
                <a:latin typeface="Arial Black" pitchFamily="34" charset="0"/>
              </a:rPr>
              <a:t>Single Period Profitability Measures:</a:t>
            </a:r>
          </a:p>
          <a:p>
            <a:pPr lvl="1">
              <a:lnSpc>
                <a:spcPct val="115000"/>
              </a:lnSpc>
              <a:spcBef>
                <a:spcPct val="0"/>
              </a:spcBef>
              <a:buClr>
                <a:schemeClr val="tx2"/>
              </a:buClr>
              <a:buFont typeface="Wingdings" pitchFamily="2" charset="2"/>
              <a:buChar char="§"/>
            </a:pPr>
            <a:r>
              <a:rPr lang="en-US" altLang="en-US" sz="2200">
                <a:latin typeface="Arial Black" pitchFamily="34" charset="0"/>
              </a:rPr>
              <a:t>Cash on Cash</a:t>
            </a:r>
          </a:p>
          <a:p>
            <a:pPr lvl="1">
              <a:lnSpc>
                <a:spcPct val="115000"/>
              </a:lnSpc>
              <a:spcBef>
                <a:spcPct val="0"/>
              </a:spcBef>
              <a:buClr>
                <a:schemeClr val="tx2"/>
              </a:buClr>
              <a:buFont typeface="Wingdings" pitchFamily="2" charset="2"/>
              <a:buChar char="§"/>
            </a:pPr>
            <a:r>
              <a:rPr lang="en-US" altLang="en-US" sz="2200">
                <a:latin typeface="Arial Black" pitchFamily="34" charset="0"/>
              </a:rPr>
              <a:t>Return on Asset (ROA)</a:t>
            </a:r>
          </a:p>
          <a:p>
            <a:pPr lvl="1">
              <a:lnSpc>
                <a:spcPct val="115000"/>
              </a:lnSpc>
              <a:spcBef>
                <a:spcPct val="0"/>
              </a:spcBef>
              <a:buClr>
                <a:schemeClr val="tx2"/>
              </a:buClr>
              <a:buFont typeface="Wingdings" pitchFamily="2" charset="2"/>
              <a:buChar char="§"/>
            </a:pPr>
            <a:r>
              <a:rPr lang="en-US" altLang="en-US" sz="2200">
                <a:latin typeface="Arial Black" pitchFamily="34" charset="0"/>
              </a:rPr>
              <a:t>Value</a:t>
            </a:r>
          </a:p>
          <a:p>
            <a:pPr>
              <a:lnSpc>
                <a:spcPct val="115000"/>
              </a:lnSpc>
              <a:spcBef>
                <a:spcPct val="0"/>
              </a:spcBef>
              <a:buClr>
                <a:schemeClr val="tx2"/>
              </a:buClr>
              <a:buFont typeface="Symbol" pitchFamily="18" charset="2"/>
              <a:buChar char="¨"/>
            </a:pPr>
            <a:r>
              <a:rPr lang="en-US" altLang="en-US" sz="2200">
                <a:solidFill>
                  <a:schemeClr val="tx2"/>
                </a:solidFill>
                <a:latin typeface="Arial Black" pitchFamily="34" charset="0"/>
              </a:rPr>
              <a:t>Multiple Period Return Measures:</a:t>
            </a:r>
          </a:p>
          <a:p>
            <a:pPr lvl="1">
              <a:lnSpc>
                <a:spcPct val="115000"/>
              </a:lnSpc>
              <a:spcBef>
                <a:spcPct val="0"/>
              </a:spcBef>
              <a:buClr>
                <a:schemeClr val="tx2"/>
              </a:buClr>
              <a:buFont typeface="Wingdings" pitchFamily="2" charset="2"/>
              <a:buChar char="§"/>
            </a:pPr>
            <a:r>
              <a:rPr lang="en-US" altLang="en-US" sz="2200">
                <a:latin typeface="Arial Black" pitchFamily="34" charset="0"/>
              </a:rPr>
              <a:t>NPV from a required rate of return</a:t>
            </a:r>
          </a:p>
          <a:p>
            <a:pPr lvl="1">
              <a:lnSpc>
                <a:spcPct val="115000"/>
              </a:lnSpc>
              <a:spcBef>
                <a:spcPct val="0"/>
              </a:spcBef>
              <a:buClr>
                <a:schemeClr val="tx2"/>
              </a:buClr>
              <a:buFont typeface="Wingdings" pitchFamily="2" charset="2"/>
              <a:buChar char="§"/>
            </a:pPr>
            <a:r>
              <a:rPr lang="en-US" altLang="en-US" sz="2200">
                <a:latin typeface="Arial Black" pitchFamily="34" charset="0"/>
              </a:rPr>
              <a:t>IRR</a:t>
            </a:r>
          </a:p>
        </p:txBody>
      </p:sp>
    </p:spTree>
    <p:extLst>
      <p:ext uri="{BB962C8B-B14F-4D97-AF65-F5344CB8AC3E}">
        <p14:creationId xmlns:p14="http://schemas.microsoft.com/office/powerpoint/2010/main" val="962516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4868">
                                            <p:txEl>
                                              <p:pRg st="0" end="0"/>
                                            </p:txEl>
                                          </p:spTgt>
                                        </p:tgtEl>
                                        <p:attrNameLst>
                                          <p:attrName>style.visibility</p:attrName>
                                        </p:attrNameLst>
                                      </p:cBhvr>
                                      <p:to>
                                        <p:strVal val="visible"/>
                                      </p:to>
                                    </p:set>
                                    <p:anim calcmode="lin" valueType="num">
                                      <p:cBhvr additive="base">
                                        <p:cTn id="7" dur="500" fill="hold"/>
                                        <p:tgtEl>
                                          <p:spTgt spid="1648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48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4868">
                                            <p:txEl>
                                              <p:pRg st="1" end="1"/>
                                            </p:txEl>
                                          </p:spTgt>
                                        </p:tgtEl>
                                        <p:attrNameLst>
                                          <p:attrName>style.visibility</p:attrName>
                                        </p:attrNameLst>
                                      </p:cBhvr>
                                      <p:to>
                                        <p:strVal val="visible"/>
                                      </p:to>
                                    </p:set>
                                    <p:anim calcmode="lin" valueType="num">
                                      <p:cBhvr additive="base">
                                        <p:cTn id="13" dur="500" fill="hold"/>
                                        <p:tgtEl>
                                          <p:spTgt spid="1648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4868">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64868">
                                            <p:txEl>
                                              <p:pRg st="2" end="2"/>
                                            </p:txEl>
                                          </p:spTgt>
                                        </p:tgtEl>
                                        <p:attrNameLst>
                                          <p:attrName>style.visibility</p:attrName>
                                        </p:attrNameLst>
                                      </p:cBhvr>
                                      <p:to>
                                        <p:strVal val="visible"/>
                                      </p:to>
                                    </p:set>
                                    <p:anim calcmode="lin" valueType="num">
                                      <p:cBhvr additive="base">
                                        <p:cTn id="17" dur="500" fill="hold"/>
                                        <p:tgtEl>
                                          <p:spTgt spid="16486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4868">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64868">
                                            <p:txEl>
                                              <p:pRg st="3" end="3"/>
                                            </p:txEl>
                                          </p:spTgt>
                                        </p:tgtEl>
                                        <p:attrNameLst>
                                          <p:attrName>style.visibility</p:attrName>
                                        </p:attrNameLst>
                                      </p:cBhvr>
                                      <p:to>
                                        <p:strVal val="visible"/>
                                      </p:to>
                                    </p:set>
                                    <p:anim calcmode="lin" valueType="num">
                                      <p:cBhvr additive="base">
                                        <p:cTn id="21" dur="500" fill="hold"/>
                                        <p:tgtEl>
                                          <p:spTgt spid="16486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4868">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64868">
                                            <p:txEl>
                                              <p:pRg st="4" end="4"/>
                                            </p:txEl>
                                          </p:spTgt>
                                        </p:tgtEl>
                                        <p:attrNameLst>
                                          <p:attrName>style.visibility</p:attrName>
                                        </p:attrNameLst>
                                      </p:cBhvr>
                                      <p:to>
                                        <p:strVal val="visible"/>
                                      </p:to>
                                    </p:set>
                                    <p:anim calcmode="lin" valueType="num">
                                      <p:cBhvr additive="base">
                                        <p:cTn id="25" dur="500" fill="hold"/>
                                        <p:tgtEl>
                                          <p:spTgt spid="16486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4868">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64868">
                                            <p:txEl>
                                              <p:pRg st="5" end="5"/>
                                            </p:txEl>
                                          </p:spTgt>
                                        </p:tgtEl>
                                        <p:attrNameLst>
                                          <p:attrName>style.visibility</p:attrName>
                                        </p:attrNameLst>
                                      </p:cBhvr>
                                      <p:to>
                                        <p:strVal val="visible"/>
                                      </p:to>
                                    </p:set>
                                    <p:anim calcmode="lin" valueType="num">
                                      <p:cBhvr additive="base">
                                        <p:cTn id="29" dur="500" fill="hold"/>
                                        <p:tgtEl>
                                          <p:spTgt spid="164868">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486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64868">
                                            <p:txEl>
                                              <p:pRg st="6" end="6"/>
                                            </p:txEl>
                                          </p:spTgt>
                                        </p:tgtEl>
                                        <p:attrNameLst>
                                          <p:attrName>style.visibility</p:attrName>
                                        </p:attrNameLst>
                                      </p:cBhvr>
                                      <p:to>
                                        <p:strVal val="visible"/>
                                      </p:to>
                                    </p:set>
                                    <p:anim calcmode="lin" valueType="num">
                                      <p:cBhvr additive="base">
                                        <p:cTn id="35" dur="500" fill="hold"/>
                                        <p:tgtEl>
                                          <p:spTgt spid="16486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4868">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64868">
                                            <p:txEl>
                                              <p:pRg st="7" end="7"/>
                                            </p:txEl>
                                          </p:spTgt>
                                        </p:tgtEl>
                                        <p:attrNameLst>
                                          <p:attrName>style.visibility</p:attrName>
                                        </p:attrNameLst>
                                      </p:cBhvr>
                                      <p:to>
                                        <p:strVal val="visible"/>
                                      </p:to>
                                    </p:set>
                                    <p:anim calcmode="lin" valueType="num">
                                      <p:cBhvr additive="base">
                                        <p:cTn id="39" dur="500" fill="hold"/>
                                        <p:tgtEl>
                                          <p:spTgt spid="164868">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64868">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64868">
                                            <p:txEl>
                                              <p:pRg st="8" end="8"/>
                                            </p:txEl>
                                          </p:spTgt>
                                        </p:tgtEl>
                                        <p:attrNameLst>
                                          <p:attrName>style.visibility</p:attrName>
                                        </p:attrNameLst>
                                      </p:cBhvr>
                                      <p:to>
                                        <p:strVal val="visible"/>
                                      </p:to>
                                    </p:set>
                                    <p:anim calcmode="lin" valueType="num">
                                      <p:cBhvr additive="base">
                                        <p:cTn id="43" dur="500" fill="hold"/>
                                        <p:tgtEl>
                                          <p:spTgt spid="164868">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4868">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64868">
                                            <p:txEl>
                                              <p:pRg st="9" end="9"/>
                                            </p:txEl>
                                          </p:spTgt>
                                        </p:tgtEl>
                                        <p:attrNameLst>
                                          <p:attrName>style.visibility</p:attrName>
                                        </p:attrNameLst>
                                      </p:cBhvr>
                                      <p:to>
                                        <p:strVal val="visible"/>
                                      </p:to>
                                    </p:set>
                                    <p:anim calcmode="lin" valueType="num">
                                      <p:cBhvr additive="base">
                                        <p:cTn id="47" dur="500" fill="hold"/>
                                        <p:tgtEl>
                                          <p:spTgt spid="164868">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486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164868">
                                            <p:txEl>
                                              <p:pRg st="10" end="10"/>
                                            </p:txEl>
                                          </p:spTgt>
                                        </p:tgtEl>
                                        <p:attrNameLst>
                                          <p:attrName>style.visibility</p:attrName>
                                        </p:attrNameLst>
                                      </p:cBhvr>
                                      <p:to>
                                        <p:strVal val="visible"/>
                                      </p:to>
                                    </p:set>
                                    <p:anim calcmode="lin" valueType="num">
                                      <p:cBhvr additive="base">
                                        <p:cTn id="53" dur="500" fill="hold"/>
                                        <p:tgtEl>
                                          <p:spTgt spid="164868">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64868">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64868">
                                            <p:txEl>
                                              <p:pRg st="11" end="11"/>
                                            </p:txEl>
                                          </p:spTgt>
                                        </p:tgtEl>
                                        <p:attrNameLst>
                                          <p:attrName>style.visibility</p:attrName>
                                        </p:attrNameLst>
                                      </p:cBhvr>
                                      <p:to>
                                        <p:strVal val="visible"/>
                                      </p:to>
                                    </p:set>
                                    <p:anim calcmode="lin" valueType="num">
                                      <p:cBhvr additive="base">
                                        <p:cTn id="57" dur="500" fill="hold"/>
                                        <p:tgtEl>
                                          <p:spTgt spid="164868">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64868">
                                            <p:txEl>
                                              <p:pRg st="11" end="11"/>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164868">
                                            <p:txEl>
                                              <p:pRg st="12" end="12"/>
                                            </p:txEl>
                                          </p:spTgt>
                                        </p:tgtEl>
                                        <p:attrNameLst>
                                          <p:attrName>style.visibility</p:attrName>
                                        </p:attrNameLst>
                                      </p:cBhvr>
                                      <p:to>
                                        <p:strVal val="visible"/>
                                      </p:to>
                                    </p:set>
                                    <p:anim calcmode="lin" valueType="num">
                                      <p:cBhvr additive="base">
                                        <p:cTn id="61" dur="500" fill="hold"/>
                                        <p:tgtEl>
                                          <p:spTgt spid="164868">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64868">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19200" y="76200"/>
            <a:ext cx="7772400" cy="838200"/>
          </a:xfrm>
        </p:spPr>
        <p:txBody>
          <a:bodyPr/>
          <a:lstStyle/>
          <a:p>
            <a:pPr algn="ctr"/>
            <a:r>
              <a:rPr lang="en-US" altLang="en-US" sz="3600" smtClean="0">
                <a:latin typeface="Arial Black" pitchFamily="34" charset="0"/>
                <a:cs typeface="Arial" charset="0"/>
              </a:rPr>
              <a:t>LTV Ratio</a:t>
            </a:r>
            <a:r>
              <a:rPr lang="en-US" altLang="en-US" sz="2800" smtClean="0">
                <a:latin typeface="Arial Black" pitchFamily="34" charset="0"/>
                <a:cs typeface="Arial" charset="0"/>
              </a:rPr>
              <a:t> </a:t>
            </a:r>
          </a:p>
        </p:txBody>
      </p:sp>
      <p:sp>
        <p:nvSpPr>
          <p:cNvPr id="50179"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65892" name="Rectangle 4"/>
          <p:cNvSpPr>
            <a:spLocks noChangeArrowheads="1"/>
          </p:cNvSpPr>
          <p:nvPr/>
        </p:nvSpPr>
        <p:spPr bwMode="auto">
          <a:xfrm>
            <a:off x="1219200" y="25146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5000"/>
              <a:buFont typeface="Symbol" pitchFamily="18" charset="2"/>
              <a:buChar char="¨"/>
            </a:pPr>
            <a:r>
              <a:rPr lang="en-US" altLang="en-US" sz="2400">
                <a:latin typeface="Arial Black" pitchFamily="34" charset="0"/>
              </a:rPr>
              <a:t>Loan to Value ratio affects the financial risk of the investment</a:t>
            </a:r>
          </a:p>
          <a:p>
            <a:pPr>
              <a:spcBef>
                <a:spcPct val="40000"/>
              </a:spcBef>
              <a:buClr>
                <a:schemeClr val="tx2"/>
              </a:buClr>
              <a:buSzPct val="95000"/>
              <a:buFont typeface="Symbol" pitchFamily="18" charset="2"/>
              <a:buChar char="¨"/>
            </a:pPr>
            <a:r>
              <a:rPr lang="en-US" altLang="en-US" sz="2400">
                <a:latin typeface="Arial Black" pitchFamily="34" charset="0"/>
              </a:rPr>
              <a:t>Higher the LTV ratio, to more risk to lender and the greater the volatility of cash returns to equity of property owner</a:t>
            </a:r>
          </a:p>
          <a:p>
            <a:pPr>
              <a:spcBef>
                <a:spcPct val="40000"/>
              </a:spcBef>
              <a:buClr>
                <a:schemeClr val="tx2"/>
              </a:buClr>
              <a:buFont typeface="Wingdings" pitchFamily="2" charset="2"/>
              <a:buChar char="ü"/>
            </a:pPr>
            <a:endParaRPr lang="en-US" altLang="en-US" sz="2400">
              <a:latin typeface="Arial Black" pitchFamily="34" charset="0"/>
            </a:endParaRPr>
          </a:p>
        </p:txBody>
      </p:sp>
      <p:sp>
        <p:nvSpPr>
          <p:cNvPr id="165893" name="Text Box 5"/>
          <p:cNvSpPr txBox="1">
            <a:spLocks noChangeArrowheads="1"/>
          </p:cNvSpPr>
          <p:nvPr/>
        </p:nvSpPr>
        <p:spPr bwMode="auto">
          <a:xfrm>
            <a:off x="1524000" y="1524000"/>
            <a:ext cx="6413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2400">
                <a:latin typeface="Times New Roman" pitchFamily="18" charset="0"/>
              </a:rPr>
              <a:t>Loan To Value Ratio =  --------------------------------</a:t>
            </a:r>
          </a:p>
        </p:txBody>
      </p:sp>
      <p:sp>
        <p:nvSpPr>
          <p:cNvPr id="165894" name="Text Box 6"/>
          <p:cNvSpPr txBox="1">
            <a:spLocks noChangeArrowheads="1"/>
          </p:cNvSpPr>
          <p:nvPr/>
        </p:nvSpPr>
        <p:spPr bwMode="auto">
          <a:xfrm>
            <a:off x="4648200" y="1143000"/>
            <a:ext cx="31257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400">
                <a:latin typeface="Times New Roman" pitchFamily="18" charset="0"/>
              </a:rPr>
              <a:t>Mortgage Loan Balance</a:t>
            </a:r>
          </a:p>
          <a:p>
            <a:pPr algn="ctr">
              <a:spcBef>
                <a:spcPct val="0"/>
              </a:spcBef>
              <a:buClrTx/>
              <a:buFontTx/>
              <a:buNone/>
            </a:pPr>
            <a:endParaRPr lang="en-US" altLang="en-US" sz="2400">
              <a:latin typeface="Times New Roman" pitchFamily="18" charset="0"/>
            </a:endParaRPr>
          </a:p>
          <a:p>
            <a:pPr algn="ctr">
              <a:spcBef>
                <a:spcPct val="0"/>
              </a:spcBef>
              <a:buClrTx/>
              <a:buFontTx/>
              <a:buNone/>
            </a:pPr>
            <a:r>
              <a:rPr lang="en-US" altLang="en-US" sz="2400">
                <a:latin typeface="Times New Roman" pitchFamily="18" charset="0"/>
              </a:rPr>
              <a:t>Purchase Price</a:t>
            </a:r>
          </a:p>
        </p:txBody>
      </p:sp>
    </p:spTree>
    <p:extLst>
      <p:ext uri="{BB962C8B-B14F-4D97-AF65-F5344CB8AC3E}">
        <p14:creationId xmlns:p14="http://schemas.microsoft.com/office/powerpoint/2010/main" val="3000853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 calcmode="lin" valueType="num">
                                      <p:cBhvr additive="base">
                                        <p:cTn id="7" dur="500" fill="hold"/>
                                        <p:tgtEl>
                                          <p:spTgt spid="165893"/>
                                        </p:tgtEl>
                                        <p:attrNameLst>
                                          <p:attrName>ppt_x</p:attrName>
                                        </p:attrNameLst>
                                      </p:cBhvr>
                                      <p:tavLst>
                                        <p:tav tm="0">
                                          <p:val>
                                            <p:strVal val="0-#ppt_w/2"/>
                                          </p:val>
                                        </p:tav>
                                        <p:tav tm="100000">
                                          <p:val>
                                            <p:strVal val="#ppt_x"/>
                                          </p:val>
                                        </p:tav>
                                      </p:tavLst>
                                    </p:anim>
                                    <p:anim calcmode="lin" valueType="num">
                                      <p:cBhvr additive="base">
                                        <p:cTn id="8" dur="500" fill="hold"/>
                                        <p:tgtEl>
                                          <p:spTgt spid="16589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5894"/>
                                        </p:tgtEl>
                                        <p:attrNameLst>
                                          <p:attrName>style.visibility</p:attrName>
                                        </p:attrNameLst>
                                      </p:cBhvr>
                                      <p:to>
                                        <p:strVal val="visible"/>
                                      </p:to>
                                    </p:set>
                                    <p:anim calcmode="lin" valueType="num">
                                      <p:cBhvr additive="base">
                                        <p:cTn id="11" dur="500" fill="hold"/>
                                        <p:tgtEl>
                                          <p:spTgt spid="165894"/>
                                        </p:tgtEl>
                                        <p:attrNameLst>
                                          <p:attrName>ppt_x</p:attrName>
                                        </p:attrNameLst>
                                      </p:cBhvr>
                                      <p:tavLst>
                                        <p:tav tm="0">
                                          <p:val>
                                            <p:strVal val="0-#ppt_w/2"/>
                                          </p:val>
                                        </p:tav>
                                        <p:tav tm="100000">
                                          <p:val>
                                            <p:strVal val="#ppt_x"/>
                                          </p:val>
                                        </p:tav>
                                      </p:tavLst>
                                    </p:anim>
                                    <p:anim calcmode="lin" valueType="num">
                                      <p:cBhvr additive="base">
                                        <p:cTn id="12" dur="500" fill="hold"/>
                                        <p:tgtEl>
                                          <p:spTgt spid="16589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65892">
                                            <p:txEl>
                                              <p:pRg st="0" end="0"/>
                                            </p:txEl>
                                          </p:spTgt>
                                        </p:tgtEl>
                                        <p:attrNameLst>
                                          <p:attrName>style.visibility</p:attrName>
                                        </p:attrNameLst>
                                      </p:cBhvr>
                                      <p:to>
                                        <p:strVal val="visible"/>
                                      </p:to>
                                    </p:set>
                                    <p:anim calcmode="lin" valueType="num">
                                      <p:cBhvr additive="base">
                                        <p:cTn id="17" dur="500" fill="hold"/>
                                        <p:tgtEl>
                                          <p:spTgt spid="16589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58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65892">
                                            <p:txEl>
                                              <p:pRg st="1" end="1"/>
                                            </p:txEl>
                                          </p:spTgt>
                                        </p:tgtEl>
                                        <p:attrNameLst>
                                          <p:attrName>style.visibility</p:attrName>
                                        </p:attrNameLst>
                                      </p:cBhvr>
                                      <p:to>
                                        <p:strVal val="visible"/>
                                      </p:to>
                                    </p:set>
                                    <p:anim calcmode="lin" valueType="num">
                                      <p:cBhvr additive="base">
                                        <p:cTn id="23" dur="500" fill="hold"/>
                                        <p:tgtEl>
                                          <p:spTgt spid="165892">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589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p:bldP spid="16589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04800"/>
            <a:ext cx="7772400" cy="838200"/>
          </a:xfrm>
        </p:spPr>
        <p:txBody>
          <a:bodyPr/>
          <a:lstStyle/>
          <a:p>
            <a:pPr algn="ctr"/>
            <a:r>
              <a:rPr lang="en-US" altLang="en-US" sz="3600" smtClean="0">
                <a:latin typeface="Arial Black" pitchFamily="34" charset="0"/>
                <a:cs typeface="Arial" charset="0"/>
              </a:rPr>
              <a:t>Debt Coverage Ratio (DCR) </a:t>
            </a:r>
          </a:p>
        </p:txBody>
      </p:sp>
      <p:sp>
        <p:nvSpPr>
          <p:cNvPr id="51203"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66916" name="Rectangle 4"/>
          <p:cNvSpPr>
            <a:spLocks noChangeArrowheads="1"/>
          </p:cNvSpPr>
          <p:nvPr/>
        </p:nvSpPr>
        <p:spPr bwMode="auto">
          <a:xfrm>
            <a:off x="381000" y="2559050"/>
            <a:ext cx="777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40000"/>
              </a:spcBef>
              <a:buClr>
                <a:schemeClr val="tx2"/>
              </a:buClr>
              <a:buSzPct val="95000"/>
              <a:buFont typeface="Symbol" pitchFamily="18" charset="2"/>
              <a:buChar char="¨"/>
              <a:defRPr/>
            </a:pPr>
            <a:r>
              <a:rPr lang="en-US" altLang="en-US" dirty="0" smtClean="0">
                <a:latin typeface="Arial Black" pitchFamily="34" charset="0"/>
              </a:rPr>
              <a:t>The debt coverage ratio must exceed 1.0 in order for the property to be able to make the mortgage payments and have something left over</a:t>
            </a:r>
          </a:p>
          <a:p>
            <a:pPr>
              <a:spcBef>
                <a:spcPct val="40000"/>
              </a:spcBef>
              <a:buClr>
                <a:schemeClr val="tx2"/>
              </a:buClr>
              <a:buSzPct val="95000"/>
              <a:buFont typeface="Symbol" pitchFamily="18" charset="2"/>
              <a:buChar char="¨"/>
              <a:defRPr/>
            </a:pPr>
            <a:r>
              <a:rPr lang="en-US" altLang="en-US" dirty="0" smtClean="0">
                <a:latin typeface="Arial Black" pitchFamily="34" charset="0"/>
              </a:rPr>
              <a:t>DCR can be used to calculate the supportable mortgage debt</a:t>
            </a:r>
          </a:p>
          <a:p>
            <a:pPr marL="0" indent="0">
              <a:spcBef>
                <a:spcPct val="40000"/>
              </a:spcBef>
              <a:buClr>
                <a:schemeClr val="tx2"/>
              </a:buClr>
              <a:defRPr/>
            </a:pPr>
            <a:endParaRPr lang="en-US" altLang="en-US" dirty="0" smtClean="0">
              <a:latin typeface="Arial Black" pitchFamily="34" charset="0"/>
            </a:endParaRPr>
          </a:p>
        </p:txBody>
      </p:sp>
      <p:sp>
        <p:nvSpPr>
          <p:cNvPr id="166917" name="Text Box 5"/>
          <p:cNvSpPr txBox="1">
            <a:spLocks noChangeArrowheads="1"/>
          </p:cNvSpPr>
          <p:nvPr/>
        </p:nvSpPr>
        <p:spPr bwMode="auto">
          <a:xfrm>
            <a:off x="1600200" y="1600200"/>
            <a:ext cx="668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2400">
                <a:latin typeface="Times New Roman" pitchFamily="18" charset="0"/>
              </a:rPr>
              <a:t>Debt Coverage Ratio  =  ----------------------------------</a:t>
            </a:r>
          </a:p>
        </p:txBody>
      </p:sp>
      <p:sp>
        <p:nvSpPr>
          <p:cNvPr id="166918" name="Text Box 6"/>
          <p:cNvSpPr txBox="1">
            <a:spLocks noChangeArrowheads="1"/>
          </p:cNvSpPr>
          <p:nvPr/>
        </p:nvSpPr>
        <p:spPr bwMode="auto">
          <a:xfrm>
            <a:off x="4648200" y="1219200"/>
            <a:ext cx="37290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400">
                <a:latin typeface="Times New Roman" pitchFamily="18" charset="0"/>
              </a:rPr>
              <a:t>Net Operating Income (NOI)</a:t>
            </a:r>
          </a:p>
          <a:p>
            <a:pPr algn="ctr">
              <a:spcBef>
                <a:spcPct val="0"/>
              </a:spcBef>
              <a:buClrTx/>
              <a:buFontTx/>
              <a:buNone/>
            </a:pPr>
            <a:endParaRPr lang="en-US" altLang="en-US" sz="2400">
              <a:latin typeface="Times New Roman" pitchFamily="18" charset="0"/>
            </a:endParaRPr>
          </a:p>
          <a:p>
            <a:pPr algn="ctr">
              <a:spcBef>
                <a:spcPct val="0"/>
              </a:spcBef>
              <a:buClrTx/>
              <a:buFontTx/>
              <a:buNone/>
            </a:pPr>
            <a:r>
              <a:rPr lang="en-US" altLang="en-US" sz="2400">
                <a:latin typeface="Times New Roman" pitchFamily="18" charset="0"/>
              </a:rPr>
              <a:t>Debt Service</a:t>
            </a:r>
          </a:p>
        </p:txBody>
      </p:sp>
    </p:spTree>
    <p:extLst>
      <p:ext uri="{BB962C8B-B14F-4D97-AF65-F5344CB8AC3E}">
        <p14:creationId xmlns:p14="http://schemas.microsoft.com/office/powerpoint/2010/main" val="3885395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17"/>
                                        </p:tgtEl>
                                        <p:attrNameLst>
                                          <p:attrName>style.visibility</p:attrName>
                                        </p:attrNameLst>
                                      </p:cBhvr>
                                      <p:to>
                                        <p:strVal val="visible"/>
                                      </p:to>
                                    </p:set>
                                    <p:anim calcmode="lin" valueType="num">
                                      <p:cBhvr additive="base">
                                        <p:cTn id="7" dur="500" fill="hold"/>
                                        <p:tgtEl>
                                          <p:spTgt spid="166917"/>
                                        </p:tgtEl>
                                        <p:attrNameLst>
                                          <p:attrName>ppt_x</p:attrName>
                                        </p:attrNameLst>
                                      </p:cBhvr>
                                      <p:tavLst>
                                        <p:tav tm="0">
                                          <p:val>
                                            <p:strVal val="0-#ppt_w/2"/>
                                          </p:val>
                                        </p:tav>
                                        <p:tav tm="100000">
                                          <p:val>
                                            <p:strVal val="#ppt_x"/>
                                          </p:val>
                                        </p:tav>
                                      </p:tavLst>
                                    </p:anim>
                                    <p:anim calcmode="lin" valueType="num">
                                      <p:cBhvr additive="base">
                                        <p:cTn id="8" dur="500" fill="hold"/>
                                        <p:tgtEl>
                                          <p:spTgt spid="1669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6918"/>
                                        </p:tgtEl>
                                        <p:attrNameLst>
                                          <p:attrName>style.visibility</p:attrName>
                                        </p:attrNameLst>
                                      </p:cBhvr>
                                      <p:to>
                                        <p:strVal val="visible"/>
                                      </p:to>
                                    </p:set>
                                    <p:anim calcmode="lin" valueType="num">
                                      <p:cBhvr additive="base">
                                        <p:cTn id="11" dur="500" fill="hold"/>
                                        <p:tgtEl>
                                          <p:spTgt spid="166918"/>
                                        </p:tgtEl>
                                        <p:attrNameLst>
                                          <p:attrName>ppt_x</p:attrName>
                                        </p:attrNameLst>
                                      </p:cBhvr>
                                      <p:tavLst>
                                        <p:tav tm="0">
                                          <p:val>
                                            <p:strVal val="0-#ppt_w/2"/>
                                          </p:val>
                                        </p:tav>
                                        <p:tav tm="100000">
                                          <p:val>
                                            <p:strVal val="#ppt_x"/>
                                          </p:val>
                                        </p:tav>
                                      </p:tavLst>
                                    </p:anim>
                                    <p:anim calcmode="lin" valueType="num">
                                      <p:cBhvr additive="base">
                                        <p:cTn id="12" dur="500" fill="hold"/>
                                        <p:tgtEl>
                                          <p:spTgt spid="16691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6916">
                                            <p:txEl>
                                              <p:pRg st="0" end="0"/>
                                            </p:txEl>
                                          </p:spTgt>
                                        </p:tgtEl>
                                        <p:attrNameLst>
                                          <p:attrName>style.visibility</p:attrName>
                                        </p:attrNameLst>
                                      </p:cBhvr>
                                      <p:to>
                                        <p:strVal val="visible"/>
                                      </p:to>
                                    </p:set>
                                    <p:anim calcmode="lin" valueType="num">
                                      <p:cBhvr additive="base">
                                        <p:cTn id="17" dur="500" fill="hold"/>
                                        <p:tgtEl>
                                          <p:spTgt spid="166916">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69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66916">
                                            <p:txEl>
                                              <p:pRg st="1" end="1"/>
                                            </p:txEl>
                                          </p:spTgt>
                                        </p:tgtEl>
                                        <p:attrNameLst>
                                          <p:attrName>style.visibility</p:attrName>
                                        </p:attrNameLst>
                                      </p:cBhvr>
                                      <p:to>
                                        <p:strVal val="visible"/>
                                      </p:to>
                                    </p:set>
                                    <p:anim calcmode="lin" valueType="num">
                                      <p:cBhvr additive="base">
                                        <p:cTn id="23" dur="500" fill="hold"/>
                                        <p:tgtEl>
                                          <p:spTgt spid="16691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691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build="allAtOnce"/>
      <p:bldP spid="166917" grpId="0"/>
      <p:bldP spid="1669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19200" y="76200"/>
            <a:ext cx="7772400" cy="838200"/>
          </a:xfrm>
        </p:spPr>
        <p:txBody>
          <a:bodyPr/>
          <a:lstStyle/>
          <a:p>
            <a:pPr algn="ctr"/>
            <a:r>
              <a:rPr lang="en-US" altLang="en-US" sz="3600" smtClean="0">
                <a:latin typeface="Arial Black" pitchFamily="34" charset="0"/>
                <a:cs typeface="Arial" charset="0"/>
              </a:rPr>
              <a:t>Breakeven Point </a:t>
            </a:r>
          </a:p>
        </p:txBody>
      </p:sp>
      <p:sp>
        <p:nvSpPr>
          <p:cNvPr id="52227"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67940" name="Rectangle 4"/>
          <p:cNvSpPr>
            <a:spLocks noChangeArrowheads="1"/>
          </p:cNvSpPr>
          <p:nvPr/>
        </p:nvSpPr>
        <p:spPr bwMode="auto">
          <a:xfrm>
            <a:off x="1219200" y="3124200"/>
            <a:ext cx="7772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5000"/>
              <a:buFont typeface="Symbol" pitchFamily="18" charset="2"/>
              <a:buChar char="¨"/>
            </a:pPr>
            <a:r>
              <a:rPr lang="en-US" altLang="en-US" sz="2400">
                <a:latin typeface="Arial Black" pitchFamily="34" charset="0"/>
              </a:rPr>
              <a:t>The breakeven point is the percentage of occupancy that a building must achieve in order to be able to pay all if it’s cash expenses and carry the financing</a:t>
            </a:r>
          </a:p>
          <a:p>
            <a:pPr>
              <a:spcBef>
                <a:spcPct val="40000"/>
              </a:spcBef>
              <a:buClr>
                <a:schemeClr val="tx2"/>
              </a:buClr>
              <a:buSzPct val="95000"/>
              <a:buFont typeface="Symbol" pitchFamily="18" charset="2"/>
              <a:buChar char="¨"/>
            </a:pPr>
            <a:r>
              <a:rPr lang="en-US" altLang="en-US" sz="2400">
                <a:latin typeface="Arial Black" pitchFamily="34" charset="0"/>
              </a:rPr>
              <a:t>The lower the breakeven point the better</a:t>
            </a:r>
          </a:p>
          <a:p>
            <a:pPr>
              <a:spcBef>
                <a:spcPct val="40000"/>
              </a:spcBef>
              <a:buClr>
                <a:schemeClr val="tx2"/>
              </a:buClr>
              <a:buSzPct val="95000"/>
              <a:buFont typeface="Symbol" pitchFamily="18" charset="2"/>
              <a:buChar char="¨"/>
            </a:pPr>
            <a:r>
              <a:rPr lang="en-US" altLang="en-US" sz="2400">
                <a:latin typeface="Arial Black" pitchFamily="34" charset="0"/>
              </a:rPr>
              <a:t>Supportable Mortgage with a given DCR = NOI/ DCR/ 12/ Monthly Mortgage Constant (MMC)</a:t>
            </a:r>
          </a:p>
        </p:txBody>
      </p:sp>
      <p:sp>
        <p:nvSpPr>
          <p:cNvPr id="167941" name="Text Box 5"/>
          <p:cNvSpPr txBox="1">
            <a:spLocks noChangeArrowheads="1"/>
          </p:cNvSpPr>
          <p:nvPr/>
        </p:nvSpPr>
        <p:spPr bwMode="auto">
          <a:xfrm>
            <a:off x="1584325" y="1717675"/>
            <a:ext cx="744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2400">
                <a:latin typeface="Times New Roman" pitchFamily="18" charset="0"/>
              </a:rPr>
              <a:t>Breakeven Pt.  =  --------------------------------------------------</a:t>
            </a:r>
          </a:p>
        </p:txBody>
      </p:sp>
      <p:sp>
        <p:nvSpPr>
          <p:cNvPr id="167942" name="Text Box 6"/>
          <p:cNvSpPr txBox="1">
            <a:spLocks noChangeArrowheads="1"/>
          </p:cNvSpPr>
          <p:nvPr/>
        </p:nvSpPr>
        <p:spPr bwMode="auto">
          <a:xfrm>
            <a:off x="3786188" y="1327150"/>
            <a:ext cx="53292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400">
                <a:latin typeface="Times New Roman" pitchFamily="18" charset="0"/>
              </a:rPr>
              <a:t>Operating expenses + Mortgage payments</a:t>
            </a:r>
          </a:p>
          <a:p>
            <a:pPr algn="ctr">
              <a:spcBef>
                <a:spcPct val="0"/>
              </a:spcBef>
              <a:buClrTx/>
              <a:buFontTx/>
              <a:buNone/>
            </a:pPr>
            <a:endParaRPr lang="en-US" altLang="en-US" sz="2400">
              <a:latin typeface="Times New Roman" pitchFamily="18" charset="0"/>
            </a:endParaRPr>
          </a:p>
          <a:p>
            <a:pPr algn="ctr">
              <a:spcBef>
                <a:spcPct val="0"/>
              </a:spcBef>
              <a:buClrTx/>
              <a:buFontTx/>
              <a:buNone/>
            </a:pPr>
            <a:r>
              <a:rPr lang="en-US" altLang="en-US" sz="2400">
                <a:latin typeface="Times New Roman" pitchFamily="18" charset="0"/>
              </a:rPr>
              <a:t>Gross Rent</a:t>
            </a:r>
          </a:p>
        </p:txBody>
      </p:sp>
    </p:spTree>
    <p:extLst>
      <p:ext uri="{BB962C8B-B14F-4D97-AF65-F5344CB8AC3E}">
        <p14:creationId xmlns:p14="http://schemas.microsoft.com/office/powerpoint/2010/main" val="3499633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additive="base">
                                        <p:cTn id="7" dur="500" fill="hold"/>
                                        <p:tgtEl>
                                          <p:spTgt spid="167941"/>
                                        </p:tgtEl>
                                        <p:attrNameLst>
                                          <p:attrName>ppt_x</p:attrName>
                                        </p:attrNameLst>
                                      </p:cBhvr>
                                      <p:tavLst>
                                        <p:tav tm="0">
                                          <p:val>
                                            <p:strVal val="0-#ppt_w/2"/>
                                          </p:val>
                                        </p:tav>
                                        <p:tav tm="100000">
                                          <p:val>
                                            <p:strVal val="#ppt_x"/>
                                          </p:val>
                                        </p:tav>
                                      </p:tavLst>
                                    </p:anim>
                                    <p:anim calcmode="lin" valueType="num">
                                      <p:cBhvr additive="base">
                                        <p:cTn id="8" dur="500" fill="hold"/>
                                        <p:tgtEl>
                                          <p:spTgt spid="1679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7942"/>
                                        </p:tgtEl>
                                        <p:attrNameLst>
                                          <p:attrName>style.visibility</p:attrName>
                                        </p:attrNameLst>
                                      </p:cBhvr>
                                      <p:to>
                                        <p:strVal val="visible"/>
                                      </p:to>
                                    </p:set>
                                    <p:anim calcmode="lin" valueType="num">
                                      <p:cBhvr additive="base">
                                        <p:cTn id="11" dur="500" fill="hold"/>
                                        <p:tgtEl>
                                          <p:spTgt spid="167942"/>
                                        </p:tgtEl>
                                        <p:attrNameLst>
                                          <p:attrName>ppt_x</p:attrName>
                                        </p:attrNameLst>
                                      </p:cBhvr>
                                      <p:tavLst>
                                        <p:tav tm="0">
                                          <p:val>
                                            <p:strVal val="0-#ppt_w/2"/>
                                          </p:val>
                                        </p:tav>
                                        <p:tav tm="100000">
                                          <p:val>
                                            <p:strVal val="#ppt_x"/>
                                          </p:val>
                                        </p:tav>
                                      </p:tavLst>
                                    </p:anim>
                                    <p:anim calcmode="lin" valueType="num">
                                      <p:cBhvr additive="base">
                                        <p:cTn id="12" dur="500" fill="hold"/>
                                        <p:tgtEl>
                                          <p:spTgt spid="16794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67940">
                                            <p:txEl>
                                              <p:pRg st="0" end="0"/>
                                            </p:txEl>
                                          </p:spTgt>
                                        </p:tgtEl>
                                        <p:attrNameLst>
                                          <p:attrName>style.visibility</p:attrName>
                                        </p:attrNameLst>
                                      </p:cBhvr>
                                      <p:to>
                                        <p:strVal val="visible"/>
                                      </p:to>
                                    </p:set>
                                    <p:anim calcmode="lin" valueType="num">
                                      <p:cBhvr additive="base">
                                        <p:cTn id="17" dur="500" fill="hold"/>
                                        <p:tgtEl>
                                          <p:spTgt spid="167940">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79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67940">
                                            <p:txEl>
                                              <p:pRg st="1" end="1"/>
                                            </p:txEl>
                                          </p:spTgt>
                                        </p:tgtEl>
                                        <p:attrNameLst>
                                          <p:attrName>style.visibility</p:attrName>
                                        </p:attrNameLst>
                                      </p:cBhvr>
                                      <p:to>
                                        <p:strVal val="visible"/>
                                      </p:to>
                                    </p:set>
                                    <p:anim calcmode="lin" valueType="num">
                                      <p:cBhvr additive="base">
                                        <p:cTn id="23" dur="500" fill="hold"/>
                                        <p:tgtEl>
                                          <p:spTgt spid="167940">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79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67940">
                                            <p:txEl>
                                              <p:pRg st="2" end="2"/>
                                            </p:txEl>
                                          </p:spTgt>
                                        </p:tgtEl>
                                        <p:attrNameLst>
                                          <p:attrName>style.visibility</p:attrName>
                                        </p:attrNameLst>
                                      </p:cBhvr>
                                      <p:to>
                                        <p:strVal val="visible"/>
                                      </p:to>
                                    </p:set>
                                    <p:anim calcmode="lin" valueType="num">
                                      <p:cBhvr additive="base">
                                        <p:cTn id="29" dur="500" fill="hold"/>
                                        <p:tgtEl>
                                          <p:spTgt spid="167940">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794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p:bldP spid="1679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19200" y="76200"/>
            <a:ext cx="7772400" cy="838200"/>
          </a:xfrm>
        </p:spPr>
        <p:txBody>
          <a:bodyPr/>
          <a:lstStyle/>
          <a:p>
            <a:pPr algn="ctr"/>
            <a:r>
              <a:rPr lang="en-US" altLang="en-US" sz="3600" smtClean="0">
                <a:latin typeface="Arial Black" pitchFamily="34" charset="0"/>
                <a:cs typeface="Arial" charset="0"/>
              </a:rPr>
              <a:t>Expense Ratio </a:t>
            </a:r>
          </a:p>
        </p:txBody>
      </p:sp>
      <p:sp>
        <p:nvSpPr>
          <p:cNvPr id="53251"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68964" name="Rectangle 4"/>
          <p:cNvSpPr>
            <a:spLocks noChangeArrowheads="1"/>
          </p:cNvSpPr>
          <p:nvPr/>
        </p:nvSpPr>
        <p:spPr bwMode="auto">
          <a:xfrm>
            <a:off x="1219200" y="31242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5000"/>
              <a:buFont typeface="Symbol" pitchFamily="18" charset="2"/>
              <a:buChar char="¨"/>
            </a:pPr>
            <a:r>
              <a:rPr lang="en-US" altLang="en-US" sz="2400">
                <a:latin typeface="Arial Black" pitchFamily="34" charset="0"/>
              </a:rPr>
              <a:t>Expense ratio is used in comparison with similar property, but alone gives no information</a:t>
            </a:r>
          </a:p>
          <a:p>
            <a:pPr>
              <a:spcBef>
                <a:spcPct val="40000"/>
              </a:spcBef>
              <a:buClr>
                <a:schemeClr val="tx2"/>
              </a:buClr>
              <a:buSzPct val="95000"/>
              <a:buFont typeface="Symbol" pitchFamily="18" charset="2"/>
              <a:buChar char="¨"/>
            </a:pPr>
            <a:r>
              <a:rPr lang="en-US" altLang="en-US" sz="2400">
                <a:latin typeface="Arial Black" pitchFamily="34" charset="0"/>
              </a:rPr>
              <a:t>Too high an expense ratio compared to peer properties may indicate that operating expenses are not being controlled properly</a:t>
            </a:r>
          </a:p>
          <a:p>
            <a:pPr>
              <a:spcBef>
                <a:spcPct val="40000"/>
              </a:spcBef>
              <a:buClr>
                <a:schemeClr val="tx2"/>
              </a:buClr>
              <a:buFont typeface="Wingdings" pitchFamily="2" charset="2"/>
              <a:buChar char="ü"/>
            </a:pPr>
            <a:endParaRPr lang="en-US" altLang="en-US" sz="2400">
              <a:latin typeface="Arial Black" pitchFamily="34" charset="0"/>
            </a:endParaRPr>
          </a:p>
        </p:txBody>
      </p:sp>
      <p:sp>
        <p:nvSpPr>
          <p:cNvPr id="168965" name="Text Box 5"/>
          <p:cNvSpPr txBox="1">
            <a:spLocks noChangeArrowheads="1"/>
          </p:cNvSpPr>
          <p:nvPr/>
        </p:nvSpPr>
        <p:spPr bwMode="auto">
          <a:xfrm>
            <a:off x="1584325" y="1717675"/>
            <a:ext cx="6389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2400">
                <a:latin typeface="Times New Roman" pitchFamily="18" charset="0"/>
              </a:rPr>
              <a:t>Expense Ratio  =  ---------------------------------------</a:t>
            </a:r>
          </a:p>
        </p:txBody>
      </p:sp>
      <p:sp>
        <p:nvSpPr>
          <p:cNvPr id="168966" name="Text Box 6"/>
          <p:cNvSpPr txBox="1">
            <a:spLocks noChangeArrowheads="1"/>
          </p:cNvSpPr>
          <p:nvPr/>
        </p:nvSpPr>
        <p:spPr bwMode="auto">
          <a:xfrm>
            <a:off x="4035425" y="1327150"/>
            <a:ext cx="3863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400">
                <a:latin typeface="Times New Roman" pitchFamily="18" charset="0"/>
              </a:rPr>
              <a:t>Operating expenses</a:t>
            </a:r>
          </a:p>
          <a:p>
            <a:pPr algn="ctr">
              <a:spcBef>
                <a:spcPct val="0"/>
              </a:spcBef>
              <a:buClrTx/>
              <a:buFontTx/>
              <a:buNone/>
            </a:pPr>
            <a:endParaRPr lang="en-US" altLang="en-US" sz="2400">
              <a:latin typeface="Times New Roman" pitchFamily="18" charset="0"/>
            </a:endParaRPr>
          </a:p>
          <a:p>
            <a:pPr algn="ctr">
              <a:spcBef>
                <a:spcPct val="0"/>
              </a:spcBef>
              <a:buClrTx/>
              <a:buFontTx/>
              <a:buNone/>
            </a:pPr>
            <a:r>
              <a:rPr lang="en-US" altLang="en-US" sz="2400">
                <a:latin typeface="Times New Roman" pitchFamily="18" charset="0"/>
              </a:rPr>
              <a:t>EGI (Effective Gross Income)</a:t>
            </a:r>
          </a:p>
        </p:txBody>
      </p:sp>
    </p:spTree>
    <p:extLst>
      <p:ext uri="{BB962C8B-B14F-4D97-AF65-F5344CB8AC3E}">
        <p14:creationId xmlns:p14="http://schemas.microsoft.com/office/powerpoint/2010/main" val="3568157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965"/>
                                        </p:tgtEl>
                                        <p:attrNameLst>
                                          <p:attrName>style.visibility</p:attrName>
                                        </p:attrNameLst>
                                      </p:cBhvr>
                                      <p:to>
                                        <p:strVal val="visible"/>
                                      </p:to>
                                    </p:set>
                                    <p:anim calcmode="lin" valueType="num">
                                      <p:cBhvr additive="base">
                                        <p:cTn id="7" dur="500" fill="hold"/>
                                        <p:tgtEl>
                                          <p:spTgt spid="168965"/>
                                        </p:tgtEl>
                                        <p:attrNameLst>
                                          <p:attrName>ppt_x</p:attrName>
                                        </p:attrNameLst>
                                      </p:cBhvr>
                                      <p:tavLst>
                                        <p:tav tm="0">
                                          <p:val>
                                            <p:strVal val="0-#ppt_w/2"/>
                                          </p:val>
                                        </p:tav>
                                        <p:tav tm="100000">
                                          <p:val>
                                            <p:strVal val="#ppt_x"/>
                                          </p:val>
                                        </p:tav>
                                      </p:tavLst>
                                    </p:anim>
                                    <p:anim calcmode="lin" valueType="num">
                                      <p:cBhvr additive="base">
                                        <p:cTn id="8" dur="500" fill="hold"/>
                                        <p:tgtEl>
                                          <p:spTgt spid="16896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8966"/>
                                        </p:tgtEl>
                                        <p:attrNameLst>
                                          <p:attrName>style.visibility</p:attrName>
                                        </p:attrNameLst>
                                      </p:cBhvr>
                                      <p:to>
                                        <p:strVal val="visible"/>
                                      </p:to>
                                    </p:set>
                                    <p:anim calcmode="lin" valueType="num">
                                      <p:cBhvr additive="base">
                                        <p:cTn id="11" dur="500" fill="hold"/>
                                        <p:tgtEl>
                                          <p:spTgt spid="168966"/>
                                        </p:tgtEl>
                                        <p:attrNameLst>
                                          <p:attrName>ppt_x</p:attrName>
                                        </p:attrNameLst>
                                      </p:cBhvr>
                                      <p:tavLst>
                                        <p:tav tm="0">
                                          <p:val>
                                            <p:strVal val="0-#ppt_w/2"/>
                                          </p:val>
                                        </p:tav>
                                        <p:tav tm="100000">
                                          <p:val>
                                            <p:strVal val="#ppt_x"/>
                                          </p:val>
                                        </p:tav>
                                      </p:tavLst>
                                    </p:anim>
                                    <p:anim calcmode="lin" valueType="num">
                                      <p:cBhvr additive="base">
                                        <p:cTn id="12" dur="500" fill="hold"/>
                                        <p:tgtEl>
                                          <p:spTgt spid="16896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68964">
                                            <p:txEl>
                                              <p:pRg st="0" end="0"/>
                                            </p:txEl>
                                          </p:spTgt>
                                        </p:tgtEl>
                                        <p:attrNameLst>
                                          <p:attrName>style.visibility</p:attrName>
                                        </p:attrNameLst>
                                      </p:cBhvr>
                                      <p:to>
                                        <p:strVal val="visible"/>
                                      </p:to>
                                    </p:set>
                                    <p:anim calcmode="lin" valueType="num">
                                      <p:cBhvr additive="base">
                                        <p:cTn id="17" dur="500" fill="hold"/>
                                        <p:tgtEl>
                                          <p:spTgt spid="16896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89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68964">
                                            <p:txEl>
                                              <p:pRg st="1" end="1"/>
                                            </p:txEl>
                                          </p:spTgt>
                                        </p:tgtEl>
                                        <p:attrNameLst>
                                          <p:attrName>style.visibility</p:attrName>
                                        </p:attrNameLst>
                                      </p:cBhvr>
                                      <p:to>
                                        <p:strVal val="visible"/>
                                      </p:to>
                                    </p:set>
                                    <p:anim calcmode="lin" valueType="num">
                                      <p:cBhvr additive="base">
                                        <p:cTn id="23" dur="500" fill="hold"/>
                                        <p:tgtEl>
                                          <p:spTgt spid="168964">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896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p:bldP spid="1689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9200" y="152400"/>
            <a:ext cx="7772400" cy="685800"/>
          </a:xfrm>
        </p:spPr>
        <p:txBody>
          <a:bodyPr/>
          <a:lstStyle/>
          <a:p>
            <a:r>
              <a:rPr lang="en-US" altLang="en-US" sz="3600" smtClean="0">
                <a:latin typeface="Arial Black" pitchFamily="34" charset="0"/>
                <a:cs typeface="Arial" charset="0"/>
              </a:rPr>
              <a:t>Definitions</a:t>
            </a:r>
          </a:p>
        </p:txBody>
      </p:sp>
      <p:sp>
        <p:nvSpPr>
          <p:cNvPr id="17411" name="Text Box 3"/>
          <p:cNvSpPr txBox="1">
            <a:spLocks noChangeArrowheads="1"/>
          </p:cNvSpPr>
          <p:nvPr/>
        </p:nvSpPr>
        <p:spPr bwMode="auto">
          <a:xfrm>
            <a:off x="1143000" y="6613525"/>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2292" name="Text Box 4"/>
          <p:cNvSpPr txBox="1">
            <a:spLocks noChangeArrowheads="1"/>
          </p:cNvSpPr>
          <p:nvPr/>
        </p:nvSpPr>
        <p:spPr bwMode="auto">
          <a:xfrm>
            <a:off x="63500" y="1225550"/>
            <a:ext cx="8839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
                <a:schemeClr val="tx2"/>
              </a:buClr>
              <a:buSzPct val="110000"/>
              <a:buFont typeface="Symbol" pitchFamily="18" charset="2"/>
              <a:buChar char="¨"/>
            </a:pPr>
            <a:r>
              <a:rPr lang="en-US" altLang="en-US" sz="2400">
                <a:latin typeface="Corbel" pitchFamily="34" charset="0"/>
              </a:rPr>
              <a:t>Subject Property: The property being analyzed or appraised</a:t>
            </a:r>
          </a:p>
          <a:p>
            <a:pPr>
              <a:spcBef>
                <a:spcPct val="0"/>
              </a:spcBef>
              <a:buClr>
                <a:schemeClr val="tx2"/>
              </a:buClr>
              <a:buSzPct val="110000"/>
              <a:buFont typeface="Wingdings" pitchFamily="2" charset="2"/>
              <a:buNone/>
            </a:pPr>
            <a:endParaRPr lang="en-US" altLang="en-US" sz="2400">
              <a:latin typeface="Corbel" pitchFamily="34" charset="0"/>
            </a:endParaRPr>
          </a:p>
          <a:p>
            <a:pPr>
              <a:spcBef>
                <a:spcPct val="0"/>
              </a:spcBef>
              <a:buClr>
                <a:schemeClr val="tx2"/>
              </a:buClr>
              <a:buSzPct val="110000"/>
              <a:buFont typeface="Symbol" pitchFamily="18" charset="2"/>
              <a:buChar char="¨"/>
            </a:pPr>
            <a:r>
              <a:rPr lang="en-US" altLang="en-US" sz="2400">
                <a:latin typeface="Corbel" pitchFamily="34" charset="0"/>
              </a:rPr>
              <a:t>Appraisal: A professional opinion and written report that is defensible and supported for a defined real estate value</a:t>
            </a:r>
          </a:p>
          <a:p>
            <a:pPr>
              <a:spcBef>
                <a:spcPct val="0"/>
              </a:spcBef>
              <a:buClr>
                <a:schemeClr val="tx2"/>
              </a:buClr>
              <a:buSzPct val="110000"/>
              <a:buFont typeface="Symbol" pitchFamily="18" charset="2"/>
              <a:buChar char="¨"/>
            </a:pPr>
            <a:endParaRPr lang="en-US" altLang="en-US" sz="2400">
              <a:latin typeface="Corbel" pitchFamily="34" charset="0"/>
            </a:endParaRPr>
          </a:p>
          <a:p>
            <a:pPr>
              <a:spcBef>
                <a:spcPct val="0"/>
              </a:spcBef>
              <a:buClr>
                <a:schemeClr val="tx2"/>
              </a:buClr>
              <a:buSzPct val="110000"/>
              <a:buFont typeface="Symbol" pitchFamily="18" charset="2"/>
              <a:buChar char="¨"/>
            </a:pPr>
            <a:r>
              <a:rPr lang="en-US" altLang="en-US" sz="2400">
                <a:latin typeface="Corbel" pitchFamily="34" charset="0"/>
                <a:cs typeface="Times New Roman" pitchFamily="18" charset="0"/>
              </a:rPr>
              <a:t>Cost: Either an estimate based on a bid or the actual cost of a parcel of land, building or component of these</a:t>
            </a:r>
          </a:p>
          <a:p>
            <a:pPr>
              <a:spcBef>
                <a:spcPct val="0"/>
              </a:spcBef>
              <a:buClr>
                <a:schemeClr val="tx2"/>
              </a:buClr>
              <a:buSzPct val="110000"/>
              <a:buFont typeface="Symbol" pitchFamily="18" charset="2"/>
              <a:buChar char="¨"/>
            </a:pPr>
            <a:endParaRPr lang="en-US" altLang="en-US" sz="2400">
              <a:latin typeface="Corbel" pitchFamily="34" charset="0"/>
              <a:cs typeface="Times New Roman" pitchFamily="18" charset="0"/>
            </a:endParaRPr>
          </a:p>
          <a:p>
            <a:pPr>
              <a:spcBef>
                <a:spcPct val="0"/>
              </a:spcBef>
              <a:buClr>
                <a:schemeClr val="tx2"/>
              </a:buClr>
              <a:buSzPct val="110000"/>
              <a:buFont typeface="Symbol" pitchFamily="18" charset="2"/>
              <a:buChar char="¨"/>
            </a:pPr>
            <a:r>
              <a:rPr lang="en-US" altLang="en-US" sz="2400">
                <a:latin typeface="Corbel" pitchFamily="34" charset="0"/>
                <a:cs typeface="Times New Roman" pitchFamily="18" charset="0"/>
              </a:rPr>
              <a:t>Reservation Price or Investment Value: The maximum price a buyer would pay or minimum price a seller would accept on a property of interest. </a:t>
            </a:r>
          </a:p>
          <a:p>
            <a:pPr>
              <a:spcBef>
                <a:spcPct val="0"/>
              </a:spcBef>
              <a:buClr>
                <a:schemeClr val="tx2"/>
              </a:buClr>
              <a:buSzPct val="110000"/>
              <a:buFont typeface="Symbol" pitchFamily="18" charset="2"/>
              <a:buChar char="¨"/>
            </a:pPr>
            <a:endParaRPr lang="en-US" altLang="en-US" sz="2400">
              <a:latin typeface="Corbel" pitchFamily="34" charset="0"/>
              <a:cs typeface="Times New Roman" pitchFamily="18" charset="0"/>
            </a:endParaRPr>
          </a:p>
          <a:p>
            <a:pPr>
              <a:spcBef>
                <a:spcPct val="0"/>
              </a:spcBef>
              <a:buClr>
                <a:schemeClr val="tx2"/>
              </a:buClr>
              <a:buSzPct val="110000"/>
              <a:buFont typeface="Symbol" pitchFamily="18" charset="2"/>
              <a:buChar char="¨"/>
            </a:pPr>
            <a:r>
              <a:rPr lang="en-US" altLang="en-US" sz="2400">
                <a:latin typeface="Corbel" pitchFamily="34" charset="0"/>
                <a:cs typeface="Times New Roman" pitchFamily="18" charset="0"/>
              </a:rPr>
              <a:t>Market Value: The highest price a willing buyer would pay and a willing seller would accept, both fully informed and without duress or unusual financing.</a:t>
            </a:r>
          </a:p>
        </p:txBody>
      </p:sp>
    </p:spTree>
    <p:extLst>
      <p:ext uri="{BB962C8B-B14F-4D97-AF65-F5344CB8AC3E}">
        <p14:creationId xmlns:p14="http://schemas.microsoft.com/office/powerpoint/2010/main" val="79606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anim calcmode="lin" valueType="num">
                                      <p:cBhvr additive="base">
                                        <p:cTn id="13" dur="500" fill="hold"/>
                                        <p:tgtEl>
                                          <p:spTgt spid="1229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292">
                                            <p:txEl>
                                              <p:pRg st="4" end="4"/>
                                            </p:txEl>
                                          </p:spTgt>
                                        </p:tgtEl>
                                        <p:attrNameLst>
                                          <p:attrName>style.visibility</p:attrName>
                                        </p:attrNameLst>
                                      </p:cBhvr>
                                      <p:to>
                                        <p:strVal val="visible"/>
                                      </p:to>
                                    </p:set>
                                    <p:anim calcmode="lin" valueType="num">
                                      <p:cBhvr additive="base">
                                        <p:cTn id="19" dur="500" fill="hold"/>
                                        <p:tgtEl>
                                          <p:spTgt spid="1229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292">
                                            <p:txEl>
                                              <p:pRg st="6" end="6"/>
                                            </p:txEl>
                                          </p:spTgt>
                                        </p:tgtEl>
                                        <p:attrNameLst>
                                          <p:attrName>style.visibility</p:attrName>
                                        </p:attrNameLst>
                                      </p:cBhvr>
                                      <p:to>
                                        <p:strVal val="visible"/>
                                      </p:to>
                                    </p:set>
                                    <p:anim calcmode="lin" valueType="num">
                                      <p:cBhvr additive="base">
                                        <p:cTn id="25" dur="500" fill="hold"/>
                                        <p:tgtEl>
                                          <p:spTgt spid="1229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292">
                                            <p:txEl>
                                              <p:pRg st="8" end="8"/>
                                            </p:txEl>
                                          </p:spTgt>
                                        </p:tgtEl>
                                        <p:attrNameLst>
                                          <p:attrName>style.visibility</p:attrName>
                                        </p:attrNameLst>
                                      </p:cBhvr>
                                      <p:to>
                                        <p:strVal val="visible"/>
                                      </p:to>
                                    </p:set>
                                    <p:anim calcmode="lin" valueType="num">
                                      <p:cBhvr additive="base">
                                        <p:cTn id="31" dur="500" fill="hold"/>
                                        <p:tgtEl>
                                          <p:spTgt spid="1229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19200" y="228600"/>
            <a:ext cx="7772400" cy="838200"/>
          </a:xfrm>
        </p:spPr>
        <p:txBody>
          <a:bodyPr/>
          <a:lstStyle/>
          <a:p>
            <a:pPr algn="ctr"/>
            <a:r>
              <a:rPr lang="en-US" altLang="en-US" sz="3600" smtClean="0">
                <a:latin typeface="Arial Black" pitchFamily="34" charset="0"/>
                <a:cs typeface="Arial" charset="0"/>
              </a:rPr>
              <a:t>Cash on Cash </a:t>
            </a:r>
          </a:p>
        </p:txBody>
      </p:sp>
      <p:sp>
        <p:nvSpPr>
          <p:cNvPr id="54275"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69988" name="Rectangle 4"/>
          <p:cNvSpPr>
            <a:spLocks noChangeArrowheads="1"/>
          </p:cNvSpPr>
          <p:nvPr/>
        </p:nvSpPr>
        <p:spPr bwMode="auto">
          <a:xfrm>
            <a:off x="1371600" y="3962400"/>
            <a:ext cx="7772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5000"/>
              <a:buFont typeface="Symbol" pitchFamily="18" charset="2"/>
              <a:buChar char="¨"/>
            </a:pPr>
            <a:r>
              <a:rPr lang="en-US" altLang="en-US" sz="2400">
                <a:latin typeface="Arial Black" pitchFamily="34" charset="0"/>
              </a:rPr>
              <a:t>Cash on Cash, is a crude but useful indicator of “going in” profitability of a property</a:t>
            </a:r>
          </a:p>
        </p:txBody>
      </p:sp>
      <p:sp>
        <p:nvSpPr>
          <p:cNvPr id="169989" name="Text Box 5"/>
          <p:cNvSpPr txBox="1">
            <a:spLocks noChangeArrowheads="1"/>
          </p:cNvSpPr>
          <p:nvPr/>
        </p:nvSpPr>
        <p:spPr bwMode="auto">
          <a:xfrm>
            <a:off x="1828800" y="1717675"/>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2400">
                <a:latin typeface="Times New Roman" pitchFamily="18" charset="0"/>
              </a:rPr>
              <a:t>Cash on Cash  =  -------------------------------</a:t>
            </a:r>
          </a:p>
        </p:txBody>
      </p:sp>
      <p:sp>
        <p:nvSpPr>
          <p:cNvPr id="169990" name="Text Box 6"/>
          <p:cNvSpPr txBox="1">
            <a:spLocks noChangeArrowheads="1"/>
          </p:cNvSpPr>
          <p:nvPr/>
        </p:nvSpPr>
        <p:spPr bwMode="auto">
          <a:xfrm>
            <a:off x="4343400" y="1327150"/>
            <a:ext cx="3368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400">
                <a:latin typeface="Times New Roman" pitchFamily="18" charset="0"/>
              </a:rPr>
              <a:t>Before Tax Cash Flow</a:t>
            </a:r>
          </a:p>
          <a:p>
            <a:pPr algn="ctr">
              <a:spcBef>
                <a:spcPct val="0"/>
              </a:spcBef>
              <a:buClrTx/>
              <a:buFontTx/>
              <a:buNone/>
            </a:pPr>
            <a:endParaRPr lang="en-US" altLang="en-US" sz="2400">
              <a:latin typeface="Times New Roman" pitchFamily="18" charset="0"/>
            </a:endParaRPr>
          </a:p>
          <a:p>
            <a:pPr algn="ctr">
              <a:spcBef>
                <a:spcPct val="0"/>
              </a:spcBef>
              <a:buClrTx/>
              <a:buFontTx/>
              <a:buNone/>
            </a:pPr>
            <a:r>
              <a:rPr lang="en-US" altLang="en-US" sz="2400">
                <a:latin typeface="Times New Roman" pitchFamily="18" charset="0"/>
              </a:rPr>
              <a:t>Cash Equity*</a:t>
            </a:r>
          </a:p>
        </p:txBody>
      </p:sp>
      <p:sp>
        <p:nvSpPr>
          <p:cNvPr id="169991" name="Text Box 7"/>
          <p:cNvSpPr txBox="1">
            <a:spLocks noChangeArrowheads="1"/>
          </p:cNvSpPr>
          <p:nvPr/>
        </p:nvSpPr>
        <p:spPr bwMode="auto">
          <a:xfrm>
            <a:off x="4419600" y="2743200"/>
            <a:ext cx="4724400"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nSpc>
                <a:spcPct val="95000"/>
              </a:lnSpc>
              <a:spcBef>
                <a:spcPct val="0"/>
              </a:spcBef>
              <a:buClrTx/>
              <a:buFontTx/>
              <a:buNone/>
            </a:pPr>
            <a:r>
              <a:rPr lang="en-US" altLang="en-US" sz="2400">
                <a:latin typeface="Times New Roman" pitchFamily="18" charset="0"/>
              </a:rPr>
              <a:t>* Cash Equity = Purchase price</a:t>
            </a:r>
          </a:p>
          <a:p>
            <a:pPr>
              <a:lnSpc>
                <a:spcPct val="95000"/>
              </a:lnSpc>
              <a:spcBef>
                <a:spcPct val="0"/>
              </a:spcBef>
              <a:buClrTx/>
              <a:buFontTx/>
              <a:buNone/>
            </a:pPr>
            <a:r>
              <a:rPr lang="en-US" altLang="en-US" sz="2400">
                <a:latin typeface="Times New Roman" pitchFamily="18" charset="0"/>
              </a:rPr>
              <a:t>		- Mortgage</a:t>
            </a:r>
          </a:p>
          <a:p>
            <a:pPr>
              <a:lnSpc>
                <a:spcPct val="95000"/>
              </a:lnSpc>
              <a:spcBef>
                <a:spcPct val="0"/>
              </a:spcBef>
              <a:buClrTx/>
              <a:buFontTx/>
              <a:buNone/>
            </a:pPr>
            <a:r>
              <a:rPr lang="en-US" altLang="en-US" sz="2400">
                <a:latin typeface="Times New Roman" pitchFamily="18" charset="0"/>
              </a:rPr>
              <a:t>		+ points </a:t>
            </a:r>
          </a:p>
        </p:txBody>
      </p:sp>
    </p:spTree>
    <p:extLst>
      <p:ext uri="{BB962C8B-B14F-4D97-AF65-F5344CB8AC3E}">
        <p14:creationId xmlns:p14="http://schemas.microsoft.com/office/powerpoint/2010/main" val="3318613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 calcmode="lin" valueType="num">
                                      <p:cBhvr additive="base">
                                        <p:cTn id="7" dur="500" fill="hold"/>
                                        <p:tgtEl>
                                          <p:spTgt spid="169989"/>
                                        </p:tgtEl>
                                        <p:attrNameLst>
                                          <p:attrName>ppt_x</p:attrName>
                                        </p:attrNameLst>
                                      </p:cBhvr>
                                      <p:tavLst>
                                        <p:tav tm="0">
                                          <p:val>
                                            <p:strVal val="0-#ppt_w/2"/>
                                          </p:val>
                                        </p:tav>
                                        <p:tav tm="100000">
                                          <p:val>
                                            <p:strVal val="#ppt_x"/>
                                          </p:val>
                                        </p:tav>
                                      </p:tavLst>
                                    </p:anim>
                                    <p:anim calcmode="lin" valueType="num">
                                      <p:cBhvr additive="base">
                                        <p:cTn id="8" dur="500" fill="hold"/>
                                        <p:tgtEl>
                                          <p:spTgt spid="16998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9990"/>
                                        </p:tgtEl>
                                        <p:attrNameLst>
                                          <p:attrName>style.visibility</p:attrName>
                                        </p:attrNameLst>
                                      </p:cBhvr>
                                      <p:to>
                                        <p:strVal val="visible"/>
                                      </p:to>
                                    </p:set>
                                    <p:anim calcmode="lin" valueType="num">
                                      <p:cBhvr additive="base">
                                        <p:cTn id="11" dur="500" fill="hold"/>
                                        <p:tgtEl>
                                          <p:spTgt spid="169990"/>
                                        </p:tgtEl>
                                        <p:attrNameLst>
                                          <p:attrName>ppt_x</p:attrName>
                                        </p:attrNameLst>
                                      </p:cBhvr>
                                      <p:tavLst>
                                        <p:tav tm="0">
                                          <p:val>
                                            <p:strVal val="0-#ppt_w/2"/>
                                          </p:val>
                                        </p:tav>
                                        <p:tav tm="100000">
                                          <p:val>
                                            <p:strVal val="#ppt_x"/>
                                          </p:val>
                                        </p:tav>
                                      </p:tavLst>
                                    </p:anim>
                                    <p:anim calcmode="lin" valueType="num">
                                      <p:cBhvr additive="base">
                                        <p:cTn id="12" dur="500" fill="hold"/>
                                        <p:tgtEl>
                                          <p:spTgt spid="16999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9991"/>
                                        </p:tgtEl>
                                        <p:attrNameLst>
                                          <p:attrName>style.visibility</p:attrName>
                                        </p:attrNameLst>
                                      </p:cBhvr>
                                      <p:to>
                                        <p:strVal val="visible"/>
                                      </p:to>
                                    </p:set>
                                    <p:anim calcmode="lin" valueType="num">
                                      <p:cBhvr additive="base">
                                        <p:cTn id="15" dur="500" fill="hold"/>
                                        <p:tgtEl>
                                          <p:spTgt spid="169991"/>
                                        </p:tgtEl>
                                        <p:attrNameLst>
                                          <p:attrName>ppt_x</p:attrName>
                                        </p:attrNameLst>
                                      </p:cBhvr>
                                      <p:tavLst>
                                        <p:tav tm="0">
                                          <p:val>
                                            <p:strVal val="0-#ppt_w/2"/>
                                          </p:val>
                                        </p:tav>
                                        <p:tav tm="100000">
                                          <p:val>
                                            <p:strVal val="#ppt_x"/>
                                          </p:val>
                                        </p:tav>
                                      </p:tavLst>
                                    </p:anim>
                                    <p:anim calcmode="lin" valueType="num">
                                      <p:cBhvr additive="base">
                                        <p:cTn id="16" dur="500" fill="hold"/>
                                        <p:tgtEl>
                                          <p:spTgt spid="169991"/>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169988">
                                            <p:txEl>
                                              <p:pRg st="0" end="0"/>
                                            </p:txEl>
                                          </p:spTgt>
                                        </p:tgtEl>
                                        <p:attrNameLst>
                                          <p:attrName>style.visibility</p:attrName>
                                        </p:attrNameLst>
                                      </p:cBhvr>
                                      <p:to>
                                        <p:strVal val="visible"/>
                                      </p:to>
                                    </p:set>
                                    <p:anim calcmode="lin" valueType="num">
                                      <p:cBhvr additive="base">
                                        <p:cTn id="21" dur="500" fill="hold"/>
                                        <p:tgtEl>
                                          <p:spTgt spid="169988">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998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p:bldP spid="169990" grpId="0"/>
      <p:bldP spid="16999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838200"/>
            <a:ext cx="7772400" cy="838200"/>
          </a:xfrm>
        </p:spPr>
        <p:txBody>
          <a:bodyPr/>
          <a:lstStyle/>
          <a:p>
            <a:pPr algn="ctr"/>
            <a:r>
              <a:rPr lang="en-US" altLang="en-US" sz="3600" smtClean="0">
                <a:latin typeface="Arial Black" pitchFamily="34" charset="0"/>
                <a:cs typeface="Arial" charset="0"/>
              </a:rPr>
              <a:t>Going In Cap Rate</a:t>
            </a:r>
            <a:br>
              <a:rPr lang="en-US" altLang="en-US" sz="3600" smtClean="0">
                <a:latin typeface="Arial Black" pitchFamily="34" charset="0"/>
                <a:cs typeface="Arial" charset="0"/>
              </a:rPr>
            </a:br>
            <a:r>
              <a:rPr lang="en-US" altLang="en-US" sz="3600" smtClean="0">
                <a:latin typeface="Arial Black" pitchFamily="34" charset="0"/>
                <a:cs typeface="Arial" charset="0"/>
              </a:rPr>
              <a:t>or</a:t>
            </a:r>
            <a:br>
              <a:rPr lang="en-US" altLang="en-US" sz="3600" smtClean="0">
                <a:latin typeface="Arial Black" pitchFamily="34" charset="0"/>
                <a:cs typeface="Arial" charset="0"/>
              </a:rPr>
            </a:br>
            <a:r>
              <a:rPr lang="en-US" altLang="en-US" sz="3600" smtClean="0">
                <a:latin typeface="Arial Black" pitchFamily="34" charset="0"/>
                <a:cs typeface="Arial" charset="0"/>
              </a:rPr>
              <a:t>Return on Asset</a:t>
            </a:r>
          </a:p>
        </p:txBody>
      </p:sp>
      <p:sp>
        <p:nvSpPr>
          <p:cNvPr id="55299"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72036" name="Rectangle 4"/>
          <p:cNvSpPr>
            <a:spLocks noChangeArrowheads="1"/>
          </p:cNvSpPr>
          <p:nvPr/>
        </p:nvSpPr>
        <p:spPr bwMode="auto">
          <a:xfrm>
            <a:off x="457200" y="4038600"/>
            <a:ext cx="8458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5000"/>
              <a:buFont typeface="Symbol" pitchFamily="18" charset="2"/>
              <a:buChar char="¨"/>
            </a:pPr>
            <a:r>
              <a:rPr lang="en-US" altLang="en-US" sz="2400">
                <a:latin typeface="Arial Black" pitchFamily="34" charset="0"/>
              </a:rPr>
              <a:t>The return on asset, also known as “cap rate”</a:t>
            </a:r>
          </a:p>
          <a:p>
            <a:pPr>
              <a:spcBef>
                <a:spcPct val="40000"/>
              </a:spcBef>
              <a:buClr>
                <a:schemeClr val="tx2"/>
              </a:buClr>
              <a:buSzPct val="95000"/>
              <a:buFont typeface="Symbol" pitchFamily="18" charset="2"/>
              <a:buChar char="¨"/>
            </a:pPr>
            <a:r>
              <a:rPr lang="en-US" altLang="en-US" sz="2400">
                <a:latin typeface="Arial Black" pitchFamily="34" charset="0"/>
              </a:rPr>
              <a:t>Used to determine ability of property to carry debt as well as a measure of overall returns</a:t>
            </a:r>
          </a:p>
          <a:p>
            <a:pPr>
              <a:spcBef>
                <a:spcPct val="40000"/>
              </a:spcBef>
              <a:buClr>
                <a:schemeClr val="tx2"/>
              </a:buClr>
              <a:buFont typeface="Wingdings" pitchFamily="2" charset="2"/>
              <a:buChar char="ü"/>
            </a:pPr>
            <a:endParaRPr lang="en-US" altLang="en-US" sz="2400">
              <a:latin typeface="Arial Black" pitchFamily="34" charset="0"/>
            </a:endParaRPr>
          </a:p>
        </p:txBody>
      </p:sp>
      <p:sp>
        <p:nvSpPr>
          <p:cNvPr id="172037" name="Text Box 5"/>
          <p:cNvSpPr txBox="1">
            <a:spLocks noChangeArrowheads="1"/>
          </p:cNvSpPr>
          <p:nvPr/>
        </p:nvSpPr>
        <p:spPr bwMode="auto">
          <a:xfrm>
            <a:off x="1447800" y="2971800"/>
            <a:ext cx="6586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2400">
                <a:latin typeface="Times New Roman" pitchFamily="18" charset="0"/>
              </a:rPr>
              <a:t>Return on Asset  =  ---------------------------------------</a:t>
            </a:r>
          </a:p>
        </p:txBody>
      </p:sp>
      <p:sp>
        <p:nvSpPr>
          <p:cNvPr id="172038" name="Text Box 6"/>
          <p:cNvSpPr txBox="1">
            <a:spLocks noChangeArrowheads="1"/>
          </p:cNvSpPr>
          <p:nvPr/>
        </p:nvSpPr>
        <p:spPr bwMode="auto">
          <a:xfrm>
            <a:off x="4419600" y="2590800"/>
            <a:ext cx="31194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400">
                <a:latin typeface="Times New Roman" pitchFamily="18" charset="0"/>
              </a:rPr>
              <a:t>Net Operating Income</a:t>
            </a:r>
          </a:p>
          <a:p>
            <a:pPr algn="ctr">
              <a:spcBef>
                <a:spcPct val="0"/>
              </a:spcBef>
              <a:buClrTx/>
              <a:buFontTx/>
              <a:buNone/>
            </a:pPr>
            <a:endParaRPr lang="en-US" altLang="en-US" sz="2400">
              <a:latin typeface="Times New Roman" pitchFamily="18" charset="0"/>
            </a:endParaRPr>
          </a:p>
          <a:p>
            <a:pPr algn="ctr">
              <a:spcBef>
                <a:spcPct val="0"/>
              </a:spcBef>
              <a:buClrTx/>
              <a:buFontTx/>
              <a:buNone/>
            </a:pPr>
            <a:r>
              <a:rPr lang="en-US" altLang="en-US" sz="2400">
                <a:latin typeface="Times New Roman" pitchFamily="18" charset="0"/>
              </a:rPr>
              <a:t>Purchase Price or Value</a:t>
            </a:r>
          </a:p>
        </p:txBody>
      </p:sp>
    </p:spTree>
    <p:extLst>
      <p:ext uri="{BB962C8B-B14F-4D97-AF65-F5344CB8AC3E}">
        <p14:creationId xmlns:p14="http://schemas.microsoft.com/office/powerpoint/2010/main" val="3760283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037"/>
                                        </p:tgtEl>
                                        <p:attrNameLst>
                                          <p:attrName>style.visibility</p:attrName>
                                        </p:attrNameLst>
                                      </p:cBhvr>
                                      <p:to>
                                        <p:strVal val="visible"/>
                                      </p:to>
                                    </p:set>
                                    <p:anim calcmode="lin" valueType="num">
                                      <p:cBhvr additive="base">
                                        <p:cTn id="7" dur="500" fill="hold"/>
                                        <p:tgtEl>
                                          <p:spTgt spid="172037"/>
                                        </p:tgtEl>
                                        <p:attrNameLst>
                                          <p:attrName>ppt_x</p:attrName>
                                        </p:attrNameLst>
                                      </p:cBhvr>
                                      <p:tavLst>
                                        <p:tav tm="0">
                                          <p:val>
                                            <p:strVal val="0-#ppt_w/2"/>
                                          </p:val>
                                        </p:tav>
                                        <p:tav tm="100000">
                                          <p:val>
                                            <p:strVal val="#ppt_x"/>
                                          </p:val>
                                        </p:tav>
                                      </p:tavLst>
                                    </p:anim>
                                    <p:anim calcmode="lin" valueType="num">
                                      <p:cBhvr additive="base">
                                        <p:cTn id="8" dur="500" fill="hold"/>
                                        <p:tgtEl>
                                          <p:spTgt spid="1720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2038"/>
                                        </p:tgtEl>
                                        <p:attrNameLst>
                                          <p:attrName>style.visibility</p:attrName>
                                        </p:attrNameLst>
                                      </p:cBhvr>
                                      <p:to>
                                        <p:strVal val="visible"/>
                                      </p:to>
                                    </p:set>
                                    <p:anim calcmode="lin" valueType="num">
                                      <p:cBhvr additive="base">
                                        <p:cTn id="11" dur="500" fill="hold"/>
                                        <p:tgtEl>
                                          <p:spTgt spid="172038"/>
                                        </p:tgtEl>
                                        <p:attrNameLst>
                                          <p:attrName>ppt_x</p:attrName>
                                        </p:attrNameLst>
                                      </p:cBhvr>
                                      <p:tavLst>
                                        <p:tav tm="0">
                                          <p:val>
                                            <p:strVal val="0-#ppt_w/2"/>
                                          </p:val>
                                        </p:tav>
                                        <p:tav tm="100000">
                                          <p:val>
                                            <p:strVal val="#ppt_x"/>
                                          </p:val>
                                        </p:tav>
                                      </p:tavLst>
                                    </p:anim>
                                    <p:anim calcmode="lin" valueType="num">
                                      <p:cBhvr additive="base">
                                        <p:cTn id="12" dur="500" fill="hold"/>
                                        <p:tgtEl>
                                          <p:spTgt spid="17203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72036">
                                            <p:txEl>
                                              <p:pRg st="0" end="0"/>
                                            </p:txEl>
                                          </p:spTgt>
                                        </p:tgtEl>
                                        <p:attrNameLst>
                                          <p:attrName>style.visibility</p:attrName>
                                        </p:attrNameLst>
                                      </p:cBhvr>
                                      <p:to>
                                        <p:strVal val="visible"/>
                                      </p:to>
                                    </p:set>
                                    <p:anim calcmode="lin" valueType="num">
                                      <p:cBhvr additive="base">
                                        <p:cTn id="17" dur="500" fill="hold"/>
                                        <p:tgtEl>
                                          <p:spTgt spid="172036">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20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72036">
                                            <p:txEl>
                                              <p:pRg st="1" end="1"/>
                                            </p:txEl>
                                          </p:spTgt>
                                        </p:tgtEl>
                                        <p:attrNameLst>
                                          <p:attrName>style.visibility</p:attrName>
                                        </p:attrNameLst>
                                      </p:cBhvr>
                                      <p:to>
                                        <p:strVal val="visible"/>
                                      </p:to>
                                    </p:set>
                                    <p:anim calcmode="lin" valueType="num">
                                      <p:cBhvr additive="base">
                                        <p:cTn id="23" dur="500" fill="hold"/>
                                        <p:tgtEl>
                                          <p:spTgt spid="17203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203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p:bldP spid="1720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0488" y="38100"/>
            <a:ext cx="7772400" cy="838200"/>
          </a:xfrm>
        </p:spPr>
        <p:txBody>
          <a:bodyPr/>
          <a:lstStyle/>
          <a:p>
            <a:pPr algn="ctr"/>
            <a:r>
              <a:rPr lang="en-US" altLang="en-US" sz="3600" smtClean="0">
                <a:latin typeface="Arial Black" pitchFamily="34" charset="0"/>
                <a:cs typeface="Arial" charset="0"/>
              </a:rPr>
              <a:t>Back to Value</a:t>
            </a:r>
            <a:r>
              <a:rPr lang="en-US" altLang="en-US" sz="2800" smtClean="0">
                <a:latin typeface="Arial Black" pitchFamily="34" charset="0"/>
                <a:cs typeface="Arial" charset="0"/>
              </a:rPr>
              <a:t> </a:t>
            </a:r>
          </a:p>
        </p:txBody>
      </p:sp>
      <p:sp>
        <p:nvSpPr>
          <p:cNvPr id="56323"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73060" name="Rectangle 4"/>
          <p:cNvSpPr>
            <a:spLocks noChangeArrowheads="1"/>
          </p:cNvSpPr>
          <p:nvPr/>
        </p:nvSpPr>
        <p:spPr bwMode="auto">
          <a:xfrm>
            <a:off x="1219200" y="31242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5000"/>
              <a:buFont typeface="Symbol" pitchFamily="18" charset="2"/>
              <a:buChar char="¨"/>
            </a:pPr>
            <a:r>
              <a:rPr lang="en-US" altLang="en-US" sz="2400">
                <a:latin typeface="Arial Black" pitchFamily="34" charset="0"/>
              </a:rPr>
              <a:t>Here cap rate is the “market cap rate”</a:t>
            </a:r>
          </a:p>
          <a:p>
            <a:pPr>
              <a:spcBef>
                <a:spcPct val="40000"/>
              </a:spcBef>
              <a:buClr>
                <a:schemeClr val="tx2"/>
              </a:buClr>
              <a:buSzPct val="95000"/>
              <a:buFont typeface="Symbol" pitchFamily="18" charset="2"/>
              <a:buChar char="¨"/>
            </a:pPr>
            <a:r>
              <a:rPr lang="en-US" altLang="en-US" sz="2400">
                <a:latin typeface="Arial Black" pitchFamily="34" charset="0"/>
              </a:rPr>
              <a:t>The market cap rate reflects the returns required for similar property:</a:t>
            </a:r>
          </a:p>
          <a:p>
            <a:pPr lvl="1">
              <a:spcBef>
                <a:spcPct val="40000"/>
              </a:spcBef>
              <a:buClr>
                <a:schemeClr val="tx2"/>
              </a:buClr>
              <a:buFont typeface="Wingdings" pitchFamily="2" charset="2"/>
              <a:buChar char="§"/>
            </a:pPr>
            <a:r>
              <a:rPr lang="en-US" altLang="en-US" sz="2400">
                <a:latin typeface="Arial Black" pitchFamily="34" charset="0"/>
              </a:rPr>
              <a:t>Similar risk</a:t>
            </a:r>
          </a:p>
          <a:p>
            <a:pPr lvl="1">
              <a:spcBef>
                <a:spcPct val="40000"/>
              </a:spcBef>
              <a:buClr>
                <a:schemeClr val="tx2"/>
              </a:buClr>
              <a:buFont typeface="Wingdings" pitchFamily="2" charset="2"/>
              <a:buChar char="§"/>
            </a:pPr>
            <a:r>
              <a:rPr lang="en-US" altLang="en-US" sz="2400">
                <a:latin typeface="Arial Black" pitchFamily="34" charset="0"/>
              </a:rPr>
              <a:t>Similar growth prospects</a:t>
            </a:r>
          </a:p>
          <a:p>
            <a:pPr>
              <a:spcBef>
                <a:spcPct val="40000"/>
              </a:spcBef>
              <a:buClr>
                <a:schemeClr val="tx2"/>
              </a:buClr>
              <a:buFont typeface="Wingdings" pitchFamily="2" charset="2"/>
              <a:buChar char="ü"/>
            </a:pPr>
            <a:endParaRPr lang="en-US" altLang="en-US" sz="2400">
              <a:latin typeface="Tahoma" pitchFamily="34" charset="0"/>
            </a:endParaRPr>
          </a:p>
          <a:p>
            <a:pPr>
              <a:spcBef>
                <a:spcPct val="40000"/>
              </a:spcBef>
              <a:buClr>
                <a:schemeClr val="tx2"/>
              </a:buClr>
              <a:buFont typeface="Wingdings" pitchFamily="2" charset="2"/>
              <a:buChar char="ü"/>
            </a:pPr>
            <a:endParaRPr lang="en-US" altLang="en-US" sz="2400">
              <a:latin typeface="Tahoma" pitchFamily="34" charset="0"/>
            </a:endParaRPr>
          </a:p>
        </p:txBody>
      </p:sp>
      <p:sp>
        <p:nvSpPr>
          <p:cNvPr id="173061" name="Text Box 5"/>
          <p:cNvSpPr txBox="1">
            <a:spLocks noChangeArrowheads="1"/>
          </p:cNvSpPr>
          <p:nvPr/>
        </p:nvSpPr>
        <p:spPr bwMode="auto">
          <a:xfrm>
            <a:off x="2600325" y="1717675"/>
            <a:ext cx="4410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2400">
                <a:latin typeface="Times New Roman" pitchFamily="18" charset="0"/>
              </a:rPr>
              <a:t>Value   =  -----------------------------</a:t>
            </a:r>
          </a:p>
        </p:txBody>
      </p:sp>
      <p:sp>
        <p:nvSpPr>
          <p:cNvPr id="173062" name="Text Box 6"/>
          <p:cNvSpPr txBox="1">
            <a:spLocks noChangeArrowheads="1"/>
          </p:cNvSpPr>
          <p:nvPr/>
        </p:nvSpPr>
        <p:spPr bwMode="auto">
          <a:xfrm>
            <a:off x="3976688" y="1327150"/>
            <a:ext cx="290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400">
                <a:latin typeface="Times New Roman" pitchFamily="18" charset="0"/>
              </a:rPr>
              <a:t>Net Operating Income</a:t>
            </a:r>
          </a:p>
          <a:p>
            <a:pPr algn="ctr">
              <a:spcBef>
                <a:spcPct val="0"/>
              </a:spcBef>
              <a:buClrTx/>
              <a:buFontTx/>
              <a:buNone/>
            </a:pPr>
            <a:endParaRPr lang="en-US" altLang="en-US" sz="2400">
              <a:latin typeface="Times New Roman" pitchFamily="18" charset="0"/>
            </a:endParaRPr>
          </a:p>
          <a:p>
            <a:pPr algn="ctr">
              <a:spcBef>
                <a:spcPct val="0"/>
              </a:spcBef>
              <a:buClrTx/>
              <a:buFontTx/>
              <a:buNone/>
            </a:pPr>
            <a:r>
              <a:rPr lang="en-US" altLang="en-US" sz="2400">
                <a:latin typeface="Times New Roman" pitchFamily="18" charset="0"/>
              </a:rPr>
              <a:t>Cap Rate</a:t>
            </a:r>
          </a:p>
        </p:txBody>
      </p:sp>
    </p:spTree>
    <p:extLst>
      <p:ext uri="{BB962C8B-B14F-4D97-AF65-F5344CB8AC3E}">
        <p14:creationId xmlns:p14="http://schemas.microsoft.com/office/powerpoint/2010/main" val="2754430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3061"/>
                                        </p:tgtEl>
                                        <p:attrNameLst>
                                          <p:attrName>style.visibility</p:attrName>
                                        </p:attrNameLst>
                                      </p:cBhvr>
                                      <p:to>
                                        <p:strVal val="visible"/>
                                      </p:to>
                                    </p:set>
                                    <p:anim calcmode="lin" valueType="num">
                                      <p:cBhvr additive="base">
                                        <p:cTn id="7" dur="500" fill="hold"/>
                                        <p:tgtEl>
                                          <p:spTgt spid="173061"/>
                                        </p:tgtEl>
                                        <p:attrNameLst>
                                          <p:attrName>ppt_x</p:attrName>
                                        </p:attrNameLst>
                                      </p:cBhvr>
                                      <p:tavLst>
                                        <p:tav tm="0">
                                          <p:val>
                                            <p:strVal val="0-#ppt_w/2"/>
                                          </p:val>
                                        </p:tav>
                                        <p:tav tm="100000">
                                          <p:val>
                                            <p:strVal val="#ppt_x"/>
                                          </p:val>
                                        </p:tav>
                                      </p:tavLst>
                                    </p:anim>
                                    <p:anim calcmode="lin" valueType="num">
                                      <p:cBhvr additive="base">
                                        <p:cTn id="8" dur="500" fill="hold"/>
                                        <p:tgtEl>
                                          <p:spTgt spid="1730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3062"/>
                                        </p:tgtEl>
                                        <p:attrNameLst>
                                          <p:attrName>style.visibility</p:attrName>
                                        </p:attrNameLst>
                                      </p:cBhvr>
                                      <p:to>
                                        <p:strVal val="visible"/>
                                      </p:to>
                                    </p:set>
                                    <p:anim calcmode="lin" valueType="num">
                                      <p:cBhvr additive="base">
                                        <p:cTn id="11" dur="500" fill="hold"/>
                                        <p:tgtEl>
                                          <p:spTgt spid="173062"/>
                                        </p:tgtEl>
                                        <p:attrNameLst>
                                          <p:attrName>ppt_x</p:attrName>
                                        </p:attrNameLst>
                                      </p:cBhvr>
                                      <p:tavLst>
                                        <p:tav tm="0">
                                          <p:val>
                                            <p:strVal val="0-#ppt_w/2"/>
                                          </p:val>
                                        </p:tav>
                                        <p:tav tm="100000">
                                          <p:val>
                                            <p:strVal val="#ppt_x"/>
                                          </p:val>
                                        </p:tav>
                                      </p:tavLst>
                                    </p:anim>
                                    <p:anim calcmode="lin" valueType="num">
                                      <p:cBhvr additive="base">
                                        <p:cTn id="12" dur="500" fill="hold"/>
                                        <p:tgtEl>
                                          <p:spTgt spid="17306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73060">
                                            <p:txEl>
                                              <p:pRg st="0" end="0"/>
                                            </p:txEl>
                                          </p:spTgt>
                                        </p:tgtEl>
                                        <p:attrNameLst>
                                          <p:attrName>style.visibility</p:attrName>
                                        </p:attrNameLst>
                                      </p:cBhvr>
                                      <p:to>
                                        <p:strVal val="visible"/>
                                      </p:to>
                                    </p:set>
                                    <p:anim calcmode="lin" valueType="num">
                                      <p:cBhvr additive="base">
                                        <p:cTn id="17" dur="500" fill="hold"/>
                                        <p:tgtEl>
                                          <p:spTgt spid="173060">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30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73060">
                                            <p:txEl>
                                              <p:pRg st="1" end="1"/>
                                            </p:txEl>
                                          </p:spTgt>
                                        </p:tgtEl>
                                        <p:attrNameLst>
                                          <p:attrName>style.visibility</p:attrName>
                                        </p:attrNameLst>
                                      </p:cBhvr>
                                      <p:to>
                                        <p:strVal val="visible"/>
                                      </p:to>
                                    </p:set>
                                    <p:anim calcmode="lin" valueType="num">
                                      <p:cBhvr additive="base">
                                        <p:cTn id="23" dur="500" fill="hold"/>
                                        <p:tgtEl>
                                          <p:spTgt spid="173060">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30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73060">
                                            <p:txEl>
                                              <p:pRg st="2" end="2"/>
                                            </p:txEl>
                                          </p:spTgt>
                                        </p:tgtEl>
                                        <p:attrNameLst>
                                          <p:attrName>style.visibility</p:attrName>
                                        </p:attrNameLst>
                                      </p:cBhvr>
                                      <p:to>
                                        <p:strVal val="visible"/>
                                      </p:to>
                                    </p:set>
                                    <p:anim calcmode="lin" valueType="num">
                                      <p:cBhvr additive="base">
                                        <p:cTn id="29" dur="500" fill="hold"/>
                                        <p:tgtEl>
                                          <p:spTgt spid="173060">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730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73060">
                                            <p:txEl>
                                              <p:pRg st="3" end="3"/>
                                            </p:txEl>
                                          </p:spTgt>
                                        </p:tgtEl>
                                        <p:attrNameLst>
                                          <p:attrName>style.visibility</p:attrName>
                                        </p:attrNameLst>
                                      </p:cBhvr>
                                      <p:to>
                                        <p:strVal val="visible"/>
                                      </p:to>
                                    </p:set>
                                    <p:anim calcmode="lin" valueType="num">
                                      <p:cBhvr additive="base">
                                        <p:cTn id="35" dur="500" fill="hold"/>
                                        <p:tgtEl>
                                          <p:spTgt spid="173060">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7306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p:bldP spid="17306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p:txBody>
          <a:bodyPr/>
          <a:lstStyle/>
          <a:p>
            <a:pPr lvl="1">
              <a:buFontTx/>
              <a:buNone/>
            </a:pPr>
            <a:r>
              <a:rPr lang="en-US" altLang="en-US" b="1" i="1" smtClean="0">
                <a:solidFill>
                  <a:srgbClr val="0070C0"/>
                </a:solidFill>
                <a:latin typeface="Arial" charset="0"/>
                <a:cs typeface="Arial" charset="0"/>
              </a:rPr>
              <a:t>Before we get the cap rate</a:t>
            </a:r>
          </a:p>
          <a:p>
            <a:pPr lvl="1">
              <a:buFontTx/>
              <a:buNone/>
            </a:pPr>
            <a:r>
              <a:rPr lang="en-US" altLang="en-US" b="1" i="1" smtClean="0">
                <a:solidFill>
                  <a:srgbClr val="0070C0"/>
                </a:solidFill>
                <a:latin typeface="Arial" charset="0"/>
                <a:cs typeface="Arial" charset="0"/>
              </a:rPr>
              <a:t>WHERE DO DISCOUNT RATES, the Y, the required rate of return COME FROM?...</a:t>
            </a:r>
            <a:endParaRPr lang="en-US" altLang="en-US" i="1" smtClean="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2512725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990600"/>
            <a:ext cx="7848600" cy="1981200"/>
          </a:xfrm>
        </p:spPr>
        <p:txBody>
          <a:bodyPr/>
          <a:lstStyle/>
          <a:p>
            <a:r>
              <a:rPr lang="en-US" altLang="en-US" i="1" smtClean="0">
                <a:latin typeface="Arial" charset="0"/>
                <a:cs typeface="Arial" charset="0"/>
              </a:rPr>
              <a:t>Broad Answer: </a:t>
            </a:r>
            <a:br>
              <a:rPr lang="en-US" altLang="en-US" i="1" smtClean="0">
                <a:latin typeface="Arial" charset="0"/>
                <a:cs typeface="Arial" charset="0"/>
              </a:rPr>
            </a:br>
            <a:r>
              <a:rPr lang="en-US" altLang="en-US" i="1" u="sng" smtClean="0">
                <a:latin typeface="Arial" charset="0"/>
                <a:cs typeface="Arial" charset="0"/>
              </a:rPr>
              <a:t>THE CAPITAL MARKETS</a:t>
            </a:r>
            <a:endParaRPr lang="en-US" altLang="en-US" i="1" smtClean="0">
              <a:latin typeface="Courier New" pitchFamily="49" charset="0"/>
              <a:cs typeface="Courier New" pitchFamily="49" charset="0"/>
            </a:endParaRPr>
          </a:p>
        </p:txBody>
      </p:sp>
      <p:sp>
        <p:nvSpPr>
          <p:cNvPr id="58371" name="Rectangle 3"/>
          <p:cNvSpPr>
            <a:spLocks noGrp="1" noChangeArrowheads="1"/>
          </p:cNvSpPr>
          <p:nvPr>
            <p:ph type="body" idx="1"/>
          </p:nvPr>
        </p:nvSpPr>
        <p:spPr>
          <a:xfrm>
            <a:off x="0" y="3048000"/>
            <a:ext cx="8229600" cy="2001838"/>
          </a:xfrm>
        </p:spPr>
        <p:txBody>
          <a:bodyPr/>
          <a:lstStyle/>
          <a:p>
            <a:pPr lvl="1">
              <a:buFontTx/>
              <a:buNone/>
            </a:pPr>
            <a:r>
              <a:rPr lang="en-US" altLang="en-US" i="1" smtClean="0">
                <a:latin typeface="Arial" charset="0"/>
                <a:cs typeface="Arial" charset="0"/>
              </a:rPr>
              <a:t>That is, competing investment opportunities.</a:t>
            </a:r>
            <a:endParaRPr lang="en-US" altLang="en-US" i="1" smtClean="0">
              <a:latin typeface="Courier New" pitchFamily="49" charset="0"/>
              <a:cs typeface="Courier New" pitchFamily="49" charset="0"/>
            </a:endParaRPr>
          </a:p>
        </p:txBody>
      </p:sp>
    </p:spTree>
    <p:extLst>
      <p:ext uri="{BB962C8B-B14F-4D97-AF65-F5344CB8AC3E}">
        <p14:creationId xmlns:p14="http://schemas.microsoft.com/office/powerpoint/2010/main" val="802504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latin typeface="Arial" charset="0"/>
                <a:cs typeface="Arial" charset="0"/>
              </a:rPr>
              <a:t>    THEORY </a:t>
            </a:r>
          </a:p>
        </p:txBody>
      </p:sp>
      <p:sp>
        <p:nvSpPr>
          <p:cNvPr id="59395" name="Line 3"/>
          <p:cNvSpPr>
            <a:spLocks noChangeShapeType="1"/>
          </p:cNvSpPr>
          <p:nvPr/>
        </p:nvSpPr>
        <p:spPr bwMode="auto">
          <a:xfrm flipV="1">
            <a:off x="685800" y="1752600"/>
            <a:ext cx="0" cy="457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6" name="Line 4"/>
          <p:cNvSpPr>
            <a:spLocks noChangeShapeType="1"/>
          </p:cNvSpPr>
          <p:nvPr/>
        </p:nvSpPr>
        <p:spPr bwMode="auto">
          <a:xfrm>
            <a:off x="685800" y="6324600"/>
            <a:ext cx="6934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7" name="Text Box 5"/>
          <p:cNvSpPr txBox="1">
            <a:spLocks noChangeArrowheads="1"/>
          </p:cNvSpPr>
          <p:nvPr/>
        </p:nvSpPr>
        <p:spPr bwMode="auto">
          <a:xfrm>
            <a:off x="7848600" y="5867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800"/>
              <a:t>Risk</a:t>
            </a:r>
          </a:p>
        </p:txBody>
      </p:sp>
      <p:sp>
        <p:nvSpPr>
          <p:cNvPr id="59398" name="Text Box 6"/>
          <p:cNvSpPr txBox="1">
            <a:spLocks noChangeArrowheads="1"/>
          </p:cNvSpPr>
          <p:nvPr/>
        </p:nvSpPr>
        <p:spPr bwMode="auto">
          <a:xfrm>
            <a:off x="0" y="1066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800"/>
              <a:t>Return</a:t>
            </a:r>
          </a:p>
        </p:txBody>
      </p:sp>
      <p:sp>
        <p:nvSpPr>
          <p:cNvPr id="59399" name="Line 7"/>
          <p:cNvSpPr>
            <a:spLocks noChangeShapeType="1"/>
          </p:cNvSpPr>
          <p:nvPr/>
        </p:nvSpPr>
        <p:spPr bwMode="auto">
          <a:xfrm flipV="1">
            <a:off x="762000" y="2362200"/>
            <a:ext cx="6172200" cy="3200400"/>
          </a:xfrm>
          <a:prstGeom prst="line">
            <a:avLst/>
          </a:prstGeom>
          <a:noFill/>
          <a:ln w="571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00" name="Text Box 8"/>
          <p:cNvSpPr txBox="1">
            <a:spLocks noChangeArrowheads="1"/>
          </p:cNvSpPr>
          <p:nvPr/>
        </p:nvSpPr>
        <p:spPr bwMode="auto">
          <a:xfrm>
            <a:off x="7010400" y="19812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800"/>
              <a:t>Capital Market Line</a:t>
            </a:r>
          </a:p>
        </p:txBody>
      </p:sp>
      <p:sp>
        <p:nvSpPr>
          <p:cNvPr id="59401" name="AutoShape 9"/>
          <p:cNvSpPr>
            <a:spLocks/>
          </p:cNvSpPr>
          <p:nvPr/>
        </p:nvSpPr>
        <p:spPr bwMode="auto">
          <a:xfrm>
            <a:off x="685800" y="5562600"/>
            <a:ext cx="228600" cy="685800"/>
          </a:xfrm>
          <a:prstGeom prst="rightBrace">
            <a:avLst>
              <a:gd name="adj1" fmla="val 2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59402" name="Text Box 10"/>
          <p:cNvSpPr txBox="1">
            <a:spLocks noChangeArrowheads="1"/>
          </p:cNvSpPr>
          <p:nvPr/>
        </p:nvSpPr>
        <p:spPr bwMode="auto">
          <a:xfrm>
            <a:off x="990600" y="5715000"/>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2800"/>
              <a:t>R</a:t>
            </a:r>
            <a:r>
              <a:rPr lang="en-US" altLang="en-US" sz="2800" baseline="-25000"/>
              <a:t>f = risk free rate</a:t>
            </a:r>
          </a:p>
        </p:txBody>
      </p:sp>
      <p:sp>
        <p:nvSpPr>
          <p:cNvPr id="1515531" name="Oval 11"/>
          <p:cNvSpPr>
            <a:spLocks noChangeArrowheads="1"/>
          </p:cNvSpPr>
          <p:nvPr/>
        </p:nvSpPr>
        <p:spPr bwMode="auto">
          <a:xfrm rot="-1417763">
            <a:off x="1020763" y="4410075"/>
            <a:ext cx="2286000" cy="925513"/>
          </a:xfrm>
          <a:prstGeom prst="ellipse">
            <a:avLst/>
          </a:prstGeom>
          <a:gradFill rotWithShape="1">
            <a:gsLst>
              <a:gs pos="0">
                <a:schemeClr val="accent1">
                  <a:alpha val="10001"/>
                </a:schemeClr>
              </a:gs>
              <a:gs pos="100000">
                <a:schemeClr val="accent1">
                  <a:gamma/>
                  <a:tint val="92157"/>
                  <a:invGamma/>
                </a:schemeClr>
              </a:gs>
            </a:gsLst>
            <a:lin ang="5400000" scaled="1"/>
          </a:gradFill>
          <a:ln w="9525">
            <a:solidFill>
              <a:schemeClr val="tx1"/>
            </a:solidFill>
            <a:round/>
            <a:headEnd/>
            <a:tailEnd/>
          </a:ln>
          <a:effectLst/>
        </p:spPr>
        <p:txBody>
          <a:bodyPr wrap="none" anchor="ctr"/>
          <a:lstStyle/>
          <a:p>
            <a:pPr algn="ctr">
              <a:defRPr/>
            </a:pPr>
            <a:r>
              <a:rPr lang="en-US" sz="2800">
                <a:latin typeface="Arial" charset="0"/>
              </a:rPr>
              <a:t>Bonds</a:t>
            </a:r>
          </a:p>
        </p:txBody>
      </p:sp>
      <p:sp>
        <p:nvSpPr>
          <p:cNvPr id="1515532" name="Oval 12"/>
          <p:cNvSpPr>
            <a:spLocks noChangeArrowheads="1"/>
          </p:cNvSpPr>
          <p:nvPr/>
        </p:nvSpPr>
        <p:spPr bwMode="auto">
          <a:xfrm rot="-1417763">
            <a:off x="4275138" y="2330450"/>
            <a:ext cx="2511425" cy="1517650"/>
          </a:xfrm>
          <a:prstGeom prst="ellipse">
            <a:avLst/>
          </a:prstGeom>
          <a:gradFill rotWithShape="1">
            <a:gsLst>
              <a:gs pos="0">
                <a:srgbClr val="BEE7B7">
                  <a:alpha val="10999"/>
                </a:srgbClr>
              </a:gs>
              <a:gs pos="100000">
                <a:srgbClr val="586B55"/>
              </a:gs>
            </a:gsLst>
            <a:lin ang="5400000" scaled="1"/>
          </a:gradFill>
          <a:ln w="9525">
            <a:solidFill>
              <a:schemeClr val="tx1"/>
            </a:solidFill>
            <a:round/>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a:t>Stocks</a:t>
            </a:r>
          </a:p>
        </p:txBody>
      </p:sp>
      <p:sp>
        <p:nvSpPr>
          <p:cNvPr id="1515533" name="Oval 13"/>
          <p:cNvSpPr>
            <a:spLocks noChangeArrowheads="1"/>
          </p:cNvSpPr>
          <p:nvPr/>
        </p:nvSpPr>
        <p:spPr bwMode="auto">
          <a:xfrm rot="-1417763">
            <a:off x="2895600" y="3276600"/>
            <a:ext cx="2286000" cy="1219200"/>
          </a:xfrm>
          <a:prstGeom prst="ellipse">
            <a:avLst/>
          </a:prstGeom>
          <a:gradFill rotWithShape="1">
            <a:gsLst>
              <a:gs pos="0">
                <a:srgbClr val="B5F9A5">
                  <a:alpha val="14000"/>
                </a:srgbClr>
              </a:gs>
              <a:gs pos="100000">
                <a:srgbClr val="BFFAB2"/>
              </a:gs>
            </a:gsLst>
            <a:lin ang="5400000" scaled="1"/>
          </a:gradFill>
          <a:ln w="9525">
            <a:solidFill>
              <a:schemeClr val="tx1"/>
            </a:solidFill>
            <a:round/>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800"/>
              <a:t>Real Estate</a:t>
            </a:r>
          </a:p>
        </p:txBody>
      </p:sp>
      <p:sp>
        <p:nvSpPr>
          <p:cNvPr id="59406" name="Text Box 14"/>
          <p:cNvSpPr txBox="1">
            <a:spLocks noChangeArrowheads="1"/>
          </p:cNvSpPr>
          <p:nvPr/>
        </p:nvSpPr>
        <p:spPr bwMode="auto">
          <a:xfrm rot="-1420687">
            <a:off x="1276350" y="2493963"/>
            <a:ext cx="471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800"/>
              <a:t>Expected Returns Based on Risk</a:t>
            </a:r>
          </a:p>
        </p:txBody>
      </p:sp>
    </p:spTree>
    <p:extLst>
      <p:ext uri="{BB962C8B-B14F-4D97-AF65-F5344CB8AC3E}">
        <p14:creationId xmlns:p14="http://schemas.microsoft.com/office/powerpoint/2010/main" val="1646568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15531"/>
                                        </p:tgtEl>
                                        <p:attrNameLst>
                                          <p:attrName>style.visibility</p:attrName>
                                        </p:attrNameLst>
                                      </p:cBhvr>
                                      <p:to>
                                        <p:strVal val="visible"/>
                                      </p:to>
                                    </p:set>
                                    <p:animEffect transition="in" filter="wipe(down)">
                                      <p:cBhvr>
                                        <p:cTn id="7" dur="500"/>
                                        <p:tgtEl>
                                          <p:spTgt spid="1515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15533"/>
                                        </p:tgtEl>
                                        <p:attrNameLst>
                                          <p:attrName>style.visibility</p:attrName>
                                        </p:attrNameLst>
                                      </p:cBhvr>
                                      <p:to>
                                        <p:strVal val="visible"/>
                                      </p:to>
                                    </p:set>
                                    <p:animEffect transition="in" filter="wipe(down)">
                                      <p:cBhvr>
                                        <p:cTn id="12" dur="500"/>
                                        <p:tgtEl>
                                          <p:spTgt spid="1515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15532"/>
                                        </p:tgtEl>
                                        <p:attrNameLst>
                                          <p:attrName>style.visibility</p:attrName>
                                        </p:attrNameLst>
                                      </p:cBhvr>
                                      <p:to>
                                        <p:strVal val="visible"/>
                                      </p:to>
                                    </p:set>
                                    <p:animEffect transition="in" filter="wipe(down)">
                                      <p:cBhvr>
                                        <p:cTn id="17" dur="500"/>
                                        <p:tgtEl>
                                          <p:spTgt spid="1515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31" grpId="0" animBg="1"/>
      <p:bldP spid="1515532" grpId="0" animBg="1"/>
      <p:bldP spid="15155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81000"/>
            <a:ext cx="7772400" cy="1143000"/>
          </a:xfrm>
        </p:spPr>
        <p:txBody>
          <a:bodyPr/>
          <a:lstStyle/>
          <a:p>
            <a:r>
              <a:rPr lang="en-US" altLang="en-US" sz="2800" i="1" smtClean="0">
                <a:latin typeface="Arial" charset="0"/>
                <a:cs typeface="Arial" charset="0"/>
              </a:rPr>
              <a:t>Math for THE DISCOUNT RATE IS...</a:t>
            </a:r>
          </a:p>
        </p:txBody>
      </p:sp>
      <p:sp>
        <p:nvSpPr>
          <p:cNvPr id="36867" name="Rectangle 3"/>
          <p:cNvSpPr>
            <a:spLocks noGrp="1" noChangeArrowheads="1"/>
          </p:cNvSpPr>
          <p:nvPr>
            <p:ph type="body" idx="1"/>
          </p:nvPr>
        </p:nvSpPr>
        <p:spPr>
          <a:xfrm>
            <a:off x="381000" y="1600200"/>
            <a:ext cx="8153400" cy="4876800"/>
          </a:xfrm>
        </p:spPr>
        <p:txBody>
          <a:bodyPr/>
          <a:lstStyle/>
          <a:p>
            <a:pPr>
              <a:lnSpc>
                <a:spcPct val="90000"/>
              </a:lnSpc>
              <a:buFontTx/>
              <a:buNone/>
            </a:pPr>
            <a:r>
              <a:rPr lang="en-US" altLang="en-US" sz="2400" smtClean="0">
                <a:latin typeface="Arial" charset="0"/>
                <a:cs typeface="Arial" charset="0"/>
              </a:rPr>
              <a:t>Disc. Rate	= Required Return, or “Y” for yield</a:t>
            </a:r>
          </a:p>
          <a:p>
            <a:pPr>
              <a:lnSpc>
                <a:spcPct val="90000"/>
              </a:lnSpc>
              <a:buFontTx/>
              <a:buNone/>
            </a:pPr>
            <a:r>
              <a:rPr lang="en-US" altLang="en-US" sz="2400" smtClean="0">
                <a:latin typeface="Arial" charset="0"/>
                <a:cs typeface="Arial" charset="0"/>
              </a:rPr>
              <a:t>			= Opportunity Cost of Capital </a:t>
            </a:r>
            <a:endParaRPr lang="en-US" altLang="en-US" sz="2400" smtClean="0">
              <a:latin typeface="Courier New" pitchFamily="49" charset="0"/>
              <a:cs typeface="Courier New" pitchFamily="49" charset="0"/>
            </a:endParaRPr>
          </a:p>
          <a:p>
            <a:pPr>
              <a:lnSpc>
                <a:spcPct val="90000"/>
              </a:lnSpc>
              <a:buFontTx/>
              <a:buNone/>
            </a:pPr>
            <a:r>
              <a:rPr lang="en-US" altLang="en-US" sz="2400" smtClean="0">
                <a:latin typeface="Arial" charset="0"/>
                <a:cs typeface="Arial" charset="0"/>
              </a:rPr>
              <a:t>			= </a:t>
            </a:r>
            <a:r>
              <a:rPr lang="en-US" altLang="en-US" sz="2400" i="1" smtClean="0">
                <a:latin typeface="Arial" charset="0"/>
                <a:cs typeface="Arial" charset="0"/>
              </a:rPr>
              <a:t>Expected </a:t>
            </a:r>
            <a:r>
              <a:rPr lang="en-US" altLang="en-US" sz="2400" i="1" u="sng" smtClean="0">
                <a:latin typeface="Arial" charset="0"/>
                <a:cs typeface="Arial" charset="0"/>
              </a:rPr>
              <a:t>total</a:t>
            </a:r>
            <a:r>
              <a:rPr lang="en-US" altLang="en-US" sz="2400" i="1" smtClean="0">
                <a:latin typeface="Arial" charset="0"/>
                <a:cs typeface="Arial" charset="0"/>
              </a:rPr>
              <a:t> return per period</a:t>
            </a:r>
            <a:r>
              <a:rPr lang="en-US" altLang="en-US" sz="2400" smtClean="0">
                <a:latin typeface="Arial" charset="0"/>
                <a:cs typeface="Arial" charset="0"/>
              </a:rPr>
              <a:t> </a:t>
            </a:r>
            <a:endParaRPr lang="en-US" altLang="en-US" sz="2400" smtClean="0">
              <a:latin typeface="Courier New" pitchFamily="49" charset="0"/>
              <a:cs typeface="Courier New" pitchFamily="49" charset="0"/>
            </a:endParaRPr>
          </a:p>
          <a:p>
            <a:pPr>
              <a:lnSpc>
                <a:spcPct val="90000"/>
              </a:lnSpc>
              <a:buFontTx/>
              <a:buNone/>
            </a:pPr>
            <a:r>
              <a:rPr lang="en-US" altLang="en-US" sz="2400" smtClean="0">
                <a:latin typeface="Arial" charset="0"/>
                <a:cs typeface="Arial" charset="0"/>
              </a:rPr>
              <a:t>				= Y which we can break up as</a:t>
            </a:r>
            <a:endParaRPr lang="en-US" altLang="en-US" sz="2400" smtClean="0">
              <a:latin typeface="Courier New" pitchFamily="49" charset="0"/>
              <a:cs typeface="Courier New" pitchFamily="49" charset="0"/>
            </a:endParaRPr>
          </a:p>
          <a:p>
            <a:pPr>
              <a:lnSpc>
                <a:spcPct val="90000"/>
              </a:lnSpc>
              <a:buFontTx/>
              <a:buNone/>
            </a:pPr>
            <a:r>
              <a:rPr lang="en-US" altLang="en-US" sz="2400" smtClean="0">
                <a:latin typeface="Arial" charset="0"/>
                <a:cs typeface="Arial" charset="0"/>
              </a:rPr>
              <a:t>			       Y	= r</a:t>
            </a:r>
            <a:r>
              <a:rPr lang="en-US" altLang="en-US" sz="2400" baseline="-30000" smtClean="0">
                <a:latin typeface="Arial" charset="0"/>
                <a:cs typeface="Arial" charset="0"/>
              </a:rPr>
              <a:t>f</a:t>
            </a:r>
            <a:r>
              <a:rPr lang="en-US" altLang="en-US" sz="2400" smtClean="0">
                <a:latin typeface="Arial" charset="0"/>
                <a:cs typeface="Arial" charset="0"/>
              </a:rPr>
              <a:t> + RP  based on similar risk</a:t>
            </a:r>
          </a:p>
          <a:p>
            <a:pPr>
              <a:lnSpc>
                <a:spcPct val="90000"/>
              </a:lnSpc>
              <a:buFontTx/>
              <a:buNone/>
            </a:pPr>
            <a:endParaRPr lang="en-US" altLang="en-US" sz="2400" smtClean="0">
              <a:latin typeface="Arial" charset="0"/>
              <a:cs typeface="Arial" charset="0"/>
            </a:endParaRPr>
          </a:p>
          <a:p>
            <a:pPr>
              <a:lnSpc>
                <a:spcPct val="90000"/>
              </a:lnSpc>
              <a:buFontTx/>
              <a:buNone/>
            </a:pPr>
            <a:r>
              <a:rPr lang="en-US" altLang="ja-JP" sz="2400" smtClean="0">
                <a:latin typeface="Arial" charset="0"/>
                <a:cs typeface="Arial" charset="0"/>
              </a:rPr>
              <a:t>	</a:t>
            </a:r>
            <a:r>
              <a:rPr lang="en-US" altLang="en-US" sz="2400" smtClean="0">
                <a:latin typeface="Arial" charset="0"/>
                <a:cs typeface="Arial" charset="0"/>
              </a:rPr>
              <a:t> r</a:t>
            </a:r>
            <a:r>
              <a:rPr lang="en-US" altLang="en-US" sz="2400" baseline="-30000" smtClean="0">
                <a:latin typeface="Arial" charset="0"/>
                <a:cs typeface="Arial" charset="0"/>
              </a:rPr>
              <a:t>f</a:t>
            </a:r>
            <a:r>
              <a:rPr lang="en-US" altLang="en-US" sz="2400" smtClean="0">
                <a:latin typeface="Arial" charset="0"/>
                <a:cs typeface="Arial" charset="0"/>
              </a:rPr>
              <a:t> = </a:t>
            </a:r>
            <a:r>
              <a:rPr lang="en-US" altLang="ja-JP" sz="2400" smtClean="0">
                <a:latin typeface="Arial" charset="0"/>
                <a:cs typeface="Arial" charset="0"/>
              </a:rPr>
              <a:t>risk free rate such as 10 Yr Treasuries </a:t>
            </a:r>
          </a:p>
          <a:p>
            <a:pPr>
              <a:lnSpc>
                <a:spcPct val="90000"/>
              </a:lnSpc>
              <a:buFontTx/>
              <a:buNone/>
            </a:pPr>
            <a:r>
              <a:rPr lang="en-US" altLang="ja-JP" sz="2400" smtClean="0">
                <a:latin typeface="Arial" charset="0"/>
                <a:cs typeface="Arial" charset="0"/>
              </a:rPr>
              <a:t>	RP is the risk premium or spread over the risk free rate</a:t>
            </a:r>
          </a:p>
          <a:p>
            <a:pPr>
              <a:lnSpc>
                <a:spcPct val="90000"/>
              </a:lnSpc>
              <a:buFontTx/>
              <a:buNone/>
            </a:pPr>
            <a:r>
              <a:rPr lang="en-US" altLang="ja-JP" sz="2400" smtClean="0">
                <a:latin typeface="Arial" charset="0"/>
                <a:cs typeface="Arial" charset="0"/>
              </a:rPr>
              <a:t>			</a:t>
            </a:r>
          </a:p>
          <a:p>
            <a:pPr>
              <a:lnSpc>
                <a:spcPct val="90000"/>
              </a:lnSpc>
              <a:buFontTx/>
              <a:buNone/>
            </a:pPr>
            <a:endParaRPr lang="en-US" altLang="en-US" sz="2400" smtClean="0">
              <a:latin typeface="Arial" charset="0"/>
              <a:cs typeface="Arial" charset="0"/>
            </a:endParaRPr>
          </a:p>
        </p:txBody>
      </p:sp>
    </p:spTree>
    <p:extLst>
      <p:ext uri="{BB962C8B-B14F-4D97-AF65-F5344CB8AC3E}">
        <p14:creationId xmlns:p14="http://schemas.microsoft.com/office/powerpoint/2010/main" val="1559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wipe(left)">
                                      <p:cBhvr>
                                        <p:cTn id="27" dur="500"/>
                                        <p:tgtEl>
                                          <p:spTgt spid="368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6867">
                                            <p:txEl>
                                              <p:pRg st="6" end="6"/>
                                            </p:txEl>
                                          </p:spTgt>
                                        </p:tgtEl>
                                        <p:attrNameLst>
                                          <p:attrName>style.visibility</p:attrName>
                                        </p:attrNameLst>
                                      </p:cBhvr>
                                      <p:to>
                                        <p:strVal val="visible"/>
                                      </p:to>
                                    </p:set>
                                    <p:animEffect transition="in" filter="wipe(left)">
                                      <p:cBhvr>
                                        <p:cTn id="32" dur="500"/>
                                        <p:tgtEl>
                                          <p:spTgt spid="3686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6867">
                                            <p:txEl>
                                              <p:pRg st="7" end="7"/>
                                            </p:txEl>
                                          </p:spTgt>
                                        </p:tgtEl>
                                        <p:attrNameLst>
                                          <p:attrName>style.visibility</p:attrName>
                                        </p:attrNameLst>
                                      </p:cBhvr>
                                      <p:to>
                                        <p:strVal val="visible"/>
                                      </p:to>
                                    </p:set>
                                    <p:animEffect transition="in" filter="wipe(left)">
                                      <p:cBhvr>
                                        <p:cTn id="37" dur="500"/>
                                        <p:tgtEl>
                                          <p:spTgt spid="3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28600" y="457200"/>
            <a:ext cx="8763000" cy="2667000"/>
          </a:xfrm>
        </p:spPr>
        <p:txBody>
          <a:bodyPr/>
          <a:lstStyle/>
          <a:p>
            <a:r>
              <a:rPr lang="en-US" altLang="en-US" sz="2800" smtClean="0">
                <a:latin typeface="Arial" charset="0"/>
                <a:cs typeface="Arial" charset="0"/>
              </a:rPr>
              <a:t>Recall the definition for the income approach to value as “</a:t>
            </a:r>
            <a:r>
              <a:rPr lang="en-US" altLang="en-US" sz="2800" smtClean="0">
                <a:latin typeface="Arial" charset="0"/>
                <a:cs typeface="Times New Roman" pitchFamily="18" charset="0"/>
              </a:rPr>
              <a:t>V = NOI/R” so a cap rate must be defined as NOI/Value or NOI/Price</a:t>
            </a:r>
            <a:endParaRPr lang="en-US" altLang="en-US" sz="2800" smtClean="0">
              <a:latin typeface="Arial" charset="0"/>
              <a:cs typeface="Arial" charset="0"/>
            </a:endParaRPr>
          </a:p>
        </p:txBody>
      </p:sp>
      <p:sp>
        <p:nvSpPr>
          <p:cNvPr id="3" name="Content Placeholder 2"/>
          <p:cNvSpPr>
            <a:spLocks noGrp="1"/>
          </p:cNvSpPr>
          <p:nvPr>
            <p:ph idx="1"/>
          </p:nvPr>
        </p:nvSpPr>
        <p:spPr>
          <a:xfrm>
            <a:off x="457200" y="3200400"/>
            <a:ext cx="8229600" cy="2925763"/>
          </a:xfrm>
        </p:spPr>
        <p:txBody>
          <a:bodyPr/>
          <a:lstStyle/>
          <a:p>
            <a:r>
              <a:rPr lang="en-US" altLang="en-US" smtClean="0">
                <a:latin typeface="Arial" charset="0"/>
                <a:cs typeface="Arial" charset="0"/>
              </a:rPr>
              <a:t>A cap rate will equal approximately the total yield or return required, Y, less the growth rate, GR, of the net operating income, NOI.</a:t>
            </a:r>
          </a:p>
          <a:p>
            <a:r>
              <a:rPr lang="en-US" altLang="en-US" smtClean="0">
                <a:latin typeface="Arial" charset="0"/>
                <a:cs typeface="Arial" charset="0"/>
              </a:rPr>
              <a:t>Cap Rate or “R” = Y – GR  </a:t>
            </a:r>
            <a:r>
              <a:rPr lang="en-US" altLang="en-US" sz="1800" smtClean="0">
                <a:latin typeface="Arial" charset="0"/>
                <a:cs typeface="Arial" charset="0"/>
              </a:rPr>
              <a:t>(Gordon growth rate model)</a:t>
            </a:r>
            <a:endParaRPr lang="en-US" altLang="en-US" smtClean="0">
              <a:latin typeface="Arial" charset="0"/>
              <a:cs typeface="Arial" charset="0"/>
            </a:endParaRPr>
          </a:p>
        </p:txBody>
      </p:sp>
    </p:spTree>
    <p:extLst>
      <p:ext uri="{BB962C8B-B14F-4D97-AF65-F5344CB8AC3E}">
        <p14:creationId xmlns:p14="http://schemas.microsoft.com/office/powerpoint/2010/main" val="269950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latin typeface="Arial" charset="0"/>
                <a:cs typeface="Arial" charset="0"/>
              </a:rPr>
              <a:t>Let’s interpret this for a moment</a:t>
            </a:r>
          </a:p>
        </p:txBody>
      </p:sp>
      <p:sp>
        <p:nvSpPr>
          <p:cNvPr id="62467" name="Content Placeholder 2"/>
          <p:cNvSpPr>
            <a:spLocks noGrp="1"/>
          </p:cNvSpPr>
          <p:nvPr>
            <p:ph idx="1"/>
          </p:nvPr>
        </p:nvSpPr>
        <p:spPr/>
        <p:txBody>
          <a:bodyPr/>
          <a:lstStyle/>
          <a:p>
            <a:r>
              <a:rPr lang="en-US" altLang="en-US" sz="8800" smtClean="0">
                <a:latin typeface="Arial" charset="0"/>
                <a:cs typeface="Arial" charset="0"/>
              </a:rPr>
              <a:t>“R” = Y – GR</a:t>
            </a:r>
          </a:p>
          <a:p>
            <a:r>
              <a:rPr lang="en-US" altLang="en-US" sz="4400" smtClean="0">
                <a:latin typeface="Arial" charset="0"/>
                <a:cs typeface="Arial" charset="0"/>
              </a:rPr>
              <a:t>A cap rate will equal approximately the total yield or return required, Y, less the growth rate, GR, of the net operating income, NOI.</a:t>
            </a:r>
          </a:p>
          <a:p>
            <a:endParaRPr lang="en-US" altLang="en-US" sz="8800" smtClean="0">
              <a:latin typeface="Arial" charset="0"/>
              <a:cs typeface="Arial" charset="0"/>
            </a:endParaRPr>
          </a:p>
          <a:p>
            <a:endParaRPr lang="en-US" altLang="en-US" sz="8800" smtClean="0">
              <a:latin typeface="Arial" charset="0"/>
              <a:cs typeface="Arial" charset="0"/>
            </a:endParaRPr>
          </a:p>
          <a:p>
            <a:endParaRPr lang="en-US" altLang="en-US" smtClean="0">
              <a:latin typeface="Arial" charset="0"/>
              <a:cs typeface="Arial" charset="0"/>
            </a:endParaRPr>
          </a:p>
        </p:txBody>
      </p:sp>
    </p:spTree>
    <p:extLst>
      <p:ext uri="{BB962C8B-B14F-4D97-AF65-F5344CB8AC3E}">
        <p14:creationId xmlns:p14="http://schemas.microsoft.com/office/powerpoint/2010/main" val="3433177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28600" y="0"/>
            <a:ext cx="8763000" cy="1600200"/>
          </a:xfrm>
        </p:spPr>
        <p:txBody>
          <a:bodyPr/>
          <a:lstStyle/>
          <a:p>
            <a:r>
              <a:rPr lang="en-US" altLang="en-US" sz="2800" smtClean="0">
                <a:latin typeface="Arial" charset="0"/>
                <a:cs typeface="Arial" charset="0"/>
              </a:rPr>
              <a:t>Example</a:t>
            </a:r>
          </a:p>
        </p:txBody>
      </p:sp>
      <p:sp>
        <p:nvSpPr>
          <p:cNvPr id="3" name="Content Placeholder 2"/>
          <p:cNvSpPr>
            <a:spLocks noGrp="1"/>
          </p:cNvSpPr>
          <p:nvPr>
            <p:ph idx="1"/>
          </p:nvPr>
        </p:nvSpPr>
        <p:spPr>
          <a:xfrm>
            <a:off x="457200" y="1828800"/>
            <a:ext cx="8229600" cy="4297363"/>
          </a:xfrm>
        </p:spPr>
        <p:txBody>
          <a:bodyPr>
            <a:normAutofit lnSpcReduction="10000"/>
          </a:bodyPr>
          <a:lstStyle/>
          <a:p>
            <a:pPr>
              <a:defRPr/>
            </a:pPr>
            <a:r>
              <a:rPr lang="en-US" dirty="0" smtClean="0"/>
              <a:t>R = Y – GR</a:t>
            </a:r>
          </a:p>
          <a:p>
            <a:pPr>
              <a:defRPr/>
            </a:pPr>
            <a:r>
              <a:rPr lang="en-US" dirty="0" smtClean="0"/>
              <a:t>So if we want a 12% yield and the expected growth rate of NOI is 4% then the Cap rate is approximately 8%.</a:t>
            </a:r>
          </a:p>
          <a:p>
            <a:pPr>
              <a:defRPr/>
            </a:pPr>
            <a:r>
              <a:rPr lang="en-US" dirty="0" smtClean="0"/>
              <a:t>R = 12% - 4% = 8%</a:t>
            </a:r>
          </a:p>
          <a:p>
            <a:pPr>
              <a:defRPr/>
            </a:pPr>
            <a:r>
              <a:rPr lang="en-US" dirty="0" smtClean="0"/>
              <a:t>If the property NOI = $100,000 and the cap rate is 8% what is the property worth?</a:t>
            </a:r>
          </a:p>
          <a:p>
            <a:pPr>
              <a:defRPr/>
            </a:pPr>
            <a:r>
              <a:rPr lang="en-US" dirty="0" smtClean="0"/>
              <a:t>$100,000/.08 = $1,250,000  </a:t>
            </a:r>
          </a:p>
        </p:txBody>
      </p:sp>
    </p:spTree>
    <p:extLst>
      <p:ext uri="{BB962C8B-B14F-4D97-AF65-F5344CB8AC3E}">
        <p14:creationId xmlns:p14="http://schemas.microsoft.com/office/powerpoint/2010/main" val="724046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7772400" cy="685800"/>
          </a:xfrm>
        </p:spPr>
        <p:txBody>
          <a:bodyPr/>
          <a:lstStyle/>
          <a:p>
            <a:r>
              <a:rPr lang="en-US" altLang="en-US" sz="3600" smtClean="0">
                <a:latin typeface="Arial Black" pitchFamily="34" charset="0"/>
                <a:cs typeface="Arial" charset="0"/>
              </a:rPr>
              <a:t>Definitions (Contd.)</a:t>
            </a:r>
          </a:p>
        </p:txBody>
      </p:sp>
      <p:sp>
        <p:nvSpPr>
          <p:cNvPr id="18435" name="Text Box 3"/>
          <p:cNvSpPr txBox="1">
            <a:spLocks noChangeArrowheads="1"/>
          </p:cNvSpPr>
          <p:nvPr/>
        </p:nvSpPr>
        <p:spPr bwMode="auto">
          <a:xfrm>
            <a:off x="1143000" y="6613525"/>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3316" name="Text Box 4"/>
          <p:cNvSpPr txBox="1">
            <a:spLocks noChangeArrowheads="1"/>
          </p:cNvSpPr>
          <p:nvPr/>
        </p:nvSpPr>
        <p:spPr bwMode="auto">
          <a:xfrm>
            <a:off x="152400" y="1219200"/>
            <a:ext cx="88392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
                <a:schemeClr val="tx2"/>
              </a:buClr>
              <a:buSzPct val="110000"/>
              <a:buFont typeface="Symbol" pitchFamily="18" charset="2"/>
              <a:buChar char="¨"/>
            </a:pPr>
            <a:r>
              <a:rPr lang="en-US" altLang="en-US" sz="2400">
                <a:latin typeface="Corbel" pitchFamily="34" charset="0"/>
                <a:cs typeface="Times New Roman" pitchFamily="18" charset="0"/>
              </a:rPr>
              <a:t>Going Concern Value:  Recognizes that in some cases it is very difficult to separate real estate value from the value generated by the operations of the business or businesses which use the property. </a:t>
            </a:r>
          </a:p>
          <a:p>
            <a:pPr>
              <a:spcBef>
                <a:spcPct val="0"/>
              </a:spcBef>
              <a:buClr>
                <a:schemeClr val="tx2"/>
              </a:buClr>
              <a:buSzPct val="110000"/>
              <a:buFont typeface="Symbol" pitchFamily="18" charset="2"/>
              <a:buChar char="¨"/>
            </a:pPr>
            <a:endParaRPr lang="en-US" altLang="en-US" sz="2400">
              <a:latin typeface="Corbel" pitchFamily="34" charset="0"/>
              <a:cs typeface="Times New Roman" pitchFamily="18" charset="0"/>
            </a:endParaRPr>
          </a:p>
          <a:p>
            <a:pPr>
              <a:spcBef>
                <a:spcPct val="0"/>
              </a:spcBef>
              <a:buClr>
                <a:schemeClr val="tx2"/>
              </a:buClr>
              <a:buSzPct val="110000"/>
              <a:buFont typeface="Symbol" pitchFamily="18" charset="2"/>
              <a:buChar char="¨"/>
            </a:pPr>
            <a:r>
              <a:rPr lang="en-US" altLang="en-US" sz="2400">
                <a:latin typeface="Corbel" pitchFamily="34" charset="0"/>
                <a:cs typeface="Times New Roman" pitchFamily="18" charset="0"/>
              </a:rPr>
              <a:t>The going concern value represents the value of the property with the existing businesses.</a:t>
            </a:r>
          </a:p>
          <a:p>
            <a:pPr>
              <a:spcBef>
                <a:spcPct val="0"/>
              </a:spcBef>
              <a:buClr>
                <a:schemeClr val="tx2"/>
              </a:buClr>
              <a:buSzPct val="110000"/>
              <a:buFont typeface="Symbol" pitchFamily="18" charset="2"/>
              <a:buChar char="¨"/>
            </a:pPr>
            <a:endParaRPr lang="en-US" altLang="en-US" sz="2400">
              <a:latin typeface="Corbel" pitchFamily="34" charset="0"/>
              <a:cs typeface="Times New Roman" pitchFamily="18" charset="0"/>
            </a:endParaRPr>
          </a:p>
          <a:p>
            <a:pPr>
              <a:spcBef>
                <a:spcPct val="0"/>
              </a:spcBef>
              <a:buClr>
                <a:schemeClr val="tx2"/>
              </a:buClr>
              <a:buSzPct val="110000"/>
              <a:buFont typeface="Symbol" pitchFamily="18" charset="2"/>
              <a:buChar char="¨"/>
            </a:pPr>
            <a:r>
              <a:rPr lang="en-US" altLang="en-US" sz="2400">
                <a:latin typeface="Corbel" pitchFamily="34" charset="0"/>
                <a:cs typeface="Times New Roman" pitchFamily="18" charset="0"/>
              </a:rPr>
              <a:t>Highest and Best Use: The most productive use of the property that is legal, physically possible, economically viable and maximizes the value of the site.</a:t>
            </a:r>
          </a:p>
          <a:p>
            <a:pPr>
              <a:spcBef>
                <a:spcPct val="0"/>
              </a:spcBef>
              <a:buClr>
                <a:schemeClr val="tx2"/>
              </a:buClr>
              <a:buSzPct val="110000"/>
              <a:buFont typeface="Symbol" pitchFamily="18" charset="2"/>
              <a:buChar char="¨"/>
            </a:pPr>
            <a:endParaRPr lang="en-US" altLang="en-US" sz="2400">
              <a:latin typeface="Corbel" pitchFamily="34" charset="0"/>
              <a:cs typeface="Times New Roman" pitchFamily="18" charset="0"/>
            </a:endParaRPr>
          </a:p>
          <a:p>
            <a:pPr>
              <a:spcBef>
                <a:spcPct val="0"/>
              </a:spcBef>
              <a:buClr>
                <a:schemeClr val="tx2"/>
              </a:buClr>
              <a:buSzPct val="110000"/>
              <a:buFont typeface="Symbol" pitchFamily="18" charset="2"/>
              <a:buChar char="¨"/>
            </a:pPr>
            <a:r>
              <a:rPr lang="en-US" altLang="en-US" sz="2400">
                <a:latin typeface="Corbel" pitchFamily="34" charset="0"/>
                <a:cs typeface="Times New Roman" pitchFamily="18" charset="0"/>
              </a:rPr>
              <a:t>Highest and Best Use “As Is” Considers the costs to demolish and rebuild, or grandfathered non-conforming use, whereby the new use value may not justify demolishing and rebuilding.</a:t>
            </a:r>
          </a:p>
          <a:p>
            <a:pPr>
              <a:spcBef>
                <a:spcPct val="0"/>
              </a:spcBef>
              <a:buClr>
                <a:schemeClr val="tx2"/>
              </a:buClr>
              <a:buSzPct val="110000"/>
              <a:buFont typeface="Symbol" pitchFamily="18" charset="2"/>
              <a:buChar char="¨"/>
            </a:pPr>
            <a:endParaRPr lang="en-US" altLang="en-US" sz="2400">
              <a:solidFill>
                <a:schemeClr val="bg1"/>
              </a:solidFill>
              <a:latin typeface="Corbel" pitchFamily="34" charset="0"/>
              <a:cs typeface="Times New Roman" pitchFamily="18" charset="0"/>
            </a:endParaRPr>
          </a:p>
        </p:txBody>
      </p:sp>
    </p:spTree>
    <p:extLst>
      <p:ext uri="{BB962C8B-B14F-4D97-AF65-F5344CB8AC3E}">
        <p14:creationId xmlns:p14="http://schemas.microsoft.com/office/powerpoint/2010/main" val="2079689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anim calcmode="lin" valueType="num">
                                      <p:cBhvr additive="base">
                                        <p:cTn id="13"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6">
                                            <p:txEl>
                                              <p:pRg st="4" end="4"/>
                                            </p:txEl>
                                          </p:spTgt>
                                        </p:tgtEl>
                                        <p:attrNameLst>
                                          <p:attrName>style.visibility</p:attrName>
                                        </p:attrNameLst>
                                      </p:cBhvr>
                                      <p:to>
                                        <p:strVal val="visible"/>
                                      </p:to>
                                    </p:set>
                                    <p:anim calcmode="lin" valueType="num">
                                      <p:cBhvr additive="base">
                                        <p:cTn id="19"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6">
                                            <p:txEl>
                                              <p:pRg st="6" end="6"/>
                                            </p:txEl>
                                          </p:spTgt>
                                        </p:tgtEl>
                                        <p:attrNameLst>
                                          <p:attrName>style.visibility</p:attrName>
                                        </p:attrNameLst>
                                      </p:cBhvr>
                                      <p:to>
                                        <p:strVal val="visible"/>
                                      </p:to>
                                    </p:set>
                                    <p:anim calcmode="lin" valueType="num">
                                      <p:cBhvr additive="base">
                                        <p:cTn id="25" dur="500" fill="hold"/>
                                        <p:tgtEl>
                                          <p:spTgt spid="1331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latin typeface="Arial" charset="0"/>
                <a:cs typeface="Arial" charset="0"/>
              </a:rPr>
              <a:t>Cap Rates will…</a:t>
            </a:r>
          </a:p>
        </p:txBody>
      </p:sp>
      <p:sp>
        <p:nvSpPr>
          <p:cNvPr id="3" name="Content Placeholder 2"/>
          <p:cNvSpPr>
            <a:spLocks noGrp="1"/>
          </p:cNvSpPr>
          <p:nvPr>
            <p:ph idx="1"/>
          </p:nvPr>
        </p:nvSpPr>
        <p:spPr>
          <a:xfrm>
            <a:off x="457200" y="1600200"/>
            <a:ext cx="8534400" cy="4525963"/>
          </a:xfrm>
        </p:spPr>
        <p:txBody>
          <a:bodyPr>
            <a:normAutofit fontScale="92500" lnSpcReduction="20000"/>
          </a:bodyPr>
          <a:lstStyle/>
          <a:p>
            <a:pPr>
              <a:defRPr/>
            </a:pPr>
            <a:r>
              <a:rPr lang="en-US" dirty="0" smtClean="0"/>
              <a:t>Go up if the treasuries go up</a:t>
            </a:r>
          </a:p>
          <a:p>
            <a:pPr>
              <a:defRPr/>
            </a:pPr>
            <a:r>
              <a:rPr lang="en-US" dirty="0" smtClean="0"/>
              <a:t>Go up if risks go up</a:t>
            </a:r>
          </a:p>
          <a:p>
            <a:pPr>
              <a:defRPr/>
            </a:pPr>
            <a:r>
              <a:rPr lang="en-US" dirty="0" smtClean="0"/>
              <a:t>Go up if less debt is available.</a:t>
            </a:r>
          </a:p>
          <a:p>
            <a:pPr>
              <a:defRPr/>
            </a:pPr>
            <a:r>
              <a:rPr lang="en-US" dirty="0" smtClean="0"/>
              <a:t>Go down if cheaper money is available.</a:t>
            </a:r>
          </a:p>
          <a:p>
            <a:pPr>
              <a:defRPr/>
            </a:pPr>
            <a:r>
              <a:rPr lang="en-US" dirty="0" smtClean="0"/>
              <a:t>What is going on now with the 10 year treasuries?</a:t>
            </a:r>
          </a:p>
          <a:p>
            <a:pPr>
              <a:defRPr/>
            </a:pPr>
            <a:endParaRPr lang="en-US" dirty="0" smtClean="0"/>
          </a:p>
          <a:p>
            <a:pPr>
              <a:defRPr/>
            </a:pPr>
            <a:r>
              <a:rPr lang="en-US" dirty="0" smtClean="0"/>
              <a:t>Note we could also use a discounted cash flow analysis to find total property value but that will wait for another discussion.</a:t>
            </a:r>
          </a:p>
          <a:p>
            <a:pPr>
              <a:defRPr/>
            </a:pPr>
            <a:endParaRPr lang="en-US" dirty="0" smtClean="0"/>
          </a:p>
        </p:txBody>
      </p:sp>
    </p:spTree>
    <p:extLst>
      <p:ext uri="{BB962C8B-B14F-4D97-AF65-F5344CB8AC3E}">
        <p14:creationId xmlns:p14="http://schemas.microsoft.com/office/powerpoint/2010/main" val="511874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93539" name="Rectangle 3"/>
          <p:cNvSpPr>
            <a:spLocks noChangeArrowheads="1"/>
          </p:cNvSpPr>
          <p:nvPr/>
        </p:nvSpPr>
        <p:spPr bwMode="auto">
          <a:xfrm>
            <a:off x="-12700" y="1203325"/>
            <a:ext cx="8610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5000"/>
              <a:buFont typeface="Symbol" pitchFamily="18" charset="2"/>
              <a:buChar char="¨"/>
            </a:pPr>
            <a:r>
              <a:rPr lang="en-US" altLang="en-US" sz="2400">
                <a:latin typeface="Corbel" pitchFamily="34" charset="0"/>
                <a:cs typeface="Times New Roman" pitchFamily="18" charset="0"/>
              </a:rPr>
              <a:t>Can affect both appreciation rates and risk  </a:t>
            </a:r>
          </a:p>
          <a:p>
            <a:pPr>
              <a:spcBef>
                <a:spcPct val="40000"/>
              </a:spcBef>
              <a:buClr>
                <a:schemeClr val="tx2"/>
              </a:buClr>
              <a:buSzPct val="95000"/>
              <a:buFont typeface="Symbol" pitchFamily="18" charset="2"/>
              <a:buChar char="¨"/>
            </a:pPr>
            <a:r>
              <a:rPr lang="en-US" altLang="en-US" sz="2400">
                <a:latin typeface="Corbel" pitchFamily="34" charset="0"/>
                <a:cs typeface="Times New Roman" pitchFamily="18" charset="0"/>
              </a:rPr>
              <a:t>A market becoming over supplied will increase the uncertainty of income which implies higher risk and also reduce rental growth rates thus cap rates will move higher</a:t>
            </a:r>
          </a:p>
          <a:p>
            <a:pPr>
              <a:spcBef>
                <a:spcPct val="40000"/>
              </a:spcBef>
              <a:buClr>
                <a:schemeClr val="tx2"/>
              </a:buClr>
              <a:buSzPct val="95000"/>
              <a:buFont typeface="Symbol" pitchFamily="18" charset="2"/>
              <a:buChar char="¨"/>
            </a:pPr>
            <a:r>
              <a:rPr lang="en-US" altLang="en-US" sz="2400">
                <a:latin typeface="Corbel" pitchFamily="34" charset="0"/>
                <a:cs typeface="Times New Roman" pitchFamily="18" charset="0"/>
              </a:rPr>
              <a:t>If the market demand is getting stronger with little possibility of new supply, we will see faster rental growth and lower cap rates </a:t>
            </a:r>
          </a:p>
        </p:txBody>
      </p:sp>
      <p:sp>
        <p:nvSpPr>
          <p:cNvPr id="65540" name="Rectangle 4"/>
          <p:cNvSpPr>
            <a:spLocks noChangeArrowheads="1"/>
          </p:cNvSpPr>
          <p:nvPr/>
        </p:nvSpPr>
        <p:spPr bwMode="auto">
          <a:xfrm>
            <a:off x="52388" y="219075"/>
            <a:ext cx="47863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600">
                <a:solidFill>
                  <a:schemeClr val="tx2"/>
                </a:solidFill>
                <a:latin typeface="Corbel" pitchFamily="34" charset="0"/>
              </a:rPr>
              <a:t>Market Conditions Matter</a:t>
            </a:r>
          </a:p>
        </p:txBody>
      </p:sp>
      <p:sp>
        <p:nvSpPr>
          <p:cNvPr id="193541" name="Rectangle 5"/>
          <p:cNvSpPr>
            <a:spLocks noChangeArrowheads="1"/>
          </p:cNvSpPr>
          <p:nvPr/>
        </p:nvSpPr>
        <p:spPr bwMode="auto">
          <a:xfrm>
            <a:off x="914400" y="3998913"/>
            <a:ext cx="52673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600">
                <a:solidFill>
                  <a:schemeClr val="tx2"/>
                </a:solidFill>
                <a:latin typeface="Corbel" pitchFamily="34" charset="0"/>
              </a:rPr>
              <a:t>Property Age and Cap Rates</a:t>
            </a:r>
          </a:p>
        </p:txBody>
      </p:sp>
      <p:sp>
        <p:nvSpPr>
          <p:cNvPr id="193542" name="Rectangle 6"/>
          <p:cNvSpPr>
            <a:spLocks noChangeArrowheads="1"/>
          </p:cNvSpPr>
          <p:nvPr/>
        </p:nvSpPr>
        <p:spPr bwMode="auto">
          <a:xfrm>
            <a:off x="457200" y="4572000"/>
            <a:ext cx="868680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40000"/>
              </a:spcBef>
              <a:buClr>
                <a:schemeClr val="tx2"/>
              </a:buClr>
              <a:buSzPct val="95000"/>
              <a:buFont typeface="Symbol" pitchFamily="18" charset="2"/>
              <a:buChar char="¨"/>
            </a:pPr>
            <a:r>
              <a:rPr lang="en-US" altLang="en-US" sz="2400">
                <a:latin typeface="Corbel" pitchFamily="34" charset="0"/>
                <a:cs typeface="Times New Roman" pitchFamily="18" charset="0"/>
              </a:rPr>
              <a:t>Older properties tend to have more uncertain repairs and capital improvement expenditures, and tend to be located in lower appreciation areas</a:t>
            </a:r>
          </a:p>
          <a:p>
            <a:pPr>
              <a:spcBef>
                <a:spcPct val="40000"/>
              </a:spcBef>
              <a:buClr>
                <a:schemeClr val="tx2"/>
              </a:buClr>
              <a:buSzPct val="95000"/>
              <a:buFont typeface="Symbol" pitchFamily="18" charset="2"/>
              <a:buChar char="¨"/>
            </a:pPr>
            <a:r>
              <a:rPr lang="en-US" altLang="en-US" sz="2400">
                <a:latin typeface="Corbel" pitchFamily="34" charset="0"/>
                <a:cs typeface="Times New Roman" pitchFamily="18" charset="0"/>
              </a:rPr>
              <a:t>Both these factors cause a higher cap rate</a:t>
            </a:r>
          </a:p>
        </p:txBody>
      </p:sp>
    </p:spTree>
    <p:extLst>
      <p:ext uri="{BB962C8B-B14F-4D97-AF65-F5344CB8AC3E}">
        <p14:creationId xmlns:p14="http://schemas.microsoft.com/office/powerpoint/2010/main" val="1026984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additive="base">
                                        <p:cTn id="7" dur="500" fill="hold"/>
                                        <p:tgtEl>
                                          <p:spTgt spid="193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3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93539">
                                            <p:txEl>
                                              <p:pRg st="1" end="1"/>
                                            </p:txEl>
                                          </p:spTgt>
                                        </p:tgtEl>
                                        <p:attrNameLst>
                                          <p:attrName>style.visibility</p:attrName>
                                        </p:attrNameLst>
                                      </p:cBhvr>
                                      <p:to>
                                        <p:strVal val="visible"/>
                                      </p:to>
                                    </p:set>
                                    <p:anim calcmode="lin" valueType="num">
                                      <p:cBhvr additive="base">
                                        <p:cTn id="13" dur="500" fill="hold"/>
                                        <p:tgtEl>
                                          <p:spTgt spid="193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3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3539">
                                            <p:txEl>
                                              <p:pRg st="2" end="2"/>
                                            </p:txEl>
                                          </p:spTgt>
                                        </p:tgtEl>
                                        <p:attrNameLst>
                                          <p:attrName>style.visibility</p:attrName>
                                        </p:attrNameLst>
                                      </p:cBhvr>
                                      <p:to>
                                        <p:strVal val="visible"/>
                                      </p:to>
                                    </p:set>
                                    <p:anim calcmode="lin" valueType="num">
                                      <p:cBhvr additive="base">
                                        <p:cTn id="19" dur="500" fill="hold"/>
                                        <p:tgtEl>
                                          <p:spTgt spid="193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3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3541"/>
                                        </p:tgtEl>
                                        <p:attrNameLst>
                                          <p:attrName>style.visibility</p:attrName>
                                        </p:attrNameLst>
                                      </p:cBhvr>
                                      <p:to>
                                        <p:strVal val="visible"/>
                                      </p:to>
                                    </p:set>
                                    <p:anim calcmode="lin" valueType="num">
                                      <p:cBhvr additive="base">
                                        <p:cTn id="25" dur="500" fill="hold"/>
                                        <p:tgtEl>
                                          <p:spTgt spid="193541"/>
                                        </p:tgtEl>
                                        <p:attrNameLst>
                                          <p:attrName>ppt_x</p:attrName>
                                        </p:attrNameLst>
                                      </p:cBhvr>
                                      <p:tavLst>
                                        <p:tav tm="0">
                                          <p:val>
                                            <p:strVal val="0-#ppt_w/2"/>
                                          </p:val>
                                        </p:tav>
                                        <p:tav tm="100000">
                                          <p:val>
                                            <p:strVal val="#ppt_x"/>
                                          </p:val>
                                        </p:tav>
                                      </p:tavLst>
                                    </p:anim>
                                    <p:anim calcmode="lin" valueType="num">
                                      <p:cBhvr additive="base">
                                        <p:cTn id="26" dur="500" fill="hold"/>
                                        <p:tgtEl>
                                          <p:spTgt spid="19354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3542">
                                            <p:txEl>
                                              <p:pRg st="0" end="0"/>
                                            </p:txEl>
                                          </p:spTgt>
                                        </p:tgtEl>
                                        <p:attrNameLst>
                                          <p:attrName>style.visibility</p:attrName>
                                        </p:attrNameLst>
                                      </p:cBhvr>
                                      <p:to>
                                        <p:strVal val="visible"/>
                                      </p:to>
                                    </p:set>
                                    <p:anim calcmode="lin" valueType="num">
                                      <p:cBhvr additive="base">
                                        <p:cTn id="31" dur="500" fill="hold"/>
                                        <p:tgtEl>
                                          <p:spTgt spid="19354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35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93542">
                                            <p:txEl>
                                              <p:pRg st="1" end="1"/>
                                            </p:txEl>
                                          </p:spTgt>
                                        </p:tgtEl>
                                        <p:attrNameLst>
                                          <p:attrName>style.visibility</p:attrName>
                                        </p:attrNameLst>
                                      </p:cBhvr>
                                      <p:to>
                                        <p:strVal val="visible"/>
                                      </p:to>
                                    </p:set>
                                    <p:anim calcmode="lin" valueType="num">
                                      <p:cBhvr additive="base">
                                        <p:cTn id="37" dur="500" fill="hold"/>
                                        <p:tgtEl>
                                          <p:spTgt spid="193542">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354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752600" y="0"/>
            <a:ext cx="7772400" cy="381000"/>
          </a:xfrm>
        </p:spPr>
        <p:txBody>
          <a:bodyPr>
            <a:normAutofit fontScale="90000"/>
          </a:bodyPr>
          <a:lstStyle/>
          <a:p>
            <a:pPr>
              <a:defRPr/>
            </a:pPr>
            <a:r>
              <a:rPr lang="en-US" sz="2400">
                <a:latin typeface="Arial Black" pitchFamily="34" charset="0"/>
              </a:rPr>
              <a:t>Summarized Influences on Cap Rate</a:t>
            </a:r>
          </a:p>
        </p:txBody>
      </p:sp>
      <p:sp>
        <p:nvSpPr>
          <p:cNvPr id="66563" name="Text Box 3"/>
          <p:cNvSpPr txBox="1">
            <a:spLocks noChangeArrowheads="1"/>
          </p:cNvSpPr>
          <p:nvPr/>
        </p:nvSpPr>
        <p:spPr bwMode="auto">
          <a:xfrm>
            <a:off x="1143000" y="6613525"/>
            <a:ext cx="838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000">
              <a:latin typeface="Times New Roman" pitchFamily="18" charset="0"/>
            </a:endParaRPr>
          </a:p>
        </p:txBody>
      </p:sp>
      <p:graphicFrame>
        <p:nvGraphicFramePr>
          <p:cNvPr id="197636" name="Group 4"/>
          <p:cNvGraphicFramePr>
            <a:graphicFrameLocks noGrp="1"/>
          </p:cNvGraphicFramePr>
          <p:nvPr/>
        </p:nvGraphicFramePr>
        <p:xfrm>
          <a:off x="533400" y="457200"/>
          <a:ext cx="7620000" cy="6388101"/>
        </p:xfrm>
        <a:graphic>
          <a:graphicData uri="http://schemas.openxmlformats.org/drawingml/2006/table">
            <a:tbl>
              <a:tblPr/>
              <a:tblGrid>
                <a:gridCol w="2667000"/>
                <a:gridCol w="4953000"/>
              </a:tblGrid>
              <a:tr h="581083">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1" i="0" u="sng" strike="noStrike" cap="none" normalizeH="0" baseline="0" dirty="0" smtClean="0">
                          <a:ln>
                            <a:noFill/>
                          </a:ln>
                          <a:solidFill>
                            <a:schemeClr val="tx1"/>
                          </a:solidFill>
                          <a:effectLst/>
                          <a:latin typeface="Tahoma" pitchFamily="34" charset="0"/>
                        </a:rPr>
                        <a:t>Valuation Factor</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1" i="0" u="sng" strike="noStrike" cap="none" normalizeH="0" baseline="0" smtClean="0">
                          <a:ln>
                            <a:noFill/>
                          </a:ln>
                          <a:solidFill>
                            <a:schemeClr val="tx1"/>
                          </a:solidFill>
                          <a:effectLst/>
                          <a:latin typeface="Tahoma" pitchFamily="34" charset="0"/>
                        </a:rPr>
                        <a:t>Impact on Cap Rate</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43114">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smtClean="0">
                          <a:ln>
                            <a:noFill/>
                          </a:ln>
                          <a:solidFill>
                            <a:schemeClr val="tx1"/>
                          </a:solidFill>
                          <a:effectLst/>
                          <a:latin typeface="Tahoma" pitchFamily="34" charset="0"/>
                        </a:rPr>
                        <a:t>Growth in Income</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dirty="0" smtClean="0">
                          <a:ln>
                            <a:noFill/>
                          </a:ln>
                          <a:solidFill>
                            <a:schemeClr val="tx1"/>
                          </a:solidFill>
                          <a:effectLst/>
                          <a:latin typeface="Tahoma" pitchFamily="34" charset="0"/>
                        </a:rPr>
                        <a:t>Faster growth means a low cap rate and higher value, i.e. Gordon Growth Rate Model</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2559">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dirty="0" smtClean="0">
                          <a:ln>
                            <a:noFill/>
                          </a:ln>
                          <a:solidFill>
                            <a:schemeClr val="tx1"/>
                          </a:solidFill>
                          <a:effectLst/>
                          <a:latin typeface="Tahoma" pitchFamily="34" charset="0"/>
                        </a:rPr>
                        <a:t>Risk</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smtClean="0">
                          <a:ln>
                            <a:noFill/>
                          </a:ln>
                          <a:solidFill>
                            <a:schemeClr val="tx1"/>
                          </a:solidFill>
                          <a:effectLst/>
                          <a:latin typeface="Tahoma" pitchFamily="34" charset="0"/>
                        </a:rPr>
                        <a:t>Higher risk means a higher cap rate and lower value</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2559">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smtClean="0">
                          <a:ln>
                            <a:noFill/>
                          </a:ln>
                          <a:solidFill>
                            <a:schemeClr val="tx1"/>
                          </a:solidFill>
                          <a:effectLst/>
                          <a:latin typeface="Tahoma" pitchFamily="34" charset="0"/>
                        </a:rPr>
                        <a:t>Economic obsolescence</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smtClean="0">
                          <a:ln>
                            <a:noFill/>
                          </a:ln>
                          <a:solidFill>
                            <a:schemeClr val="tx1"/>
                          </a:solidFill>
                          <a:effectLst/>
                          <a:latin typeface="Tahoma" pitchFamily="34" charset="0"/>
                        </a:rPr>
                        <a:t>Shorter economic life means a higher cap rate and lower value</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2559">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smtClean="0">
                          <a:ln>
                            <a:noFill/>
                          </a:ln>
                          <a:solidFill>
                            <a:schemeClr val="tx1"/>
                          </a:solidFill>
                          <a:effectLst/>
                          <a:latin typeface="Tahoma" pitchFamily="34" charset="0"/>
                        </a:rPr>
                        <a:t>Interest Rates or Cost of Capital</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smtClean="0">
                          <a:ln>
                            <a:noFill/>
                          </a:ln>
                          <a:solidFill>
                            <a:schemeClr val="tx1"/>
                          </a:solidFill>
                          <a:effectLst/>
                          <a:latin typeface="Tahoma" pitchFamily="34" charset="0"/>
                        </a:rPr>
                        <a:t>Higher interest rates imply higher cap rates and lower value</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2559">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smtClean="0">
                          <a:ln>
                            <a:noFill/>
                          </a:ln>
                          <a:solidFill>
                            <a:schemeClr val="tx1"/>
                          </a:solidFill>
                          <a:effectLst/>
                          <a:latin typeface="Tahoma" pitchFamily="34" charset="0"/>
                        </a:rPr>
                        <a:t>Market Conditions</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smtClean="0">
                          <a:ln>
                            <a:noFill/>
                          </a:ln>
                          <a:solidFill>
                            <a:schemeClr val="tx1"/>
                          </a:solidFill>
                          <a:effectLst/>
                          <a:latin typeface="Tahoma" pitchFamily="34" charset="0"/>
                        </a:rPr>
                        <a:t>Stronger rental market imply lower cap rates and higher values</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93668">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smtClean="0">
                          <a:ln>
                            <a:noFill/>
                          </a:ln>
                          <a:solidFill>
                            <a:schemeClr val="tx1"/>
                          </a:solidFill>
                          <a:effectLst/>
                          <a:latin typeface="Tahoma" pitchFamily="34" charset="0"/>
                        </a:rPr>
                        <a:t>Property Age</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300" b="0" i="0" u="none" strike="noStrike" cap="none" normalizeH="0" baseline="0" dirty="0" smtClean="0">
                          <a:ln>
                            <a:noFill/>
                          </a:ln>
                          <a:solidFill>
                            <a:schemeClr val="tx1"/>
                          </a:solidFill>
                          <a:effectLst/>
                          <a:latin typeface="Tahoma" pitchFamily="34" charset="0"/>
                        </a:rPr>
                        <a:t>Older properties typically have more risk as a result of greater repair volatility. More risk means higher cap rates and lower values</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4006971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latin typeface="Arial" charset="0"/>
                <a:cs typeface="Arial" charset="0"/>
              </a:rPr>
              <a:t>Comparing Income Valuation Methods </a:t>
            </a:r>
          </a:p>
        </p:txBody>
      </p:sp>
      <p:sp>
        <p:nvSpPr>
          <p:cNvPr id="15363" name="Rectangle 3"/>
          <p:cNvSpPr>
            <a:spLocks noGrp="1" noChangeArrowheads="1"/>
          </p:cNvSpPr>
          <p:nvPr>
            <p:ph type="body" idx="1"/>
          </p:nvPr>
        </p:nvSpPr>
        <p:spPr>
          <a:xfrm>
            <a:off x="0" y="1981200"/>
            <a:ext cx="9144000" cy="4114800"/>
          </a:xfrm>
        </p:spPr>
        <p:txBody>
          <a:bodyPr/>
          <a:lstStyle/>
          <a:p>
            <a:pPr>
              <a:lnSpc>
                <a:spcPct val="90000"/>
              </a:lnSpc>
            </a:pPr>
            <a:r>
              <a:rPr lang="en-US" altLang="en-US" sz="2800" smtClean="0">
                <a:latin typeface="Arial" charset="0"/>
                <a:cs typeface="Arial" charset="0"/>
              </a:rPr>
              <a:t>GRM = Price/Potential Gross Rent </a:t>
            </a:r>
          </a:p>
          <a:p>
            <a:pPr>
              <a:lnSpc>
                <a:spcPct val="90000"/>
              </a:lnSpc>
            </a:pPr>
            <a:r>
              <a:rPr lang="en-US" altLang="en-US" sz="2800" smtClean="0">
                <a:latin typeface="Arial" charset="0"/>
                <a:cs typeface="Arial" charset="0"/>
              </a:rPr>
              <a:t>Then Subject Property PGI x GRM = Value</a:t>
            </a:r>
          </a:p>
          <a:p>
            <a:pPr>
              <a:lnSpc>
                <a:spcPct val="90000"/>
              </a:lnSpc>
            </a:pPr>
            <a:r>
              <a:rPr lang="en-US" altLang="en-US" sz="2800" smtClean="0">
                <a:latin typeface="Arial" charset="0"/>
                <a:cs typeface="Arial" charset="0"/>
              </a:rPr>
              <a:t>EGIM = Price/Effective Gross Income</a:t>
            </a:r>
          </a:p>
          <a:p>
            <a:pPr>
              <a:lnSpc>
                <a:spcPct val="90000"/>
              </a:lnSpc>
            </a:pPr>
            <a:r>
              <a:rPr lang="en-US" altLang="en-US" sz="2800" smtClean="0">
                <a:latin typeface="Arial" charset="0"/>
                <a:cs typeface="Arial" charset="0"/>
              </a:rPr>
              <a:t>Then Subject Property EGI x EGIM = Value</a:t>
            </a:r>
          </a:p>
          <a:p>
            <a:pPr>
              <a:lnSpc>
                <a:spcPct val="90000"/>
              </a:lnSpc>
            </a:pPr>
            <a:r>
              <a:rPr lang="en-US" altLang="en-US" sz="2800" smtClean="0">
                <a:latin typeface="Arial" charset="0"/>
                <a:cs typeface="Arial" charset="0"/>
              </a:rPr>
              <a:t>Cap Rate based on Price/Net Operating Income = R</a:t>
            </a:r>
          </a:p>
          <a:p>
            <a:pPr>
              <a:lnSpc>
                <a:spcPct val="90000"/>
              </a:lnSpc>
            </a:pPr>
            <a:r>
              <a:rPr lang="en-US" altLang="en-US" sz="2800" smtClean="0">
                <a:latin typeface="Arial" charset="0"/>
                <a:cs typeface="Arial" charset="0"/>
              </a:rPr>
              <a:t>Then Subject Property NOI/R = Value</a:t>
            </a:r>
          </a:p>
          <a:p>
            <a:pPr>
              <a:lnSpc>
                <a:spcPct val="90000"/>
              </a:lnSpc>
            </a:pPr>
            <a:r>
              <a:rPr lang="en-US" altLang="en-US" sz="2800" smtClean="0">
                <a:latin typeface="Arial" charset="0"/>
                <a:cs typeface="Arial" charset="0"/>
              </a:rPr>
              <a:t>Or Discounted Cash Flow based on a required rate of return applied to all returns discounted to Present Value and added to the financing assumed for total property value.</a:t>
            </a:r>
          </a:p>
        </p:txBody>
      </p:sp>
    </p:spTree>
    <p:extLst>
      <p:ext uri="{BB962C8B-B14F-4D97-AF65-F5344CB8AC3E}">
        <p14:creationId xmlns:p14="http://schemas.microsoft.com/office/powerpoint/2010/main" val="537223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60" name="Group 152"/>
          <p:cNvGraphicFramePr>
            <a:graphicFrameLocks noGrp="1"/>
          </p:cNvGraphicFramePr>
          <p:nvPr>
            <p:ph idx="1"/>
          </p:nvPr>
        </p:nvGraphicFramePr>
        <p:xfrm>
          <a:off x="304800" y="304800"/>
          <a:ext cx="8458200" cy="6557967"/>
        </p:xfrm>
        <a:graphic>
          <a:graphicData uri="http://schemas.openxmlformats.org/drawingml/2006/table">
            <a:tbl>
              <a:tblPr/>
              <a:tblGrid>
                <a:gridCol w="2905125"/>
                <a:gridCol w="1514475"/>
                <a:gridCol w="1249363"/>
                <a:gridCol w="1304925"/>
                <a:gridCol w="1484312"/>
              </a:tblGrid>
              <a:tr h="5428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cap="fla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Subject</a:t>
                      </a:r>
                      <a:endParaRPr kumimoji="0" lang="en-US" sz="20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cap="fla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Comp 1</a:t>
                      </a:r>
                      <a:endParaRPr kumimoji="0" lang="en-US" sz="20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cap="fla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Comp 2</a:t>
                      </a:r>
                      <a:endParaRPr kumimoji="0" lang="en-US" sz="20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cap="fla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Comp 3</a:t>
                      </a:r>
                      <a:endParaRPr kumimoji="0" lang="en-US" sz="20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cap="flat">
                      <a:noFill/>
                    </a:lnT>
                    <a:lnB>
                      <a:noFill/>
                    </a:lnB>
                    <a:lnTlToBr>
                      <a:noFill/>
                    </a:lnTlToBr>
                    <a:lnBlToTr>
                      <a:noFill/>
                    </a:lnBlToTr>
                    <a:noFill/>
                  </a:tcPr>
                </a:tc>
              </a:tr>
              <a:tr h="54447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Sales Price</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$1,020,000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$977,000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$1,675,000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54289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GRM</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5.37</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5.75</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6.44</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54289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EGIM</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5.96</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6.25</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6.57</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54289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R</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12.35%</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12.12%</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11.93%</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5444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335274">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Potential Gross Income</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$280,000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$190,000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$170,000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$260,000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335274">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Vacancy Rate</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335274">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Effective Gross Income</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$277,200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$171,000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$156,400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$254,800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82295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Operating Expenses Paid by Landlord Including VAT</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cs typeface="Arial" charset="0"/>
                        </a:rPr>
                        <a:t>($66,000)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cs typeface="Arial" charset="0"/>
                        </a:rPr>
                        <a:t>($45,000)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cs typeface="Arial" charset="0"/>
                        </a:rPr>
                        <a:t>($38,000)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cs typeface="Arial" charset="0"/>
                        </a:rPr>
                        <a:t>($55,000)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335274">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NOI</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$211,200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$126,000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$118,400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$199,800</a:t>
                      </a:r>
                      <a:endParaRPr kumimoji="0" lang="en-US" sz="1600" b="1"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5905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NOI/Sales Price =R</a:t>
                      </a: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54289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61670678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9" name="Group 103"/>
          <p:cNvGraphicFramePr>
            <a:graphicFrameLocks noGrp="1"/>
          </p:cNvGraphicFramePr>
          <p:nvPr>
            <p:ph idx="1"/>
          </p:nvPr>
        </p:nvGraphicFramePr>
        <p:xfrm>
          <a:off x="228600" y="152400"/>
          <a:ext cx="8802688" cy="5867400"/>
        </p:xfrm>
        <a:graphic>
          <a:graphicData uri="http://schemas.openxmlformats.org/drawingml/2006/table">
            <a:tbl>
              <a:tblPr/>
              <a:tblGrid>
                <a:gridCol w="3055938"/>
                <a:gridCol w="1327150"/>
                <a:gridCol w="1566862"/>
                <a:gridCol w="1371600"/>
                <a:gridCol w="1481138"/>
              </a:tblGrid>
              <a:tr h="5181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5" marB="45715"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5" marB="45715" anchor="b" horzOverflow="overflow">
                    <a:lnL>
                      <a:noFill/>
                    </a:lnL>
                    <a:lnR cap="flat">
                      <a:noFill/>
                    </a:lnR>
                    <a:lnT cap="flat">
                      <a:noFill/>
                    </a:lnT>
                    <a:lnB>
                      <a:noFill/>
                    </a:lnB>
                    <a:lnTlToBr>
                      <a:noFill/>
                    </a:lnTlToBr>
                    <a:lnBlToTr>
                      <a:noFill/>
                    </a:lnBlToTr>
                    <a:noFill/>
                  </a:tcPr>
                </a:tc>
              </a:tr>
              <a:tr h="77143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Subject Value Based on</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Comp 1</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Comp 2</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Comp 3</a:t>
                      </a:r>
                    </a:p>
                  </a:txBody>
                  <a:tcPr marT="45715" marB="45715" anchor="b" horzOverflow="overflow">
                    <a:lnL>
                      <a:noFill/>
                    </a:lnL>
                    <a:lnR cap="flat">
                      <a:noFill/>
                    </a:lnR>
                    <a:lnT>
                      <a:noFill/>
                    </a:lnT>
                    <a:lnB>
                      <a:noFill/>
                    </a:lnB>
                    <a:lnTlToBr>
                      <a:noFill/>
                    </a:lnTlToBr>
                    <a:lnBlToTr>
                      <a:noFill/>
                    </a:lnBlToTr>
                    <a:noFill/>
                  </a:tcPr>
                </a:tc>
              </a:tr>
              <a:tr h="77143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Based on GRM</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$1,503,158</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$1,609,176</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$1,803,846</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tr>
              <a:tr h="77143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Based on GRM Average</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$1,638,727</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tr>
              <a:tr h="74921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Based on EGIM</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$1,653,474</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$1,731,614</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$1,822,253</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tr>
              <a:tr h="77143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Based on EGIM Average</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$1,735,780</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tr>
              <a:tr h="77143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Based on Cap Rate</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$1,709,714</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$1,742,757</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$1,770,571</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tr>
              <a:tr h="7428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Based on Average Cap Rate</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$1,741,014</a:t>
                      </a: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cap="flat">
                      <a:noFill/>
                    </a:lnB>
                    <a:lnTlToBr>
                      <a:noFill/>
                    </a:lnTlToBr>
                    <a:lnBlToTr>
                      <a:noFill/>
                    </a:lnBlToTr>
                    <a:noFill/>
                  </a:tcPr>
                </a:tc>
              </a:tr>
            </a:tbl>
          </a:graphicData>
        </a:graphic>
      </p:graphicFrame>
      <p:sp>
        <p:nvSpPr>
          <p:cNvPr id="19556" name="Line 100"/>
          <p:cNvSpPr>
            <a:spLocks noChangeShapeType="1"/>
          </p:cNvSpPr>
          <p:nvPr/>
        </p:nvSpPr>
        <p:spPr bwMode="auto">
          <a:xfrm>
            <a:off x="3200400" y="1295400"/>
            <a:ext cx="609600" cy="1143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7" name="Line 101"/>
          <p:cNvSpPr>
            <a:spLocks noChangeShapeType="1"/>
          </p:cNvSpPr>
          <p:nvPr/>
        </p:nvSpPr>
        <p:spPr bwMode="auto">
          <a:xfrm>
            <a:off x="2590800" y="1524000"/>
            <a:ext cx="1143000" cy="2590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8" name="Line 102"/>
          <p:cNvSpPr>
            <a:spLocks noChangeShapeType="1"/>
          </p:cNvSpPr>
          <p:nvPr/>
        </p:nvSpPr>
        <p:spPr bwMode="auto">
          <a:xfrm>
            <a:off x="2438400" y="1447800"/>
            <a:ext cx="1066800" cy="411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09087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6" grpId="0" animBg="1"/>
      <p:bldP spid="19557" grpId="0" animBg="1"/>
      <p:bldP spid="1955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0"/>
            <a:ext cx="8229600" cy="1295400"/>
          </a:xfrm>
        </p:spPr>
        <p:txBody>
          <a:bodyPr>
            <a:normAutofit fontScale="90000"/>
          </a:bodyPr>
          <a:lstStyle/>
          <a:p>
            <a:pPr>
              <a:defRPr/>
            </a:pPr>
            <a:r>
              <a:rPr lang="en-US" sz="4000" dirty="0"/>
              <a:t>Subject Property Indicated Value Range </a:t>
            </a:r>
          </a:p>
        </p:txBody>
      </p:sp>
      <p:sp>
        <p:nvSpPr>
          <p:cNvPr id="21507" name="Rectangle 3"/>
          <p:cNvSpPr>
            <a:spLocks noGrp="1" noChangeArrowheads="1"/>
          </p:cNvSpPr>
          <p:nvPr>
            <p:ph type="body" idx="1"/>
          </p:nvPr>
        </p:nvSpPr>
        <p:spPr>
          <a:xfrm>
            <a:off x="304800" y="1447800"/>
            <a:ext cx="8153400" cy="5410200"/>
          </a:xfrm>
        </p:spPr>
        <p:txBody>
          <a:bodyPr/>
          <a:lstStyle/>
          <a:p>
            <a:pPr>
              <a:lnSpc>
                <a:spcPct val="90000"/>
              </a:lnSpc>
            </a:pPr>
            <a:r>
              <a:rPr lang="en-US" altLang="en-US" smtClean="0">
                <a:latin typeface="Arial" charset="0"/>
                <a:cs typeface="Arial" charset="0"/>
              </a:rPr>
              <a:t>Using GRM</a:t>
            </a:r>
          </a:p>
          <a:p>
            <a:pPr>
              <a:lnSpc>
                <a:spcPct val="90000"/>
              </a:lnSpc>
            </a:pPr>
            <a:endParaRPr lang="en-US" altLang="en-US" smtClean="0">
              <a:latin typeface="Arial" charset="0"/>
              <a:cs typeface="Arial" charset="0"/>
            </a:endParaRPr>
          </a:p>
          <a:p>
            <a:pPr>
              <a:lnSpc>
                <a:spcPct val="90000"/>
              </a:lnSpc>
            </a:pPr>
            <a:r>
              <a:rPr lang="en-US" altLang="en-US" smtClean="0">
                <a:latin typeface="Arial" charset="0"/>
                <a:cs typeface="Arial" charset="0"/>
              </a:rPr>
              <a:t>Using EGIM</a:t>
            </a:r>
          </a:p>
          <a:p>
            <a:pPr>
              <a:lnSpc>
                <a:spcPct val="90000"/>
              </a:lnSpc>
            </a:pPr>
            <a:endParaRPr lang="en-US" altLang="en-US" smtClean="0">
              <a:latin typeface="Arial" charset="0"/>
              <a:cs typeface="Arial" charset="0"/>
            </a:endParaRPr>
          </a:p>
          <a:p>
            <a:pPr>
              <a:lnSpc>
                <a:spcPct val="90000"/>
              </a:lnSpc>
            </a:pPr>
            <a:r>
              <a:rPr lang="en-US" altLang="en-US" smtClean="0">
                <a:latin typeface="Arial" charset="0"/>
                <a:cs typeface="Arial" charset="0"/>
              </a:rPr>
              <a:t>Using R</a:t>
            </a:r>
          </a:p>
          <a:p>
            <a:pPr>
              <a:lnSpc>
                <a:spcPct val="90000"/>
              </a:lnSpc>
            </a:pPr>
            <a:r>
              <a:rPr lang="en-US" altLang="en-US" sz="2800" smtClean="0">
                <a:latin typeface="Arial" charset="0"/>
                <a:cs typeface="Arial" charset="0"/>
              </a:rPr>
              <a:t>The value of the subject property is highest using V = NOI/R since the operating expenses are lower than two of the comps and the vacancy rate is lower than all of the comps.  But this requires more information and a more transparent market.</a:t>
            </a:r>
          </a:p>
        </p:txBody>
      </p:sp>
      <p:sp>
        <p:nvSpPr>
          <p:cNvPr id="21509" name="Text Box 5"/>
          <p:cNvSpPr txBox="1">
            <a:spLocks noChangeArrowheads="1"/>
          </p:cNvSpPr>
          <p:nvPr/>
        </p:nvSpPr>
        <p:spPr bwMode="auto">
          <a:xfrm>
            <a:off x="3200400" y="1524000"/>
            <a:ext cx="4876800" cy="3698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50000"/>
              </a:spcBef>
              <a:buClrTx/>
              <a:buFontTx/>
              <a:buNone/>
            </a:pPr>
            <a:r>
              <a:rPr lang="en-US" altLang="en-US" sz="1800" b="1">
                <a:solidFill>
                  <a:schemeClr val="bg1"/>
                </a:solidFill>
                <a:latin typeface="Corbel" pitchFamily="34" charset="0"/>
              </a:rPr>
              <a:t>$300,688</a:t>
            </a:r>
          </a:p>
        </p:txBody>
      </p:sp>
      <p:sp>
        <p:nvSpPr>
          <p:cNvPr id="21510" name="Text Box 6"/>
          <p:cNvSpPr txBox="1">
            <a:spLocks noChangeArrowheads="1"/>
          </p:cNvSpPr>
          <p:nvPr/>
        </p:nvSpPr>
        <p:spPr bwMode="auto">
          <a:xfrm>
            <a:off x="3200400" y="2514600"/>
            <a:ext cx="2971800" cy="3698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50000"/>
              </a:spcBef>
              <a:buClrTx/>
              <a:buFontTx/>
              <a:buNone/>
            </a:pPr>
            <a:r>
              <a:rPr lang="en-US" altLang="en-US" sz="1800" b="1">
                <a:solidFill>
                  <a:schemeClr val="bg1"/>
                </a:solidFill>
                <a:latin typeface="Corbel" pitchFamily="34" charset="0"/>
              </a:rPr>
              <a:t>$168,779</a:t>
            </a:r>
          </a:p>
        </p:txBody>
      </p:sp>
      <p:sp>
        <p:nvSpPr>
          <p:cNvPr id="21511" name="Text Box 7"/>
          <p:cNvSpPr txBox="1">
            <a:spLocks noChangeArrowheads="1"/>
          </p:cNvSpPr>
          <p:nvPr/>
        </p:nvSpPr>
        <p:spPr bwMode="auto">
          <a:xfrm>
            <a:off x="3200400" y="3581400"/>
            <a:ext cx="1219200" cy="3698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50000"/>
              </a:spcBef>
              <a:buClrTx/>
              <a:buFontTx/>
              <a:buNone/>
            </a:pPr>
            <a:r>
              <a:rPr lang="en-US" altLang="en-US" sz="1800" b="1">
                <a:solidFill>
                  <a:schemeClr val="bg1"/>
                </a:solidFill>
                <a:latin typeface="Corbel" pitchFamily="34" charset="0"/>
              </a:rPr>
              <a:t>$60,856</a:t>
            </a:r>
          </a:p>
        </p:txBody>
      </p:sp>
      <p:sp>
        <p:nvSpPr>
          <p:cNvPr id="21512" name="AutoShape 8"/>
          <p:cNvSpPr>
            <a:spLocks noChangeArrowheads="1"/>
          </p:cNvSpPr>
          <p:nvPr/>
        </p:nvSpPr>
        <p:spPr bwMode="auto">
          <a:xfrm flipH="1">
            <a:off x="4953000" y="1524000"/>
            <a:ext cx="3962400" cy="2667000"/>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r">
              <a:spcBef>
                <a:spcPct val="0"/>
              </a:spcBef>
              <a:buClrTx/>
              <a:buFontTx/>
              <a:buNone/>
            </a:pPr>
            <a:r>
              <a:rPr lang="en-US" altLang="en-US" sz="2000">
                <a:solidFill>
                  <a:schemeClr val="bg1"/>
                </a:solidFill>
                <a:latin typeface="Corbel" pitchFamily="34" charset="0"/>
              </a:rPr>
              <a:t>Such a</a:t>
            </a:r>
          </a:p>
          <a:p>
            <a:pPr algn="r">
              <a:spcBef>
                <a:spcPct val="0"/>
              </a:spcBef>
              <a:buClrTx/>
              <a:buFontTx/>
              <a:buNone/>
            </a:pPr>
            <a:r>
              <a:rPr lang="en-US" altLang="en-US" sz="2000">
                <a:solidFill>
                  <a:schemeClr val="bg1"/>
                </a:solidFill>
                <a:latin typeface="Corbel" pitchFamily="34" charset="0"/>
              </a:rPr>
              <a:t> decline is</a:t>
            </a:r>
          </a:p>
          <a:p>
            <a:pPr algn="r">
              <a:spcBef>
                <a:spcPct val="0"/>
              </a:spcBef>
              <a:buClrTx/>
              <a:buFontTx/>
              <a:buNone/>
            </a:pPr>
            <a:r>
              <a:rPr lang="en-US" altLang="en-US" sz="2000">
                <a:solidFill>
                  <a:schemeClr val="bg1"/>
                </a:solidFill>
                <a:latin typeface="Corbel" pitchFamily="34" charset="0"/>
              </a:rPr>
              <a:t> what you would</a:t>
            </a:r>
          </a:p>
          <a:p>
            <a:pPr algn="r">
              <a:spcBef>
                <a:spcPct val="0"/>
              </a:spcBef>
              <a:buClrTx/>
              <a:buFontTx/>
              <a:buNone/>
            </a:pPr>
            <a:r>
              <a:rPr lang="en-US" altLang="en-US" sz="2000">
                <a:solidFill>
                  <a:schemeClr val="bg1"/>
                </a:solidFill>
                <a:latin typeface="Corbel" pitchFamily="34" charset="0"/>
              </a:rPr>
              <a:t> expect in an informed market.</a:t>
            </a:r>
          </a:p>
        </p:txBody>
      </p:sp>
    </p:spTree>
    <p:extLst>
      <p:ext uri="{BB962C8B-B14F-4D97-AF65-F5344CB8AC3E}">
        <p14:creationId xmlns:p14="http://schemas.microsoft.com/office/powerpoint/2010/main" val="2451302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50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15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151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512"/>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2151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2"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latin typeface="Arial" charset="0"/>
                <a:cs typeface="Arial" charset="0"/>
              </a:rPr>
              <a:t>Some Sample Cap Rates</a:t>
            </a:r>
          </a:p>
        </p:txBody>
      </p:sp>
      <p:sp>
        <p:nvSpPr>
          <p:cNvPr id="71683" name="Content Placeholder 2"/>
          <p:cNvSpPr>
            <a:spLocks noGrp="1"/>
          </p:cNvSpPr>
          <p:nvPr>
            <p:ph idx="1"/>
          </p:nvPr>
        </p:nvSpPr>
        <p:spPr/>
        <p:txBody>
          <a:bodyPr/>
          <a:lstStyle/>
          <a:p>
            <a:endParaRPr lang="en-US" altLang="en-US" smtClean="0">
              <a:latin typeface="Arial" charset="0"/>
              <a:cs typeface="Arial" charset="0"/>
            </a:endParaRPr>
          </a:p>
        </p:txBody>
      </p:sp>
    </p:spTree>
    <p:extLst>
      <p:ext uri="{BB962C8B-B14F-4D97-AF65-F5344CB8AC3E}">
        <p14:creationId xmlns:p14="http://schemas.microsoft.com/office/powerpoint/2010/main" val="589848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203325"/>
            <a:ext cx="902335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defRPr/>
            </a:pPr>
            <a:r>
              <a:rPr lang="en-US" dirty="0" smtClean="0"/>
              <a:t>Retail Cap Rates Compressing, But Interest Rates Are Rising</a:t>
            </a:r>
            <a:endParaRPr lang="en-US" dirty="0"/>
          </a:p>
        </p:txBody>
      </p:sp>
      <p:sp>
        <p:nvSpPr>
          <p:cNvPr id="5" name="Text Box 2"/>
          <p:cNvSpPr txBox="1">
            <a:spLocks noChangeArrowheads="1"/>
          </p:cNvSpPr>
          <p:nvPr/>
        </p:nvSpPr>
        <p:spPr bwMode="auto">
          <a:xfrm>
            <a:off x="152400" y="6629400"/>
            <a:ext cx="1665288" cy="165100"/>
          </a:xfrm>
          <a:prstGeom prst="rect">
            <a:avLst/>
          </a:prstGeom>
          <a:noFill/>
          <a:ln w="9525">
            <a:noFill/>
            <a:miter lim="800000"/>
            <a:headEnd/>
            <a:tailEnd/>
          </a:ln>
          <a:effectLst/>
        </p:spPr>
        <p:txBody>
          <a:bodyPr wrap="none" lIns="18288" tIns="18288" rIns="0"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000" dirty="0">
                <a:solidFill>
                  <a:schemeClr val="bg1">
                    <a:lumMod val="65000"/>
                  </a:schemeClr>
                </a:solidFill>
                <a:latin typeface="Arial"/>
                <a:cs typeface="Arial"/>
              </a:rPr>
              <a:t>Source: </a:t>
            </a:r>
            <a:r>
              <a:rPr lang="en-US" sz="1000" dirty="0" err="1" smtClean="0">
                <a:solidFill>
                  <a:schemeClr val="bg1">
                    <a:lumMod val="65000"/>
                  </a:schemeClr>
                </a:solidFill>
                <a:latin typeface="Arial"/>
                <a:cs typeface="Arial"/>
              </a:rPr>
              <a:t>CoStar</a:t>
            </a:r>
            <a:r>
              <a:rPr lang="en-US" sz="1000" dirty="0" smtClean="0">
                <a:solidFill>
                  <a:schemeClr val="bg1">
                    <a:lumMod val="65000"/>
                  </a:schemeClr>
                </a:solidFill>
                <a:latin typeface="Arial"/>
                <a:cs typeface="Arial"/>
              </a:rPr>
              <a:t> Group, Moody’s Analytics</a:t>
            </a:r>
            <a:endParaRPr lang="en-US" sz="1000" dirty="0">
              <a:solidFill>
                <a:schemeClr val="bg1">
                  <a:lumMod val="65000"/>
                </a:schemeClr>
              </a:solidFill>
              <a:latin typeface="Arial"/>
              <a:cs typeface="Arial"/>
            </a:endParaRPr>
          </a:p>
        </p:txBody>
      </p:sp>
      <p:pic>
        <p:nvPicPr>
          <p:cNvPr id="727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343400"/>
            <a:ext cx="13779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69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1219200"/>
            <a:ext cx="901700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1" name="Title 1"/>
          <p:cNvSpPr>
            <a:spLocks noGrp="1"/>
          </p:cNvSpPr>
          <p:nvPr>
            <p:ph type="title"/>
          </p:nvPr>
        </p:nvSpPr>
        <p:spPr/>
        <p:txBody>
          <a:bodyPr/>
          <a:lstStyle/>
          <a:p>
            <a:r>
              <a:rPr lang="en-US" altLang="en-US" smtClean="0">
                <a:latin typeface="Arial" charset="0"/>
                <a:cs typeface="Arial" charset="0"/>
              </a:rPr>
              <a:t>Where Will Retail Cap Rates Go?</a:t>
            </a:r>
          </a:p>
        </p:txBody>
      </p:sp>
      <p:sp>
        <p:nvSpPr>
          <p:cNvPr id="5" name="Text Box 2"/>
          <p:cNvSpPr txBox="1">
            <a:spLocks noChangeArrowheads="1"/>
          </p:cNvSpPr>
          <p:nvPr/>
        </p:nvSpPr>
        <p:spPr bwMode="auto">
          <a:xfrm>
            <a:off x="152400" y="6629400"/>
            <a:ext cx="1665288" cy="165100"/>
          </a:xfrm>
          <a:prstGeom prst="rect">
            <a:avLst/>
          </a:prstGeom>
          <a:noFill/>
          <a:ln w="9525">
            <a:noFill/>
            <a:miter lim="800000"/>
            <a:headEnd/>
            <a:tailEnd/>
          </a:ln>
          <a:effectLst/>
        </p:spPr>
        <p:txBody>
          <a:bodyPr wrap="none" lIns="18288" tIns="18288" rIns="0"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000" dirty="0">
                <a:solidFill>
                  <a:schemeClr val="bg1">
                    <a:lumMod val="65000"/>
                  </a:schemeClr>
                </a:solidFill>
                <a:latin typeface="Arial"/>
                <a:cs typeface="Arial"/>
              </a:rPr>
              <a:t>Source: </a:t>
            </a:r>
            <a:r>
              <a:rPr lang="en-US" sz="1000" dirty="0" err="1" smtClean="0">
                <a:solidFill>
                  <a:schemeClr val="bg1">
                    <a:lumMod val="65000"/>
                  </a:schemeClr>
                </a:solidFill>
                <a:latin typeface="Arial"/>
                <a:cs typeface="Arial"/>
              </a:rPr>
              <a:t>CoStar</a:t>
            </a:r>
            <a:r>
              <a:rPr lang="en-US" sz="1000" dirty="0" smtClean="0">
                <a:solidFill>
                  <a:schemeClr val="bg1">
                    <a:lumMod val="65000"/>
                  </a:schemeClr>
                </a:solidFill>
                <a:latin typeface="Arial"/>
                <a:cs typeface="Arial"/>
              </a:rPr>
              <a:t> Group, Moody’s Analytics</a:t>
            </a:r>
            <a:endParaRPr lang="en-US" sz="1000" dirty="0">
              <a:solidFill>
                <a:schemeClr val="bg1">
                  <a:lumMod val="65000"/>
                </a:schemeClr>
              </a:solidFill>
              <a:latin typeface="Arial"/>
              <a:cs typeface="Arial"/>
            </a:endParaRPr>
          </a:p>
        </p:txBody>
      </p:sp>
    </p:spTree>
    <p:extLst>
      <p:ext uri="{BB962C8B-B14F-4D97-AF65-F5344CB8AC3E}">
        <p14:creationId xmlns:p14="http://schemas.microsoft.com/office/powerpoint/2010/main" val="2441228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0"/>
            <a:ext cx="7086600" cy="1600200"/>
          </a:xfrm>
        </p:spPr>
        <p:txBody>
          <a:bodyPr/>
          <a:lstStyle/>
          <a:p>
            <a:r>
              <a:rPr lang="en-US" altLang="en-US" sz="3400" smtClean="0">
                <a:latin typeface="Arial Black" pitchFamily="34" charset="0"/>
                <a:cs typeface="Times New Roman" pitchFamily="18" charset="0"/>
              </a:rPr>
              <a:t>Price and Value Formation</a:t>
            </a:r>
            <a:r>
              <a:rPr lang="en-US" altLang="en-US" sz="2800" smtClean="0">
                <a:latin typeface="Arial Black" pitchFamily="34" charset="0"/>
                <a:cs typeface="Arial" charset="0"/>
              </a:rPr>
              <a:t> </a:t>
            </a:r>
          </a:p>
        </p:txBody>
      </p:sp>
      <p:sp>
        <p:nvSpPr>
          <p:cNvPr id="14339" name="Rectangle 3"/>
          <p:cNvSpPr>
            <a:spLocks noGrp="1" noChangeArrowheads="1"/>
          </p:cNvSpPr>
          <p:nvPr>
            <p:ph type="body" sz="half" idx="3"/>
          </p:nvPr>
        </p:nvSpPr>
        <p:spPr>
          <a:xfrm>
            <a:off x="228600" y="1447800"/>
            <a:ext cx="8763000" cy="1524000"/>
          </a:xfrm>
        </p:spPr>
        <p:txBody>
          <a:bodyPr/>
          <a:lstStyle/>
          <a:p>
            <a:pPr>
              <a:lnSpc>
                <a:spcPct val="90000"/>
              </a:lnSpc>
            </a:pPr>
            <a:r>
              <a:rPr lang="en-US" altLang="en-US" sz="2400" smtClean="0">
                <a:latin typeface="Arial" charset="0"/>
                <a:cs typeface="Times New Roman" pitchFamily="18" charset="0"/>
              </a:rPr>
              <a:t>The shaded area is where actual transactions will occur and market prices will be formed through negotiation</a:t>
            </a:r>
            <a:r>
              <a:rPr lang="en-US" altLang="en-US" sz="2400" smtClean="0">
                <a:latin typeface="Arial" charset="0"/>
                <a:cs typeface="Arial" charset="0"/>
              </a:rPr>
              <a:t> </a:t>
            </a:r>
          </a:p>
          <a:p>
            <a:pPr>
              <a:lnSpc>
                <a:spcPct val="90000"/>
              </a:lnSpc>
            </a:pPr>
            <a:r>
              <a:rPr lang="en-US" altLang="en-US" sz="2400" smtClean="0">
                <a:latin typeface="Arial" charset="0"/>
                <a:cs typeface="Times New Roman" pitchFamily="18" charset="0"/>
              </a:rPr>
              <a:t>The distributions of buyers and sellers need not be equal in size</a:t>
            </a:r>
            <a:endParaRPr lang="en-US" altLang="en-US" sz="2400" smtClean="0">
              <a:latin typeface="Arial" charset="0"/>
              <a:cs typeface="Arial" charset="0"/>
            </a:endParaRPr>
          </a:p>
        </p:txBody>
      </p:sp>
      <p:sp>
        <p:nvSpPr>
          <p:cNvPr id="19460" name="Text Box 4"/>
          <p:cNvSpPr txBox="1">
            <a:spLocks noChangeArrowheads="1"/>
          </p:cNvSpPr>
          <p:nvPr/>
        </p:nvSpPr>
        <p:spPr bwMode="auto">
          <a:xfrm>
            <a:off x="1143000" y="6613525"/>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19461" name="Freeform 5"/>
          <p:cNvSpPr>
            <a:spLocks/>
          </p:cNvSpPr>
          <p:nvPr/>
        </p:nvSpPr>
        <p:spPr bwMode="auto">
          <a:xfrm>
            <a:off x="152400" y="4470400"/>
            <a:ext cx="4114800" cy="1930400"/>
          </a:xfrm>
          <a:custGeom>
            <a:avLst/>
            <a:gdLst>
              <a:gd name="T0" fmla="*/ 0 w 2592"/>
              <a:gd name="T1" fmla="*/ 2147483647 h 1216"/>
              <a:gd name="T2" fmla="*/ 2147483647 w 2592"/>
              <a:gd name="T3" fmla="*/ 2147483647 h 1216"/>
              <a:gd name="T4" fmla="*/ 2147483647 w 2592"/>
              <a:gd name="T5" fmla="*/ 2147483647 h 1216"/>
              <a:gd name="T6" fmla="*/ 2147483647 w 2592"/>
              <a:gd name="T7" fmla="*/ 2147483647 h 1216"/>
              <a:gd name="T8" fmla="*/ 2147483647 w 2592"/>
              <a:gd name="T9" fmla="*/ 2147483647 h 1216"/>
              <a:gd name="T10" fmla="*/ 2147483647 w 2592"/>
              <a:gd name="T11" fmla="*/ 2147483647 h 1216"/>
              <a:gd name="T12" fmla="*/ 2147483647 w 2592"/>
              <a:gd name="T13" fmla="*/ 2147483647 h 1216"/>
              <a:gd name="T14" fmla="*/ 2147483647 w 2592"/>
              <a:gd name="T15" fmla="*/ 2147483647 h 1216"/>
              <a:gd name="T16" fmla="*/ 2147483647 w 2592"/>
              <a:gd name="T17" fmla="*/ 2147483647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2" h="1216">
                <a:moveTo>
                  <a:pt x="0" y="1216"/>
                </a:moveTo>
                <a:cubicBezTo>
                  <a:pt x="136" y="1192"/>
                  <a:pt x="272" y="1168"/>
                  <a:pt x="432" y="1024"/>
                </a:cubicBezTo>
                <a:cubicBezTo>
                  <a:pt x="592" y="880"/>
                  <a:pt x="840" y="504"/>
                  <a:pt x="960" y="352"/>
                </a:cubicBezTo>
                <a:cubicBezTo>
                  <a:pt x="1080" y="200"/>
                  <a:pt x="1080" y="168"/>
                  <a:pt x="1152" y="112"/>
                </a:cubicBezTo>
                <a:cubicBezTo>
                  <a:pt x="1224" y="56"/>
                  <a:pt x="1288" y="24"/>
                  <a:pt x="1392" y="16"/>
                </a:cubicBezTo>
                <a:cubicBezTo>
                  <a:pt x="1496" y="8"/>
                  <a:pt x="1656" y="0"/>
                  <a:pt x="1776" y="64"/>
                </a:cubicBezTo>
                <a:cubicBezTo>
                  <a:pt x="1896" y="128"/>
                  <a:pt x="2016" y="272"/>
                  <a:pt x="2112" y="400"/>
                </a:cubicBezTo>
                <a:cubicBezTo>
                  <a:pt x="2208" y="528"/>
                  <a:pt x="2272" y="704"/>
                  <a:pt x="2352" y="832"/>
                </a:cubicBezTo>
                <a:cubicBezTo>
                  <a:pt x="2432" y="960"/>
                  <a:pt x="2552" y="1112"/>
                  <a:pt x="2592" y="116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wrap="none">
            <a:spAutoFit/>
          </a:bodyPr>
          <a:lstStyle/>
          <a:p>
            <a:endParaRPr lang="en-US"/>
          </a:p>
        </p:txBody>
      </p:sp>
      <p:sp>
        <p:nvSpPr>
          <p:cNvPr id="19462" name="Freeform 6"/>
          <p:cNvSpPr>
            <a:spLocks/>
          </p:cNvSpPr>
          <p:nvPr/>
        </p:nvSpPr>
        <p:spPr bwMode="auto">
          <a:xfrm>
            <a:off x="228600" y="4533900"/>
            <a:ext cx="5638800" cy="1866900"/>
          </a:xfrm>
          <a:custGeom>
            <a:avLst/>
            <a:gdLst>
              <a:gd name="T0" fmla="*/ 0 w 3552"/>
              <a:gd name="T1" fmla="*/ 2147483647 h 1176"/>
              <a:gd name="T2" fmla="*/ 2147483647 w 3552"/>
              <a:gd name="T3" fmla="*/ 2147483647 h 1176"/>
              <a:gd name="T4" fmla="*/ 2147483647 w 3552"/>
              <a:gd name="T5" fmla="*/ 2147483647 h 1176"/>
              <a:gd name="T6" fmla="*/ 2147483647 w 3552"/>
              <a:gd name="T7" fmla="*/ 2147483647 h 1176"/>
              <a:gd name="T8" fmla="*/ 2147483647 w 3552"/>
              <a:gd name="T9" fmla="*/ 2147483647 h 1176"/>
              <a:gd name="T10" fmla="*/ 2147483647 w 3552"/>
              <a:gd name="T11" fmla="*/ 2147483647 h 1176"/>
              <a:gd name="T12" fmla="*/ 2147483647 w 3552"/>
              <a:gd name="T13" fmla="*/ 2147483647 h 1176"/>
              <a:gd name="T14" fmla="*/ 2147483647 w 3552"/>
              <a:gd name="T15" fmla="*/ 2147483647 h 1176"/>
              <a:gd name="T16" fmla="*/ 2147483647 w 3552"/>
              <a:gd name="T17" fmla="*/ 2147483647 h 1176"/>
              <a:gd name="T18" fmla="*/ 2147483647 w 3552"/>
              <a:gd name="T19" fmla="*/ 2147483647 h 1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52" h="1176">
                <a:moveTo>
                  <a:pt x="0" y="1176"/>
                </a:moveTo>
                <a:cubicBezTo>
                  <a:pt x="236" y="1156"/>
                  <a:pt x="472" y="1136"/>
                  <a:pt x="624" y="1080"/>
                </a:cubicBezTo>
                <a:cubicBezTo>
                  <a:pt x="776" y="1024"/>
                  <a:pt x="784" y="944"/>
                  <a:pt x="912" y="840"/>
                </a:cubicBezTo>
                <a:cubicBezTo>
                  <a:pt x="1040" y="736"/>
                  <a:pt x="1216" y="584"/>
                  <a:pt x="1392" y="456"/>
                </a:cubicBezTo>
                <a:cubicBezTo>
                  <a:pt x="1568" y="328"/>
                  <a:pt x="1824" y="144"/>
                  <a:pt x="1968" y="72"/>
                </a:cubicBezTo>
                <a:cubicBezTo>
                  <a:pt x="2112" y="0"/>
                  <a:pt x="2168" y="16"/>
                  <a:pt x="2256" y="24"/>
                </a:cubicBezTo>
                <a:cubicBezTo>
                  <a:pt x="2344" y="32"/>
                  <a:pt x="2400" y="32"/>
                  <a:pt x="2496" y="120"/>
                </a:cubicBezTo>
                <a:cubicBezTo>
                  <a:pt x="2592" y="208"/>
                  <a:pt x="2728" y="408"/>
                  <a:pt x="2832" y="552"/>
                </a:cubicBezTo>
                <a:cubicBezTo>
                  <a:pt x="2936" y="696"/>
                  <a:pt x="3000" y="880"/>
                  <a:pt x="3120" y="984"/>
                </a:cubicBezTo>
                <a:cubicBezTo>
                  <a:pt x="3240" y="1088"/>
                  <a:pt x="3396" y="1132"/>
                  <a:pt x="3552" y="117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wrap="none">
            <a:spAutoFit/>
          </a:bodyPr>
          <a:lstStyle/>
          <a:p>
            <a:endParaRPr lang="en-US"/>
          </a:p>
        </p:txBody>
      </p:sp>
      <p:sp>
        <p:nvSpPr>
          <p:cNvPr id="19463" name="Freeform 7"/>
          <p:cNvSpPr>
            <a:spLocks/>
          </p:cNvSpPr>
          <p:nvPr/>
        </p:nvSpPr>
        <p:spPr bwMode="auto">
          <a:xfrm>
            <a:off x="304800" y="4470400"/>
            <a:ext cx="4419600" cy="1790700"/>
          </a:xfrm>
          <a:custGeom>
            <a:avLst/>
            <a:gdLst>
              <a:gd name="T0" fmla="*/ 0 w 2784"/>
              <a:gd name="T1" fmla="*/ 2147483647 h 1128"/>
              <a:gd name="T2" fmla="*/ 2147483647 w 2784"/>
              <a:gd name="T3" fmla="*/ 2147483647 h 1128"/>
              <a:gd name="T4" fmla="*/ 2147483647 w 2784"/>
              <a:gd name="T5" fmla="*/ 2147483647 h 1128"/>
              <a:gd name="T6" fmla="*/ 2147483647 w 2784"/>
              <a:gd name="T7" fmla="*/ 2147483647 h 1128"/>
              <a:gd name="T8" fmla="*/ 2147483647 w 2784"/>
              <a:gd name="T9" fmla="*/ 2147483647 h 1128"/>
              <a:gd name="T10" fmla="*/ 2147483647 w 2784"/>
              <a:gd name="T11" fmla="*/ 2147483647 h 1128"/>
              <a:gd name="T12" fmla="*/ 2147483647 w 2784"/>
              <a:gd name="T13" fmla="*/ 2147483647 h 1128"/>
              <a:gd name="T14" fmla="*/ 2147483647 w 2784"/>
              <a:gd name="T15" fmla="*/ 2147483647 h 1128"/>
              <a:gd name="T16" fmla="*/ 2147483647 w 2784"/>
              <a:gd name="T17" fmla="*/ 2147483647 h 1128"/>
              <a:gd name="T18" fmla="*/ 2147483647 w 2784"/>
              <a:gd name="T19" fmla="*/ 2147483647 h 1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4" h="1128">
                <a:moveTo>
                  <a:pt x="0" y="1120"/>
                </a:moveTo>
                <a:cubicBezTo>
                  <a:pt x="148" y="1124"/>
                  <a:pt x="296" y="1128"/>
                  <a:pt x="432" y="1072"/>
                </a:cubicBezTo>
                <a:cubicBezTo>
                  <a:pt x="568" y="1016"/>
                  <a:pt x="696" y="896"/>
                  <a:pt x="816" y="784"/>
                </a:cubicBezTo>
                <a:cubicBezTo>
                  <a:pt x="936" y="672"/>
                  <a:pt x="1048" y="520"/>
                  <a:pt x="1152" y="400"/>
                </a:cubicBezTo>
                <a:cubicBezTo>
                  <a:pt x="1256" y="280"/>
                  <a:pt x="1352" y="128"/>
                  <a:pt x="1440" y="64"/>
                </a:cubicBezTo>
                <a:cubicBezTo>
                  <a:pt x="1528" y="0"/>
                  <a:pt x="1592" y="8"/>
                  <a:pt x="1680" y="16"/>
                </a:cubicBezTo>
                <a:cubicBezTo>
                  <a:pt x="1768" y="24"/>
                  <a:pt x="1872" y="24"/>
                  <a:pt x="1968" y="112"/>
                </a:cubicBezTo>
                <a:cubicBezTo>
                  <a:pt x="2064" y="200"/>
                  <a:pt x="2176" y="416"/>
                  <a:pt x="2256" y="544"/>
                </a:cubicBezTo>
                <a:cubicBezTo>
                  <a:pt x="2336" y="672"/>
                  <a:pt x="2360" y="792"/>
                  <a:pt x="2448" y="880"/>
                </a:cubicBezTo>
                <a:cubicBezTo>
                  <a:pt x="2536" y="968"/>
                  <a:pt x="2660" y="1020"/>
                  <a:pt x="2784" y="107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wrap="none">
            <a:spAutoFit/>
          </a:bodyPr>
          <a:lstStyle/>
          <a:p>
            <a:endParaRPr lang="en-US"/>
          </a:p>
        </p:txBody>
      </p:sp>
      <p:sp>
        <p:nvSpPr>
          <p:cNvPr id="19464" name="Freeform 8"/>
          <p:cNvSpPr>
            <a:spLocks/>
          </p:cNvSpPr>
          <p:nvPr/>
        </p:nvSpPr>
        <p:spPr bwMode="auto">
          <a:xfrm>
            <a:off x="431800" y="4953000"/>
            <a:ext cx="2921000" cy="1079500"/>
          </a:xfrm>
          <a:custGeom>
            <a:avLst/>
            <a:gdLst>
              <a:gd name="T0" fmla="*/ 2147483647 w 1840"/>
              <a:gd name="T1" fmla="*/ 2147483647 h 768"/>
              <a:gd name="T2" fmla="*/ 2147483647 w 1840"/>
              <a:gd name="T3" fmla="*/ 2147483647 h 768"/>
              <a:gd name="T4" fmla="*/ 2147483647 w 1840"/>
              <a:gd name="T5" fmla="*/ 2147483647 h 768"/>
              <a:gd name="T6" fmla="*/ 2147483647 w 1840"/>
              <a:gd name="T7" fmla="*/ 2147483647 h 768"/>
              <a:gd name="T8" fmla="*/ 2147483647 w 1840"/>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768">
                <a:moveTo>
                  <a:pt x="64" y="760"/>
                </a:moveTo>
                <a:cubicBezTo>
                  <a:pt x="32" y="764"/>
                  <a:pt x="0" y="768"/>
                  <a:pt x="112" y="712"/>
                </a:cubicBezTo>
                <a:cubicBezTo>
                  <a:pt x="224" y="656"/>
                  <a:pt x="608" y="536"/>
                  <a:pt x="736" y="424"/>
                </a:cubicBezTo>
                <a:cubicBezTo>
                  <a:pt x="864" y="312"/>
                  <a:pt x="696" y="80"/>
                  <a:pt x="880" y="40"/>
                </a:cubicBezTo>
                <a:cubicBezTo>
                  <a:pt x="1064" y="0"/>
                  <a:pt x="1452" y="92"/>
                  <a:pt x="1840" y="18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a:spAutoFit/>
          </a:bodyPr>
          <a:lstStyle/>
          <a:p>
            <a:endParaRPr lang="en-US"/>
          </a:p>
        </p:txBody>
      </p:sp>
      <p:sp>
        <p:nvSpPr>
          <p:cNvPr id="14345" name="Freeform 9"/>
          <p:cNvSpPr>
            <a:spLocks/>
          </p:cNvSpPr>
          <p:nvPr/>
        </p:nvSpPr>
        <p:spPr bwMode="auto">
          <a:xfrm>
            <a:off x="533400" y="3429000"/>
            <a:ext cx="5181600" cy="1866900"/>
          </a:xfrm>
          <a:custGeom>
            <a:avLst/>
            <a:gdLst>
              <a:gd name="T0" fmla="*/ 0 w 3264"/>
              <a:gd name="T1" fmla="*/ 2147483647 h 1176"/>
              <a:gd name="T2" fmla="*/ 2147483647 w 3264"/>
              <a:gd name="T3" fmla="*/ 2147483647 h 1176"/>
              <a:gd name="T4" fmla="*/ 2147483647 w 3264"/>
              <a:gd name="T5" fmla="*/ 2147483647 h 1176"/>
              <a:gd name="T6" fmla="*/ 2147483647 w 3264"/>
              <a:gd name="T7" fmla="*/ 2147483647 h 1176"/>
              <a:gd name="T8" fmla="*/ 2147483647 w 3264"/>
              <a:gd name="T9" fmla="*/ 2147483647 h 1176"/>
              <a:gd name="T10" fmla="*/ 2147483647 w 3264"/>
              <a:gd name="T11" fmla="*/ 2147483647 h 1176"/>
              <a:gd name="T12" fmla="*/ 2147483647 w 3264"/>
              <a:gd name="T13" fmla="*/ 2147483647 h 1176"/>
              <a:gd name="T14" fmla="*/ 2147483647 w 3264"/>
              <a:gd name="T15" fmla="*/ 2147483647 h 1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4" h="1176">
                <a:moveTo>
                  <a:pt x="0" y="1176"/>
                </a:moveTo>
                <a:cubicBezTo>
                  <a:pt x="272" y="1064"/>
                  <a:pt x="544" y="952"/>
                  <a:pt x="768" y="792"/>
                </a:cubicBezTo>
                <a:cubicBezTo>
                  <a:pt x="992" y="632"/>
                  <a:pt x="1200" y="344"/>
                  <a:pt x="1344" y="216"/>
                </a:cubicBezTo>
                <a:cubicBezTo>
                  <a:pt x="1488" y="88"/>
                  <a:pt x="1520" y="48"/>
                  <a:pt x="1632" y="24"/>
                </a:cubicBezTo>
                <a:cubicBezTo>
                  <a:pt x="1744" y="0"/>
                  <a:pt x="1896" y="8"/>
                  <a:pt x="2016" y="72"/>
                </a:cubicBezTo>
                <a:cubicBezTo>
                  <a:pt x="2136" y="136"/>
                  <a:pt x="2232" y="264"/>
                  <a:pt x="2352" y="408"/>
                </a:cubicBezTo>
                <a:cubicBezTo>
                  <a:pt x="2472" y="552"/>
                  <a:pt x="2584" y="808"/>
                  <a:pt x="2736" y="936"/>
                </a:cubicBezTo>
                <a:cubicBezTo>
                  <a:pt x="2888" y="1064"/>
                  <a:pt x="3076" y="1120"/>
                  <a:pt x="3264" y="1176"/>
                </a:cubicBezTo>
              </a:path>
            </a:pathLst>
          </a:custGeom>
          <a:noFill/>
          <a:ln w="57150" cap="sq"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4346" name="Freeform 10"/>
          <p:cNvSpPr>
            <a:spLocks/>
          </p:cNvSpPr>
          <p:nvPr/>
        </p:nvSpPr>
        <p:spPr bwMode="auto">
          <a:xfrm flipH="1">
            <a:off x="2971800" y="3352800"/>
            <a:ext cx="5181600" cy="1866900"/>
          </a:xfrm>
          <a:custGeom>
            <a:avLst/>
            <a:gdLst>
              <a:gd name="T0" fmla="*/ 0 w 3264"/>
              <a:gd name="T1" fmla="*/ 2147483647 h 1176"/>
              <a:gd name="T2" fmla="*/ 2147483647 w 3264"/>
              <a:gd name="T3" fmla="*/ 2147483647 h 1176"/>
              <a:gd name="T4" fmla="*/ 2147483647 w 3264"/>
              <a:gd name="T5" fmla="*/ 2147483647 h 1176"/>
              <a:gd name="T6" fmla="*/ 2147483647 w 3264"/>
              <a:gd name="T7" fmla="*/ 2147483647 h 1176"/>
              <a:gd name="T8" fmla="*/ 2147483647 w 3264"/>
              <a:gd name="T9" fmla="*/ 2147483647 h 1176"/>
              <a:gd name="T10" fmla="*/ 2147483647 w 3264"/>
              <a:gd name="T11" fmla="*/ 2147483647 h 1176"/>
              <a:gd name="T12" fmla="*/ 2147483647 w 3264"/>
              <a:gd name="T13" fmla="*/ 2147483647 h 1176"/>
              <a:gd name="T14" fmla="*/ 2147483647 w 3264"/>
              <a:gd name="T15" fmla="*/ 2147483647 h 1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4" h="1176">
                <a:moveTo>
                  <a:pt x="0" y="1176"/>
                </a:moveTo>
                <a:cubicBezTo>
                  <a:pt x="272" y="1064"/>
                  <a:pt x="544" y="952"/>
                  <a:pt x="768" y="792"/>
                </a:cubicBezTo>
                <a:cubicBezTo>
                  <a:pt x="992" y="632"/>
                  <a:pt x="1200" y="344"/>
                  <a:pt x="1344" y="216"/>
                </a:cubicBezTo>
                <a:cubicBezTo>
                  <a:pt x="1488" y="88"/>
                  <a:pt x="1520" y="48"/>
                  <a:pt x="1632" y="24"/>
                </a:cubicBezTo>
                <a:cubicBezTo>
                  <a:pt x="1744" y="0"/>
                  <a:pt x="1896" y="8"/>
                  <a:pt x="2016" y="72"/>
                </a:cubicBezTo>
                <a:cubicBezTo>
                  <a:pt x="2136" y="136"/>
                  <a:pt x="2232" y="264"/>
                  <a:pt x="2352" y="408"/>
                </a:cubicBezTo>
                <a:cubicBezTo>
                  <a:pt x="2472" y="552"/>
                  <a:pt x="2584" y="808"/>
                  <a:pt x="2736" y="936"/>
                </a:cubicBezTo>
                <a:cubicBezTo>
                  <a:pt x="2888" y="1064"/>
                  <a:pt x="3076" y="1120"/>
                  <a:pt x="3264" y="1176"/>
                </a:cubicBezTo>
              </a:path>
            </a:pathLst>
          </a:custGeom>
          <a:noFill/>
          <a:ln w="57150" cap="sq"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9467" name="Line 11"/>
          <p:cNvSpPr>
            <a:spLocks noChangeShapeType="1"/>
          </p:cNvSpPr>
          <p:nvPr/>
        </p:nvSpPr>
        <p:spPr bwMode="auto">
          <a:xfrm flipH="1">
            <a:off x="1219200" y="4495800"/>
            <a:ext cx="1981200" cy="1676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cap="sq">
                <a:solidFill>
                  <a:srgbClr val="000000"/>
                </a:solidFill>
                <a:round/>
                <a:headEnd/>
                <a:tailEnd/>
              </a14:hiddenLine>
            </a:ext>
          </a:extLst>
        </p:spPr>
        <p:txBody>
          <a:bodyPr wrap="none">
            <a:spAutoFit/>
          </a:bodyPr>
          <a:lstStyle/>
          <a:p>
            <a:endParaRPr lang="en-US"/>
          </a:p>
        </p:txBody>
      </p:sp>
      <p:sp>
        <p:nvSpPr>
          <p:cNvPr id="14348" name="Text Box 12"/>
          <p:cNvSpPr txBox="1">
            <a:spLocks noChangeArrowheads="1"/>
          </p:cNvSpPr>
          <p:nvPr/>
        </p:nvSpPr>
        <p:spPr bwMode="auto">
          <a:xfrm>
            <a:off x="2133600" y="4191000"/>
            <a:ext cx="1447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Buyer’s Distribution of bids</a:t>
            </a:r>
          </a:p>
        </p:txBody>
      </p:sp>
      <p:sp>
        <p:nvSpPr>
          <p:cNvPr id="14349" name="Text Box 13"/>
          <p:cNvSpPr txBox="1">
            <a:spLocks noChangeArrowheads="1"/>
          </p:cNvSpPr>
          <p:nvPr/>
        </p:nvSpPr>
        <p:spPr bwMode="auto">
          <a:xfrm>
            <a:off x="4953000" y="4114800"/>
            <a:ext cx="1447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Seller’s Distribution of bids</a:t>
            </a:r>
          </a:p>
        </p:txBody>
      </p:sp>
      <p:sp>
        <p:nvSpPr>
          <p:cNvPr id="14350" name="AutoShape 14"/>
          <p:cNvSpPr>
            <a:spLocks/>
          </p:cNvSpPr>
          <p:nvPr/>
        </p:nvSpPr>
        <p:spPr bwMode="auto">
          <a:xfrm rot="-5400000">
            <a:off x="4038600" y="4648200"/>
            <a:ext cx="495300" cy="1714500"/>
          </a:xfrm>
          <a:prstGeom prst="rightBrace">
            <a:avLst>
              <a:gd name="adj1" fmla="val 28846"/>
              <a:gd name="adj2" fmla="val 50000"/>
            </a:avLst>
          </a:prstGeom>
          <a:noFill/>
          <a:ln w="38100" cap="sq">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14351" name="Text Box 15"/>
          <p:cNvSpPr txBox="1">
            <a:spLocks noChangeArrowheads="1"/>
          </p:cNvSpPr>
          <p:nvPr/>
        </p:nvSpPr>
        <p:spPr bwMode="auto">
          <a:xfrm>
            <a:off x="3505200" y="5562600"/>
            <a:ext cx="1905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200">
                <a:solidFill>
                  <a:schemeClr val="bg1"/>
                </a:solidFill>
                <a:latin typeface="Arial Black" pitchFamily="34" charset="0"/>
              </a:rPr>
              <a:t>Most </a:t>
            </a:r>
            <a:r>
              <a:rPr lang="en-US" altLang="en-US" sz="1800">
                <a:solidFill>
                  <a:schemeClr val="bg1"/>
                </a:solidFill>
                <a:latin typeface="Arial Black" pitchFamily="34" charset="0"/>
              </a:rPr>
              <a:t>Probable</a:t>
            </a:r>
            <a:r>
              <a:rPr lang="en-US" altLang="en-US" sz="1200">
                <a:solidFill>
                  <a:schemeClr val="bg1"/>
                </a:solidFill>
                <a:latin typeface="Arial Black" pitchFamily="34" charset="0"/>
              </a:rPr>
              <a:t> Price</a:t>
            </a:r>
          </a:p>
        </p:txBody>
      </p:sp>
      <p:sp>
        <p:nvSpPr>
          <p:cNvPr id="14352" name="Text Box 16"/>
          <p:cNvSpPr txBox="1">
            <a:spLocks noChangeArrowheads="1"/>
          </p:cNvSpPr>
          <p:nvPr/>
        </p:nvSpPr>
        <p:spPr bwMode="auto">
          <a:xfrm>
            <a:off x="7543800" y="6248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High Price</a:t>
            </a:r>
          </a:p>
        </p:txBody>
      </p:sp>
      <p:sp>
        <p:nvSpPr>
          <p:cNvPr id="14353" name="Line 17"/>
          <p:cNvSpPr>
            <a:spLocks noChangeShapeType="1"/>
          </p:cNvSpPr>
          <p:nvPr/>
        </p:nvSpPr>
        <p:spPr bwMode="auto">
          <a:xfrm>
            <a:off x="1447800" y="6400800"/>
            <a:ext cx="6172200" cy="0"/>
          </a:xfrm>
          <a:prstGeom prst="line">
            <a:avLst/>
          </a:prstGeom>
          <a:noFill/>
          <a:ln w="57150">
            <a:solidFill>
              <a:srgbClr val="FF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4354" name="Text Box 18"/>
          <p:cNvSpPr txBox="1">
            <a:spLocks noChangeArrowheads="1"/>
          </p:cNvSpPr>
          <p:nvPr/>
        </p:nvSpPr>
        <p:spPr bwMode="auto">
          <a:xfrm>
            <a:off x="152400" y="6248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Low Price</a:t>
            </a:r>
          </a:p>
        </p:txBody>
      </p:sp>
      <p:sp>
        <p:nvSpPr>
          <p:cNvPr id="14355" name="Freeform 19" descr="Solid diamond"/>
          <p:cNvSpPr>
            <a:spLocks/>
          </p:cNvSpPr>
          <p:nvPr/>
        </p:nvSpPr>
        <p:spPr bwMode="auto">
          <a:xfrm>
            <a:off x="2971800" y="4191000"/>
            <a:ext cx="2514600" cy="1066800"/>
          </a:xfrm>
          <a:custGeom>
            <a:avLst/>
            <a:gdLst>
              <a:gd name="T0" fmla="*/ 0 w 1584"/>
              <a:gd name="T1" fmla="*/ 2147483647 h 672"/>
              <a:gd name="T2" fmla="*/ 2147483647 w 1584"/>
              <a:gd name="T3" fmla="*/ 2147483647 h 672"/>
              <a:gd name="T4" fmla="*/ 2147483647 w 1584"/>
              <a:gd name="T5" fmla="*/ 2147483647 h 672"/>
              <a:gd name="T6" fmla="*/ 2147483647 w 1584"/>
              <a:gd name="T7" fmla="*/ 2147483647 h 672"/>
              <a:gd name="T8" fmla="*/ 2147483647 w 1584"/>
              <a:gd name="T9" fmla="*/ 0 h 672"/>
              <a:gd name="T10" fmla="*/ 2147483647 w 1584"/>
              <a:gd name="T11" fmla="*/ 0 h 672"/>
              <a:gd name="T12" fmla="*/ 2147483647 w 1584"/>
              <a:gd name="T13" fmla="*/ 2147483647 h 672"/>
              <a:gd name="T14" fmla="*/ 2147483647 w 1584"/>
              <a:gd name="T15" fmla="*/ 2147483647 h 672"/>
              <a:gd name="T16" fmla="*/ 2147483647 w 1584"/>
              <a:gd name="T17" fmla="*/ 2147483647 h 672"/>
              <a:gd name="T18" fmla="*/ 2147483647 w 1584"/>
              <a:gd name="T19" fmla="*/ 2147483647 h 672"/>
              <a:gd name="T20" fmla="*/ 0 w 1584"/>
              <a:gd name="T21" fmla="*/ 2147483647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4" h="672">
                <a:moveTo>
                  <a:pt x="0" y="672"/>
                </a:moveTo>
                <a:lnTo>
                  <a:pt x="1584" y="672"/>
                </a:lnTo>
                <a:lnTo>
                  <a:pt x="1248" y="528"/>
                </a:lnTo>
                <a:lnTo>
                  <a:pt x="1104" y="384"/>
                </a:lnTo>
                <a:lnTo>
                  <a:pt x="864" y="0"/>
                </a:lnTo>
                <a:lnTo>
                  <a:pt x="816" y="0"/>
                </a:lnTo>
                <a:lnTo>
                  <a:pt x="672" y="240"/>
                </a:lnTo>
                <a:lnTo>
                  <a:pt x="576" y="384"/>
                </a:lnTo>
                <a:lnTo>
                  <a:pt x="432" y="480"/>
                </a:lnTo>
                <a:lnTo>
                  <a:pt x="240" y="576"/>
                </a:lnTo>
                <a:lnTo>
                  <a:pt x="0" y="672"/>
                </a:lnTo>
                <a:close/>
              </a:path>
            </a:pathLst>
          </a:custGeom>
          <a:pattFill prst="solidDmnd">
            <a:fgClr>
              <a:schemeClr val="tx2"/>
            </a:fgClr>
            <a:bgClr>
              <a:schemeClr val="bg1"/>
            </a:bgClr>
          </a:pattFill>
          <a:ln w="9525">
            <a:solidFill>
              <a:schemeClr val="tx1"/>
            </a:solidFill>
            <a:round/>
            <a:headEnd/>
            <a:tailEnd/>
          </a:ln>
        </p:spPr>
        <p:txBody>
          <a:bodyPr wrap="none"/>
          <a:lstStyle/>
          <a:p>
            <a:endParaRPr lang="en-US"/>
          </a:p>
        </p:txBody>
      </p:sp>
    </p:spTree>
    <p:extLst>
      <p:ext uri="{BB962C8B-B14F-4D97-AF65-F5344CB8AC3E}">
        <p14:creationId xmlns:p14="http://schemas.microsoft.com/office/powerpoint/2010/main" val="2766533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53"/>
                                        </p:tgtEl>
                                        <p:attrNameLst>
                                          <p:attrName>style.visibility</p:attrName>
                                        </p:attrNameLst>
                                      </p:cBhvr>
                                      <p:to>
                                        <p:strVal val="visible"/>
                                      </p:to>
                                    </p:set>
                                    <p:anim calcmode="lin" valueType="num">
                                      <p:cBhvr additive="base">
                                        <p:cTn id="17" dur="500" fill="hold"/>
                                        <p:tgtEl>
                                          <p:spTgt spid="14353"/>
                                        </p:tgtEl>
                                        <p:attrNameLst>
                                          <p:attrName>ppt_x</p:attrName>
                                        </p:attrNameLst>
                                      </p:cBhvr>
                                      <p:tavLst>
                                        <p:tav tm="0">
                                          <p:val>
                                            <p:strVal val="0-#ppt_w/2"/>
                                          </p:val>
                                        </p:tav>
                                        <p:tav tm="100000">
                                          <p:val>
                                            <p:strVal val="#ppt_x"/>
                                          </p:val>
                                        </p:tav>
                                      </p:tavLst>
                                    </p:anim>
                                    <p:anim calcmode="lin" valueType="num">
                                      <p:cBhvr additive="base">
                                        <p:cTn id="18" dur="500" fill="hold"/>
                                        <p:tgtEl>
                                          <p:spTgt spid="1435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4354"/>
                                        </p:tgtEl>
                                        <p:attrNameLst>
                                          <p:attrName>style.visibility</p:attrName>
                                        </p:attrNameLst>
                                      </p:cBhvr>
                                      <p:to>
                                        <p:strVal val="visible"/>
                                      </p:to>
                                    </p:set>
                                    <p:anim calcmode="lin" valueType="num">
                                      <p:cBhvr additive="base">
                                        <p:cTn id="21" dur="500" fill="hold"/>
                                        <p:tgtEl>
                                          <p:spTgt spid="14354"/>
                                        </p:tgtEl>
                                        <p:attrNameLst>
                                          <p:attrName>ppt_x</p:attrName>
                                        </p:attrNameLst>
                                      </p:cBhvr>
                                      <p:tavLst>
                                        <p:tav tm="0">
                                          <p:val>
                                            <p:strVal val="0-#ppt_w/2"/>
                                          </p:val>
                                        </p:tav>
                                        <p:tav tm="100000">
                                          <p:val>
                                            <p:strVal val="#ppt_x"/>
                                          </p:val>
                                        </p:tav>
                                      </p:tavLst>
                                    </p:anim>
                                    <p:anim calcmode="lin" valueType="num">
                                      <p:cBhvr additive="base">
                                        <p:cTn id="22" dur="500" fill="hold"/>
                                        <p:tgtEl>
                                          <p:spTgt spid="1435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4352"/>
                                        </p:tgtEl>
                                        <p:attrNameLst>
                                          <p:attrName>style.visibility</p:attrName>
                                        </p:attrNameLst>
                                      </p:cBhvr>
                                      <p:to>
                                        <p:strVal val="visible"/>
                                      </p:to>
                                    </p:set>
                                    <p:anim calcmode="lin" valueType="num">
                                      <p:cBhvr additive="base">
                                        <p:cTn id="25" dur="500" fill="hold"/>
                                        <p:tgtEl>
                                          <p:spTgt spid="14352"/>
                                        </p:tgtEl>
                                        <p:attrNameLst>
                                          <p:attrName>ppt_x</p:attrName>
                                        </p:attrNameLst>
                                      </p:cBhvr>
                                      <p:tavLst>
                                        <p:tav tm="0">
                                          <p:val>
                                            <p:strVal val="0-#ppt_w/2"/>
                                          </p:val>
                                        </p:tav>
                                        <p:tav tm="100000">
                                          <p:val>
                                            <p:strVal val="#ppt_x"/>
                                          </p:val>
                                        </p:tav>
                                      </p:tavLst>
                                    </p:anim>
                                    <p:anim calcmode="lin" valueType="num">
                                      <p:cBhvr additive="base">
                                        <p:cTn id="26" dur="500" fill="hold"/>
                                        <p:tgtEl>
                                          <p:spTgt spid="14352"/>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14345"/>
                                        </p:tgtEl>
                                        <p:attrNameLst>
                                          <p:attrName>style.visibility</p:attrName>
                                        </p:attrNameLst>
                                      </p:cBhvr>
                                      <p:to>
                                        <p:strVal val="visible"/>
                                      </p:to>
                                    </p:set>
                                    <p:anim calcmode="lin" valueType="num">
                                      <p:cBhvr additive="base">
                                        <p:cTn id="30" dur="1000" fill="hold"/>
                                        <p:tgtEl>
                                          <p:spTgt spid="14345"/>
                                        </p:tgtEl>
                                        <p:attrNameLst>
                                          <p:attrName>ppt_x</p:attrName>
                                        </p:attrNameLst>
                                      </p:cBhvr>
                                      <p:tavLst>
                                        <p:tav tm="0">
                                          <p:val>
                                            <p:strVal val="0-#ppt_w/2"/>
                                          </p:val>
                                        </p:tav>
                                        <p:tav tm="100000">
                                          <p:val>
                                            <p:strVal val="#ppt_x"/>
                                          </p:val>
                                        </p:tav>
                                      </p:tavLst>
                                    </p:anim>
                                    <p:anim calcmode="lin" valueType="num">
                                      <p:cBhvr additive="base">
                                        <p:cTn id="31" dur="1000" fill="hold"/>
                                        <p:tgtEl>
                                          <p:spTgt spid="14345"/>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500"/>
                            </p:stCondLst>
                            <p:childTnLst>
                              <p:par>
                                <p:cTn id="33" presetID="1" presetClass="entr" presetSubtype="0" fill="hold" grpId="0" nodeType="afterEffect">
                                  <p:stCondLst>
                                    <p:cond delay="0"/>
                                  </p:stCondLst>
                                  <p:childTnLst>
                                    <p:set>
                                      <p:cBhvr>
                                        <p:cTn id="34" dur="1" fill="hold">
                                          <p:stCondLst>
                                            <p:cond delay="0"/>
                                          </p:stCondLst>
                                        </p:cTn>
                                        <p:tgtEl>
                                          <p:spTgt spid="14348"/>
                                        </p:tgtEl>
                                        <p:attrNameLst>
                                          <p:attrName>style.visibility</p:attrName>
                                        </p:attrNameLst>
                                      </p:cBhvr>
                                      <p:to>
                                        <p:strVal val="visible"/>
                                      </p:to>
                                    </p:set>
                                  </p:childTnLst>
                                </p:cTn>
                              </p:par>
                            </p:childTnLst>
                          </p:cTn>
                        </p:par>
                        <p:par>
                          <p:cTn id="35" fill="hold" nodeType="afterGroup">
                            <p:stCondLst>
                              <p:cond delay="1500"/>
                            </p:stCondLst>
                            <p:childTnLst>
                              <p:par>
                                <p:cTn id="36" presetID="2" presetClass="entr" presetSubtype="2" fill="hold" grpId="0" nodeType="afterEffect">
                                  <p:stCondLst>
                                    <p:cond delay="0"/>
                                  </p:stCondLst>
                                  <p:childTnLst>
                                    <p:set>
                                      <p:cBhvr>
                                        <p:cTn id="37" dur="1" fill="hold">
                                          <p:stCondLst>
                                            <p:cond delay="0"/>
                                          </p:stCondLst>
                                        </p:cTn>
                                        <p:tgtEl>
                                          <p:spTgt spid="14346"/>
                                        </p:tgtEl>
                                        <p:attrNameLst>
                                          <p:attrName>style.visibility</p:attrName>
                                        </p:attrNameLst>
                                      </p:cBhvr>
                                      <p:to>
                                        <p:strVal val="visible"/>
                                      </p:to>
                                    </p:set>
                                    <p:anim calcmode="lin" valueType="num">
                                      <p:cBhvr additive="base">
                                        <p:cTn id="38" dur="1000" fill="hold"/>
                                        <p:tgtEl>
                                          <p:spTgt spid="14346"/>
                                        </p:tgtEl>
                                        <p:attrNameLst>
                                          <p:attrName>ppt_x</p:attrName>
                                        </p:attrNameLst>
                                      </p:cBhvr>
                                      <p:tavLst>
                                        <p:tav tm="0">
                                          <p:val>
                                            <p:strVal val="1+#ppt_w/2"/>
                                          </p:val>
                                        </p:tav>
                                        <p:tav tm="100000">
                                          <p:val>
                                            <p:strVal val="#ppt_x"/>
                                          </p:val>
                                        </p:tav>
                                      </p:tavLst>
                                    </p:anim>
                                    <p:anim calcmode="lin" valueType="num">
                                      <p:cBhvr additive="base">
                                        <p:cTn id="39" dur="1000" fill="hold"/>
                                        <p:tgtEl>
                                          <p:spTgt spid="14346"/>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14349"/>
                                        </p:tgtEl>
                                        <p:attrNameLst>
                                          <p:attrName>style.visibility</p:attrName>
                                        </p:attrNameLst>
                                      </p:cBhvr>
                                      <p:to>
                                        <p:strVal val="visible"/>
                                      </p:to>
                                    </p:set>
                                  </p:childTnLst>
                                </p:cTn>
                              </p:par>
                            </p:childTnLst>
                          </p:cTn>
                        </p:par>
                        <p:par>
                          <p:cTn id="43" fill="hold" nodeType="afterGroup">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350"/>
                                        </p:tgtEl>
                                        <p:attrNameLst>
                                          <p:attrName>style.visibility</p:attrName>
                                        </p:attrNameLst>
                                      </p:cBhvr>
                                      <p:to>
                                        <p:strVal val="visible"/>
                                      </p:to>
                                    </p:set>
                                    <p:anim calcmode="lin" valueType="num">
                                      <p:cBhvr additive="base">
                                        <p:cTn id="46" dur="1000" fill="hold"/>
                                        <p:tgtEl>
                                          <p:spTgt spid="14350"/>
                                        </p:tgtEl>
                                        <p:attrNameLst>
                                          <p:attrName>ppt_x</p:attrName>
                                        </p:attrNameLst>
                                      </p:cBhvr>
                                      <p:tavLst>
                                        <p:tav tm="0">
                                          <p:val>
                                            <p:strVal val="#ppt_x"/>
                                          </p:val>
                                        </p:tav>
                                        <p:tav tm="100000">
                                          <p:val>
                                            <p:strVal val="#ppt_x"/>
                                          </p:val>
                                        </p:tav>
                                      </p:tavLst>
                                    </p:anim>
                                    <p:anim calcmode="lin" valueType="num">
                                      <p:cBhvr additive="base">
                                        <p:cTn id="47" dur="1000" fill="hold"/>
                                        <p:tgtEl>
                                          <p:spTgt spid="1435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4351"/>
                                        </p:tgtEl>
                                        <p:attrNameLst>
                                          <p:attrName>style.visibility</p:attrName>
                                        </p:attrNameLst>
                                      </p:cBhvr>
                                      <p:to>
                                        <p:strVal val="visible"/>
                                      </p:to>
                                    </p:set>
                                    <p:anim calcmode="lin" valueType="num">
                                      <p:cBhvr additive="base">
                                        <p:cTn id="50" dur="500" fill="hold"/>
                                        <p:tgtEl>
                                          <p:spTgt spid="14351"/>
                                        </p:tgtEl>
                                        <p:attrNameLst>
                                          <p:attrName>ppt_x</p:attrName>
                                        </p:attrNameLst>
                                      </p:cBhvr>
                                      <p:tavLst>
                                        <p:tav tm="0">
                                          <p:val>
                                            <p:strVal val="#ppt_x"/>
                                          </p:val>
                                        </p:tav>
                                        <p:tav tm="100000">
                                          <p:val>
                                            <p:strVal val="#ppt_x"/>
                                          </p:val>
                                        </p:tav>
                                      </p:tavLst>
                                    </p:anim>
                                    <p:anim calcmode="lin" valueType="num">
                                      <p:cBhvr additive="base">
                                        <p:cTn id="51" dur="500" fill="hold"/>
                                        <p:tgtEl>
                                          <p:spTgt spid="14351"/>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3500"/>
                            </p:stCondLst>
                            <p:childTnLst>
                              <p:par>
                                <p:cTn id="53" presetID="9" presetClass="entr" presetSubtype="0" fill="hold" grpId="0" nodeType="afterEffect">
                                  <p:stCondLst>
                                    <p:cond delay="0"/>
                                  </p:stCondLst>
                                  <p:childTnLst>
                                    <p:set>
                                      <p:cBhvr>
                                        <p:cTn id="54" dur="1" fill="hold">
                                          <p:stCondLst>
                                            <p:cond delay="0"/>
                                          </p:stCondLst>
                                        </p:cTn>
                                        <p:tgtEl>
                                          <p:spTgt spid="14355"/>
                                        </p:tgtEl>
                                        <p:attrNameLst>
                                          <p:attrName>style.visibility</p:attrName>
                                        </p:attrNameLst>
                                      </p:cBhvr>
                                      <p:to>
                                        <p:strVal val="visible"/>
                                      </p:to>
                                    </p:set>
                                    <p:animEffect transition="in" filter="dissolve">
                                      <p:cBhvr>
                                        <p:cTn id="55" dur="2000"/>
                                        <p:tgtEl>
                                          <p:spTgt spid="1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P spid="14346" grpId="0" animBg="1"/>
      <p:bldP spid="14348" grpId="0"/>
      <p:bldP spid="14349" grpId="0"/>
      <p:bldP spid="14350" grpId="0" animBg="1"/>
      <p:bldP spid="14351" grpId="0"/>
      <p:bldP spid="14353" grpId="0" animBg="1"/>
      <p:bldP spid="1435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8"/>
          <p:cNvSpPr>
            <a:spLocks noGrp="1"/>
          </p:cNvSpPr>
          <p:nvPr>
            <p:ph type="title"/>
          </p:nvPr>
        </p:nvSpPr>
        <p:spPr/>
        <p:txBody>
          <a:bodyPr/>
          <a:lstStyle/>
          <a:p>
            <a:r>
              <a:rPr lang="en-US" altLang="en-US" smtClean="0">
                <a:latin typeface="Arial" charset="0"/>
                <a:cs typeface="Arial" charset="0"/>
              </a:rPr>
              <a:t>Office Cap Rates By Size Mid 2013 </a:t>
            </a:r>
          </a:p>
        </p:txBody>
      </p:sp>
      <p:graphicFrame>
        <p:nvGraphicFramePr>
          <p:cNvPr id="12" name="Content Placeholder 11"/>
          <p:cNvGraphicFramePr>
            <a:graphicFrameLocks noGrp="1"/>
          </p:cNvGraphicFramePr>
          <p:nvPr>
            <p:ph sz="half" idx="1"/>
          </p:nvPr>
        </p:nvGraphicFramePr>
        <p:xfrm>
          <a:off x="228600" y="1554163"/>
          <a:ext cx="8458200" cy="4770435"/>
        </p:xfrm>
        <a:graphic>
          <a:graphicData uri="http://schemas.openxmlformats.org/drawingml/2006/table">
            <a:tbl>
              <a:tblPr firstRow="1" bandRow="1">
                <a:tableStyleId>{5C22544A-7EE6-4342-B048-85BDC9FD1C3A}</a:tableStyleId>
              </a:tblPr>
              <a:tblGrid>
                <a:gridCol w="2114550"/>
                <a:gridCol w="2114550"/>
                <a:gridCol w="2114550"/>
                <a:gridCol w="2114550"/>
              </a:tblGrid>
              <a:tr h="954087">
                <a:tc>
                  <a:txBody>
                    <a:bodyPr/>
                    <a:lstStyle/>
                    <a:p>
                      <a:r>
                        <a:rPr lang="en-US" sz="3200" dirty="0" err="1" smtClean="0"/>
                        <a:t>Bldg</a:t>
                      </a:r>
                      <a:r>
                        <a:rPr lang="en-US" sz="3200" dirty="0" smtClean="0"/>
                        <a:t> Size</a:t>
                      </a:r>
                      <a:endParaRPr lang="en-US" sz="3200" dirty="0"/>
                    </a:p>
                  </a:txBody>
                  <a:tcPr/>
                </a:tc>
                <a:tc>
                  <a:txBody>
                    <a:bodyPr/>
                    <a:lstStyle/>
                    <a:p>
                      <a:r>
                        <a:rPr lang="en-US" sz="3200" dirty="0" smtClean="0"/>
                        <a:t>RBA</a:t>
                      </a:r>
                      <a:endParaRPr lang="en-US" sz="3200" dirty="0"/>
                    </a:p>
                  </a:txBody>
                  <a:tcPr/>
                </a:tc>
                <a:tc>
                  <a:txBody>
                    <a:bodyPr/>
                    <a:lstStyle/>
                    <a:p>
                      <a:r>
                        <a:rPr lang="en-US" sz="3200" dirty="0" smtClean="0"/>
                        <a:t>Price/</a:t>
                      </a:r>
                      <a:r>
                        <a:rPr lang="en-US" sz="3200" dirty="0" err="1" smtClean="0"/>
                        <a:t>sq</a:t>
                      </a:r>
                      <a:r>
                        <a:rPr lang="en-US" sz="3200" baseline="0" dirty="0" smtClean="0"/>
                        <a:t> </a:t>
                      </a:r>
                      <a:r>
                        <a:rPr lang="en-US" sz="3200" baseline="0" dirty="0" err="1" smtClean="0"/>
                        <a:t>ft</a:t>
                      </a:r>
                      <a:endParaRPr lang="en-US" sz="3200" dirty="0"/>
                    </a:p>
                  </a:txBody>
                  <a:tcPr/>
                </a:tc>
                <a:tc>
                  <a:txBody>
                    <a:bodyPr/>
                    <a:lstStyle/>
                    <a:p>
                      <a:r>
                        <a:rPr lang="en-US" sz="3200" dirty="0" smtClean="0"/>
                        <a:t>Cap Rate</a:t>
                      </a:r>
                      <a:endParaRPr lang="en-US" sz="3200" dirty="0"/>
                    </a:p>
                  </a:txBody>
                  <a:tcPr/>
                </a:tc>
              </a:tr>
              <a:tr h="954087">
                <a:tc>
                  <a:txBody>
                    <a:bodyPr/>
                    <a:lstStyle/>
                    <a:p>
                      <a:r>
                        <a:rPr lang="en-US" sz="3200" dirty="0" smtClean="0"/>
                        <a:t>&lt;50,000</a:t>
                      </a:r>
                      <a:endParaRPr lang="en-US" sz="3200" dirty="0"/>
                    </a:p>
                  </a:txBody>
                  <a:tcPr/>
                </a:tc>
                <a:tc>
                  <a:txBody>
                    <a:bodyPr/>
                    <a:lstStyle/>
                    <a:p>
                      <a:r>
                        <a:rPr lang="en-US" sz="3200" dirty="0" smtClean="0"/>
                        <a:t>66.6 m</a:t>
                      </a:r>
                      <a:endParaRPr lang="en-US" sz="3200" dirty="0"/>
                    </a:p>
                  </a:txBody>
                  <a:tcPr/>
                </a:tc>
                <a:tc>
                  <a:txBody>
                    <a:bodyPr/>
                    <a:lstStyle/>
                    <a:p>
                      <a:r>
                        <a:rPr lang="en-US" sz="3200" dirty="0" smtClean="0"/>
                        <a:t>$154</a:t>
                      </a:r>
                      <a:endParaRPr lang="en-US" sz="3200" dirty="0"/>
                    </a:p>
                  </a:txBody>
                  <a:tcPr/>
                </a:tc>
                <a:tc>
                  <a:txBody>
                    <a:bodyPr/>
                    <a:lstStyle/>
                    <a:p>
                      <a:r>
                        <a:rPr lang="en-US" sz="3200" dirty="0" smtClean="0"/>
                        <a:t>8.13%</a:t>
                      </a:r>
                      <a:endParaRPr lang="en-US" sz="3200" dirty="0"/>
                    </a:p>
                  </a:txBody>
                  <a:tcPr/>
                </a:tc>
              </a:tr>
              <a:tr h="954087">
                <a:tc>
                  <a:txBody>
                    <a:bodyPr/>
                    <a:lstStyle/>
                    <a:p>
                      <a:r>
                        <a:rPr lang="en-US" sz="3200" dirty="0" smtClean="0"/>
                        <a:t>50K-250K</a:t>
                      </a:r>
                      <a:endParaRPr lang="en-US" sz="3200" dirty="0"/>
                    </a:p>
                  </a:txBody>
                  <a:tcPr/>
                </a:tc>
                <a:tc>
                  <a:txBody>
                    <a:bodyPr/>
                    <a:lstStyle/>
                    <a:p>
                      <a:r>
                        <a:rPr lang="en-US" sz="3200" dirty="0" smtClean="0"/>
                        <a:t>119 m</a:t>
                      </a:r>
                      <a:endParaRPr lang="en-US" sz="3200" dirty="0"/>
                    </a:p>
                  </a:txBody>
                  <a:tcPr/>
                </a:tc>
                <a:tc>
                  <a:txBody>
                    <a:bodyPr/>
                    <a:lstStyle/>
                    <a:p>
                      <a:r>
                        <a:rPr lang="en-US" sz="3200" dirty="0" smtClean="0"/>
                        <a:t>$170</a:t>
                      </a:r>
                      <a:endParaRPr lang="en-US" sz="3200" dirty="0"/>
                    </a:p>
                  </a:txBody>
                  <a:tcPr/>
                </a:tc>
                <a:tc>
                  <a:txBody>
                    <a:bodyPr/>
                    <a:lstStyle/>
                    <a:p>
                      <a:r>
                        <a:rPr lang="en-US" sz="3200" dirty="0" smtClean="0"/>
                        <a:t>7.78%</a:t>
                      </a:r>
                      <a:endParaRPr lang="en-US" sz="3200" dirty="0"/>
                    </a:p>
                  </a:txBody>
                  <a:tcPr/>
                </a:tc>
              </a:tr>
              <a:tr h="954087">
                <a:tc>
                  <a:txBody>
                    <a:bodyPr/>
                    <a:lstStyle/>
                    <a:p>
                      <a:r>
                        <a:rPr lang="en-US" sz="3200" dirty="0" smtClean="0"/>
                        <a:t>250K-500K</a:t>
                      </a:r>
                      <a:endParaRPr lang="en-US" sz="3200" dirty="0"/>
                    </a:p>
                  </a:txBody>
                  <a:tcPr/>
                </a:tc>
                <a:tc>
                  <a:txBody>
                    <a:bodyPr/>
                    <a:lstStyle/>
                    <a:p>
                      <a:r>
                        <a:rPr lang="en-US" sz="3200" dirty="0" smtClean="0"/>
                        <a:t>65 m</a:t>
                      </a:r>
                      <a:endParaRPr lang="en-US" sz="3200" dirty="0"/>
                    </a:p>
                  </a:txBody>
                  <a:tcPr/>
                </a:tc>
                <a:tc>
                  <a:txBody>
                    <a:bodyPr/>
                    <a:lstStyle/>
                    <a:p>
                      <a:r>
                        <a:rPr lang="en-US" sz="3200" dirty="0" smtClean="0"/>
                        <a:t>$226</a:t>
                      </a:r>
                      <a:endParaRPr lang="en-US" sz="3200" dirty="0"/>
                    </a:p>
                  </a:txBody>
                  <a:tcPr/>
                </a:tc>
                <a:tc>
                  <a:txBody>
                    <a:bodyPr/>
                    <a:lstStyle/>
                    <a:p>
                      <a:r>
                        <a:rPr lang="en-US" sz="3200" dirty="0" smtClean="0"/>
                        <a:t>6.70%</a:t>
                      </a:r>
                      <a:endParaRPr lang="en-US" sz="3200" dirty="0"/>
                    </a:p>
                  </a:txBody>
                  <a:tcPr/>
                </a:tc>
              </a:tr>
              <a:tr h="954087">
                <a:tc>
                  <a:txBody>
                    <a:bodyPr/>
                    <a:lstStyle/>
                    <a:p>
                      <a:r>
                        <a:rPr lang="en-US" sz="3200" dirty="0" smtClean="0"/>
                        <a:t>500K+</a:t>
                      </a:r>
                      <a:endParaRPr lang="en-US" sz="3200" dirty="0"/>
                    </a:p>
                  </a:txBody>
                  <a:tcPr/>
                </a:tc>
                <a:tc>
                  <a:txBody>
                    <a:bodyPr/>
                    <a:lstStyle/>
                    <a:p>
                      <a:r>
                        <a:rPr lang="en-US" sz="3200" dirty="0" smtClean="0"/>
                        <a:t>93 m</a:t>
                      </a:r>
                      <a:endParaRPr lang="en-US" sz="3200" dirty="0"/>
                    </a:p>
                  </a:txBody>
                  <a:tcPr/>
                </a:tc>
                <a:tc>
                  <a:txBody>
                    <a:bodyPr/>
                    <a:lstStyle/>
                    <a:p>
                      <a:r>
                        <a:rPr lang="en-US" sz="3200" dirty="0" smtClean="0"/>
                        <a:t>$275</a:t>
                      </a:r>
                      <a:endParaRPr lang="en-US" sz="3200" dirty="0"/>
                    </a:p>
                  </a:txBody>
                  <a:tcPr/>
                </a:tc>
                <a:tc>
                  <a:txBody>
                    <a:bodyPr/>
                    <a:lstStyle/>
                    <a:p>
                      <a:r>
                        <a:rPr lang="en-US" sz="3200" dirty="0" smtClean="0"/>
                        <a:t>6.71%</a:t>
                      </a:r>
                      <a:endParaRPr lang="en-US" sz="3200" dirty="0"/>
                    </a:p>
                  </a:txBody>
                  <a:tcPr/>
                </a:tc>
              </a:tr>
            </a:tbl>
          </a:graphicData>
        </a:graphic>
      </p:graphicFrame>
    </p:spTree>
    <p:extLst>
      <p:ext uri="{BB962C8B-B14F-4D97-AF65-F5344CB8AC3E}">
        <p14:creationId xmlns:p14="http://schemas.microsoft.com/office/powerpoint/2010/main" val="290144256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6"/>
          <p:cNvSpPr>
            <a:spLocks noGrp="1"/>
          </p:cNvSpPr>
          <p:nvPr>
            <p:ph type="title"/>
          </p:nvPr>
        </p:nvSpPr>
        <p:spPr/>
        <p:txBody>
          <a:bodyPr/>
          <a:lstStyle/>
          <a:p>
            <a:r>
              <a:rPr lang="en-US" altLang="en-US" smtClean="0">
                <a:latin typeface="Arial" charset="0"/>
                <a:cs typeface="Arial" charset="0"/>
              </a:rPr>
              <a:t>NYC Class A Office Cap Rates</a:t>
            </a:r>
          </a:p>
        </p:txBody>
      </p:sp>
      <p:sp>
        <p:nvSpPr>
          <p:cNvPr id="75779" name="Content Placeholder 7"/>
          <p:cNvSpPr>
            <a:spLocks noGrp="1"/>
          </p:cNvSpPr>
          <p:nvPr>
            <p:ph idx="1"/>
          </p:nvPr>
        </p:nvSpPr>
        <p:spPr/>
        <p:txBody>
          <a:bodyPr/>
          <a:lstStyle/>
          <a:p>
            <a:endParaRPr lang="en-US" altLang="en-US" smtClean="0">
              <a:latin typeface="Arial" charset="0"/>
              <a:cs typeface="Arial" charset="0"/>
            </a:endParaRPr>
          </a:p>
        </p:txBody>
      </p:sp>
      <p:pic>
        <p:nvPicPr>
          <p:cNvPr id="75780" name="Picture 2"/>
          <p:cNvPicPr>
            <a:picLocks noChangeAspect="1" noChangeArrowheads="1"/>
          </p:cNvPicPr>
          <p:nvPr/>
        </p:nvPicPr>
        <p:blipFill>
          <a:blip r:embed="rId2">
            <a:extLst>
              <a:ext uri="{28A0092B-C50C-407E-A947-70E740481C1C}">
                <a14:useLocalDpi xmlns:a14="http://schemas.microsoft.com/office/drawing/2010/main" val="0"/>
              </a:ext>
            </a:extLst>
          </a:blip>
          <a:srcRect l="50000" t="-23544" r="-12122" b="-45769"/>
          <a:stretch>
            <a:fillRect/>
          </a:stretch>
        </p:blipFill>
        <p:spPr bwMode="auto">
          <a:xfrm>
            <a:off x="38100" y="-228600"/>
            <a:ext cx="11247438"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81" name="TextBox 8"/>
          <p:cNvSpPr txBox="1">
            <a:spLocks noChangeArrowheads="1"/>
          </p:cNvSpPr>
          <p:nvPr/>
        </p:nvSpPr>
        <p:spPr bwMode="auto">
          <a:xfrm>
            <a:off x="1676400" y="4476750"/>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800">
                <a:latin typeface="Corbel" pitchFamily="34" charset="0"/>
              </a:rPr>
              <a:t>5%</a:t>
            </a:r>
          </a:p>
        </p:txBody>
      </p:sp>
    </p:spTree>
    <p:extLst>
      <p:ext uri="{BB962C8B-B14F-4D97-AF65-F5344CB8AC3E}">
        <p14:creationId xmlns:p14="http://schemas.microsoft.com/office/powerpoint/2010/main" val="413506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latin typeface="Arial" charset="0"/>
                <a:cs typeface="Arial" charset="0"/>
              </a:rPr>
              <a:t>A Sample quick analysis</a:t>
            </a:r>
          </a:p>
        </p:txBody>
      </p:sp>
      <p:sp>
        <p:nvSpPr>
          <p:cNvPr id="76803" name="Content Placeholder 2"/>
          <p:cNvSpPr>
            <a:spLocks noGrp="1"/>
          </p:cNvSpPr>
          <p:nvPr>
            <p:ph idx="1"/>
          </p:nvPr>
        </p:nvSpPr>
        <p:spPr/>
        <p:txBody>
          <a:bodyPr/>
          <a:lstStyle/>
          <a:p>
            <a:endParaRPr lang="en-US" altLang="en-US" smtClean="0">
              <a:latin typeface="Arial" charset="0"/>
              <a:cs typeface="Arial" charset="0"/>
            </a:endParaRPr>
          </a:p>
        </p:txBody>
      </p:sp>
    </p:spTree>
    <p:extLst>
      <p:ext uri="{BB962C8B-B14F-4D97-AF65-F5344CB8AC3E}">
        <p14:creationId xmlns:p14="http://schemas.microsoft.com/office/powerpoint/2010/main" val="117379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Asking price $7,250,000 </a:t>
            </a:r>
            <a:br>
              <a:rPr lang="en-US" dirty="0" smtClean="0"/>
            </a:br>
            <a:r>
              <a:rPr lang="en-US" dirty="0" smtClean="0"/>
              <a:t>1375 G ST NE in Wash DC </a:t>
            </a:r>
            <a:endParaRPr lang="en-US" dirty="0"/>
          </a:p>
        </p:txBody>
      </p:sp>
      <p:sp>
        <p:nvSpPr>
          <p:cNvPr id="77827" name="Content Placeholder 2"/>
          <p:cNvSpPr>
            <a:spLocks noGrp="1"/>
          </p:cNvSpPr>
          <p:nvPr>
            <p:ph idx="1"/>
          </p:nvPr>
        </p:nvSpPr>
        <p:spPr/>
        <p:txBody>
          <a:bodyPr/>
          <a:lstStyle/>
          <a:p>
            <a:endParaRPr lang="en-US" altLang="en-US" smtClean="0">
              <a:latin typeface="Arial" charset="0"/>
              <a:cs typeface="Arial" charset="0"/>
            </a:endParaRPr>
          </a:p>
        </p:txBody>
      </p:sp>
      <p:pic>
        <p:nvPicPr>
          <p:cNvPr id="77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438275"/>
            <a:ext cx="597217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637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latin typeface="Arial" charset="0"/>
                <a:cs typeface="Arial" charset="0"/>
              </a:rPr>
              <a:t>Facts</a:t>
            </a:r>
          </a:p>
        </p:txBody>
      </p:sp>
      <p:sp>
        <p:nvSpPr>
          <p:cNvPr id="3" name="Content Placeholder 2"/>
          <p:cNvSpPr>
            <a:spLocks noGrp="1"/>
          </p:cNvSpPr>
          <p:nvPr>
            <p:ph idx="1"/>
          </p:nvPr>
        </p:nvSpPr>
        <p:spPr/>
        <p:txBody>
          <a:bodyPr>
            <a:normAutofit fontScale="92500" lnSpcReduction="10000"/>
          </a:bodyPr>
          <a:lstStyle/>
          <a:p>
            <a:pPr>
              <a:defRPr/>
            </a:pPr>
            <a:r>
              <a:rPr lang="en-US" dirty="0" smtClean="0"/>
              <a:t>10 units average unit size 2525 </a:t>
            </a:r>
            <a:r>
              <a:rPr lang="en-US" dirty="0" err="1" smtClean="0"/>
              <a:t>sq</a:t>
            </a:r>
            <a:r>
              <a:rPr lang="en-US" dirty="0" smtClean="0"/>
              <a:t> </a:t>
            </a:r>
            <a:r>
              <a:rPr lang="en-US" dirty="0" err="1" smtClean="0"/>
              <a:t>ft</a:t>
            </a:r>
            <a:endParaRPr lang="en-US" dirty="0" smtClean="0"/>
          </a:p>
          <a:p>
            <a:pPr>
              <a:defRPr/>
            </a:pPr>
            <a:r>
              <a:rPr lang="en-US" dirty="0" smtClean="0"/>
              <a:t>Gross building is 32,000 </a:t>
            </a:r>
            <a:r>
              <a:rPr lang="en-US" dirty="0" err="1" smtClean="0"/>
              <a:t>sq</a:t>
            </a:r>
            <a:r>
              <a:rPr lang="en-US" dirty="0" smtClean="0"/>
              <a:t> </a:t>
            </a:r>
            <a:r>
              <a:rPr lang="en-US" dirty="0" err="1" smtClean="0"/>
              <a:t>ft</a:t>
            </a:r>
            <a:r>
              <a:rPr lang="en-US" dirty="0" smtClean="0"/>
              <a:t>  </a:t>
            </a:r>
          </a:p>
          <a:p>
            <a:pPr>
              <a:defRPr/>
            </a:pPr>
            <a:r>
              <a:rPr lang="en-US" dirty="0" smtClean="0"/>
              <a:t>Assume rents are $1.75 per </a:t>
            </a:r>
            <a:r>
              <a:rPr lang="en-US" dirty="0" err="1" smtClean="0"/>
              <a:t>sq</a:t>
            </a:r>
            <a:r>
              <a:rPr lang="en-US" dirty="0" smtClean="0"/>
              <a:t> </a:t>
            </a:r>
            <a:r>
              <a:rPr lang="en-US" dirty="0" err="1" smtClean="0"/>
              <a:t>ft</a:t>
            </a:r>
            <a:r>
              <a:rPr lang="en-US" dirty="0" smtClean="0"/>
              <a:t> per month</a:t>
            </a:r>
          </a:p>
          <a:p>
            <a:pPr>
              <a:defRPr/>
            </a:pPr>
            <a:r>
              <a:rPr lang="en-US" dirty="0" smtClean="0"/>
              <a:t>Assume Operating Expenses are 65 cents PSF per month.</a:t>
            </a:r>
          </a:p>
          <a:p>
            <a:pPr>
              <a:defRPr/>
            </a:pPr>
            <a:r>
              <a:rPr lang="en-US" dirty="0" smtClean="0"/>
              <a:t>What kind of mortgage can this support if 80% LTV at 5.75% 25 year amortization is available?</a:t>
            </a:r>
          </a:p>
          <a:p>
            <a:pPr>
              <a:defRPr/>
            </a:pPr>
            <a:r>
              <a:rPr lang="en-US" dirty="0" smtClean="0"/>
              <a:t>Note the MMC = .006291064 </a:t>
            </a:r>
          </a:p>
          <a:p>
            <a:pPr>
              <a:defRPr/>
            </a:pPr>
            <a:r>
              <a:rPr lang="en-US" dirty="0" smtClean="0"/>
              <a:t>MMC x 12 = .075492768 AMC</a:t>
            </a:r>
            <a:endParaRPr lang="en-US" dirty="0"/>
          </a:p>
        </p:txBody>
      </p:sp>
    </p:spTree>
    <p:extLst>
      <p:ext uri="{BB962C8B-B14F-4D97-AF65-F5344CB8AC3E}">
        <p14:creationId xmlns:p14="http://schemas.microsoft.com/office/powerpoint/2010/main" val="294533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8100" y="304800"/>
            <a:ext cx="8458200" cy="1143000"/>
          </a:xfrm>
        </p:spPr>
        <p:txBody>
          <a:bodyPr>
            <a:normAutofit fontScale="90000"/>
          </a:bodyPr>
          <a:lstStyle/>
          <a:p>
            <a:r>
              <a:rPr lang="en-US" altLang="en-US" smtClean="0">
                <a:latin typeface="Arial" charset="0"/>
                <a:cs typeface="Arial" charset="0"/>
              </a:rPr>
              <a:t>NOI estimate &amp; supportable mortgage</a:t>
            </a:r>
          </a:p>
        </p:txBody>
      </p:sp>
      <p:sp>
        <p:nvSpPr>
          <p:cNvPr id="3" name="Content Placeholder 2"/>
          <p:cNvSpPr>
            <a:spLocks noGrp="1"/>
          </p:cNvSpPr>
          <p:nvPr>
            <p:ph idx="1"/>
          </p:nvPr>
        </p:nvSpPr>
        <p:spPr>
          <a:xfrm>
            <a:off x="0" y="1600200"/>
            <a:ext cx="8991600" cy="4525963"/>
          </a:xfrm>
        </p:spPr>
        <p:txBody>
          <a:bodyPr>
            <a:normAutofit/>
          </a:bodyPr>
          <a:lstStyle/>
          <a:p>
            <a:pPr>
              <a:defRPr/>
            </a:pPr>
            <a:r>
              <a:rPr lang="en-US" sz="2400" dirty="0" smtClean="0"/>
              <a:t>2525 x 10 = 25,250 </a:t>
            </a:r>
            <a:r>
              <a:rPr lang="en-US" sz="2400" dirty="0" err="1" smtClean="0"/>
              <a:t>sq</a:t>
            </a:r>
            <a:r>
              <a:rPr lang="en-US" sz="2400" dirty="0" smtClean="0"/>
              <a:t> </a:t>
            </a:r>
            <a:r>
              <a:rPr lang="en-US" sz="2400" dirty="0" err="1" smtClean="0"/>
              <a:t>ft</a:t>
            </a:r>
            <a:r>
              <a:rPr lang="en-US" sz="2400" dirty="0" smtClean="0"/>
              <a:t> x $1.75 = $44,187.50 x 12 = $530,250 PGI</a:t>
            </a:r>
          </a:p>
          <a:p>
            <a:pPr>
              <a:defRPr/>
            </a:pPr>
            <a:r>
              <a:rPr lang="en-US" sz="2400" dirty="0" smtClean="0"/>
              <a:t>Less vacancy from market assumed at 7% =   (37,117)</a:t>
            </a:r>
          </a:p>
          <a:p>
            <a:pPr>
              <a:defRPr/>
            </a:pPr>
            <a:r>
              <a:rPr lang="en-US" sz="2400" dirty="0" smtClean="0"/>
              <a:t>EGI = $493,133</a:t>
            </a:r>
          </a:p>
          <a:p>
            <a:pPr>
              <a:defRPr/>
            </a:pPr>
            <a:r>
              <a:rPr lang="en-US" sz="2400" dirty="0" smtClean="0"/>
              <a:t>Less Op Expenses at .65 </a:t>
            </a:r>
            <a:r>
              <a:rPr lang="en-US" sz="2400" dirty="0" err="1" smtClean="0"/>
              <a:t>psf</a:t>
            </a:r>
            <a:r>
              <a:rPr lang="en-US" sz="2400" dirty="0" smtClean="0"/>
              <a:t> per month x 12 = $196,950</a:t>
            </a:r>
          </a:p>
          <a:p>
            <a:pPr>
              <a:defRPr/>
            </a:pPr>
            <a:r>
              <a:rPr lang="en-US" sz="2400" dirty="0" smtClean="0"/>
              <a:t>NOI = $296,183</a:t>
            </a:r>
          </a:p>
          <a:p>
            <a:pPr>
              <a:defRPr/>
            </a:pPr>
            <a:r>
              <a:rPr lang="en-US" sz="2400" dirty="0" smtClean="0"/>
              <a:t>NOI/DCR of 1.25 = $236,946.40</a:t>
            </a:r>
          </a:p>
          <a:p>
            <a:pPr>
              <a:defRPr/>
            </a:pPr>
            <a:r>
              <a:rPr lang="en-US" sz="2400" dirty="0" smtClean="0"/>
              <a:t>Divide this by the AMC = $236,946.40/.075492768 = $3,138,663 as the supportable mortgage at this rent, vacancy and operating expense assumptions.</a:t>
            </a:r>
          </a:p>
          <a:p>
            <a:pPr>
              <a:defRPr/>
            </a:pPr>
            <a:r>
              <a:rPr lang="en-US" sz="2400" dirty="0" smtClean="0"/>
              <a:t>This is less than half of the current asking price of $7,250,000  </a:t>
            </a:r>
            <a:endParaRPr lang="en-US" sz="2400" dirty="0"/>
          </a:p>
        </p:txBody>
      </p:sp>
    </p:spTree>
    <p:extLst>
      <p:ext uri="{BB962C8B-B14F-4D97-AF65-F5344CB8AC3E}">
        <p14:creationId xmlns:p14="http://schemas.microsoft.com/office/powerpoint/2010/main" val="721593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latin typeface="Arial" charset="0"/>
                <a:cs typeface="Arial" charset="0"/>
              </a:rPr>
              <a:t>Summary</a:t>
            </a:r>
          </a:p>
        </p:txBody>
      </p:sp>
      <p:sp>
        <p:nvSpPr>
          <p:cNvPr id="81923" name="Content Placeholder 2"/>
          <p:cNvSpPr>
            <a:spLocks noGrp="1"/>
          </p:cNvSpPr>
          <p:nvPr>
            <p:ph idx="1"/>
          </p:nvPr>
        </p:nvSpPr>
        <p:spPr/>
        <p:txBody>
          <a:bodyPr>
            <a:normAutofit lnSpcReduction="10000"/>
          </a:bodyPr>
          <a:lstStyle/>
          <a:p>
            <a:r>
              <a:rPr lang="en-US" altLang="en-US" smtClean="0">
                <a:latin typeface="Arial" charset="0"/>
                <a:cs typeface="Arial" charset="0"/>
              </a:rPr>
              <a:t>Values are a function of expected future income and residual values.</a:t>
            </a:r>
          </a:p>
          <a:p>
            <a:r>
              <a:rPr lang="en-US" altLang="en-US" smtClean="0">
                <a:latin typeface="Arial" charset="0"/>
                <a:cs typeface="Arial" charset="0"/>
              </a:rPr>
              <a:t>V = NOI/R is a perpetuity formula that simplifies the process</a:t>
            </a:r>
          </a:p>
          <a:p>
            <a:r>
              <a:rPr lang="en-US" altLang="en-US" smtClean="0">
                <a:latin typeface="Arial" charset="0"/>
                <a:cs typeface="Arial" charset="0"/>
              </a:rPr>
              <a:t>R includes a return on and of capital</a:t>
            </a:r>
          </a:p>
          <a:p>
            <a:r>
              <a:rPr lang="en-US" altLang="en-US" smtClean="0">
                <a:latin typeface="Arial" charset="0"/>
                <a:cs typeface="Arial" charset="0"/>
              </a:rPr>
              <a:t>Risk, growth rates and obsolescence all matter along with capital market appetites which influence spreads between property types and sizes.</a:t>
            </a:r>
          </a:p>
        </p:txBody>
      </p:sp>
    </p:spTree>
    <p:extLst>
      <p:ext uri="{BB962C8B-B14F-4D97-AF65-F5344CB8AC3E}">
        <p14:creationId xmlns:p14="http://schemas.microsoft.com/office/powerpoint/2010/main" val="159394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thank-you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200400" y="304800"/>
            <a:ext cx="5562600" cy="5416550"/>
          </a:xfrm>
          <a:extLs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7092" name="Picture 4" descr="students clap"/>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57200" y="3733800"/>
            <a:ext cx="4267200" cy="2786063"/>
          </a:xfrm>
          <a:extLs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17093" name="Object 5">
            <a:hlinkClick r:id="" action="ppaction://ole?verb=0"/>
          </p:cNvPr>
          <p:cNvGraphicFramePr>
            <a:graphicFrameLocks noChangeAspect="1"/>
          </p:cNvGraphicFramePr>
          <p:nvPr/>
        </p:nvGraphicFramePr>
        <p:xfrm>
          <a:off x="6629400" y="5486400"/>
          <a:ext cx="304800" cy="304800"/>
        </p:xfrm>
        <a:graphic>
          <a:graphicData uri="http://schemas.openxmlformats.org/presentationml/2006/ole">
            <mc:AlternateContent xmlns:mc="http://schemas.openxmlformats.org/markup-compatibility/2006">
              <mc:Choice xmlns:v="urn:schemas-microsoft-com:vml" Requires="v">
                <p:oleObj spid="_x0000_s1027" name="Sound Recorder Document" r:id="rId6" imgW="304520" imgH="304520" progId="SoundRec">
                  <p:embed/>
                </p:oleObj>
              </mc:Choice>
              <mc:Fallback>
                <p:oleObj name="Sound Recorder Document" r:id="rId6" imgW="304520" imgH="304520" progId="SoundRec">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54864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41075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1709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7" fill="hold" nodeType="afterGroup">
                            <p:stCondLst>
                              <p:cond delay="0"/>
                            </p:stCondLst>
                            <p:childTnLst>
                              <p:par>
                                <p:cTn id="8" presetID="15" presetClass="entr" presetSubtype="0" fill="hold" nodeType="afterEffect">
                                  <p:stCondLst>
                                    <p:cond delay="500"/>
                                  </p:stCondLst>
                                  <p:childTnLst>
                                    <p:set>
                                      <p:cBhvr>
                                        <p:cTn id="9" dur="1" fill="hold">
                                          <p:stCondLst>
                                            <p:cond delay="0"/>
                                          </p:stCondLst>
                                        </p:cTn>
                                        <p:tgtEl>
                                          <p:spTgt spid="217092"/>
                                        </p:tgtEl>
                                        <p:attrNameLst>
                                          <p:attrName>style.visibility</p:attrName>
                                        </p:attrNameLst>
                                      </p:cBhvr>
                                      <p:to>
                                        <p:strVal val="visible"/>
                                      </p:to>
                                    </p:set>
                                    <p:anim calcmode="lin" valueType="num">
                                      <p:cBhvr>
                                        <p:cTn id="10" dur="1000" fill="hold"/>
                                        <p:tgtEl>
                                          <p:spTgt spid="217092"/>
                                        </p:tgtEl>
                                        <p:attrNameLst>
                                          <p:attrName>ppt_w</p:attrName>
                                        </p:attrNameLst>
                                      </p:cBhvr>
                                      <p:tavLst>
                                        <p:tav tm="0">
                                          <p:val>
                                            <p:fltVal val="0"/>
                                          </p:val>
                                        </p:tav>
                                        <p:tav tm="100000">
                                          <p:val>
                                            <p:strVal val="#ppt_w"/>
                                          </p:val>
                                        </p:tav>
                                      </p:tavLst>
                                    </p:anim>
                                    <p:anim calcmode="lin" valueType="num">
                                      <p:cBhvr>
                                        <p:cTn id="11" dur="1000" fill="hold"/>
                                        <p:tgtEl>
                                          <p:spTgt spid="217092"/>
                                        </p:tgtEl>
                                        <p:attrNameLst>
                                          <p:attrName>ppt_h</p:attrName>
                                        </p:attrNameLst>
                                      </p:cBhvr>
                                      <p:tavLst>
                                        <p:tav tm="0">
                                          <p:val>
                                            <p:fltVal val="0"/>
                                          </p:val>
                                        </p:tav>
                                        <p:tav tm="100000">
                                          <p:val>
                                            <p:strVal val="#ppt_h"/>
                                          </p:val>
                                        </p:tav>
                                      </p:tavLst>
                                    </p:anim>
                                    <p:anim calcmode="lin" valueType="num">
                                      <p:cBhvr>
                                        <p:cTn id="12" dur="1000" fill="hold"/>
                                        <p:tgtEl>
                                          <p:spTgt spid="217092"/>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2170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05000" y="0"/>
            <a:ext cx="7086600" cy="1600200"/>
          </a:xfrm>
        </p:spPr>
        <p:txBody>
          <a:bodyPr/>
          <a:lstStyle/>
          <a:p>
            <a:r>
              <a:rPr lang="en-US" altLang="en-US" sz="3400" smtClean="0">
                <a:latin typeface="Arial Black" pitchFamily="34" charset="0"/>
                <a:cs typeface="Times New Roman" pitchFamily="18" charset="0"/>
              </a:rPr>
              <a:t>Price and Value Formation</a:t>
            </a:r>
            <a:r>
              <a:rPr lang="en-US" altLang="en-US" sz="2800" smtClean="0">
                <a:latin typeface="Arial Black" pitchFamily="34" charset="0"/>
                <a:cs typeface="Arial" charset="0"/>
              </a:rPr>
              <a:t> </a:t>
            </a:r>
          </a:p>
        </p:txBody>
      </p:sp>
      <p:sp>
        <p:nvSpPr>
          <p:cNvPr id="56323" name="Rectangle 3"/>
          <p:cNvSpPr>
            <a:spLocks noGrp="1" noChangeArrowheads="1"/>
          </p:cNvSpPr>
          <p:nvPr>
            <p:ph type="body" sz="half" idx="3"/>
          </p:nvPr>
        </p:nvSpPr>
        <p:spPr>
          <a:xfrm>
            <a:off x="228600" y="1447800"/>
            <a:ext cx="8763000" cy="1524000"/>
          </a:xfrm>
        </p:spPr>
        <p:txBody>
          <a:bodyPr/>
          <a:lstStyle/>
          <a:p>
            <a:r>
              <a:rPr lang="en-US" altLang="en-US" sz="2800" smtClean="0">
                <a:latin typeface="Arial" charset="0"/>
                <a:cs typeface="Arial" charset="0"/>
              </a:rPr>
              <a:t>Slowing “cold market” or a “buyer’s market”</a:t>
            </a:r>
          </a:p>
        </p:txBody>
      </p:sp>
      <p:sp>
        <p:nvSpPr>
          <p:cNvPr id="20484" name="Text Box 4"/>
          <p:cNvSpPr txBox="1">
            <a:spLocks noChangeArrowheads="1"/>
          </p:cNvSpPr>
          <p:nvPr/>
        </p:nvSpPr>
        <p:spPr bwMode="auto">
          <a:xfrm>
            <a:off x="1143000" y="6613525"/>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20485" name="Freeform 5"/>
          <p:cNvSpPr>
            <a:spLocks/>
          </p:cNvSpPr>
          <p:nvPr/>
        </p:nvSpPr>
        <p:spPr bwMode="auto">
          <a:xfrm>
            <a:off x="152400" y="4470400"/>
            <a:ext cx="4114800" cy="1930400"/>
          </a:xfrm>
          <a:custGeom>
            <a:avLst/>
            <a:gdLst>
              <a:gd name="T0" fmla="*/ 0 w 2592"/>
              <a:gd name="T1" fmla="*/ 2147483647 h 1216"/>
              <a:gd name="T2" fmla="*/ 2147483647 w 2592"/>
              <a:gd name="T3" fmla="*/ 2147483647 h 1216"/>
              <a:gd name="T4" fmla="*/ 2147483647 w 2592"/>
              <a:gd name="T5" fmla="*/ 2147483647 h 1216"/>
              <a:gd name="T6" fmla="*/ 2147483647 w 2592"/>
              <a:gd name="T7" fmla="*/ 2147483647 h 1216"/>
              <a:gd name="T8" fmla="*/ 2147483647 w 2592"/>
              <a:gd name="T9" fmla="*/ 2147483647 h 1216"/>
              <a:gd name="T10" fmla="*/ 2147483647 w 2592"/>
              <a:gd name="T11" fmla="*/ 2147483647 h 1216"/>
              <a:gd name="T12" fmla="*/ 2147483647 w 2592"/>
              <a:gd name="T13" fmla="*/ 2147483647 h 1216"/>
              <a:gd name="T14" fmla="*/ 2147483647 w 2592"/>
              <a:gd name="T15" fmla="*/ 2147483647 h 1216"/>
              <a:gd name="T16" fmla="*/ 2147483647 w 2592"/>
              <a:gd name="T17" fmla="*/ 2147483647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2" h="1216">
                <a:moveTo>
                  <a:pt x="0" y="1216"/>
                </a:moveTo>
                <a:cubicBezTo>
                  <a:pt x="136" y="1192"/>
                  <a:pt x="272" y="1168"/>
                  <a:pt x="432" y="1024"/>
                </a:cubicBezTo>
                <a:cubicBezTo>
                  <a:pt x="592" y="880"/>
                  <a:pt x="840" y="504"/>
                  <a:pt x="960" y="352"/>
                </a:cubicBezTo>
                <a:cubicBezTo>
                  <a:pt x="1080" y="200"/>
                  <a:pt x="1080" y="168"/>
                  <a:pt x="1152" y="112"/>
                </a:cubicBezTo>
                <a:cubicBezTo>
                  <a:pt x="1224" y="56"/>
                  <a:pt x="1288" y="24"/>
                  <a:pt x="1392" y="16"/>
                </a:cubicBezTo>
                <a:cubicBezTo>
                  <a:pt x="1496" y="8"/>
                  <a:pt x="1656" y="0"/>
                  <a:pt x="1776" y="64"/>
                </a:cubicBezTo>
                <a:cubicBezTo>
                  <a:pt x="1896" y="128"/>
                  <a:pt x="2016" y="272"/>
                  <a:pt x="2112" y="400"/>
                </a:cubicBezTo>
                <a:cubicBezTo>
                  <a:pt x="2208" y="528"/>
                  <a:pt x="2272" y="704"/>
                  <a:pt x="2352" y="832"/>
                </a:cubicBezTo>
                <a:cubicBezTo>
                  <a:pt x="2432" y="960"/>
                  <a:pt x="2552" y="1112"/>
                  <a:pt x="2592" y="116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wrap="none">
            <a:spAutoFit/>
          </a:bodyPr>
          <a:lstStyle/>
          <a:p>
            <a:endParaRPr lang="en-US"/>
          </a:p>
        </p:txBody>
      </p:sp>
      <p:sp>
        <p:nvSpPr>
          <p:cNvPr id="20486" name="Freeform 6"/>
          <p:cNvSpPr>
            <a:spLocks/>
          </p:cNvSpPr>
          <p:nvPr/>
        </p:nvSpPr>
        <p:spPr bwMode="auto">
          <a:xfrm>
            <a:off x="228600" y="4533900"/>
            <a:ext cx="5638800" cy="1866900"/>
          </a:xfrm>
          <a:custGeom>
            <a:avLst/>
            <a:gdLst>
              <a:gd name="T0" fmla="*/ 0 w 3552"/>
              <a:gd name="T1" fmla="*/ 2147483647 h 1176"/>
              <a:gd name="T2" fmla="*/ 2147483647 w 3552"/>
              <a:gd name="T3" fmla="*/ 2147483647 h 1176"/>
              <a:gd name="T4" fmla="*/ 2147483647 w 3552"/>
              <a:gd name="T5" fmla="*/ 2147483647 h 1176"/>
              <a:gd name="T6" fmla="*/ 2147483647 w 3552"/>
              <a:gd name="T7" fmla="*/ 2147483647 h 1176"/>
              <a:gd name="T8" fmla="*/ 2147483647 w 3552"/>
              <a:gd name="T9" fmla="*/ 2147483647 h 1176"/>
              <a:gd name="T10" fmla="*/ 2147483647 w 3552"/>
              <a:gd name="T11" fmla="*/ 2147483647 h 1176"/>
              <a:gd name="T12" fmla="*/ 2147483647 w 3552"/>
              <a:gd name="T13" fmla="*/ 2147483647 h 1176"/>
              <a:gd name="T14" fmla="*/ 2147483647 w 3552"/>
              <a:gd name="T15" fmla="*/ 2147483647 h 1176"/>
              <a:gd name="T16" fmla="*/ 2147483647 w 3552"/>
              <a:gd name="T17" fmla="*/ 2147483647 h 1176"/>
              <a:gd name="T18" fmla="*/ 2147483647 w 3552"/>
              <a:gd name="T19" fmla="*/ 2147483647 h 1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52" h="1176">
                <a:moveTo>
                  <a:pt x="0" y="1176"/>
                </a:moveTo>
                <a:cubicBezTo>
                  <a:pt x="236" y="1156"/>
                  <a:pt x="472" y="1136"/>
                  <a:pt x="624" y="1080"/>
                </a:cubicBezTo>
                <a:cubicBezTo>
                  <a:pt x="776" y="1024"/>
                  <a:pt x="784" y="944"/>
                  <a:pt x="912" y="840"/>
                </a:cubicBezTo>
                <a:cubicBezTo>
                  <a:pt x="1040" y="736"/>
                  <a:pt x="1216" y="584"/>
                  <a:pt x="1392" y="456"/>
                </a:cubicBezTo>
                <a:cubicBezTo>
                  <a:pt x="1568" y="328"/>
                  <a:pt x="1824" y="144"/>
                  <a:pt x="1968" y="72"/>
                </a:cubicBezTo>
                <a:cubicBezTo>
                  <a:pt x="2112" y="0"/>
                  <a:pt x="2168" y="16"/>
                  <a:pt x="2256" y="24"/>
                </a:cubicBezTo>
                <a:cubicBezTo>
                  <a:pt x="2344" y="32"/>
                  <a:pt x="2400" y="32"/>
                  <a:pt x="2496" y="120"/>
                </a:cubicBezTo>
                <a:cubicBezTo>
                  <a:pt x="2592" y="208"/>
                  <a:pt x="2728" y="408"/>
                  <a:pt x="2832" y="552"/>
                </a:cubicBezTo>
                <a:cubicBezTo>
                  <a:pt x="2936" y="696"/>
                  <a:pt x="3000" y="880"/>
                  <a:pt x="3120" y="984"/>
                </a:cubicBezTo>
                <a:cubicBezTo>
                  <a:pt x="3240" y="1088"/>
                  <a:pt x="3396" y="1132"/>
                  <a:pt x="3552" y="117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wrap="none">
            <a:spAutoFit/>
          </a:bodyPr>
          <a:lstStyle/>
          <a:p>
            <a:endParaRPr lang="en-US"/>
          </a:p>
        </p:txBody>
      </p:sp>
      <p:sp>
        <p:nvSpPr>
          <p:cNvPr id="20487" name="Freeform 7"/>
          <p:cNvSpPr>
            <a:spLocks/>
          </p:cNvSpPr>
          <p:nvPr/>
        </p:nvSpPr>
        <p:spPr bwMode="auto">
          <a:xfrm>
            <a:off x="304800" y="4470400"/>
            <a:ext cx="4419600" cy="1790700"/>
          </a:xfrm>
          <a:custGeom>
            <a:avLst/>
            <a:gdLst>
              <a:gd name="T0" fmla="*/ 0 w 2784"/>
              <a:gd name="T1" fmla="*/ 2147483647 h 1128"/>
              <a:gd name="T2" fmla="*/ 2147483647 w 2784"/>
              <a:gd name="T3" fmla="*/ 2147483647 h 1128"/>
              <a:gd name="T4" fmla="*/ 2147483647 w 2784"/>
              <a:gd name="T5" fmla="*/ 2147483647 h 1128"/>
              <a:gd name="T6" fmla="*/ 2147483647 w 2784"/>
              <a:gd name="T7" fmla="*/ 2147483647 h 1128"/>
              <a:gd name="T8" fmla="*/ 2147483647 w 2784"/>
              <a:gd name="T9" fmla="*/ 2147483647 h 1128"/>
              <a:gd name="T10" fmla="*/ 2147483647 w 2784"/>
              <a:gd name="T11" fmla="*/ 2147483647 h 1128"/>
              <a:gd name="T12" fmla="*/ 2147483647 w 2784"/>
              <a:gd name="T13" fmla="*/ 2147483647 h 1128"/>
              <a:gd name="T14" fmla="*/ 2147483647 w 2784"/>
              <a:gd name="T15" fmla="*/ 2147483647 h 1128"/>
              <a:gd name="T16" fmla="*/ 2147483647 w 2784"/>
              <a:gd name="T17" fmla="*/ 2147483647 h 1128"/>
              <a:gd name="T18" fmla="*/ 2147483647 w 2784"/>
              <a:gd name="T19" fmla="*/ 2147483647 h 1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4" h="1128">
                <a:moveTo>
                  <a:pt x="0" y="1120"/>
                </a:moveTo>
                <a:cubicBezTo>
                  <a:pt x="148" y="1124"/>
                  <a:pt x="296" y="1128"/>
                  <a:pt x="432" y="1072"/>
                </a:cubicBezTo>
                <a:cubicBezTo>
                  <a:pt x="568" y="1016"/>
                  <a:pt x="696" y="896"/>
                  <a:pt x="816" y="784"/>
                </a:cubicBezTo>
                <a:cubicBezTo>
                  <a:pt x="936" y="672"/>
                  <a:pt x="1048" y="520"/>
                  <a:pt x="1152" y="400"/>
                </a:cubicBezTo>
                <a:cubicBezTo>
                  <a:pt x="1256" y="280"/>
                  <a:pt x="1352" y="128"/>
                  <a:pt x="1440" y="64"/>
                </a:cubicBezTo>
                <a:cubicBezTo>
                  <a:pt x="1528" y="0"/>
                  <a:pt x="1592" y="8"/>
                  <a:pt x="1680" y="16"/>
                </a:cubicBezTo>
                <a:cubicBezTo>
                  <a:pt x="1768" y="24"/>
                  <a:pt x="1872" y="24"/>
                  <a:pt x="1968" y="112"/>
                </a:cubicBezTo>
                <a:cubicBezTo>
                  <a:pt x="2064" y="200"/>
                  <a:pt x="2176" y="416"/>
                  <a:pt x="2256" y="544"/>
                </a:cubicBezTo>
                <a:cubicBezTo>
                  <a:pt x="2336" y="672"/>
                  <a:pt x="2360" y="792"/>
                  <a:pt x="2448" y="880"/>
                </a:cubicBezTo>
                <a:cubicBezTo>
                  <a:pt x="2536" y="968"/>
                  <a:pt x="2660" y="1020"/>
                  <a:pt x="2784" y="107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wrap="none">
            <a:spAutoFit/>
          </a:bodyPr>
          <a:lstStyle/>
          <a:p>
            <a:endParaRPr lang="en-US"/>
          </a:p>
        </p:txBody>
      </p:sp>
      <p:sp>
        <p:nvSpPr>
          <p:cNvPr id="20488" name="Freeform 8"/>
          <p:cNvSpPr>
            <a:spLocks/>
          </p:cNvSpPr>
          <p:nvPr/>
        </p:nvSpPr>
        <p:spPr bwMode="auto">
          <a:xfrm>
            <a:off x="431800" y="4953000"/>
            <a:ext cx="2921000" cy="1079500"/>
          </a:xfrm>
          <a:custGeom>
            <a:avLst/>
            <a:gdLst>
              <a:gd name="T0" fmla="*/ 2147483647 w 1840"/>
              <a:gd name="T1" fmla="*/ 2147483647 h 768"/>
              <a:gd name="T2" fmla="*/ 2147483647 w 1840"/>
              <a:gd name="T3" fmla="*/ 2147483647 h 768"/>
              <a:gd name="T4" fmla="*/ 2147483647 w 1840"/>
              <a:gd name="T5" fmla="*/ 2147483647 h 768"/>
              <a:gd name="T6" fmla="*/ 2147483647 w 1840"/>
              <a:gd name="T7" fmla="*/ 2147483647 h 768"/>
              <a:gd name="T8" fmla="*/ 2147483647 w 1840"/>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768">
                <a:moveTo>
                  <a:pt x="64" y="760"/>
                </a:moveTo>
                <a:cubicBezTo>
                  <a:pt x="32" y="764"/>
                  <a:pt x="0" y="768"/>
                  <a:pt x="112" y="712"/>
                </a:cubicBezTo>
                <a:cubicBezTo>
                  <a:pt x="224" y="656"/>
                  <a:pt x="608" y="536"/>
                  <a:pt x="736" y="424"/>
                </a:cubicBezTo>
                <a:cubicBezTo>
                  <a:pt x="864" y="312"/>
                  <a:pt x="696" y="80"/>
                  <a:pt x="880" y="40"/>
                </a:cubicBezTo>
                <a:cubicBezTo>
                  <a:pt x="1064" y="0"/>
                  <a:pt x="1452" y="92"/>
                  <a:pt x="1840" y="18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a:spAutoFit/>
          </a:bodyPr>
          <a:lstStyle/>
          <a:p>
            <a:endParaRPr lang="en-US"/>
          </a:p>
        </p:txBody>
      </p:sp>
      <p:sp>
        <p:nvSpPr>
          <p:cNvPr id="56329" name="Freeform 9"/>
          <p:cNvSpPr>
            <a:spLocks/>
          </p:cNvSpPr>
          <p:nvPr/>
        </p:nvSpPr>
        <p:spPr bwMode="auto">
          <a:xfrm>
            <a:off x="533400" y="3429000"/>
            <a:ext cx="5181600" cy="1866900"/>
          </a:xfrm>
          <a:custGeom>
            <a:avLst/>
            <a:gdLst>
              <a:gd name="T0" fmla="*/ 0 w 3264"/>
              <a:gd name="T1" fmla="*/ 2147483647 h 1176"/>
              <a:gd name="T2" fmla="*/ 2147483647 w 3264"/>
              <a:gd name="T3" fmla="*/ 2147483647 h 1176"/>
              <a:gd name="T4" fmla="*/ 2147483647 w 3264"/>
              <a:gd name="T5" fmla="*/ 2147483647 h 1176"/>
              <a:gd name="T6" fmla="*/ 2147483647 w 3264"/>
              <a:gd name="T7" fmla="*/ 2147483647 h 1176"/>
              <a:gd name="T8" fmla="*/ 2147483647 w 3264"/>
              <a:gd name="T9" fmla="*/ 2147483647 h 1176"/>
              <a:gd name="T10" fmla="*/ 2147483647 w 3264"/>
              <a:gd name="T11" fmla="*/ 2147483647 h 1176"/>
              <a:gd name="T12" fmla="*/ 2147483647 w 3264"/>
              <a:gd name="T13" fmla="*/ 2147483647 h 1176"/>
              <a:gd name="T14" fmla="*/ 2147483647 w 3264"/>
              <a:gd name="T15" fmla="*/ 2147483647 h 1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4" h="1176">
                <a:moveTo>
                  <a:pt x="0" y="1176"/>
                </a:moveTo>
                <a:cubicBezTo>
                  <a:pt x="272" y="1064"/>
                  <a:pt x="544" y="952"/>
                  <a:pt x="768" y="792"/>
                </a:cubicBezTo>
                <a:cubicBezTo>
                  <a:pt x="992" y="632"/>
                  <a:pt x="1200" y="344"/>
                  <a:pt x="1344" y="216"/>
                </a:cubicBezTo>
                <a:cubicBezTo>
                  <a:pt x="1488" y="88"/>
                  <a:pt x="1520" y="48"/>
                  <a:pt x="1632" y="24"/>
                </a:cubicBezTo>
                <a:cubicBezTo>
                  <a:pt x="1744" y="0"/>
                  <a:pt x="1896" y="8"/>
                  <a:pt x="2016" y="72"/>
                </a:cubicBezTo>
                <a:cubicBezTo>
                  <a:pt x="2136" y="136"/>
                  <a:pt x="2232" y="264"/>
                  <a:pt x="2352" y="408"/>
                </a:cubicBezTo>
                <a:cubicBezTo>
                  <a:pt x="2472" y="552"/>
                  <a:pt x="2584" y="808"/>
                  <a:pt x="2736" y="936"/>
                </a:cubicBezTo>
                <a:cubicBezTo>
                  <a:pt x="2888" y="1064"/>
                  <a:pt x="3076" y="1120"/>
                  <a:pt x="3264" y="1176"/>
                </a:cubicBezTo>
              </a:path>
            </a:pathLst>
          </a:custGeom>
          <a:noFill/>
          <a:ln w="57150" cap="sq"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56330" name="Freeform 10"/>
          <p:cNvSpPr>
            <a:spLocks/>
          </p:cNvSpPr>
          <p:nvPr/>
        </p:nvSpPr>
        <p:spPr bwMode="auto">
          <a:xfrm flipH="1">
            <a:off x="2971800" y="2057400"/>
            <a:ext cx="5181600" cy="3162300"/>
          </a:xfrm>
          <a:custGeom>
            <a:avLst/>
            <a:gdLst>
              <a:gd name="T0" fmla="*/ 0 w 3264"/>
              <a:gd name="T1" fmla="*/ 2147483647 h 1176"/>
              <a:gd name="T2" fmla="*/ 2147483647 w 3264"/>
              <a:gd name="T3" fmla="*/ 2147483647 h 1176"/>
              <a:gd name="T4" fmla="*/ 2147483647 w 3264"/>
              <a:gd name="T5" fmla="*/ 2147483647 h 1176"/>
              <a:gd name="T6" fmla="*/ 2147483647 w 3264"/>
              <a:gd name="T7" fmla="*/ 2147483647 h 1176"/>
              <a:gd name="T8" fmla="*/ 2147483647 w 3264"/>
              <a:gd name="T9" fmla="*/ 2147483647 h 1176"/>
              <a:gd name="T10" fmla="*/ 2147483647 w 3264"/>
              <a:gd name="T11" fmla="*/ 2147483647 h 1176"/>
              <a:gd name="T12" fmla="*/ 2147483647 w 3264"/>
              <a:gd name="T13" fmla="*/ 2147483647 h 1176"/>
              <a:gd name="T14" fmla="*/ 2147483647 w 3264"/>
              <a:gd name="T15" fmla="*/ 2147483647 h 1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4" h="1176">
                <a:moveTo>
                  <a:pt x="0" y="1176"/>
                </a:moveTo>
                <a:cubicBezTo>
                  <a:pt x="272" y="1064"/>
                  <a:pt x="544" y="952"/>
                  <a:pt x="768" y="792"/>
                </a:cubicBezTo>
                <a:cubicBezTo>
                  <a:pt x="992" y="632"/>
                  <a:pt x="1200" y="344"/>
                  <a:pt x="1344" y="216"/>
                </a:cubicBezTo>
                <a:cubicBezTo>
                  <a:pt x="1488" y="88"/>
                  <a:pt x="1520" y="48"/>
                  <a:pt x="1632" y="24"/>
                </a:cubicBezTo>
                <a:cubicBezTo>
                  <a:pt x="1744" y="0"/>
                  <a:pt x="1896" y="8"/>
                  <a:pt x="2016" y="72"/>
                </a:cubicBezTo>
                <a:cubicBezTo>
                  <a:pt x="2136" y="136"/>
                  <a:pt x="2232" y="264"/>
                  <a:pt x="2352" y="408"/>
                </a:cubicBezTo>
                <a:cubicBezTo>
                  <a:pt x="2472" y="552"/>
                  <a:pt x="2584" y="808"/>
                  <a:pt x="2736" y="936"/>
                </a:cubicBezTo>
                <a:cubicBezTo>
                  <a:pt x="2888" y="1064"/>
                  <a:pt x="3076" y="1120"/>
                  <a:pt x="3264" y="1176"/>
                </a:cubicBezTo>
              </a:path>
            </a:pathLst>
          </a:custGeom>
          <a:noFill/>
          <a:ln w="57150" cap="sq"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0491" name="Line 11"/>
          <p:cNvSpPr>
            <a:spLocks noChangeShapeType="1"/>
          </p:cNvSpPr>
          <p:nvPr/>
        </p:nvSpPr>
        <p:spPr bwMode="auto">
          <a:xfrm flipH="1">
            <a:off x="1219200" y="4495800"/>
            <a:ext cx="1981200" cy="1676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cap="sq">
                <a:solidFill>
                  <a:srgbClr val="000000"/>
                </a:solidFill>
                <a:round/>
                <a:headEnd/>
                <a:tailEnd/>
              </a14:hiddenLine>
            </a:ext>
          </a:extLst>
        </p:spPr>
        <p:txBody>
          <a:bodyPr wrap="none">
            <a:spAutoFit/>
          </a:bodyPr>
          <a:lstStyle/>
          <a:p>
            <a:endParaRPr lang="en-US"/>
          </a:p>
        </p:txBody>
      </p:sp>
      <p:sp>
        <p:nvSpPr>
          <p:cNvPr id="56332" name="Text Box 12"/>
          <p:cNvSpPr txBox="1">
            <a:spLocks noChangeArrowheads="1"/>
          </p:cNvSpPr>
          <p:nvPr/>
        </p:nvSpPr>
        <p:spPr bwMode="auto">
          <a:xfrm>
            <a:off x="2133600" y="4191000"/>
            <a:ext cx="1447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Buyer’s Distribution of bids</a:t>
            </a:r>
          </a:p>
        </p:txBody>
      </p:sp>
      <p:sp>
        <p:nvSpPr>
          <p:cNvPr id="56333" name="Text Box 13"/>
          <p:cNvSpPr txBox="1">
            <a:spLocks noChangeArrowheads="1"/>
          </p:cNvSpPr>
          <p:nvPr/>
        </p:nvSpPr>
        <p:spPr bwMode="auto">
          <a:xfrm>
            <a:off x="4953000" y="4114800"/>
            <a:ext cx="1447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Seller’s Distribution of bids</a:t>
            </a:r>
          </a:p>
        </p:txBody>
      </p:sp>
      <p:sp>
        <p:nvSpPr>
          <p:cNvPr id="56334" name="AutoShape 14"/>
          <p:cNvSpPr>
            <a:spLocks/>
          </p:cNvSpPr>
          <p:nvPr/>
        </p:nvSpPr>
        <p:spPr bwMode="auto">
          <a:xfrm rot="-5400000">
            <a:off x="3810000" y="4648200"/>
            <a:ext cx="495300" cy="1714500"/>
          </a:xfrm>
          <a:prstGeom prst="rightBrace">
            <a:avLst>
              <a:gd name="adj1" fmla="val 28846"/>
              <a:gd name="adj2" fmla="val 50000"/>
            </a:avLst>
          </a:prstGeom>
          <a:noFill/>
          <a:ln w="38100" cap="sq">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56335" name="Text Box 15"/>
          <p:cNvSpPr txBox="1">
            <a:spLocks noChangeArrowheads="1"/>
          </p:cNvSpPr>
          <p:nvPr/>
        </p:nvSpPr>
        <p:spPr bwMode="auto">
          <a:xfrm>
            <a:off x="3200400" y="5562600"/>
            <a:ext cx="1905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200">
                <a:solidFill>
                  <a:schemeClr val="bg1"/>
                </a:solidFill>
                <a:latin typeface="Arial Black" pitchFamily="34" charset="0"/>
              </a:rPr>
              <a:t>Most </a:t>
            </a:r>
            <a:r>
              <a:rPr lang="en-US" altLang="en-US" sz="1800">
                <a:solidFill>
                  <a:schemeClr val="bg1"/>
                </a:solidFill>
                <a:latin typeface="Arial Black" pitchFamily="34" charset="0"/>
              </a:rPr>
              <a:t>Probable</a:t>
            </a:r>
            <a:r>
              <a:rPr lang="en-US" altLang="en-US" sz="1200">
                <a:solidFill>
                  <a:schemeClr val="bg1"/>
                </a:solidFill>
                <a:latin typeface="Arial Black" pitchFamily="34" charset="0"/>
              </a:rPr>
              <a:t> Price</a:t>
            </a:r>
          </a:p>
        </p:txBody>
      </p:sp>
      <p:sp>
        <p:nvSpPr>
          <p:cNvPr id="56336" name="Text Box 16"/>
          <p:cNvSpPr txBox="1">
            <a:spLocks noChangeArrowheads="1"/>
          </p:cNvSpPr>
          <p:nvPr/>
        </p:nvSpPr>
        <p:spPr bwMode="auto">
          <a:xfrm>
            <a:off x="7543800" y="6248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High Price</a:t>
            </a:r>
          </a:p>
        </p:txBody>
      </p:sp>
      <p:sp>
        <p:nvSpPr>
          <p:cNvPr id="56337" name="Line 17"/>
          <p:cNvSpPr>
            <a:spLocks noChangeShapeType="1"/>
          </p:cNvSpPr>
          <p:nvPr/>
        </p:nvSpPr>
        <p:spPr bwMode="auto">
          <a:xfrm>
            <a:off x="1447800" y="6400800"/>
            <a:ext cx="6172200" cy="0"/>
          </a:xfrm>
          <a:prstGeom prst="line">
            <a:avLst/>
          </a:prstGeom>
          <a:noFill/>
          <a:ln w="57150">
            <a:solidFill>
              <a:srgbClr val="FF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56338" name="Text Box 18"/>
          <p:cNvSpPr txBox="1">
            <a:spLocks noChangeArrowheads="1"/>
          </p:cNvSpPr>
          <p:nvPr/>
        </p:nvSpPr>
        <p:spPr bwMode="auto">
          <a:xfrm>
            <a:off x="152400" y="6248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Low Price</a:t>
            </a:r>
          </a:p>
        </p:txBody>
      </p:sp>
      <p:sp>
        <p:nvSpPr>
          <p:cNvPr id="56339" name="Freeform 19" descr="Solid diamond"/>
          <p:cNvSpPr>
            <a:spLocks/>
          </p:cNvSpPr>
          <p:nvPr/>
        </p:nvSpPr>
        <p:spPr bwMode="auto">
          <a:xfrm>
            <a:off x="2819400" y="4038600"/>
            <a:ext cx="2514600" cy="1219200"/>
          </a:xfrm>
          <a:custGeom>
            <a:avLst/>
            <a:gdLst>
              <a:gd name="T0" fmla="*/ 0 w 1584"/>
              <a:gd name="T1" fmla="*/ 2147483647 h 672"/>
              <a:gd name="T2" fmla="*/ 2147483647 w 1584"/>
              <a:gd name="T3" fmla="*/ 2147483647 h 672"/>
              <a:gd name="T4" fmla="*/ 2147483647 w 1584"/>
              <a:gd name="T5" fmla="*/ 2147483647 h 672"/>
              <a:gd name="T6" fmla="*/ 2147483647 w 1584"/>
              <a:gd name="T7" fmla="*/ 2147483647 h 672"/>
              <a:gd name="T8" fmla="*/ 2147483647 w 1584"/>
              <a:gd name="T9" fmla="*/ 0 h 672"/>
              <a:gd name="T10" fmla="*/ 2147483647 w 1584"/>
              <a:gd name="T11" fmla="*/ 0 h 672"/>
              <a:gd name="T12" fmla="*/ 2147483647 w 1584"/>
              <a:gd name="T13" fmla="*/ 2147483647 h 672"/>
              <a:gd name="T14" fmla="*/ 2147483647 w 1584"/>
              <a:gd name="T15" fmla="*/ 2147483647 h 672"/>
              <a:gd name="T16" fmla="*/ 2147483647 w 1584"/>
              <a:gd name="T17" fmla="*/ 2147483647 h 672"/>
              <a:gd name="T18" fmla="*/ 2147483647 w 1584"/>
              <a:gd name="T19" fmla="*/ 2147483647 h 672"/>
              <a:gd name="T20" fmla="*/ 0 w 1584"/>
              <a:gd name="T21" fmla="*/ 2147483647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4" h="672">
                <a:moveTo>
                  <a:pt x="0" y="672"/>
                </a:moveTo>
                <a:lnTo>
                  <a:pt x="1584" y="672"/>
                </a:lnTo>
                <a:lnTo>
                  <a:pt x="1248" y="528"/>
                </a:lnTo>
                <a:lnTo>
                  <a:pt x="1104" y="384"/>
                </a:lnTo>
                <a:lnTo>
                  <a:pt x="864" y="0"/>
                </a:lnTo>
                <a:lnTo>
                  <a:pt x="816" y="0"/>
                </a:lnTo>
                <a:lnTo>
                  <a:pt x="672" y="240"/>
                </a:lnTo>
                <a:lnTo>
                  <a:pt x="576" y="384"/>
                </a:lnTo>
                <a:lnTo>
                  <a:pt x="432" y="480"/>
                </a:lnTo>
                <a:lnTo>
                  <a:pt x="240" y="576"/>
                </a:lnTo>
                <a:lnTo>
                  <a:pt x="0" y="672"/>
                </a:lnTo>
                <a:close/>
              </a:path>
            </a:pathLst>
          </a:custGeom>
          <a:pattFill prst="solidDmnd">
            <a:fgClr>
              <a:schemeClr val="tx2"/>
            </a:fgClr>
            <a:bgClr>
              <a:schemeClr val="bg1"/>
            </a:bgClr>
          </a:pattFill>
          <a:ln w="9525">
            <a:solidFill>
              <a:schemeClr val="tx1"/>
            </a:solidFill>
            <a:round/>
            <a:headEnd/>
            <a:tailEnd/>
          </a:ln>
        </p:spPr>
        <p:txBody>
          <a:bodyPr wrap="none"/>
          <a:lstStyle/>
          <a:p>
            <a:endParaRPr lang="en-US"/>
          </a:p>
        </p:txBody>
      </p:sp>
    </p:spTree>
    <p:extLst>
      <p:ext uri="{BB962C8B-B14F-4D97-AF65-F5344CB8AC3E}">
        <p14:creationId xmlns:p14="http://schemas.microsoft.com/office/powerpoint/2010/main" val="3200663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37"/>
                                        </p:tgtEl>
                                        <p:attrNameLst>
                                          <p:attrName>style.visibility</p:attrName>
                                        </p:attrNameLst>
                                      </p:cBhvr>
                                      <p:to>
                                        <p:strVal val="visible"/>
                                      </p:to>
                                    </p:set>
                                    <p:anim calcmode="lin" valueType="num">
                                      <p:cBhvr additive="base">
                                        <p:cTn id="13" dur="500" fill="hold"/>
                                        <p:tgtEl>
                                          <p:spTgt spid="56337"/>
                                        </p:tgtEl>
                                        <p:attrNameLst>
                                          <p:attrName>ppt_x</p:attrName>
                                        </p:attrNameLst>
                                      </p:cBhvr>
                                      <p:tavLst>
                                        <p:tav tm="0">
                                          <p:val>
                                            <p:strVal val="0-#ppt_w/2"/>
                                          </p:val>
                                        </p:tav>
                                        <p:tav tm="100000">
                                          <p:val>
                                            <p:strVal val="#ppt_x"/>
                                          </p:val>
                                        </p:tav>
                                      </p:tavLst>
                                    </p:anim>
                                    <p:anim calcmode="lin" valueType="num">
                                      <p:cBhvr additive="base">
                                        <p:cTn id="14" dur="500" fill="hold"/>
                                        <p:tgtEl>
                                          <p:spTgt spid="5633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6338"/>
                                        </p:tgtEl>
                                        <p:attrNameLst>
                                          <p:attrName>style.visibility</p:attrName>
                                        </p:attrNameLst>
                                      </p:cBhvr>
                                      <p:to>
                                        <p:strVal val="visible"/>
                                      </p:to>
                                    </p:set>
                                    <p:anim calcmode="lin" valueType="num">
                                      <p:cBhvr additive="base">
                                        <p:cTn id="17" dur="500" fill="hold"/>
                                        <p:tgtEl>
                                          <p:spTgt spid="56338"/>
                                        </p:tgtEl>
                                        <p:attrNameLst>
                                          <p:attrName>ppt_x</p:attrName>
                                        </p:attrNameLst>
                                      </p:cBhvr>
                                      <p:tavLst>
                                        <p:tav tm="0">
                                          <p:val>
                                            <p:strVal val="0-#ppt_w/2"/>
                                          </p:val>
                                        </p:tav>
                                        <p:tav tm="100000">
                                          <p:val>
                                            <p:strVal val="#ppt_x"/>
                                          </p:val>
                                        </p:tav>
                                      </p:tavLst>
                                    </p:anim>
                                    <p:anim calcmode="lin" valueType="num">
                                      <p:cBhvr additive="base">
                                        <p:cTn id="18" dur="500" fill="hold"/>
                                        <p:tgtEl>
                                          <p:spTgt spid="5633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6336"/>
                                        </p:tgtEl>
                                        <p:attrNameLst>
                                          <p:attrName>style.visibility</p:attrName>
                                        </p:attrNameLst>
                                      </p:cBhvr>
                                      <p:to>
                                        <p:strVal val="visible"/>
                                      </p:to>
                                    </p:set>
                                    <p:anim calcmode="lin" valueType="num">
                                      <p:cBhvr additive="base">
                                        <p:cTn id="21" dur="500" fill="hold"/>
                                        <p:tgtEl>
                                          <p:spTgt spid="56336"/>
                                        </p:tgtEl>
                                        <p:attrNameLst>
                                          <p:attrName>ppt_x</p:attrName>
                                        </p:attrNameLst>
                                      </p:cBhvr>
                                      <p:tavLst>
                                        <p:tav tm="0">
                                          <p:val>
                                            <p:strVal val="0-#ppt_w/2"/>
                                          </p:val>
                                        </p:tav>
                                        <p:tav tm="100000">
                                          <p:val>
                                            <p:strVal val="#ppt_x"/>
                                          </p:val>
                                        </p:tav>
                                      </p:tavLst>
                                    </p:anim>
                                    <p:anim calcmode="lin" valueType="num">
                                      <p:cBhvr additive="base">
                                        <p:cTn id="22" dur="500" fill="hold"/>
                                        <p:tgtEl>
                                          <p:spTgt spid="5633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56329"/>
                                        </p:tgtEl>
                                        <p:attrNameLst>
                                          <p:attrName>style.visibility</p:attrName>
                                        </p:attrNameLst>
                                      </p:cBhvr>
                                      <p:to>
                                        <p:strVal val="visible"/>
                                      </p:to>
                                    </p:set>
                                    <p:anim calcmode="lin" valueType="num">
                                      <p:cBhvr additive="base">
                                        <p:cTn id="26" dur="1000" fill="hold"/>
                                        <p:tgtEl>
                                          <p:spTgt spid="56329"/>
                                        </p:tgtEl>
                                        <p:attrNameLst>
                                          <p:attrName>ppt_x</p:attrName>
                                        </p:attrNameLst>
                                      </p:cBhvr>
                                      <p:tavLst>
                                        <p:tav tm="0">
                                          <p:val>
                                            <p:strVal val="0-#ppt_w/2"/>
                                          </p:val>
                                        </p:tav>
                                        <p:tav tm="100000">
                                          <p:val>
                                            <p:strVal val="#ppt_x"/>
                                          </p:val>
                                        </p:tav>
                                      </p:tavLst>
                                    </p:anim>
                                    <p:anim calcmode="lin" valueType="num">
                                      <p:cBhvr additive="base">
                                        <p:cTn id="27" dur="1000" fill="hold"/>
                                        <p:tgtEl>
                                          <p:spTgt spid="56329"/>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56332"/>
                                        </p:tgtEl>
                                        <p:attrNameLst>
                                          <p:attrName>style.visibility</p:attrName>
                                        </p:attrNameLst>
                                      </p:cBhvr>
                                      <p:to>
                                        <p:strVal val="visible"/>
                                      </p:to>
                                    </p:set>
                                  </p:childTnLst>
                                </p:cTn>
                              </p:par>
                            </p:childTnLst>
                          </p:cTn>
                        </p:par>
                        <p:par>
                          <p:cTn id="31" fill="hold" nodeType="afterGroup">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56330"/>
                                        </p:tgtEl>
                                        <p:attrNameLst>
                                          <p:attrName>style.visibility</p:attrName>
                                        </p:attrNameLst>
                                      </p:cBhvr>
                                      <p:to>
                                        <p:strVal val="visible"/>
                                      </p:to>
                                    </p:set>
                                    <p:anim calcmode="lin" valueType="num">
                                      <p:cBhvr additive="base">
                                        <p:cTn id="34" dur="1000" fill="hold"/>
                                        <p:tgtEl>
                                          <p:spTgt spid="56330"/>
                                        </p:tgtEl>
                                        <p:attrNameLst>
                                          <p:attrName>ppt_x</p:attrName>
                                        </p:attrNameLst>
                                      </p:cBhvr>
                                      <p:tavLst>
                                        <p:tav tm="0">
                                          <p:val>
                                            <p:strVal val="1+#ppt_w/2"/>
                                          </p:val>
                                        </p:tav>
                                        <p:tav tm="100000">
                                          <p:val>
                                            <p:strVal val="#ppt_x"/>
                                          </p:val>
                                        </p:tav>
                                      </p:tavLst>
                                    </p:anim>
                                    <p:anim calcmode="lin" valueType="num">
                                      <p:cBhvr additive="base">
                                        <p:cTn id="35" dur="1000" fill="hold"/>
                                        <p:tgtEl>
                                          <p:spTgt spid="56330"/>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56333"/>
                                        </p:tgtEl>
                                        <p:attrNameLst>
                                          <p:attrName>style.visibility</p:attrName>
                                        </p:attrNameLst>
                                      </p:cBhvr>
                                      <p:to>
                                        <p:strVal val="visible"/>
                                      </p:to>
                                    </p:set>
                                  </p:childTnLst>
                                </p:cTn>
                              </p:par>
                            </p:childTnLst>
                          </p:cTn>
                        </p:par>
                        <p:par>
                          <p:cTn id="39" fill="hold" nodeType="afterGroup">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56334"/>
                                        </p:tgtEl>
                                        <p:attrNameLst>
                                          <p:attrName>style.visibility</p:attrName>
                                        </p:attrNameLst>
                                      </p:cBhvr>
                                      <p:to>
                                        <p:strVal val="visible"/>
                                      </p:to>
                                    </p:set>
                                    <p:anim calcmode="lin" valueType="num">
                                      <p:cBhvr additive="base">
                                        <p:cTn id="42" dur="1000" fill="hold"/>
                                        <p:tgtEl>
                                          <p:spTgt spid="56334"/>
                                        </p:tgtEl>
                                        <p:attrNameLst>
                                          <p:attrName>ppt_x</p:attrName>
                                        </p:attrNameLst>
                                      </p:cBhvr>
                                      <p:tavLst>
                                        <p:tav tm="0">
                                          <p:val>
                                            <p:strVal val="#ppt_x"/>
                                          </p:val>
                                        </p:tav>
                                        <p:tav tm="100000">
                                          <p:val>
                                            <p:strVal val="#ppt_x"/>
                                          </p:val>
                                        </p:tav>
                                      </p:tavLst>
                                    </p:anim>
                                    <p:anim calcmode="lin" valueType="num">
                                      <p:cBhvr additive="base">
                                        <p:cTn id="43" dur="1000" fill="hold"/>
                                        <p:tgtEl>
                                          <p:spTgt spid="5633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6335"/>
                                        </p:tgtEl>
                                        <p:attrNameLst>
                                          <p:attrName>style.visibility</p:attrName>
                                        </p:attrNameLst>
                                      </p:cBhvr>
                                      <p:to>
                                        <p:strVal val="visible"/>
                                      </p:to>
                                    </p:set>
                                    <p:anim calcmode="lin" valueType="num">
                                      <p:cBhvr additive="base">
                                        <p:cTn id="46" dur="500" fill="hold"/>
                                        <p:tgtEl>
                                          <p:spTgt spid="56335"/>
                                        </p:tgtEl>
                                        <p:attrNameLst>
                                          <p:attrName>ppt_x</p:attrName>
                                        </p:attrNameLst>
                                      </p:cBhvr>
                                      <p:tavLst>
                                        <p:tav tm="0">
                                          <p:val>
                                            <p:strVal val="#ppt_x"/>
                                          </p:val>
                                        </p:tav>
                                        <p:tav tm="100000">
                                          <p:val>
                                            <p:strVal val="#ppt_x"/>
                                          </p:val>
                                        </p:tav>
                                      </p:tavLst>
                                    </p:anim>
                                    <p:anim calcmode="lin" valueType="num">
                                      <p:cBhvr additive="base">
                                        <p:cTn id="47" dur="500" fill="hold"/>
                                        <p:tgtEl>
                                          <p:spTgt spid="56335"/>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3500"/>
                            </p:stCondLst>
                            <p:childTnLst>
                              <p:par>
                                <p:cTn id="49" presetID="9" presetClass="entr" presetSubtype="0" fill="hold" grpId="0" nodeType="afterEffect">
                                  <p:stCondLst>
                                    <p:cond delay="0"/>
                                  </p:stCondLst>
                                  <p:childTnLst>
                                    <p:set>
                                      <p:cBhvr>
                                        <p:cTn id="50" dur="1" fill="hold">
                                          <p:stCondLst>
                                            <p:cond delay="0"/>
                                          </p:stCondLst>
                                        </p:cTn>
                                        <p:tgtEl>
                                          <p:spTgt spid="56339"/>
                                        </p:tgtEl>
                                        <p:attrNameLst>
                                          <p:attrName>style.visibility</p:attrName>
                                        </p:attrNameLst>
                                      </p:cBhvr>
                                      <p:to>
                                        <p:strVal val="visible"/>
                                      </p:to>
                                    </p:set>
                                    <p:animEffect transition="in" filter="dissolve">
                                      <p:cBhvr>
                                        <p:cTn id="51" dur="2000"/>
                                        <p:tgtEl>
                                          <p:spTgt spid="56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P spid="56330" grpId="0" animBg="1"/>
      <p:bldP spid="56332" grpId="0"/>
      <p:bldP spid="56333" grpId="0"/>
      <p:bldP spid="56334" grpId="0" animBg="1"/>
      <p:bldP spid="56335" grpId="0"/>
      <p:bldP spid="56337" grpId="0" animBg="1"/>
      <p:bldP spid="563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00" y="0"/>
            <a:ext cx="7086600" cy="1600200"/>
          </a:xfrm>
        </p:spPr>
        <p:txBody>
          <a:bodyPr/>
          <a:lstStyle/>
          <a:p>
            <a:r>
              <a:rPr lang="en-US" altLang="en-US" sz="3400" smtClean="0">
                <a:latin typeface="Arial Black" pitchFamily="34" charset="0"/>
                <a:cs typeface="Times New Roman" pitchFamily="18" charset="0"/>
              </a:rPr>
              <a:t>Price and Value Formation</a:t>
            </a:r>
            <a:r>
              <a:rPr lang="en-US" altLang="en-US" sz="2800" smtClean="0">
                <a:latin typeface="Arial Black" pitchFamily="34" charset="0"/>
                <a:cs typeface="Arial" charset="0"/>
              </a:rPr>
              <a:t> </a:t>
            </a:r>
          </a:p>
        </p:txBody>
      </p:sp>
      <p:sp>
        <p:nvSpPr>
          <p:cNvPr id="55299" name="Rectangle 3"/>
          <p:cNvSpPr>
            <a:spLocks noGrp="1" noChangeArrowheads="1"/>
          </p:cNvSpPr>
          <p:nvPr>
            <p:ph type="body" sz="half" idx="3"/>
          </p:nvPr>
        </p:nvSpPr>
        <p:spPr>
          <a:xfrm>
            <a:off x="228600" y="1447800"/>
            <a:ext cx="8763000" cy="1524000"/>
          </a:xfrm>
        </p:spPr>
        <p:txBody>
          <a:bodyPr>
            <a:normAutofit lnSpcReduction="10000"/>
          </a:bodyPr>
          <a:lstStyle/>
          <a:p>
            <a:pPr marL="0" indent="0">
              <a:buFont typeface="Wingdings" pitchFamily="2" charset="2"/>
              <a:buNone/>
            </a:pPr>
            <a:r>
              <a:rPr lang="en-US" altLang="en-US" sz="2800" smtClean="0">
                <a:latin typeface="Arial" charset="0"/>
                <a:cs typeface="Arial" charset="0"/>
              </a:rPr>
              <a:t>Hot market or</a:t>
            </a:r>
          </a:p>
          <a:p>
            <a:pPr marL="0" indent="0">
              <a:buFont typeface="Wingdings" pitchFamily="2" charset="2"/>
              <a:buNone/>
            </a:pPr>
            <a:r>
              <a:rPr lang="en-US" altLang="en-US" sz="2800" smtClean="0">
                <a:latin typeface="Arial" charset="0"/>
                <a:cs typeface="Arial" charset="0"/>
              </a:rPr>
              <a:t>a “seller’s </a:t>
            </a:r>
          </a:p>
          <a:p>
            <a:pPr marL="0" indent="0">
              <a:buFont typeface="Wingdings" pitchFamily="2" charset="2"/>
              <a:buNone/>
            </a:pPr>
            <a:r>
              <a:rPr lang="en-US" altLang="en-US" sz="2800" smtClean="0">
                <a:latin typeface="Arial" charset="0"/>
                <a:cs typeface="Arial" charset="0"/>
              </a:rPr>
              <a:t>market”</a:t>
            </a:r>
          </a:p>
        </p:txBody>
      </p:sp>
      <p:sp>
        <p:nvSpPr>
          <p:cNvPr id="21508" name="Text Box 4"/>
          <p:cNvSpPr txBox="1">
            <a:spLocks noChangeArrowheads="1"/>
          </p:cNvSpPr>
          <p:nvPr/>
        </p:nvSpPr>
        <p:spPr bwMode="auto">
          <a:xfrm>
            <a:off x="1143000" y="6613525"/>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1000">
                <a:latin typeface="Times New Roman" pitchFamily="18" charset="0"/>
              </a:rPr>
              <a:t> </a:t>
            </a:r>
          </a:p>
        </p:txBody>
      </p:sp>
      <p:sp>
        <p:nvSpPr>
          <p:cNvPr id="21509" name="Freeform 5"/>
          <p:cNvSpPr>
            <a:spLocks/>
          </p:cNvSpPr>
          <p:nvPr/>
        </p:nvSpPr>
        <p:spPr bwMode="auto">
          <a:xfrm>
            <a:off x="152400" y="4470400"/>
            <a:ext cx="4114800" cy="1930400"/>
          </a:xfrm>
          <a:custGeom>
            <a:avLst/>
            <a:gdLst>
              <a:gd name="T0" fmla="*/ 0 w 2592"/>
              <a:gd name="T1" fmla="*/ 2147483647 h 1216"/>
              <a:gd name="T2" fmla="*/ 2147483647 w 2592"/>
              <a:gd name="T3" fmla="*/ 2147483647 h 1216"/>
              <a:gd name="T4" fmla="*/ 2147483647 w 2592"/>
              <a:gd name="T5" fmla="*/ 2147483647 h 1216"/>
              <a:gd name="T6" fmla="*/ 2147483647 w 2592"/>
              <a:gd name="T7" fmla="*/ 2147483647 h 1216"/>
              <a:gd name="T8" fmla="*/ 2147483647 w 2592"/>
              <a:gd name="T9" fmla="*/ 2147483647 h 1216"/>
              <a:gd name="T10" fmla="*/ 2147483647 w 2592"/>
              <a:gd name="T11" fmla="*/ 2147483647 h 1216"/>
              <a:gd name="T12" fmla="*/ 2147483647 w 2592"/>
              <a:gd name="T13" fmla="*/ 2147483647 h 1216"/>
              <a:gd name="T14" fmla="*/ 2147483647 w 2592"/>
              <a:gd name="T15" fmla="*/ 2147483647 h 1216"/>
              <a:gd name="T16" fmla="*/ 2147483647 w 2592"/>
              <a:gd name="T17" fmla="*/ 2147483647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92" h="1216">
                <a:moveTo>
                  <a:pt x="0" y="1216"/>
                </a:moveTo>
                <a:cubicBezTo>
                  <a:pt x="136" y="1192"/>
                  <a:pt x="272" y="1168"/>
                  <a:pt x="432" y="1024"/>
                </a:cubicBezTo>
                <a:cubicBezTo>
                  <a:pt x="592" y="880"/>
                  <a:pt x="840" y="504"/>
                  <a:pt x="960" y="352"/>
                </a:cubicBezTo>
                <a:cubicBezTo>
                  <a:pt x="1080" y="200"/>
                  <a:pt x="1080" y="168"/>
                  <a:pt x="1152" y="112"/>
                </a:cubicBezTo>
                <a:cubicBezTo>
                  <a:pt x="1224" y="56"/>
                  <a:pt x="1288" y="24"/>
                  <a:pt x="1392" y="16"/>
                </a:cubicBezTo>
                <a:cubicBezTo>
                  <a:pt x="1496" y="8"/>
                  <a:pt x="1656" y="0"/>
                  <a:pt x="1776" y="64"/>
                </a:cubicBezTo>
                <a:cubicBezTo>
                  <a:pt x="1896" y="128"/>
                  <a:pt x="2016" y="272"/>
                  <a:pt x="2112" y="400"/>
                </a:cubicBezTo>
                <a:cubicBezTo>
                  <a:pt x="2208" y="528"/>
                  <a:pt x="2272" y="704"/>
                  <a:pt x="2352" y="832"/>
                </a:cubicBezTo>
                <a:cubicBezTo>
                  <a:pt x="2432" y="960"/>
                  <a:pt x="2552" y="1112"/>
                  <a:pt x="2592" y="116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wrap="none">
            <a:spAutoFit/>
          </a:bodyPr>
          <a:lstStyle/>
          <a:p>
            <a:endParaRPr lang="en-US"/>
          </a:p>
        </p:txBody>
      </p:sp>
      <p:sp>
        <p:nvSpPr>
          <p:cNvPr id="21510" name="Freeform 6"/>
          <p:cNvSpPr>
            <a:spLocks/>
          </p:cNvSpPr>
          <p:nvPr/>
        </p:nvSpPr>
        <p:spPr bwMode="auto">
          <a:xfrm>
            <a:off x="228600" y="4533900"/>
            <a:ext cx="5638800" cy="1866900"/>
          </a:xfrm>
          <a:custGeom>
            <a:avLst/>
            <a:gdLst>
              <a:gd name="T0" fmla="*/ 0 w 3552"/>
              <a:gd name="T1" fmla="*/ 2147483647 h 1176"/>
              <a:gd name="T2" fmla="*/ 2147483647 w 3552"/>
              <a:gd name="T3" fmla="*/ 2147483647 h 1176"/>
              <a:gd name="T4" fmla="*/ 2147483647 w 3552"/>
              <a:gd name="T5" fmla="*/ 2147483647 h 1176"/>
              <a:gd name="T6" fmla="*/ 2147483647 w 3552"/>
              <a:gd name="T7" fmla="*/ 2147483647 h 1176"/>
              <a:gd name="T8" fmla="*/ 2147483647 w 3552"/>
              <a:gd name="T9" fmla="*/ 2147483647 h 1176"/>
              <a:gd name="T10" fmla="*/ 2147483647 w 3552"/>
              <a:gd name="T11" fmla="*/ 2147483647 h 1176"/>
              <a:gd name="T12" fmla="*/ 2147483647 w 3552"/>
              <a:gd name="T13" fmla="*/ 2147483647 h 1176"/>
              <a:gd name="T14" fmla="*/ 2147483647 w 3552"/>
              <a:gd name="T15" fmla="*/ 2147483647 h 1176"/>
              <a:gd name="T16" fmla="*/ 2147483647 w 3552"/>
              <a:gd name="T17" fmla="*/ 2147483647 h 1176"/>
              <a:gd name="T18" fmla="*/ 2147483647 w 3552"/>
              <a:gd name="T19" fmla="*/ 2147483647 h 1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52" h="1176">
                <a:moveTo>
                  <a:pt x="0" y="1176"/>
                </a:moveTo>
                <a:cubicBezTo>
                  <a:pt x="236" y="1156"/>
                  <a:pt x="472" y="1136"/>
                  <a:pt x="624" y="1080"/>
                </a:cubicBezTo>
                <a:cubicBezTo>
                  <a:pt x="776" y="1024"/>
                  <a:pt x="784" y="944"/>
                  <a:pt x="912" y="840"/>
                </a:cubicBezTo>
                <a:cubicBezTo>
                  <a:pt x="1040" y="736"/>
                  <a:pt x="1216" y="584"/>
                  <a:pt x="1392" y="456"/>
                </a:cubicBezTo>
                <a:cubicBezTo>
                  <a:pt x="1568" y="328"/>
                  <a:pt x="1824" y="144"/>
                  <a:pt x="1968" y="72"/>
                </a:cubicBezTo>
                <a:cubicBezTo>
                  <a:pt x="2112" y="0"/>
                  <a:pt x="2168" y="16"/>
                  <a:pt x="2256" y="24"/>
                </a:cubicBezTo>
                <a:cubicBezTo>
                  <a:pt x="2344" y="32"/>
                  <a:pt x="2400" y="32"/>
                  <a:pt x="2496" y="120"/>
                </a:cubicBezTo>
                <a:cubicBezTo>
                  <a:pt x="2592" y="208"/>
                  <a:pt x="2728" y="408"/>
                  <a:pt x="2832" y="552"/>
                </a:cubicBezTo>
                <a:cubicBezTo>
                  <a:pt x="2936" y="696"/>
                  <a:pt x="3000" y="880"/>
                  <a:pt x="3120" y="984"/>
                </a:cubicBezTo>
                <a:cubicBezTo>
                  <a:pt x="3240" y="1088"/>
                  <a:pt x="3396" y="1132"/>
                  <a:pt x="3552" y="117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wrap="none">
            <a:spAutoFit/>
          </a:bodyPr>
          <a:lstStyle/>
          <a:p>
            <a:endParaRPr lang="en-US"/>
          </a:p>
        </p:txBody>
      </p:sp>
      <p:sp>
        <p:nvSpPr>
          <p:cNvPr id="21511" name="Freeform 7"/>
          <p:cNvSpPr>
            <a:spLocks/>
          </p:cNvSpPr>
          <p:nvPr/>
        </p:nvSpPr>
        <p:spPr bwMode="auto">
          <a:xfrm>
            <a:off x="304800" y="4470400"/>
            <a:ext cx="4419600" cy="1790700"/>
          </a:xfrm>
          <a:custGeom>
            <a:avLst/>
            <a:gdLst>
              <a:gd name="T0" fmla="*/ 0 w 2784"/>
              <a:gd name="T1" fmla="*/ 2147483647 h 1128"/>
              <a:gd name="T2" fmla="*/ 2147483647 w 2784"/>
              <a:gd name="T3" fmla="*/ 2147483647 h 1128"/>
              <a:gd name="T4" fmla="*/ 2147483647 w 2784"/>
              <a:gd name="T5" fmla="*/ 2147483647 h 1128"/>
              <a:gd name="T6" fmla="*/ 2147483647 w 2784"/>
              <a:gd name="T7" fmla="*/ 2147483647 h 1128"/>
              <a:gd name="T8" fmla="*/ 2147483647 w 2784"/>
              <a:gd name="T9" fmla="*/ 2147483647 h 1128"/>
              <a:gd name="T10" fmla="*/ 2147483647 w 2784"/>
              <a:gd name="T11" fmla="*/ 2147483647 h 1128"/>
              <a:gd name="T12" fmla="*/ 2147483647 w 2784"/>
              <a:gd name="T13" fmla="*/ 2147483647 h 1128"/>
              <a:gd name="T14" fmla="*/ 2147483647 w 2784"/>
              <a:gd name="T15" fmla="*/ 2147483647 h 1128"/>
              <a:gd name="T16" fmla="*/ 2147483647 w 2784"/>
              <a:gd name="T17" fmla="*/ 2147483647 h 1128"/>
              <a:gd name="T18" fmla="*/ 2147483647 w 2784"/>
              <a:gd name="T19" fmla="*/ 2147483647 h 1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84" h="1128">
                <a:moveTo>
                  <a:pt x="0" y="1120"/>
                </a:moveTo>
                <a:cubicBezTo>
                  <a:pt x="148" y="1124"/>
                  <a:pt x="296" y="1128"/>
                  <a:pt x="432" y="1072"/>
                </a:cubicBezTo>
                <a:cubicBezTo>
                  <a:pt x="568" y="1016"/>
                  <a:pt x="696" y="896"/>
                  <a:pt x="816" y="784"/>
                </a:cubicBezTo>
                <a:cubicBezTo>
                  <a:pt x="936" y="672"/>
                  <a:pt x="1048" y="520"/>
                  <a:pt x="1152" y="400"/>
                </a:cubicBezTo>
                <a:cubicBezTo>
                  <a:pt x="1256" y="280"/>
                  <a:pt x="1352" y="128"/>
                  <a:pt x="1440" y="64"/>
                </a:cubicBezTo>
                <a:cubicBezTo>
                  <a:pt x="1528" y="0"/>
                  <a:pt x="1592" y="8"/>
                  <a:pt x="1680" y="16"/>
                </a:cubicBezTo>
                <a:cubicBezTo>
                  <a:pt x="1768" y="24"/>
                  <a:pt x="1872" y="24"/>
                  <a:pt x="1968" y="112"/>
                </a:cubicBezTo>
                <a:cubicBezTo>
                  <a:pt x="2064" y="200"/>
                  <a:pt x="2176" y="416"/>
                  <a:pt x="2256" y="544"/>
                </a:cubicBezTo>
                <a:cubicBezTo>
                  <a:pt x="2336" y="672"/>
                  <a:pt x="2360" y="792"/>
                  <a:pt x="2448" y="880"/>
                </a:cubicBezTo>
                <a:cubicBezTo>
                  <a:pt x="2536" y="968"/>
                  <a:pt x="2660" y="1020"/>
                  <a:pt x="2784" y="107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wrap="none">
            <a:spAutoFit/>
          </a:bodyPr>
          <a:lstStyle/>
          <a:p>
            <a:endParaRPr lang="en-US"/>
          </a:p>
        </p:txBody>
      </p:sp>
      <p:sp>
        <p:nvSpPr>
          <p:cNvPr id="21512" name="Freeform 8"/>
          <p:cNvSpPr>
            <a:spLocks/>
          </p:cNvSpPr>
          <p:nvPr/>
        </p:nvSpPr>
        <p:spPr bwMode="auto">
          <a:xfrm>
            <a:off x="431800" y="4953000"/>
            <a:ext cx="2921000" cy="1079500"/>
          </a:xfrm>
          <a:custGeom>
            <a:avLst/>
            <a:gdLst>
              <a:gd name="T0" fmla="*/ 2147483647 w 1840"/>
              <a:gd name="T1" fmla="*/ 2147483647 h 768"/>
              <a:gd name="T2" fmla="*/ 2147483647 w 1840"/>
              <a:gd name="T3" fmla="*/ 2147483647 h 768"/>
              <a:gd name="T4" fmla="*/ 2147483647 w 1840"/>
              <a:gd name="T5" fmla="*/ 2147483647 h 768"/>
              <a:gd name="T6" fmla="*/ 2147483647 w 1840"/>
              <a:gd name="T7" fmla="*/ 2147483647 h 768"/>
              <a:gd name="T8" fmla="*/ 2147483647 w 1840"/>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768">
                <a:moveTo>
                  <a:pt x="64" y="760"/>
                </a:moveTo>
                <a:cubicBezTo>
                  <a:pt x="32" y="764"/>
                  <a:pt x="0" y="768"/>
                  <a:pt x="112" y="712"/>
                </a:cubicBezTo>
                <a:cubicBezTo>
                  <a:pt x="224" y="656"/>
                  <a:pt x="608" y="536"/>
                  <a:pt x="736" y="424"/>
                </a:cubicBezTo>
                <a:cubicBezTo>
                  <a:pt x="864" y="312"/>
                  <a:pt x="696" y="80"/>
                  <a:pt x="880" y="40"/>
                </a:cubicBezTo>
                <a:cubicBezTo>
                  <a:pt x="1064" y="0"/>
                  <a:pt x="1452" y="92"/>
                  <a:pt x="1840" y="18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cmpd="sng">
                <a:solidFill>
                  <a:srgbClr val="000000"/>
                </a:solidFill>
                <a:prstDash val="solid"/>
                <a:round/>
                <a:headEnd/>
                <a:tailEnd/>
              </a14:hiddenLine>
            </a:ext>
          </a:extLst>
        </p:spPr>
        <p:txBody>
          <a:bodyPr>
            <a:spAutoFit/>
          </a:bodyPr>
          <a:lstStyle/>
          <a:p>
            <a:endParaRPr lang="en-US"/>
          </a:p>
        </p:txBody>
      </p:sp>
      <p:sp>
        <p:nvSpPr>
          <p:cNvPr id="55305" name="Freeform 9"/>
          <p:cNvSpPr>
            <a:spLocks/>
          </p:cNvSpPr>
          <p:nvPr/>
        </p:nvSpPr>
        <p:spPr bwMode="auto">
          <a:xfrm>
            <a:off x="457200" y="1905000"/>
            <a:ext cx="5410200" cy="3390900"/>
          </a:xfrm>
          <a:custGeom>
            <a:avLst/>
            <a:gdLst>
              <a:gd name="T0" fmla="*/ 0 w 3264"/>
              <a:gd name="T1" fmla="*/ 2147483647 h 1176"/>
              <a:gd name="T2" fmla="*/ 2147483647 w 3264"/>
              <a:gd name="T3" fmla="*/ 2147483647 h 1176"/>
              <a:gd name="T4" fmla="*/ 2147483647 w 3264"/>
              <a:gd name="T5" fmla="*/ 2147483647 h 1176"/>
              <a:gd name="T6" fmla="*/ 2147483647 w 3264"/>
              <a:gd name="T7" fmla="*/ 2147483647 h 1176"/>
              <a:gd name="T8" fmla="*/ 2147483647 w 3264"/>
              <a:gd name="T9" fmla="*/ 2147483647 h 1176"/>
              <a:gd name="T10" fmla="*/ 2147483647 w 3264"/>
              <a:gd name="T11" fmla="*/ 2147483647 h 1176"/>
              <a:gd name="T12" fmla="*/ 2147483647 w 3264"/>
              <a:gd name="T13" fmla="*/ 2147483647 h 1176"/>
              <a:gd name="T14" fmla="*/ 2147483647 w 3264"/>
              <a:gd name="T15" fmla="*/ 2147483647 h 1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4" h="1176">
                <a:moveTo>
                  <a:pt x="0" y="1176"/>
                </a:moveTo>
                <a:cubicBezTo>
                  <a:pt x="272" y="1064"/>
                  <a:pt x="544" y="952"/>
                  <a:pt x="768" y="792"/>
                </a:cubicBezTo>
                <a:cubicBezTo>
                  <a:pt x="992" y="632"/>
                  <a:pt x="1200" y="344"/>
                  <a:pt x="1344" y="216"/>
                </a:cubicBezTo>
                <a:cubicBezTo>
                  <a:pt x="1488" y="88"/>
                  <a:pt x="1520" y="48"/>
                  <a:pt x="1632" y="24"/>
                </a:cubicBezTo>
                <a:cubicBezTo>
                  <a:pt x="1744" y="0"/>
                  <a:pt x="1896" y="8"/>
                  <a:pt x="2016" y="72"/>
                </a:cubicBezTo>
                <a:cubicBezTo>
                  <a:pt x="2136" y="136"/>
                  <a:pt x="2232" y="264"/>
                  <a:pt x="2352" y="408"/>
                </a:cubicBezTo>
                <a:cubicBezTo>
                  <a:pt x="2472" y="552"/>
                  <a:pt x="2584" y="808"/>
                  <a:pt x="2736" y="936"/>
                </a:cubicBezTo>
                <a:cubicBezTo>
                  <a:pt x="2888" y="1064"/>
                  <a:pt x="3076" y="1120"/>
                  <a:pt x="3264" y="1176"/>
                </a:cubicBezTo>
              </a:path>
            </a:pathLst>
          </a:custGeom>
          <a:noFill/>
          <a:ln w="57150" cap="sq"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55306" name="Freeform 10"/>
          <p:cNvSpPr>
            <a:spLocks/>
          </p:cNvSpPr>
          <p:nvPr/>
        </p:nvSpPr>
        <p:spPr bwMode="auto">
          <a:xfrm flipH="1">
            <a:off x="2971800" y="3352800"/>
            <a:ext cx="5181600" cy="1866900"/>
          </a:xfrm>
          <a:custGeom>
            <a:avLst/>
            <a:gdLst>
              <a:gd name="T0" fmla="*/ 0 w 3264"/>
              <a:gd name="T1" fmla="*/ 2147483647 h 1176"/>
              <a:gd name="T2" fmla="*/ 2147483647 w 3264"/>
              <a:gd name="T3" fmla="*/ 2147483647 h 1176"/>
              <a:gd name="T4" fmla="*/ 2147483647 w 3264"/>
              <a:gd name="T5" fmla="*/ 2147483647 h 1176"/>
              <a:gd name="T6" fmla="*/ 2147483647 w 3264"/>
              <a:gd name="T7" fmla="*/ 2147483647 h 1176"/>
              <a:gd name="T8" fmla="*/ 2147483647 w 3264"/>
              <a:gd name="T9" fmla="*/ 2147483647 h 1176"/>
              <a:gd name="T10" fmla="*/ 2147483647 w 3264"/>
              <a:gd name="T11" fmla="*/ 2147483647 h 1176"/>
              <a:gd name="T12" fmla="*/ 2147483647 w 3264"/>
              <a:gd name="T13" fmla="*/ 2147483647 h 1176"/>
              <a:gd name="T14" fmla="*/ 2147483647 w 3264"/>
              <a:gd name="T15" fmla="*/ 2147483647 h 1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4" h="1176">
                <a:moveTo>
                  <a:pt x="0" y="1176"/>
                </a:moveTo>
                <a:cubicBezTo>
                  <a:pt x="272" y="1064"/>
                  <a:pt x="544" y="952"/>
                  <a:pt x="768" y="792"/>
                </a:cubicBezTo>
                <a:cubicBezTo>
                  <a:pt x="992" y="632"/>
                  <a:pt x="1200" y="344"/>
                  <a:pt x="1344" y="216"/>
                </a:cubicBezTo>
                <a:cubicBezTo>
                  <a:pt x="1488" y="88"/>
                  <a:pt x="1520" y="48"/>
                  <a:pt x="1632" y="24"/>
                </a:cubicBezTo>
                <a:cubicBezTo>
                  <a:pt x="1744" y="0"/>
                  <a:pt x="1896" y="8"/>
                  <a:pt x="2016" y="72"/>
                </a:cubicBezTo>
                <a:cubicBezTo>
                  <a:pt x="2136" y="136"/>
                  <a:pt x="2232" y="264"/>
                  <a:pt x="2352" y="408"/>
                </a:cubicBezTo>
                <a:cubicBezTo>
                  <a:pt x="2472" y="552"/>
                  <a:pt x="2584" y="808"/>
                  <a:pt x="2736" y="936"/>
                </a:cubicBezTo>
                <a:cubicBezTo>
                  <a:pt x="2888" y="1064"/>
                  <a:pt x="3076" y="1120"/>
                  <a:pt x="3264" y="1176"/>
                </a:cubicBezTo>
              </a:path>
            </a:pathLst>
          </a:custGeom>
          <a:noFill/>
          <a:ln w="57150" cap="sq"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1515" name="Line 11"/>
          <p:cNvSpPr>
            <a:spLocks noChangeShapeType="1"/>
          </p:cNvSpPr>
          <p:nvPr/>
        </p:nvSpPr>
        <p:spPr bwMode="auto">
          <a:xfrm flipH="1">
            <a:off x="1219200" y="4495800"/>
            <a:ext cx="1981200" cy="1676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cap="sq">
                <a:solidFill>
                  <a:srgbClr val="000000"/>
                </a:solidFill>
                <a:round/>
                <a:headEnd/>
                <a:tailEnd/>
              </a14:hiddenLine>
            </a:ext>
          </a:extLst>
        </p:spPr>
        <p:txBody>
          <a:bodyPr wrap="none">
            <a:spAutoFit/>
          </a:bodyPr>
          <a:lstStyle/>
          <a:p>
            <a:endParaRPr lang="en-US"/>
          </a:p>
        </p:txBody>
      </p:sp>
      <p:sp>
        <p:nvSpPr>
          <p:cNvPr id="55308" name="Text Box 12"/>
          <p:cNvSpPr txBox="1">
            <a:spLocks noChangeArrowheads="1"/>
          </p:cNvSpPr>
          <p:nvPr/>
        </p:nvSpPr>
        <p:spPr bwMode="auto">
          <a:xfrm>
            <a:off x="2133600" y="4191000"/>
            <a:ext cx="1447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Buyer’s Distribution of bids</a:t>
            </a:r>
          </a:p>
        </p:txBody>
      </p:sp>
      <p:sp>
        <p:nvSpPr>
          <p:cNvPr id="55309" name="Text Box 13"/>
          <p:cNvSpPr txBox="1">
            <a:spLocks noChangeArrowheads="1"/>
          </p:cNvSpPr>
          <p:nvPr/>
        </p:nvSpPr>
        <p:spPr bwMode="auto">
          <a:xfrm>
            <a:off x="4953000" y="4114800"/>
            <a:ext cx="1447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Seller’s Distribution of bids</a:t>
            </a:r>
          </a:p>
        </p:txBody>
      </p:sp>
      <p:sp>
        <p:nvSpPr>
          <p:cNvPr id="55310" name="AutoShape 14"/>
          <p:cNvSpPr>
            <a:spLocks/>
          </p:cNvSpPr>
          <p:nvPr/>
        </p:nvSpPr>
        <p:spPr bwMode="auto">
          <a:xfrm rot="-5400000">
            <a:off x="4267200" y="4648200"/>
            <a:ext cx="495300" cy="1714500"/>
          </a:xfrm>
          <a:prstGeom prst="rightBrace">
            <a:avLst>
              <a:gd name="adj1" fmla="val 28846"/>
              <a:gd name="adj2" fmla="val 50000"/>
            </a:avLst>
          </a:prstGeom>
          <a:noFill/>
          <a:ln w="38100" cap="sq">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55311" name="Text Box 15"/>
          <p:cNvSpPr txBox="1">
            <a:spLocks noChangeArrowheads="1"/>
          </p:cNvSpPr>
          <p:nvPr/>
        </p:nvSpPr>
        <p:spPr bwMode="auto">
          <a:xfrm>
            <a:off x="3505200" y="5562600"/>
            <a:ext cx="1905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200">
                <a:solidFill>
                  <a:schemeClr val="bg1"/>
                </a:solidFill>
                <a:latin typeface="Arial Black" pitchFamily="34" charset="0"/>
              </a:rPr>
              <a:t>Most </a:t>
            </a:r>
            <a:r>
              <a:rPr lang="en-US" altLang="en-US" sz="1800">
                <a:solidFill>
                  <a:schemeClr val="bg1"/>
                </a:solidFill>
                <a:latin typeface="Arial Black" pitchFamily="34" charset="0"/>
              </a:rPr>
              <a:t>Probable</a:t>
            </a:r>
            <a:r>
              <a:rPr lang="en-US" altLang="en-US" sz="1200">
                <a:solidFill>
                  <a:schemeClr val="bg1"/>
                </a:solidFill>
                <a:latin typeface="Arial Black" pitchFamily="34" charset="0"/>
              </a:rPr>
              <a:t> Price</a:t>
            </a:r>
          </a:p>
        </p:txBody>
      </p:sp>
      <p:sp>
        <p:nvSpPr>
          <p:cNvPr id="55312" name="Text Box 16"/>
          <p:cNvSpPr txBox="1">
            <a:spLocks noChangeArrowheads="1"/>
          </p:cNvSpPr>
          <p:nvPr/>
        </p:nvSpPr>
        <p:spPr bwMode="auto">
          <a:xfrm>
            <a:off x="7543800" y="6248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High Price</a:t>
            </a:r>
          </a:p>
        </p:txBody>
      </p:sp>
      <p:sp>
        <p:nvSpPr>
          <p:cNvPr id="55313" name="Line 17"/>
          <p:cNvSpPr>
            <a:spLocks noChangeShapeType="1"/>
          </p:cNvSpPr>
          <p:nvPr/>
        </p:nvSpPr>
        <p:spPr bwMode="auto">
          <a:xfrm>
            <a:off x="1447800" y="6400800"/>
            <a:ext cx="6172200" cy="0"/>
          </a:xfrm>
          <a:prstGeom prst="line">
            <a:avLst/>
          </a:prstGeom>
          <a:noFill/>
          <a:ln w="57150">
            <a:solidFill>
              <a:srgbClr val="FF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55314" name="Text Box 18"/>
          <p:cNvSpPr txBox="1">
            <a:spLocks noChangeArrowheads="1"/>
          </p:cNvSpPr>
          <p:nvPr/>
        </p:nvSpPr>
        <p:spPr bwMode="auto">
          <a:xfrm>
            <a:off x="152400" y="6248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lgn="ctr">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1400">
                <a:latin typeface="Arial Black" pitchFamily="34" charset="0"/>
              </a:rPr>
              <a:t>Low Price</a:t>
            </a:r>
          </a:p>
        </p:txBody>
      </p:sp>
      <p:sp>
        <p:nvSpPr>
          <p:cNvPr id="55315" name="Freeform 19" descr="Solid diamond"/>
          <p:cNvSpPr>
            <a:spLocks/>
          </p:cNvSpPr>
          <p:nvPr/>
        </p:nvSpPr>
        <p:spPr bwMode="auto">
          <a:xfrm>
            <a:off x="3200400" y="3886200"/>
            <a:ext cx="2514600" cy="1371600"/>
          </a:xfrm>
          <a:custGeom>
            <a:avLst/>
            <a:gdLst>
              <a:gd name="T0" fmla="*/ 0 w 1584"/>
              <a:gd name="T1" fmla="*/ 2147483647 h 672"/>
              <a:gd name="T2" fmla="*/ 2147483647 w 1584"/>
              <a:gd name="T3" fmla="*/ 2147483647 h 672"/>
              <a:gd name="T4" fmla="*/ 2147483647 w 1584"/>
              <a:gd name="T5" fmla="*/ 2147483647 h 672"/>
              <a:gd name="T6" fmla="*/ 2147483647 w 1584"/>
              <a:gd name="T7" fmla="*/ 2147483647 h 672"/>
              <a:gd name="T8" fmla="*/ 2147483647 w 1584"/>
              <a:gd name="T9" fmla="*/ 0 h 672"/>
              <a:gd name="T10" fmla="*/ 2147483647 w 1584"/>
              <a:gd name="T11" fmla="*/ 0 h 672"/>
              <a:gd name="T12" fmla="*/ 2147483647 w 1584"/>
              <a:gd name="T13" fmla="*/ 2147483647 h 672"/>
              <a:gd name="T14" fmla="*/ 2147483647 w 1584"/>
              <a:gd name="T15" fmla="*/ 2147483647 h 672"/>
              <a:gd name="T16" fmla="*/ 2147483647 w 1584"/>
              <a:gd name="T17" fmla="*/ 2147483647 h 672"/>
              <a:gd name="T18" fmla="*/ 2147483647 w 1584"/>
              <a:gd name="T19" fmla="*/ 2147483647 h 672"/>
              <a:gd name="T20" fmla="*/ 0 w 1584"/>
              <a:gd name="T21" fmla="*/ 2147483647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4" h="672">
                <a:moveTo>
                  <a:pt x="0" y="672"/>
                </a:moveTo>
                <a:lnTo>
                  <a:pt x="1584" y="672"/>
                </a:lnTo>
                <a:lnTo>
                  <a:pt x="1248" y="528"/>
                </a:lnTo>
                <a:lnTo>
                  <a:pt x="1104" y="384"/>
                </a:lnTo>
                <a:lnTo>
                  <a:pt x="864" y="0"/>
                </a:lnTo>
                <a:lnTo>
                  <a:pt x="816" y="0"/>
                </a:lnTo>
                <a:lnTo>
                  <a:pt x="672" y="240"/>
                </a:lnTo>
                <a:lnTo>
                  <a:pt x="576" y="384"/>
                </a:lnTo>
                <a:lnTo>
                  <a:pt x="432" y="480"/>
                </a:lnTo>
                <a:lnTo>
                  <a:pt x="240" y="576"/>
                </a:lnTo>
                <a:lnTo>
                  <a:pt x="0" y="672"/>
                </a:lnTo>
                <a:close/>
              </a:path>
            </a:pathLst>
          </a:custGeom>
          <a:pattFill prst="solidDmnd">
            <a:fgClr>
              <a:schemeClr val="tx2"/>
            </a:fgClr>
            <a:bgClr>
              <a:schemeClr val="bg1"/>
            </a:bgClr>
          </a:pattFill>
          <a:ln w="9525">
            <a:solidFill>
              <a:schemeClr val="tx1"/>
            </a:solidFill>
            <a:round/>
            <a:headEnd/>
            <a:tailEnd/>
          </a:ln>
        </p:spPr>
        <p:txBody>
          <a:bodyPr wrap="none"/>
          <a:lstStyle/>
          <a:p>
            <a:endParaRPr lang="en-US"/>
          </a:p>
        </p:txBody>
      </p:sp>
      <p:sp>
        <p:nvSpPr>
          <p:cNvPr id="55316" name="Line 20"/>
          <p:cNvSpPr>
            <a:spLocks noChangeShapeType="1"/>
          </p:cNvSpPr>
          <p:nvPr/>
        </p:nvSpPr>
        <p:spPr bwMode="auto">
          <a:xfrm>
            <a:off x="4114800" y="2590800"/>
            <a:ext cx="1143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7" name="AutoShape 21"/>
          <p:cNvSpPr>
            <a:spLocks noChangeArrowheads="1"/>
          </p:cNvSpPr>
          <p:nvPr/>
        </p:nvSpPr>
        <p:spPr bwMode="auto">
          <a:xfrm>
            <a:off x="4572000" y="1524000"/>
            <a:ext cx="1143000" cy="685800"/>
          </a:xfrm>
          <a:prstGeom prst="wedgeRoundRectCallout">
            <a:avLst>
              <a:gd name="adj1" fmla="val -45833"/>
              <a:gd name="adj2" fmla="val 99769"/>
              <a:gd name="adj3" fmla="val 16667"/>
            </a:avLst>
          </a:prstGeom>
          <a:solidFill>
            <a:srgbClr val="FFC000"/>
          </a:solidFill>
          <a:ln w="9525">
            <a:solidFill>
              <a:schemeClr val="tx1"/>
            </a:solidFill>
            <a:miter lim="800000"/>
            <a:headEnd/>
            <a:tailEnd/>
          </a:ln>
        </p:spPr>
        <p:txBody>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1800">
                <a:latin typeface="Corbel" pitchFamily="34" charset="0"/>
              </a:rPr>
              <a:t>Price trend</a:t>
            </a:r>
          </a:p>
        </p:txBody>
      </p:sp>
    </p:spTree>
    <p:extLst>
      <p:ext uri="{BB962C8B-B14F-4D97-AF65-F5344CB8AC3E}">
        <p14:creationId xmlns:p14="http://schemas.microsoft.com/office/powerpoint/2010/main" val="2192480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313"/>
                                        </p:tgtEl>
                                        <p:attrNameLst>
                                          <p:attrName>style.visibility</p:attrName>
                                        </p:attrNameLst>
                                      </p:cBhvr>
                                      <p:to>
                                        <p:strVal val="visible"/>
                                      </p:to>
                                    </p:set>
                                    <p:anim calcmode="lin" valueType="num">
                                      <p:cBhvr additive="base">
                                        <p:cTn id="25" dur="500" fill="hold"/>
                                        <p:tgtEl>
                                          <p:spTgt spid="55313"/>
                                        </p:tgtEl>
                                        <p:attrNameLst>
                                          <p:attrName>ppt_x</p:attrName>
                                        </p:attrNameLst>
                                      </p:cBhvr>
                                      <p:tavLst>
                                        <p:tav tm="0">
                                          <p:val>
                                            <p:strVal val="0-#ppt_w/2"/>
                                          </p:val>
                                        </p:tav>
                                        <p:tav tm="100000">
                                          <p:val>
                                            <p:strVal val="#ppt_x"/>
                                          </p:val>
                                        </p:tav>
                                      </p:tavLst>
                                    </p:anim>
                                    <p:anim calcmode="lin" valueType="num">
                                      <p:cBhvr additive="base">
                                        <p:cTn id="26" dur="500" fill="hold"/>
                                        <p:tgtEl>
                                          <p:spTgt spid="5531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5314"/>
                                        </p:tgtEl>
                                        <p:attrNameLst>
                                          <p:attrName>style.visibility</p:attrName>
                                        </p:attrNameLst>
                                      </p:cBhvr>
                                      <p:to>
                                        <p:strVal val="visible"/>
                                      </p:to>
                                    </p:set>
                                    <p:anim calcmode="lin" valueType="num">
                                      <p:cBhvr additive="base">
                                        <p:cTn id="29" dur="500" fill="hold"/>
                                        <p:tgtEl>
                                          <p:spTgt spid="55314"/>
                                        </p:tgtEl>
                                        <p:attrNameLst>
                                          <p:attrName>ppt_x</p:attrName>
                                        </p:attrNameLst>
                                      </p:cBhvr>
                                      <p:tavLst>
                                        <p:tav tm="0">
                                          <p:val>
                                            <p:strVal val="0-#ppt_w/2"/>
                                          </p:val>
                                        </p:tav>
                                        <p:tav tm="100000">
                                          <p:val>
                                            <p:strVal val="#ppt_x"/>
                                          </p:val>
                                        </p:tav>
                                      </p:tavLst>
                                    </p:anim>
                                    <p:anim calcmode="lin" valueType="num">
                                      <p:cBhvr additive="base">
                                        <p:cTn id="30" dur="500" fill="hold"/>
                                        <p:tgtEl>
                                          <p:spTgt spid="5531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5312"/>
                                        </p:tgtEl>
                                        <p:attrNameLst>
                                          <p:attrName>style.visibility</p:attrName>
                                        </p:attrNameLst>
                                      </p:cBhvr>
                                      <p:to>
                                        <p:strVal val="visible"/>
                                      </p:to>
                                    </p:set>
                                    <p:anim calcmode="lin" valueType="num">
                                      <p:cBhvr additive="base">
                                        <p:cTn id="33" dur="500" fill="hold"/>
                                        <p:tgtEl>
                                          <p:spTgt spid="55312"/>
                                        </p:tgtEl>
                                        <p:attrNameLst>
                                          <p:attrName>ppt_x</p:attrName>
                                        </p:attrNameLst>
                                      </p:cBhvr>
                                      <p:tavLst>
                                        <p:tav tm="0">
                                          <p:val>
                                            <p:strVal val="0-#ppt_w/2"/>
                                          </p:val>
                                        </p:tav>
                                        <p:tav tm="100000">
                                          <p:val>
                                            <p:strVal val="#ppt_x"/>
                                          </p:val>
                                        </p:tav>
                                      </p:tavLst>
                                    </p:anim>
                                    <p:anim calcmode="lin" valueType="num">
                                      <p:cBhvr additive="base">
                                        <p:cTn id="34" dur="500" fill="hold"/>
                                        <p:tgtEl>
                                          <p:spTgt spid="55312"/>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55305"/>
                                        </p:tgtEl>
                                        <p:attrNameLst>
                                          <p:attrName>style.visibility</p:attrName>
                                        </p:attrNameLst>
                                      </p:cBhvr>
                                      <p:to>
                                        <p:strVal val="visible"/>
                                      </p:to>
                                    </p:set>
                                    <p:anim calcmode="lin" valueType="num">
                                      <p:cBhvr additive="base">
                                        <p:cTn id="38" dur="1000" fill="hold"/>
                                        <p:tgtEl>
                                          <p:spTgt spid="55305"/>
                                        </p:tgtEl>
                                        <p:attrNameLst>
                                          <p:attrName>ppt_x</p:attrName>
                                        </p:attrNameLst>
                                      </p:cBhvr>
                                      <p:tavLst>
                                        <p:tav tm="0">
                                          <p:val>
                                            <p:strVal val="0-#ppt_w/2"/>
                                          </p:val>
                                        </p:tav>
                                        <p:tav tm="100000">
                                          <p:val>
                                            <p:strVal val="#ppt_x"/>
                                          </p:val>
                                        </p:tav>
                                      </p:tavLst>
                                    </p:anim>
                                    <p:anim calcmode="lin" valueType="num">
                                      <p:cBhvr additive="base">
                                        <p:cTn id="39" dur="1000" fill="hold"/>
                                        <p:tgtEl>
                                          <p:spTgt spid="55305"/>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55308"/>
                                        </p:tgtEl>
                                        <p:attrNameLst>
                                          <p:attrName>style.visibility</p:attrName>
                                        </p:attrNameLst>
                                      </p:cBhvr>
                                      <p:to>
                                        <p:strVal val="visible"/>
                                      </p:to>
                                    </p:set>
                                  </p:childTnLst>
                                </p:cTn>
                              </p:par>
                            </p:childTnLst>
                          </p:cTn>
                        </p:par>
                        <p:par>
                          <p:cTn id="43" fill="hold" nodeType="afterGroup">
                            <p:stCondLst>
                              <p:cond delay="1500"/>
                            </p:stCondLst>
                            <p:childTnLst>
                              <p:par>
                                <p:cTn id="44" presetID="2" presetClass="entr" presetSubtype="2" fill="hold" grpId="0" nodeType="afterEffect">
                                  <p:stCondLst>
                                    <p:cond delay="0"/>
                                  </p:stCondLst>
                                  <p:childTnLst>
                                    <p:set>
                                      <p:cBhvr>
                                        <p:cTn id="45" dur="1" fill="hold">
                                          <p:stCondLst>
                                            <p:cond delay="0"/>
                                          </p:stCondLst>
                                        </p:cTn>
                                        <p:tgtEl>
                                          <p:spTgt spid="55306"/>
                                        </p:tgtEl>
                                        <p:attrNameLst>
                                          <p:attrName>style.visibility</p:attrName>
                                        </p:attrNameLst>
                                      </p:cBhvr>
                                      <p:to>
                                        <p:strVal val="visible"/>
                                      </p:to>
                                    </p:set>
                                    <p:anim calcmode="lin" valueType="num">
                                      <p:cBhvr additive="base">
                                        <p:cTn id="46" dur="1000" fill="hold"/>
                                        <p:tgtEl>
                                          <p:spTgt spid="55306"/>
                                        </p:tgtEl>
                                        <p:attrNameLst>
                                          <p:attrName>ppt_x</p:attrName>
                                        </p:attrNameLst>
                                      </p:cBhvr>
                                      <p:tavLst>
                                        <p:tav tm="0">
                                          <p:val>
                                            <p:strVal val="1+#ppt_w/2"/>
                                          </p:val>
                                        </p:tav>
                                        <p:tav tm="100000">
                                          <p:val>
                                            <p:strVal val="#ppt_x"/>
                                          </p:val>
                                        </p:tav>
                                      </p:tavLst>
                                    </p:anim>
                                    <p:anim calcmode="lin" valueType="num">
                                      <p:cBhvr additive="base">
                                        <p:cTn id="47" dur="1000" fill="hold"/>
                                        <p:tgtEl>
                                          <p:spTgt spid="55306"/>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2500"/>
                            </p:stCondLst>
                            <p:childTnLst>
                              <p:par>
                                <p:cTn id="49" presetID="1" presetClass="entr" presetSubtype="0" fill="hold" grpId="0" nodeType="afterEffect">
                                  <p:stCondLst>
                                    <p:cond delay="0"/>
                                  </p:stCondLst>
                                  <p:childTnLst>
                                    <p:set>
                                      <p:cBhvr>
                                        <p:cTn id="50" dur="1" fill="hold">
                                          <p:stCondLst>
                                            <p:cond delay="0"/>
                                          </p:stCondLst>
                                        </p:cTn>
                                        <p:tgtEl>
                                          <p:spTgt spid="55309"/>
                                        </p:tgtEl>
                                        <p:attrNameLst>
                                          <p:attrName>style.visibility</p:attrName>
                                        </p:attrNameLst>
                                      </p:cBhvr>
                                      <p:to>
                                        <p:strVal val="visible"/>
                                      </p:to>
                                    </p:set>
                                  </p:childTnLst>
                                </p:cTn>
                              </p:par>
                            </p:childTnLst>
                          </p:cTn>
                        </p:par>
                        <p:par>
                          <p:cTn id="51" fill="hold" nodeType="afterGroup">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55310"/>
                                        </p:tgtEl>
                                        <p:attrNameLst>
                                          <p:attrName>style.visibility</p:attrName>
                                        </p:attrNameLst>
                                      </p:cBhvr>
                                      <p:to>
                                        <p:strVal val="visible"/>
                                      </p:to>
                                    </p:set>
                                    <p:anim calcmode="lin" valueType="num">
                                      <p:cBhvr additive="base">
                                        <p:cTn id="54" dur="1000" fill="hold"/>
                                        <p:tgtEl>
                                          <p:spTgt spid="55310"/>
                                        </p:tgtEl>
                                        <p:attrNameLst>
                                          <p:attrName>ppt_x</p:attrName>
                                        </p:attrNameLst>
                                      </p:cBhvr>
                                      <p:tavLst>
                                        <p:tav tm="0">
                                          <p:val>
                                            <p:strVal val="#ppt_x"/>
                                          </p:val>
                                        </p:tav>
                                        <p:tav tm="100000">
                                          <p:val>
                                            <p:strVal val="#ppt_x"/>
                                          </p:val>
                                        </p:tav>
                                      </p:tavLst>
                                    </p:anim>
                                    <p:anim calcmode="lin" valueType="num">
                                      <p:cBhvr additive="base">
                                        <p:cTn id="55" dur="1000" fill="hold"/>
                                        <p:tgtEl>
                                          <p:spTgt spid="5531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5311"/>
                                        </p:tgtEl>
                                        <p:attrNameLst>
                                          <p:attrName>style.visibility</p:attrName>
                                        </p:attrNameLst>
                                      </p:cBhvr>
                                      <p:to>
                                        <p:strVal val="visible"/>
                                      </p:to>
                                    </p:set>
                                    <p:anim calcmode="lin" valueType="num">
                                      <p:cBhvr additive="base">
                                        <p:cTn id="58" dur="500" fill="hold"/>
                                        <p:tgtEl>
                                          <p:spTgt spid="55311"/>
                                        </p:tgtEl>
                                        <p:attrNameLst>
                                          <p:attrName>ppt_x</p:attrName>
                                        </p:attrNameLst>
                                      </p:cBhvr>
                                      <p:tavLst>
                                        <p:tav tm="0">
                                          <p:val>
                                            <p:strVal val="#ppt_x"/>
                                          </p:val>
                                        </p:tav>
                                        <p:tav tm="100000">
                                          <p:val>
                                            <p:strVal val="#ppt_x"/>
                                          </p:val>
                                        </p:tav>
                                      </p:tavLst>
                                    </p:anim>
                                    <p:anim calcmode="lin" valueType="num">
                                      <p:cBhvr additive="base">
                                        <p:cTn id="59" dur="500" fill="hold"/>
                                        <p:tgtEl>
                                          <p:spTgt spid="55311"/>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3500"/>
                            </p:stCondLst>
                            <p:childTnLst>
                              <p:par>
                                <p:cTn id="61" presetID="9" presetClass="entr" presetSubtype="0" fill="hold" grpId="0" nodeType="afterEffect">
                                  <p:stCondLst>
                                    <p:cond delay="0"/>
                                  </p:stCondLst>
                                  <p:childTnLst>
                                    <p:set>
                                      <p:cBhvr>
                                        <p:cTn id="62" dur="1" fill="hold">
                                          <p:stCondLst>
                                            <p:cond delay="0"/>
                                          </p:stCondLst>
                                        </p:cTn>
                                        <p:tgtEl>
                                          <p:spTgt spid="55315"/>
                                        </p:tgtEl>
                                        <p:attrNameLst>
                                          <p:attrName>style.visibility</p:attrName>
                                        </p:attrNameLst>
                                      </p:cBhvr>
                                      <p:to>
                                        <p:strVal val="visible"/>
                                      </p:to>
                                    </p:set>
                                    <p:animEffect transition="in" filter="dissolve">
                                      <p:cBhvr>
                                        <p:cTn id="63" dur="2000"/>
                                        <p:tgtEl>
                                          <p:spTgt spid="55315"/>
                                        </p:tgtEl>
                                      </p:cBhvr>
                                    </p:animEffect>
                                  </p:childTnLst>
                                </p:cTn>
                              </p:par>
                            </p:childTnLst>
                          </p:cTn>
                        </p:par>
                        <p:par>
                          <p:cTn id="64" fill="hold" nodeType="afterGroup">
                            <p:stCondLst>
                              <p:cond delay="5500"/>
                            </p:stCondLst>
                            <p:childTnLst>
                              <p:par>
                                <p:cTn id="65" presetID="1" presetClass="entr" presetSubtype="0" fill="hold" grpId="0" nodeType="afterEffect">
                                  <p:stCondLst>
                                    <p:cond delay="0"/>
                                  </p:stCondLst>
                                  <p:childTnLst>
                                    <p:set>
                                      <p:cBhvr>
                                        <p:cTn id="66" dur="1" fill="hold">
                                          <p:stCondLst>
                                            <p:cond delay="0"/>
                                          </p:stCondLst>
                                        </p:cTn>
                                        <p:tgtEl>
                                          <p:spTgt spid="55316"/>
                                        </p:tgtEl>
                                        <p:attrNameLst>
                                          <p:attrName>style.visibility</p:attrName>
                                        </p:attrNameLst>
                                      </p:cBhvr>
                                      <p:to>
                                        <p:strVal val="visible"/>
                                      </p:to>
                                    </p:set>
                                  </p:childTnLst>
                                </p:cTn>
                              </p:par>
                            </p:childTnLst>
                          </p:cTn>
                        </p:par>
                        <p:par>
                          <p:cTn id="67" fill="hold" nodeType="afterGroup">
                            <p:stCondLst>
                              <p:cond delay="5500"/>
                            </p:stCondLst>
                            <p:childTnLst>
                              <p:par>
                                <p:cTn id="68" presetID="22" presetClass="entr" presetSubtype="4" fill="hold" grpId="0" nodeType="afterEffect">
                                  <p:stCondLst>
                                    <p:cond delay="0"/>
                                  </p:stCondLst>
                                  <p:childTnLst>
                                    <p:set>
                                      <p:cBhvr>
                                        <p:cTn id="69" dur="1" fill="hold">
                                          <p:stCondLst>
                                            <p:cond delay="0"/>
                                          </p:stCondLst>
                                        </p:cTn>
                                        <p:tgtEl>
                                          <p:spTgt spid="55317"/>
                                        </p:tgtEl>
                                        <p:attrNameLst>
                                          <p:attrName>style.visibility</p:attrName>
                                        </p:attrNameLst>
                                      </p:cBhvr>
                                      <p:to>
                                        <p:strVal val="visible"/>
                                      </p:to>
                                    </p:set>
                                    <p:animEffect transition="in" filter="wipe(down)">
                                      <p:cBhvr>
                                        <p:cTn id="70" dur="500"/>
                                        <p:tgtEl>
                                          <p:spTgt spid="55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 grpId="0" animBg="1"/>
      <p:bldP spid="55306" grpId="0" animBg="1"/>
      <p:bldP spid="55308" grpId="0"/>
      <p:bldP spid="55309" grpId="0"/>
      <p:bldP spid="55310" grpId="0" animBg="1"/>
      <p:bldP spid="55311" grpId="0"/>
      <p:bldP spid="55313" grpId="0" animBg="1"/>
      <p:bldP spid="55315" grpId="0" animBg="1"/>
      <p:bldP spid="55316" grpId="0" animBg="1"/>
      <p:bldP spid="553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buFont typeface="Wingdings" pitchFamily="2" charset="2"/>
              <a:buNone/>
            </a:pPr>
            <a:r>
              <a:rPr lang="en-US" altLang="en-US" sz="2400" b="0" smtClean="0">
                <a:latin typeface="Arial" charset="0"/>
                <a:cs typeface="Arial" charset="0"/>
              </a:rPr>
              <a:t>Properties are undervalued when markets are going up….especially today when there is less of a penalty for under valuation.</a:t>
            </a:r>
          </a:p>
        </p:txBody>
      </p:sp>
      <p:sp>
        <p:nvSpPr>
          <p:cNvPr id="22531" name="Rectangle 3"/>
          <p:cNvSpPr>
            <a:spLocks noGrp="1" noChangeArrowheads="1"/>
          </p:cNvSpPr>
          <p:nvPr>
            <p:ph type="body" idx="1"/>
          </p:nvPr>
        </p:nvSpPr>
        <p:spPr/>
        <p:txBody>
          <a:bodyPr/>
          <a:lstStyle/>
          <a:p>
            <a:pPr>
              <a:buClr>
                <a:schemeClr val="tx1"/>
              </a:buClr>
              <a:buFont typeface="Wingdings" pitchFamily="2" charset="2"/>
              <a:buNone/>
            </a:pPr>
            <a:endParaRPr lang="en-US" altLang="en-US" smtClean="0">
              <a:latin typeface="Arial" charset="0"/>
              <a:cs typeface="Arial" charset="0"/>
            </a:endParaRPr>
          </a:p>
          <a:p>
            <a:pPr>
              <a:buClr>
                <a:schemeClr val="tx1"/>
              </a:buClr>
              <a:buFont typeface="Wingdings" pitchFamily="2" charset="2"/>
              <a:buNone/>
            </a:pPr>
            <a:r>
              <a:rPr lang="en-US" altLang="en-US" smtClean="0">
                <a:latin typeface="Arial" charset="0"/>
                <a:cs typeface="Arial" charset="0"/>
              </a:rPr>
              <a:t>Price</a:t>
            </a:r>
          </a:p>
          <a:p>
            <a:pPr>
              <a:buClr>
                <a:schemeClr val="tx1"/>
              </a:buClr>
              <a:buFont typeface="Wingdings" pitchFamily="2" charset="2"/>
              <a:buNone/>
            </a:pPr>
            <a:endParaRPr lang="en-US" altLang="en-US" smtClean="0">
              <a:latin typeface="Arial" charset="0"/>
              <a:cs typeface="Arial" charset="0"/>
            </a:endParaRPr>
          </a:p>
        </p:txBody>
      </p:sp>
      <p:sp>
        <p:nvSpPr>
          <p:cNvPr id="22532" name="Line 4"/>
          <p:cNvSpPr>
            <a:spLocks noChangeShapeType="1"/>
          </p:cNvSpPr>
          <p:nvPr/>
        </p:nvSpPr>
        <p:spPr bwMode="auto">
          <a:xfrm>
            <a:off x="762000" y="2514600"/>
            <a:ext cx="0" cy="3733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Line 5"/>
          <p:cNvSpPr>
            <a:spLocks noChangeShapeType="1"/>
          </p:cNvSpPr>
          <p:nvPr/>
        </p:nvSpPr>
        <p:spPr bwMode="auto">
          <a:xfrm>
            <a:off x="762000" y="6248400"/>
            <a:ext cx="6477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6"/>
          <p:cNvSpPr>
            <a:spLocks noChangeShapeType="1"/>
          </p:cNvSpPr>
          <p:nvPr/>
        </p:nvSpPr>
        <p:spPr bwMode="auto">
          <a:xfrm flipV="1">
            <a:off x="914400" y="4114800"/>
            <a:ext cx="5867400" cy="16002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Text Box 7"/>
          <p:cNvSpPr txBox="1">
            <a:spLocks noChangeArrowheads="1"/>
          </p:cNvSpPr>
          <p:nvPr/>
        </p:nvSpPr>
        <p:spPr bwMode="auto">
          <a:xfrm>
            <a:off x="6781800" y="3429000"/>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50000"/>
              </a:spcBef>
              <a:buClrTx/>
              <a:buFontTx/>
              <a:buNone/>
            </a:pPr>
            <a:r>
              <a:rPr lang="en-US" altLang="en-US" sz="2400">
                <a:latin typeface="Times New Roman" pitchFamily="18" charset="0"/>
              </a:rPr>
              <a:t>Market Trend</a:t>
            </a:r>
          </a:p>
        </p:txBody>
      </p:sp>
      <p:sp>
        <p:nvSpPr>
          <p:cNvPr id="22536" name="AutoShape 8"/>
          <p:cNvSpPr>
            <a:spLocks noChangeArrowheads="1"/>
          </p:cNvSpPr>
          <p:nvPr/>
        </p:nvSpPr>
        <p:spPr bwMode="auto">
          <a:xfrm>
            <a:off x="6934200" y="4572000"/>
            <a:ext cx="1676400" cy="1219200"/>
          </a:xfrm>
          <a:prstGeom prst="wedgeRectCallout">
            <a:avLst>
              <a:gd name="adj1" fmla="val -74718"/>
              <a:gd name="adj2" fmla="val -72657"/>
            </a:avLst>
          </a:prstGeom>
          <a:solidFill>
            <a:srgbClr val="91C400"/>
          </a:solidFill>
          <a:ln w="9525">
            <a:solidFill>
              <a:schemeClr val="tx1"/>
            </a:solidFill>
            <a:miter lim="800000"/>
            <a:headEnd/>
            <a:tailEnd/>
          </a:ln>
        </p:spPr>
        <p:txBody>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400">
                <a:solidFill>
                  <a:schemeClr val="accent2"/>
                </a:solidFill>
                <a:latin typeface="Times New Roman" pitchFamily="18" charset="0"/>
              </a:rPr>
              <a:t>Appraised value based on comps</a:t>
            </a:r>
          </a:p>
        </p:txBody>
      </p:sp>
      <p:sp>
        <p:nvSpPr>
          <p:cNvPr id="22537" name="AutoShape 9"/>
          <p:cNvSpPr>
            <a:spLocks noChangeArrowheads="1"/>
          </p:cNvSpPr>
          <p:nvPr/>
        </p:nvSpPr>
        <p:spPr bwMode="auto">
          <a:xfrm>
            <a:off x="838200" y="53340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38" name="AutoShape 10"/>
          <p:cNvSpPr>
            <a:spLocks noChangeArrowheads="1"/>
          </p:cNvSpPr>
          <p:nvPr/>
        </p:nvSpPr>
        <p:spPr bwMode="auto">
          <a:xfrm>
            <a:off x="2667000" y="54102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39" name="AutoShape 11"/>
          <p:cNvSpPr>
            <a:spLocks noChangeArrowheads="1"/>
          </p:cNvSpPr>
          <p:nvPr/>
        </p:nvSpPr>
        <p:spPr bwMode="auto">
          <a:xfrm>
            <a:off x="2667000" y="48768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40" name="AutoShape 12"/>
          <p:cNvSpPr>
            <a:spLocks noChangeArrowheads="1"/>
          </p:cNvSpPr>
          <p:nvPr/>
        </p:nvSpPr>
        <p:spPr bwMode="auto">
          <a:xfrm>
            <a:off x="2971800" y="44958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41" name="AutoShape 13"/>
          <p:cNvSpPr>
            <a:spLocks noChangeArrowheads="1"/>
          </p:cNvSpPr>
          <p:nvPr/>
        </p:nvSpPr>
        <p:spPr bwMode="auto">
          <a:xfrm>
            <a:off x="3505200" y="44196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42" name="AutoShape 14"/>
          <p:cNvSpPr>
            <a:spLocks noChangeArrowheads="1"/>
          </p:cNvSpPr>
          <p:nvPr/>
        </p:nvSpPr>
        <p:spPr bwMode="auto">
          <a:xfrm>
            <a:off x="4114800" y="48006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43" name="AutoShape 15"/>
          <p:cNvSpPr>
            <a:spLocks noChangeArrowheads="1"/>
          </p:cNvSpPr>
          <p:nvPr/>
        </p:nvSpPr>
        <p:spPr bwMode="auto">
          <a:xfrm>
            <a:off x="4419600" y="51054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44" name="AutoShape 16"/>
          <p:cNvSpPr>
            <a:spLocks noChangeArrowheads="1"/>
          </p:cNvSpPr>
          <p:nvPr/>
        </p:nvSpPr>
        <p:spPr bwMode="auto">
          <a:xfrm>
            <a:off x="4800600" y="52578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45" name="AutoShape 17"/>
          <p:cNvSpPr>
            <a:spLocks noChangeArrowheads="1"/>
          </p:cNvSpPr>
          <p:nvPr/>
        </p:nvSpPr>
        <p:spPr bwMode="auto">
          <a:xfrm>
            <a:off x="5334000" y="53340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46" name="AutoShape 18"/>
          <p:cNvSpPr>
            <a:spLocks noChangeArrowheads="1"/>
          </p:cNvSpPr>
          <p:nvPr/>
        </p:nvSpPr>
        <p:spPr bwMode="auto">
          <a:xfrm>
            <a:off x="5562600" y="50292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47" name="AutoShape 19"/>
          <p:cNvSpPr>
            <a:spLocks noChangeArrowheads="1"/>
          </p:cNvSpPr>
          <p:nvPr/>
        </p:nvSpPr>
        <p:spPr bwMode="auto">
          <a:xfrm>
            <a:off x="5562600" y="46482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48" name="AutoShape 20"/>
          <p:cNvSpPr>
            <a:spLocks noChangeArrowheads="1"/>
          </p:cNvSpPr>
          <p:nvPr/>
        </p:nvSpPr>
        <p:spPr bwMode="auto">
          <a:xfrm>
            <a:off x="5715000" y="44196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49" name="AutoShape 21"/>
          <p:cNvSpPr>
            <a:spLocks noChangeArrowheads="1"/>
          </p:cNvSpPr>
          <p:nvPr/>
        </p:nvSpPr>
        <p:spPr bwMode="auto">
          <a:xfrm>
            <a:off x="6019800" y="39624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50" name="AutoShape 22"/>
          <p:cNvSpPr>
            <a:spLocks noChangeArrowheads="1"/>
          </p:cNvSpPr>
          <p:nvPr/>
        </p:nvSpPr>
        <p:spPr bwMode="auto">
          <a:xfrm>
            <a:off x="1143000" y="51054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51" name="AutoShape 23"/>
          <p:cNvSpPr>
            <a:spLocks noChangeArrowheads="1"/>
          </p:cNvSpPr>
          <p:nvPr/>
        </p:nvSpPr>
        <p:spPr bwMode="auto">
          <a:xfrm>
            <a:off x="1905000" y="53340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52" name="AutoShape 24"/>
          <p:cNvSpPr>
            <a:spLocks noChangeArrowheads="1"/>
          </p:cNvSpPr>
          <p:nvPr/>
        </p:nvSpPr>
        <p:spPr bwMode="auto">
          <a:xfrm>
            <a:off x="1905000" y="56388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53" name="AutoShape 25"/>
          <p:cNvSpPr>
            <a:spLocks noChangeArrowheads="1"/>
          </p:cNvSpPr>
          <p:nvPr/>
        </p:nvSpPr>
        <p:spPr bwMode="auto">
          <a:xfrm>
            <a:off x="2286000" y="55626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54" name="AutoShape 26"/>
          <p:cNvSpPr>
            <a:spLocks noChangeArrowheads="1"/>
          </p:cNvSpPr>
          <p:nvPr/>
        </p:nvSpPr>
        <p:spPr bwMode="auto">
          <a:xfrm>
            <a:off x="1447800" y="48768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55" name="AutoShape 27"/>
          <p:cNvSpPr>
            <a:spLocks noChangeArrowheads="1"/>
          </p:cNvSpPr>
          <p:nvPr/>
        </p:nvSpPr>
        <p:spPr bwMode="auto">
          <a:xfrm>
            <a:off x="2667000" y="51816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56" name="AutoShape 28"/>
          <p:cNvSpPr>
            <a:spLocks noChangeArrowheads="1"/>
          </p:cNvSpPr>
          <p:nvPr/>
        </p:nvSpPr>
        <p:spPr bwMode="auto">
          <a:xfrm>
            <a:off x="6096000" y="36576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57" name="AutoShape 29"/>
          <p:cNvSpPr>
            <a:spLocks noChangeArrowheads="1"/>
          </p:cNvSpPr>
          <p:nvPr/>
        </p:nvSpPr>
        <p:spPr bwMode="auto">
          <a:xfrm>
            <a:off x="5257800" y="49530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58" name="AutoShape 30"/>
          <p:cNvSpPr>
            <a:spLocks noChangeArrowheads="1"/>
          </p:cNvSpPr>
          <p:nvPr/>
        </p:nvSpPr>
        <p:spPr bwMode="auto">
          <a:xfrm>
            <a:off x="1600200" y="50292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59" name="AutoShape 31"/>
          <p:cNvSpPr>
            <a:spLocks noChangeArrowheads="1"/>
          </p:cNvSpPr>
          <p:nvPr/>
        </p:nvSpPr>
        <p:spPr bwMode="auto">
          <a:xfrm>
            <a:off x="3733800" y="46482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60" name="AutoShape 32"/>
          <p:cNvSpPr>
            <a:spLocks noChangeArrowheads="1"/>
          </p:cNvSpPr>
          <p:nvPr/>
        </p:nvSpPr>
        <p:spPr bwMode="auto">
          <a:xfrm>
            <a:off x="1371600" y="3124200"/>
            <a:ext cx="1676400" cy="533400"/>
          </a:xfrm>
          <a:prstGeom prst="wedgeRectCallout">
            <a:avLst>
              <a:gd name="adj1" fmla="val 53505"/>
              <a:gd name="adj2" fmla="val 212500"/>
            </a:avLst>
          </a:prstGeom>
          <a:solidFill>
            <a:srgbClr val="91C400"/>
          </a:solidFill>
          <a:ln w="9525">
            <a:solidFill>
              <a:schemeClr val="tx1"/>
            </a:solidFill>
            <a:miter lim="800000"/>
            <a:headEnd/>
            <a:tailEnd/>
          </a:ln>
        </p:spPr>
        <p:txBody>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lgn="ctr">
              <a:spcBef>
                <a:spcPct val="0"/>
              </a:spcBef>
              <a:buClrTx/>
              <a:buFontTx/>
              <a:buNone/>
            </a:pPr>
            <a:r>
              <a:rPr lang="en-US" altLang="en-US" sz="2400">
                <a:solidFill>
                  <a:schemeClr val="accent2"/>
                </a:solidFill>
                <a:latin typeface="Times New Roman" pitchFamily="18" charset="0"/>
              </a:rPr>
              <a:t>Actual sales </a:t>
            </a:r>
          </a:p>
        </p:txBody>
      </p:sp>
      <p:sp>
        <p:nvSpPr>
          <p:cNvPr id="22561" name="AutoShape 28"/>
          <p:cNvSpPr>
            <a:spLocks noChangeArrowheads="1"/>
          </p:cNvSpPr>
          <p:nvPr/>
        </p:nvSpPr>
        <p:spPr bwMode="auto">
          <a:xfrm>
            <a:off x="6477000" y="3543300"/>
            <a:ext cx="304800" cy="228600"/>
          </a:xfrm>
          <a:prstGeom prst="irregularSeal2">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endParaRPr lang="en-US" altLang="en-US" sz="1800">
              <a:latin typeface="Corbel" pitchFamily="34" charset="0"/>
            </a:endParaRPr>
          </a:p>
        </p:txBody>
      </p:sp>
      <p:sp>
        <p:nvSpPr>
          <p:cNvPr id="22562" name="TextBox 1"/>
          <p:cNvSpPr txBox="1">
            <a:spLocks noChangeArrowheads="1"/>
          </p:cNvSpPr>
          <p:nvPr/>
        </p:nvSpPr>
        <p:spPr bwMode="auto">
          <a:xfrm>
            <a:off x="7391400" y="62484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
              <a:defRPr sz="3200">
                <a:solidFill>
                  <a:schemeClr val="tx1"/>
                </a:solidFill>
                <a:latin typeface="Arial" charset="0"/>
                <a:cs typeface="Arial" charset="0"/>
              </a:defRPr>
            </a:lvl1pPr>
            <a:lvl2pPr marL="742950" indent="-285750">
              <a:spcBef>
                <a:spcPct val="20000"/>
              </a:spcBef>
              <a:buClr>
                <a:srgbClr val="FFC000"/>
              </a:buClr>
              <a:buFont typeface="Arial" charset="0"/>
              <a:buChar char="–"/>
              <a:defRPr sz="2800">
                <a:solidFill>
                  <a:schemeClr val="tx1"/>
                </a:solidFill>
                <a:latin typeface="Arial" charset="0"/>
                <a:cs typeface="Arial" charset="0"/>
              </a:defRPr>
            </a:lvl2pPr>
            <a:lvl3pPr marL="1143000" indent="-228600">
              <a:spcBef>
                <a:spcPct val="20000"/>
              </a:spcBef>
              <a:buClr>
                <a:srgbClr val="FFC000"/>
              </a:buClr>
              <a:buFont typeface="Arial" charset="0"/>
              <a:buChar char="•"/>
              <a:defRPr sz="2400">
                <a:solidFill>
                  <a:schemeClr val="tx1"/>
                </a:solidFill>
                <a:latin typeface="Arial" charset="0"/>
                <a:cs typeface="Arial" charset="0"/>
              </a:defRPr>
            </a:lvl3pPr>
            <a:lvl4pPr marL="1600200" indent="-228600">
              <a:spcBef>
                <a:spcPct val="20000"/>
              </a:spcBef>
              <a:buClr>
                <a:srgbClr val="FFC000"/>
              </a:buClr>
              <a:buFont typeface="Arial" charset="0"/>
              <a:buChar char="–"/>
              <a:defRPr sz="2000">
                <a:solidFill>
                  <a:schemeClr val="tx1"/>
                </a:solidFill>
                <a:latin typeface="Arial" charset="0"/>
                <a:cs typeface="Arial" charset="0"/>
              </a:defRPr>
            </a:lvl4pPr>
            <a:lvl5pPr marL="2057400" indent="-228600">
              <a:spcBef>
                <a:spcPct val="20000"/>
              </a:spcBef>
              <a:buClr>
                <a:srgbClr val="FFC000"/>
              </a:buClr>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Arial" charset="0"/>
                <a:cs typeface="Arial" charset="0"/>
              </a:defRPr>
            </a:lvl9pPr>
          </a:lstStyle>
          <a:p>
            <a:pPr>
              <a:spcBef>
                <a:spcPct val="0"/>
              </a:spcBef>
              <a:buClrTx/>
              <a:buFontTx/>
              <a:buNone/>
            </a:pPr>
            <a:r>
              <a:rPr lang="en-US" altLang="en-US" sz="2400" b="1">
                <a:latin typeface="Corbel" pitchFamily="34" charset="0"/>
              </a:rPr>
              <a:t>time</a:t>
            </a:r>
          </a:p>
        </p:txBody>
      </p:sp>
    </p:spTree>
    <p:extLst>
      <p:ext uri="{BB962C8B-B14F-4D97-AF65-F5344CB8AC3E}">
        <p14:creationId xmlns:p14="http://schemas.microsoft.com/office/powerpoint/2010/main" val="2405802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3176</Words>
  <Application>Microsoft Office PowerPoint</Application>
  <PresentationFormat>On-screen Show (4:3)</PresentationFormat>
  <Paragraphs>698</Paragraphs>
  <Slides>67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Sound Recorder Document</vt:lpstr>
      <vt:lpstr>Introduction to Valuation of Real Estate</vt:lpstr>
      <vt:lpstr>Valuation: Topics</vt:lpstr>
      <vt:lpstr>Introduction</vt:lpstr>
      <vt:lpstr>Definitions</vt:lpstr>
      <vt:lpstr>Definitions (Contd.)</vt:lpstr>
      <vt:lpstr>Price and Value Formation </vt:lpstr>
      <vt:lpstr>Price and Value Formation </vt:lpstr>
      <vt:lpstr>Price and Value Formation </vt:lpstr>
      <vt:lpstr>Properties are undervalued when markets are going up….especially today when there is less of a penalty for under valuation.</vt:lpstr>
      <vt:lpstr>Properties are overvalued when markets are going  down…. although the bias tends to be negative as there  is less penalty especially now for a low value error.</vt:lpstr>
      <vt:lpstr>A word on the Importance of Price and Value Information</vt:lpstr>
      <vt:lpstr>Traditional Methods of Valuation</vt:lpstr>
      <vt:lpstr>Defining the Submarket or Peer Group</vt:lpstr>
      <vt:lpstr>PowerPoint Presentation</vt:lpstr>
      <vt:lpstr>Adjusting the Comps</vt:lpstr>
      <vt:lpstr>Subject Property Value Based on Cubic Feet Adjustment for Industrial</vt:lpstr>
      <vt:lpstr>Conclusion of value</vt:lpstr>
      <vt:lpstr>Income Approaches to Value</vt:lpstr>
      <vt:lpstr>Developing a Proforma</vt:lpstr>
      <vt:lpstr>Steps to Develop a Proforma</vt:lpstr>
      <vt:lpstr>1. Potential Gross Income</vt:lpstr>
      <vt:lpstr>2. Estimated Vacancy </vt:lpstr>
      <vt:lpstr>3. Other Income </vt:lpstr>
      <vt:lpstr>4. Operating Expenses </vt:lpstr>
      <vt:lpstr>Operating Expenses</vt:lpstr>
      <vt:lpstr>Net Operating Income</vt:lpstr>
      <vt:lpstr>5. Debt Service only for BTCF </vt:lpstr>
      <vt:lpstr>BTCF, Before Tax Cash Flow</vt:lpstr>
      <vt:lpstr>REIT Note</vt:lpstr>
      <vt:lpstr>PowerPoint Presentation</vt:lpstr>
      <vt:lpstr>Notes </vt:lpstr>
      <vt:lpstr>Important Notes (Contd.)</vt:lpstr>
      <vt:lpstr>Summary of Proforma</vt:lpstr>
      <vt:lpstr>Proforma Summary (Contd.)</vt:lpstr>
      <vt:lpstr>Financial Analysis</vt:lpstr>
      <vt:lpstr>LTV Ratio </vt:lpstr>
      <vt:lpstr>Debt Coverage Ratio (DCR) </vt:lpstr>
      <vt:lpstr>Breakeven Point </vt:lpstr>
      <vt:lpstr>Expense Ratio </vt:lpstr>
      <vt:lpstr>Cash on Cash </vt:lpstr>
      <vt:lpstr>Going In Cap Rate or Return on Asset</vt:lpstr>
      <vt:lpstr>Back to Value </vt:lpstr>
      <vt:lpstr>PowerPoint Presentation</vt:lpstr>
      <vt:lpstr>Broad Answer:  THE CAPITAL MARKETS</vt:lpstr>
      <vt:lpstr>    THEORY </vt:lpstr>
      <vt:lpstr>Math for THE DISCOUNT RATE IS...</vt:lpstr>
      <vt:lpstr>Recall the definition for the income approach to value as “V = NOI/R” so a cap rate must be defined as NOI/Value or NOI/Price</vt:lpstr>
      <vt:lpstr>Let’s interpret this for a moment</vt:lpstr>
      <vt:lpstr>Example</vt:lpstr>
      <vt:lpstr>Cap Rates will…</vt:lpstr>
      <vt:lpstr>PowerPoint Presentation</vt:lpstr>
      <vt:lpstr>Summarized Influences on Cap Rate</vt:lpstr>
      <vt:lpstr>Comparing Income Valuation Methods </vt:lpstr>
      <vt:lpstr>PowerPoint Presentation</vt:lpstr>
      <vt:lpstr>PowerPoint Presentation</vt:lpstr>
      <vt:lpstr>Subject Property Indicated Value Range </vt:lpstr>
      <vt:lpstr>Some Sample Cap Rates</vt:lpstr>
      <vt:lpstr>Retail Cap Rates Compressing, But Interest Rates Are Rising</vt:lpstr>
      <vt:lpstr>Where Will Retail Cap Rates Go?</vt:lpstr>
      <vt:lpstr>Office Cap Rates By Size Mid 2013 </vt:lpstr>
      <vt:lpstr>NYC Class A Office Cap Rates</vt:lpstr>
      <vt:lpstr>A Sample quick analysis</vt:lpstr>
      <vt:lpstr>Asking price $7,250,000  1375 G ST NE in Wash DC </vt:lpstr>
      <vt:lpstr>Facts</vt:lpstr>
      <vt:lpstr>NOI estimate &amp; supportable mortgage</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Valuation of Real Estate</dc:title>
  <dc:creator>Norm Miller</dc:creator>
  <cp:lastModifiedBy>Norm Miller</cp:lastModifiedBy>
  <cp:revision>1</cp:revision>
  <dcterms:created xsi:type="dcterms:W3CDTF">2014-05-06T22:28:13Z</dcterms:created>
  <dcterms:modified xsi:type="dcterms:W3CDTF">2014-05-06T22:31:00Z</dcterms:modified>
</cp:coreProperties>
</file>