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6" r:id="rId34"/>
    <p:sldId id="297" r:id="rId35"/>
    <p:sldId id="298"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4007A-96B0-46A9-B23C-C644CE1259E5}" type="datetimeFigureOut">
              <a:rPr lang="en-US" smtClean="0"/>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403AB-AA33-4293-836F-3FEB0EB02BD4}" type="slidenum">
              <a:rPr lang="en-US" smtClean="0"/>
              <a:t>‹#›</a:t>
            </a:fld>
            <a:endParaRPr lang="en-US"/>
          </a:p>
        </p:txBody>
      </p:sp>
    </p:spTree>
    <p:extLst>
      <p:ext uri="{BB962C8B-B14F-4D97-AF65-F5344CB8AC3E}">
        <p14:creationId xmlns:p14="http://schemas.microsoft.com/office/powerpoint/2010/main" val="284370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403AB-AA33-4293-836F-3FEB0EB02BD4}" type="slidenum">
              <a:rPr lang="en-US" smtClean="0"/>
              <a:t>3</a:t>
            </a:fld>
            <a:endParaRPr lang="en-US"/>
          </a:p>
        </p:txBody>
      </p:sp>
    </p:spTree>
    <p:extLst>
      <p:ext uri="{BB962C8B-B14F-4D97-AF65-F5344CB8AC3E}">
        <p14:creationId xmlns:p14="http://schemas.microsoft.com/office/powerpoint/2010/main" val="103216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rPr>
              <a:t>C:\Documents and Settings\jspivey\My Documents\My Work Files\Presentations\2 - Presentation Data\CoStar Data\CoStar Webinar Automation.xlsm</a:t>
            </a:r>
          </a:p>
          <a:p>
            <a:r>
              <a:rPr lang="en-US" altLang="en-US" smtClean="0">
                <a:latin typeface="Arial" pitchFamily="34" charset="0"/>
              </a:rPr>
              <a:t>Sheet: Federal Exposure</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C41B598F-820F-4B2A-90D2-00C4CC51C81A}" type="slidenum">
              <a:rPr lang="en-US" altLang="en-US">
                <a:solidFill>
                  <a:srgbClr val="000000"/>
                </a:solidFill>
                <a:latin typeface="Calibri" pitchFamily="34" charset="0"/>
              </a:rPr>
              <a:pPr/>
              <a:t>31</a:t>
            </a:fld>
            <a:endParaRPr lang="en-US" altLang="en-US">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smtClean="0">
                <a:solidFill>
                  <a:prstClr val="black"/>
                </a:solidFill>
              </a:rPr>
              <a:t>© Copyright 2012 CoStar Group</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rPr>
              <a:t>C:\Documents and Settings\jspivey\My Documents\My Work Files\Presentations\2 - Presentation Data\CoStar Data\CoStar Webinar Automation.xlsm</a:t>
            </a:r>
          </a:p>
          <a:p>
            <a:r>
              <a:rPr lang="en-US" altLang="en-US" smtClean="0">
                <a:latin typeface="Arial" pitchFamily="34" charset="0"/>
              </a:rPr>
              <a:t>Sheet: Federal Exposure</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EA9B9E94-CD3A-48D0-AF30-E2A24699E9FC}" type="slidenum">
              <a:rPr lang="en-US" altLang="en-US">
                <a:latin typeface="Calibri" pitchFamily="34" charset="0"/>
              </a:rPr>
              <a:pPr/>
              <a:t>33</a:t>
            </a:fld>
            <a:endParaRPr lang="en-US" altLang="en-US">
              <a:latin typeface="Calibri" pitchFamily="34" charset="0"/>
            </a:endParaRPr>
          </a:p>
        </p:txBody>
      </p:sp>
      <p:sp>
        <p:nvSpPr>
          <p:cNvPr id="5" name="Header Placeholder 4"/>
          <p:cNvSpPr>
            <a:spLocks noGrp="1"/>
          </p:cNvSpPr>
          <p:nvPr>
            <p:ph type="hdr" sz="quarter"/>
          </p:nvPr>
        </p:nvSpPr>
        <p:spPr/>
        <p:txBody>
          <a:bodyPr/>
          <a:lstStyle/>
          <a:p>
            <a:pPr>
              <a:defRPr/>
            </a:pPr>
            <a:r>
              <a:rPr lang="en-US" dirty="0" smtClean="0"/>
              <a:t>© Copyright 2012 CoStar Group</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rPr>
              <a:t>C:\Documents and Settings\jspivey\My Documents\My Work Files\Presentations\2 - Presentation Data\CoStar Data\CoStar Webinar Automation.xlsm</a:t>
            </a:r>
          </a:p>
          <a:p>
            <a:r>
              <a:rPr lang="en-US" altLang="en-US" smtClean="0">
                <a:latin typeface="Arial" pitchFamily="34" charset="0"/>
              </a:rPr>
              <a:t>Sheet: Federal Exposure</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E985BC05-963F-4430-971A-D3FCBEC5281B}" type="slidenum">
              <a:rPr lang="en-US" altLang="en-US">
                <a:latin typeface="Calibri" pitchFamily="34" charset="0"/>
              </a:rPr>
              <a:pPr/>
              <a:t>34</a:t>
            </a:fld>
            <a:endParaRPr lang="en-US" altLang="en-US">
              <a:latin typeface="Calibri" pitchFamily="34" charset="0"/>
            </a:endParaRPr>
          </a:p>
        </p:txBody>
      </p:sp>
      <p:sp>
        <p:nvSpPr>
          <p:cNvPr id="5" name="Header Placeholder 4"/>
          <p:cNvSpPr>
            <a:spLocks noGrp="1"/>
          </p:cNvSpPr>
          <p:nvPr>
            <p:ph type="hdr" sz="quarter"/>
          </p:nvPr>
        </p:nvSpPr>
        <p:spPr/>
        <p:txBody>
          <a:bodyPr/>
          <a:lstStyle/>
          <a:p>
            <a:pPr>
              <a:defRPr/>
            </a:pPr>
            <a:r>
              <a:rPr lang="en-US" dirty="0" smtClean="0"/>
              <a:t>© Copyright 2012 CoStar Group</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rPr>
              <a:t>C:\Documents and Settings\jspivey\My Documents\My Work Files\Presentations\2 - Presentation Data\CoStar Data\CoStar Webinar Automation.xlsm</a:t>
            </a:r>
          </a:p>
          <a:p>
            <a:r>
              <a:rPr lang="en-US" altLang="en-US" smtClean="0">
                <a:latin typeface="Arial" pitchFamily="34" charset="0"/>
              </a:rPr>
              <a:t>Sheet: Federal Exposure</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6146AEDA-6A97-460C-AA90-692FA4BF8A73}" type="slidenum">
              <a:rPr lang="en-US" altLang="en-US">
                <a:latin typeface="Calibri" pitchFamily="34" charset="0"/>
              </a:rPr>
              <a:pPr/>
              <a:t>35</a:t>
            </a:fld>
            <a:endParaRPr lang="en-US" altLang="en-US">
              <a:latin typeface="Calibri" pitchFamily="34" charset="0"/>
            </a:endParaRPr>
          </a:p>
        </p:txBody>
      </p:sp>
      <p:sp>
        <p:nvSpPr>
          <p:cNvPr id="5" name="Header Placeholder 4"/>
          <p:cNvSpPr>
            <a:spLocks noGrp="1"/>
          </p:cNvSpPr>
          <p:nvPr>
            <p:ph type="hdr" sz="quarter"/>
          </p:nvPr>
        </p:nvSpPr>
        <p:spPr/>
        <p:txBody>
          <a:bodyPr/>
          <a:lstStyle/>
          <a:p>
            <a:pPr>
              <a:defRPr/>
            </a:pPr>
            <a:r>
              <a:rPr lang="en-US" smtClean="0"/>
              <a:t>© Copyright 2012 CoStar Group</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rPr>
              <a:t>C:\Documents and Settings\jspivey\My Documents\My Work Files\Presentations\2 - Presentation Data\CoStar Data\CoStar Webinar Automation.xlsm</a:t>
            </a:r>
          </a:p>
          <a:p>
            <a:r>
              <a:rPr lang="en-US" altLang="en-US" smtClean="0">
                <a:latin typeface="Arial" pitchFamily="34" charset="0"/>
              </a:rPr>
              <a:t>Sheet: Federal Exposure</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FDC5F421-1811-4BC1-B8A1-9576903B823E}" type="slidenum">
              <a:rPr lang="en-US" altLang="en-US">
                <a:latin typeface="Calibri" pitchFamily="34" charset="0"/>
              </a:rPr>
              <a:pPr/>
              <a:t>36</a:t>
            </a:fld>
            <a:endParaRPr lang="en-US" altLang="en-US">
              <a:latin typeface="Calibri" pitchFamily="34" charset="0"/>
            </a:endParaRPr>
          </a:p>
        </p:txBody>
      </p:sp>
      <p:sp>
        <p:nvSpPr>
          <p:cNvPr id="5" name="Header Placeholder 4"/>
          <p:cNvSpPr>
            <a:spLocks noGrp="1"/>
          </p:cNvSpPr>
          <p:nvPr>
            <p:ph type="hdr" sz="quarter"/>
          </p:nvPr>
        </p:nvSpPr>
        <p:spPr/>
        <p:txBody>
          <a:bodyPr/>
          <a:lstStyle/>
          <a:p>
            <a:pPr>
              <a:defRPr/>
            </a:pPr>
            <a:r>
              <a:rPr lang="en-US" smtClean="0"/>
              <a:t>© Copyright 2012 CoStar Group</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37290-74A0-4D9B-827A-B84109DCE20F}"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276310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37290-74A0-4D9B-827A-B84109DCE20F}"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146016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37290-74A0-4D9B-827A-B84109DCE20F}"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140783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37290-74A0-4D9B-827A-B84109DCE20F}"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240057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37290-74A0-4D9B-827A-B84109DCE20F}"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240132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37290-74A0-4D9B-827A-B84109DCE20F}"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258744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37290-74A0-4D9B-827A-B84109DCE20F}"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123925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37290-74A0-4D9B-827A-B84109DCE20F}"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122704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37290-74A0-4D9B-827A-B84109DCE20F}"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320581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37290-74A0-4D9B-827A-B84109DCE20F}"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412506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37290-74A0-4D9B-827A-B84109DCE20F}"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710C3-32E0-4385-8DA3-97300F0D4101}" type="slidenum">
              <a:rPr lang="en-US" smtClean="0"/>
              <a:t>‹#›</a:t>
            </a:fld>
            <a:endParaRPr lang="en-US"/>
          </a:p>
        </p:txBody>
      </p:sp>
    </p:spTree>
    <p:extLst>
      <p:ext uri="{BB962C8B-B14F-4D97-AF65-F5344CB8AC3E}">
        <p14:creationId xmlns:p14="http://schemas.microsoft.com/office/powerpoint/2010/main" val="214286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37290-74A0-4D9B-827A-B84109DCE20F}"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710C3-32E0-4385-8DA3-97300F0D4101}" type="slidenum">
              <a:rPr lang="en-US" smtClean="0"/>
              <a:t>‹#›</a:t>
            </a:fld>
            <a:endParaRPr lang="en-US"/>
          </a:p>
        </p:txBody>
      </p:sp>
    </p:spTree>
    <p:extLst>
      <p:ext uri="{BB962C8B-B14F-4D97-AF65-F5344CB8AC3E}">
        <p14:creationId xmlns:p14="http://schemas.microsoft.com/office/powerpoint/2010/main" val="2803970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Microsoft_Excel_Char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Retail Property</a:t>
            </a:r>
            <a:endParaRPr lang="en-US" dirty="0"/>
          </a:p>
        </p:txBody>
      </p:sp>
      <p:sp>
        <p:nvSpPr>
          <p:cNvPr id="3" name="Subtitle 2"/>
          <p:cNvSpPr>
            <a:spLocks noGrp="1"/>
          </p:cNvSpPr>
          <p:nvPr>
            <p:ph type="subTitle" idx="1"/>
          </p:nvPr>
        </p:nvSpPr>
        <p:spPr/>
        <p:txBody>
          <a:bodyPr/>
          <a:lstStyle/>
          <a:p>
            <a:r>
              <a:rPr lang="en-US" dirty="0" smtClean="0"/>
              <a:t>Norm Miller, PhD</a:t>
            </a:r>
          </a:p>
          <a:p>
            <a:r>
              <a:rPr lang="en-US" dirty="0" smtClean="0"/>
              <a:t>University of San Diego</a:t>
            </a:r>
          </a:p>
          <a:p>
            <a:r>
              <a:rPr lang="en-US" dirty="0" smtClean="0"/>
              <a:t>nmiller@sandiego.edu</a:t>
            </a:r>
            <a:endParaRPr lang="en-US" dirty="0"/>
          </a:p>
        </p:txBody>
      </p:sp>
    </p:spTree>
    <p:extLst>
      <p:ext uri="{BB962C8B-B14F-4D97-AF65-F5344CB8AC3E}">
        <p14:creationId xmlns:p14="http://schemas.microsoft.com/office/powerpoint/2010/main" val="173596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406400" y="322263"/>
            <a:ext cx="8269288" cy="490537"/>
          </a:xfrm>
        </p:spPr>
        <p:txBody>
          <a:bodyPr>
            <a:normAutofit fontScale="90000"/>
          </a:bodyPr>
          <a:lstStyle/>
          <a:p>
            <a:pPr eaLnBrk="1">
              <a:defRPr/>
            </a:pPr>
            <a:r>
              <a:rPr lang="en-US" sz="2812">
                <a:latin typeface="Book Antiqua" panose="02040602050305030304" pitchFamily="18" charset="0"/>
              </a:rPr>
              <a:t>US Retail Sales</a:t>
            </a:r>
          </a:p>
        </p:txBody>
      </p:sp>
      <p:graphicFrame>
        <p:nvGraphicFramePr>
          <p:cNvPr id="34819" name="Content Placeholder 5"/>
          <p:cNvGraphicFramePr>
            <a:graphicFrameLocks noGrp="1"/>
          </p:cNvGraphicFramePr>
          <p:nvPr>
            <p:ph idx="1"/>
          </p:nvPr>
        </p:nvGraphicFramePr>
        <p:xfrm>
          <a:off x="254000" y="1128713"/>
          <a:ext cx="8458200" cy="5210175"/>
        </p:xfrm>
        <a:graphic>
          <a:graphicData uri="http://schemas.openxmlformats.org/presentationml/2006/ole">
            <mc:AlternateContent xmlns:mc="http://schemas.openxmlformats.org/markup-compatibility/2006">
              <mc:Choice xmlns:v="urn:schemas-microsoft-com:vml" Requires="v">
                <p:oleObj spid="_x0000_s1026" r:id="rId4" imgW="8461981" imgH="5212532" progId="Excel.Chart.8">
                  <p:embed/>
                </p:oleObj>
              </mc:Choice>
              <mc:Fallback>
                <p:oleObj r:id="rId4" imgW="8461981" imgH="521253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128713"/>
                        <a:ext cx="84582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2057400" y="1295400"/>
            <a:ext cx="39624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89" name="TextBox 16"/>
          <p:cNvSpPr txBox="1">
            <a:spLocks noChangeArrowheads="1"/>
          </p:cNvSpPr>
          <p:nvPr/>
        </p:nvSpPr>
        <p:spPr bwMode="auto">
          <a:xfrm>
            <a:off x="5486400" y="3048000"/>
            <a:ext cx="693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defRPr/>
            </a:pPr>
            <a:r>
              <a:rPr lang="en-US" sz="1617" smtClean="0">
                <a:solidFill>
                  <a:schemeClr val="tx1"/>
                </a:solidFill>
                <a:latin typeface="Book Antiqua" panose="02040602050305030304" pitchFamily="18" charset="0"/>
              </a:rPr>
              <a:t>+40%</a:t>
            </a:r>
          </a:p>
        </p:txBody>
      </p:sp>
      <p:sp>
        <p:nvSpPr>
          <p:cNvPr id="67590" name="TextBox 17"/>
          <p:cNvSpPr txBox="1">
            <a:spLocks noChangeArrowheads="1"/>
          </p:cNvSpPr>
          <p:nvPr/>
        </p:nvSpPr>
        <p:spPr bwMode="auto">
          <a:xfrm>
            <a:off x="5486400" y="3733800"/>
            <a:ext cx="693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defRPr/>
            </a:pPr>
            <a:r>
              <a:rPr lang="en-US" sz="1617" smtClean="0">
                <a:solidFill>
                  <a:schemeClr val="tx1"/>
                </a:solidFill>
                <a:latin typeface="Book Antiqua" panose="02040602050305030304" pitchFamily="18" charset="0"/>
              </a:rPr>
              <a:t>+30%</a:t>
            </a:r>
          </a:p>
        </p:txBody>
      </p:sp>
      <p:sp>
        <p:nvSpPr>
          <p:cNvPr id="67591" name="TextBox 18"/>
          <p:cNvSpPr txBox="1">
            <a:spLocks noChangeArrowheads="1"/>
          </p:cNvSpPr>
          <p:nvPr/>
        </p:nvSpPr>
        <p:spPr bwMode="auto">
          <a:xfrm>
            <a:off x="5486400" y="2286000"/>
            <a:ext cx="762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defRPr/>
            </a:pPr>
            <a:r>
              <a:rPr lang="en-US" sz="1617" smtClean="0">
                <a:solidFill>
                  <a:schemeClr val="tx1"/>
                </a:solidFill>
                <a:latin typeface="Book Antiqua" panose="02040602050305030304" pitchFamily="18" charset="0"/>
              </a:rPr>
              <a:t>+20%</a:t>
            </a:r>
          </a:p>
        </p:txBody>
      </p:sp>
      <p:sp>
        <p:nvSpPr>
          <p:cNvPr id="67592" name="TextBox 19"/>
          <p:cNvSpPr txBox="1">
            <a:spLocks noChangeArrowheads="1"/>
          </p:cNvSpPr>
          <p:nvPr/>
        </p:nvSpPr>
        <p:spPr bwMode="auto">
          <a:xfrm>
            <a:off x="5486400" y="4211638"/>
            <a:ext cx="9906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defRPr/>
            </a:pPr>
            <a:r>
              <a:rPr lang="en-US" sz="1617" smtClean="0">
                <a:solidFill>
                  <a:schemeClr val="tx1"/>
                </a:solidFill>
                <a:latin typeface="Book Antiqua" panose="02040602050305030304" pitchFamily="18" charset="0"/>
              </a:rPr>
              <a:t>+10%</a:t>
            </a:r>
          </a:p>
        </p:txBody>
      </p:sp>
      <p:cxnSp>
        <p:nvCxnSpPr>
          <p:cNvPr id="3" name="Straight Arrow Connector 2"/>
          <p:cNvCxnSpPr/>
          <p:nvPr/>
        </p:nvCxnSpPr>
        <p:spPr>
          <a:xfrm flipV="1">
            <a:off x="6248400" y="1104900"/>
            <a:ext cx="1676400" cy="43973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7594" name="TextBox 6"/>
          <p:cNvSpPr txBox="1">
            <a:spLocks noChangeArrowheads="1"/>
          </p:cNvSpPr>
          <p:nvPr/>
        </p:nvSpPr>
        <p:spPr bwMode="auto">
          <a:xfrm>
            <a:off x="5798633" y="-157163"/>
            <a:ext cx="1905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a:defRPr sz="3800">
                <a:solidFill>
                  <a:srgbClr val="FFFFFF"/>
                </a:solidFill>
                <a:latin typeface="Helvetica Light" charset="0"/>
                <a:ea typeface="Helvetica Light" charset="0"/>
                <a:cs typeface="Helvetica Light" charset="0"/>
                <a:sym typeface="Helvetica Light" charset="0"/>
              </a:defRPr>
            </a:lvl1pPr>
            <a:lvl2pPr marL="742950" indent="-285750" eaLnBrk="0">
              <a:defRPr sz="3800">
                <a:solidFill>
                  <a:srgbClr val="FFFFFF"/>
                </a:solidFill>
                <a:latin typeface="Helvetica Light" charset="0"/>
                <a:ea typeface="Helvetica Light" charset="0"/>
                <a:cs typeface="Helvetica Light" charset="0"/>
                <a:sym typeface="Helvetica Light" charset="0"/>
              </a:defRPr>
            </a:lvl2pPr>
            <a:lvl3pPr marL="1143000" indent="-228600" eaLnBrk="0">
              <a:defRPr sz="3800">
                <a:solidFill>
                  <a:srgbClr val="FFFFFF"/>
                </a:solidFill>
                <a:latin typeface="Helvetica Light" charset="0"/>
                <a:ea typeface="Helvetica Light" charset="0"/>
                <a:cs typeface="Helvetica Light" charset="0"/>
                <a:sym typeface="Helvetica Light" charset="0"/>
              </a:defRPr>
            </a:lvl3pPr>
            <a:lvl4pPr marL="1600200" indent="-228600" eaLnBrk="0">
              <a:defRPr sz="3800">
                <a:solidFill>
                  <a:srgbClr val="FFFFFF"/>
                </a:solidFill>
                <a:latin typeface="Helvetica Light" charset="0"/>
                <a:ea typeface="Helvetica Light" charset="0"/>
                <a:cs typeface="Helvetica Light" charset="0"/>
                <a:sym typeface="Helvetica Light" charset="0"/>
              </a:defRPr>
            </a:lvl4pPr>
            <a:lvl5pPr marL="2057400" indent="-228600" eaLnBrk="0">
              <a:defRPr sz="3800">
                <a:solidFill>
                  <a:srgbClr val="FFFFFF"/>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defRPr/>
            </a:pPr>
            <a:endParaRPr lang="en-US" sz="2672" dirty="0" smtClean="0">
              <a:solidFill>
                <a:schemeClr val="tx1"/>
              </a:solidFill>
              <a:latin typeface="Calibri" panose="020F0502020204030204" pitchFamily="34" charset="0"/>
            </a:endParaRPr>
          </a:p>
          <a:p>
            <a:pPr eaLnBrk="1">
              <a:defRPr/>
            </a:pPr>
            <a:r>
              <a:rPr lang="en-US" sz="2672" dirty="0" smtClean="0">
                <a:solidFill>
                  <a:schemeClr val="tx1"/>
                </a:solidFill>
                <a:latin typeface="Calibri" panose="020F0502020204030204" pitchFamily="34" charset="0"/>
              </a:rPr>
              <a:t>5% growth</a:t>
            </a:r>
          </a:p>
          <a:p>
            <a:pPr eaLnBrk="1">
              <a:defRPr/>
            </a:pPr>
            <a:r>
              <a:rPr lang="en-US" sz="2250" dirty="0" smtClean="0">
                <a:solidFill>
                  <a:schemeClr val="tx1"/>
                </a:solidFill>
                <a:latin typeface="Calibri" panose="020F0502020204030204" pitchFamily="34" charset="0"/>
              </a:rPr>
              <a:t>2012-2013</a:t>
            </a:r>
          </a:p>
        </p:txBody>
      </p:sp>
    </p:spTree>
    <p:extLst>
      <p:ext uri="{BB962C8B-B14F-4D97-AF65-F5344CB8AC3E}">
        <p14:creationId xmlns:p14="http://schemas.microsoft.com/office/powerpoint/2010/main" val="327475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a:r>
              <a:rPr lang="en-US" altLang="en-US" smtClean="0"/>
              <a:t>What should normal sales growth be?</a:t>
            </a:r>
          </a:p>
        </p:txBody>
      </p:sp>
      <p:sp>
        <p:nvSpPr>
          <p:cNvPr id="68611" name="Content Placeholder 2"/>
          <p:cNvSpPr>
            <a:spLocks noGrp="1"/>
          </p:cNvSpPr>
          <p:nvPr>
            <p:ph idx="1"/>
          </p:nvPr>
        </p:nvSpPr>
        <p:spPr>
          <a:xfrm>
            <a:off x="179388" y="2143125"/>
            <a:ext cx="8507412" cy="3983038"/>
          </a:xfrm>
        </p:spPr>
        <p:txBody>
          <a:bodyPr lIns="64294" tIns="32147" rIns="64294" bIns="32147"/>
          <a:lstStyle/>
          <a:p>
            <a:pPr marL="0" indent="0" eaLnBrk="1"/>
            <a:r>
              <a:rPr lang="en-US" altLang="en-US" smtClean="0"/>
              <a:t>Equilibrium: Population growth rate in trade area + inflation rate</a:t>
            </a:r>
          </a:p>
          <a:p>
            <a:pPr marL="0" indent="0" eaLnBrk="1"/>
            <a:r>
              <a:rPr lang="en-US" altLang="en-US" smtClean="0"/>
              <a:t>Growth: A better tenant mix with above average same store sales.</a:t>
            </a:r>
          </a:p>
          <a:p>
            <a:pPr marL="0" indent="0" eaLnBrk="1"/>
            <a:r>
              <a:rPr lang="en-US" altLang="en-US" smtClean="0"/>
              <a:t>Decline: An obsolete category (books) or poor mix.</a:t>
            </a:r>
          </a:p>
          <a:p>
            <a:pPr marL="0" indent="0" eaLnBrk="1"/>
            <a:r>
              <a:rPr lang="en-US" altLang="en-US" smtClean="0"/>
              <a:t>Key term: same stores sales</a:t>
            </a:r>
          </a:p>
        </p:txBody>
      </p:sp>
    </p:spTree>
    <p:extLst>
      <p:ext uri="{BB962C8B-B14F-4D97-AF65-F5344CB8AC3E}">
        <p14:creationId xmlns:p14="http://schemas.microsoft.com/office/powerpoint/2010/main" val="3426062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ph type="title"/>
          </p:nvPr>
        </p:nvSpPr>
        <p:spPr>
          <a:xfrm>
            <a:off x="228600" y="228600"/>
            <a:ext cx="7620000" cy="1038225"/>
          </a:xfrm>
        </p:spPr>
        <p:txBody>
          <a:bodyPr>
            <a:normAutofit fontScale="90000"/>
          </a:bodyPr>
          <a:lstStyle/>
          <a:p>
            <a:pPr eaLnBrk="1"/>
            <a:r>
              <a:rPr lang="en-US" altLang="en-US" smtClean="0"/>
              <a:t>E Commerce, Profit Margins and Supply Chain Trends</a:t>
            </a:r>
          </a:p>
        </p:txBody>
      </p:sp>
      <p:sp>
        <p:nvSpPr>
          <p:cNvPr id="69635" name="Rectangle 2"/>
          <p:cNvSpPr>
            <a:spLocks noChangeArrowheads="1"/>
          </p:cNvSpPr>
          <p:nvPr>
            <p:ph type="body" idx="1"/>
          </p:nvPr>
        </p:nvSpPr>
        <p:spPr>
          <a:xfrm>
            <a:off x="458788" y="1493838"/>
            <a:ext cx="8224837" cy="4492625"/>
          </a:xfrm>
        </p:spPr>
        <p:txBody>
          <a:bodyPr/>
          <a:lstStyle/>
          <a:p>
            <a:pPr marL="266700" indent="-266700" eaLnBrk="1">
              <a:buFontTx/>
              <a:buChar char="•"/>
            </a:pPr>
            <a:r>
              <a:rPr lang="en-US" altLang="en-US" smtClean="0"/>
              <a:t>The Internet has allowed instant comparison shopping.</a:t>
            </a:r>
          </a:p>
          <a:p>
            <a:pPr marL="266700" indent="-266700" eaLnBrk="1">
              <a:buFontTx/>
              <a:buChar char="•"/>
            </a:pPr>
            <a:r>
              <a:rPr lang="en-US" altLang="en-US" smtClean="0"/>
              <a:t>This has squeezed profit margins which has put downward pressure on rents.</a:t>
            </a:r>
          </a:p>
          <a:p>
            <a:pPr marL="266700" indent="-266700" eaLnBrk="1">
              <a:buFontTx/>
              <a:buChar char="•"/>
            </a:pPr>
            <a:r>
              <a:rPr lang="en-US" altLang="en-US" smtClean="0"/>
              <a:t>At the same time better inventory management has allowed quicker turns and more productivity which allows higher rents. It has also resulted in smaller stores.</a:t>
            </a:r>
          </a:p>
        </p:txBody>
      </p:sp>
    </p:spTree>
    <p:extLst>
      <p:ext uri="{BB962C8B-B14F-4D97-AF65-F5344CB8AC3E}">
        <p14:creationId xmlns:p14="http://schemas.microsoft.com/office/powerpoint/2010/main" val="34210013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down)">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down)">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down)">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ph type="title"/>
          </p:nvPr>
        </p:nvSpPr>
        <p:spPr/>
        <p:txBody>
          <a:bodyPr/>
          <a:lstStyle/>
          <a:p>
            <a:pPr eaLnBrk="1"/>
            <a:r>
              <a:rPr lang="en-US" altLang="en-US" smtClean="0"/>
              <a:t>Key Trends Continued</a:t>
            </a:r>
          </a:p>
        </p:txBody>
      </p:sp>
      <p:sp>
        <p:nvSpPr>
          <p:cNvPr id="37891" name="Rectangle 2"/>
          <p:cNvSpPr>
            <a:spLocks noChangeArrowheads="1"/>
          </p:cNvSpPr>
          <p:nvPr>
            <p:ph type="body" idx="1"/>
          </p:nvPr>
        </p:nvSpPr>
        <p:spPr/>
        <p:txBody>
          <a:bodyPr>
            <a:normAutofit lnSpcReduction="10000"/>
          </a:bodyPr>
          <a:lstStyle/>
          <a:p>
            <a:pPr marL="266700" indent="-266700" eaLnBrk="1">
              <a:buFontTx/>
              <a:buChar char="•"/>
            </a:pPr>
            <a:r>
              <a:rPr lang="en-US" altLang="en-US" smtClean="0"/>
              <a:t>Per capita retail space has increased, but rather than presume this is excess space, we can explain some of it by the following:</a:t>
            </a:r>
          </a:p>
          <a:p>
            <a:pPr marL="266700" indent="-266700" eaLnBrk="1">
              <a:buFontTx/>
              <a:buChar char="•"/>
            </a:pPr>
            <a:r>
              <a:rPr lang="en-US" altLang="en-US" smtClean="0"/>
              <a:t>More service tenants that sell nothing physical, e.g. Fitness centers, financial services, etc. now 24% of space versus 15% in the year 2000.</a:t>
            </a:r>
          </a:p>
          <a:p>
            <a:pPr marL="266700" indent="-266700" eaLnBrk="1">
              <a:buFontTx/>
              <a:buChar char="•"/>
            </a:pPr>
            <a:r>
              <a:rPr lang="en-US" altLang="en-US" smtClean="0"/>
              <a:t>A higher level of consumption per  capita overall led by higher income and higher wealth households.</a:t>
            </a:r>
          </a:p>
        </p:txBody>
      </p:sp>
    </p:spTree>
    <p:extLst>
      <p:ext uri="{BB962C8B-B14F-4D97-AF65-F5344CB8AC3E}">
        <p14:creationId xmlns:p14="http://schemas.microsoft.com/office/powerpoint/2010/main" val="114955294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ph type="title"/>
          </p:nvPr>
        </p:nvSpPr>
        <p:spPr/>
        <p:txBody>
          <a:bodyPr>
            <a:normAutofit fontScale="90000"/>
          </a:bodyPr>
          <a:lstStyle/>
          <a:p>
            <a:pPr eaLnBrk="1"/>
            <a:r>
              <a:rPr lang="en-US" altLang="en-US" smtClean="0"/>
              <a:t>Key Trends Continued: Income disparity </a:t>
            </a:r>
          </a:p>
        </p:txBody>
      </p:sp>
      <p:sp>
        <p:nvSpPr>
          <p:cNvPr id="71683" name="Rectangle 2"/>
          <p:cNvSpPr>
            <a:spLocks noChangeArrowheads="1"/>
          </p:cNvSpPr>
          <p:nvPr>
            <p:ph type="body" idx="1"/>
          </p:nvPr>
        </p:nvSpPr>
        <p:spPr>
          <a:xfrm>
            <a:off x="76200" y="1292225"/>
            <a:ext cx="8839200" cy="5184775"/>
          </a:xfrm>
        </p:spPr>
        <p:txBody>
          <a:bodyPr/>
          <a:lstStyle/>
          <a:p>
            <a:pPr marL="266700" indent="-266700" eaLnBrk="1">
              <a:buFontTx/>
              <a:buChar char="•"/>
            </a:pPr>
            <a:endParaRPr lang="en-US" altLang="en-US" smtClean="0"/>
          </a:p>
          <a:p>
            <a:pPr marL="534988" lvl="1" indent="-266700" eaLnBrk="1">
              <a:buFontTx/>
              <a:buChar char="•"/>
            </a:pPr>
            <a:r>
              <a:rPr lang="en-US" altLang="en-US" smtClean="0"/>
              <a:t>The top 10% of households by income now have  45% of total aggregate income. </a:t>
            </a:r>
          </a:p>
          <a:p>
            <a:pPr marL="534988" lvl="1" indent="-266700" eaLnBrk="1">
              <a:buFontTx/>
              <a:buChar char="•"/>
            </a:pPr>
            <a:r>
              <a:rPr lang="en-US" altLang="en-US" smtClean="0"/>
              <a:t>The middle income households have been stagnant with more households just getting by, so we see in lower income markets more pawn shops and more pay day money lenders.  This reduces consumption as well, shifting some earnings to high interest payments.</a:t>
            </a:r>
          </a:p>
        </p:txBody>
      </p:sp>
    </p:spTree>
    <p:extLst>
      <p:ext uri="{BB962C8B-B14F-4D97-AF65-F5344CB8AC3E}">
        <p14:creationId xmlns:p14="http://schemas.microsoft.com/office/powerpoint/2010/main" val="41298595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wipe(down)">
                                      <p:cBhvr>
                                        <p:cTn id="7" dur="5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wipe(down)">
                                      <p:cBhvr>
                                        <p:cTn id="12"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ph type="title"/>
          </p:nvPr>
        </p:nvSpPr>
        <p:spPr/>
        <p:txBody>
          <a:bodyPr/>
          <a:lstStyle/>
          <a:p>
            <a:pPr eaLnBrk="1"/>
            <a:r>
              <a:rPr lang="en-US" altLang="en-US" smtClean="0"/>
              <a:t>Key Trends Continued</a:t>
            </a:r>
          </a:p>
        </p:txBody>
      </p:sp>
      <p:sp>
        <p:nvSpPr>
          <p:cNvPr id="39939" name="Rectangle 2"/>
          <p:cNvSpPr>
            <a:spLocks noChangeArrowheads="1"/>
          </p:cNvSpPr>
          <p:nvPr>
            <p:ph type="body" idx="1"/>
          </p:nvPr>
        </p:nvSpPr>
        <p:spPr/>
        <p:txBody>
          <a:bodyPr/>
          <a:lstStyle/>
          <a:p>
            <a:pPr marL="266700" indent="-266700" eaLnBrk="1">
              <a:buFontTx/>
              <a:buChar char="•"/>
            </a:pPr>
            <a:r>
              <a:rPr lang="en-US" altLang="en-US" smtClean="0"/>
              <a:t>The mix of tenants has changed, not only with more service tenants but also more value tenants and re-sellers of goods.</a:t>
            </a:r>
          </a:p>
          <a:p>
            <a:pPr marL="266700" indent="-266700" eaLnBrk="1">
              <a:buFontTx/>
              <a:buChar char="•"/>
            </a:pPr>
            <a:r>
              <a:rPr lang="en-US" altLang="en-US" smtClean="0"/>
              <a:t>E.g. Goodwill, Thrift shops, Consignment Shops.</a:t>
            </a:r>
          </a:p>
        </p:txBody>
      </p:sp>
    </p:spTree>
    <p:extLst>
      <p:ext uri="{BB962C8B-B14F-4D97-AF65-F5344CB8AC3E}">
        <p14:creationId xmlns:p14="http://schemas.microsoft.com/office/powerpoint/2010/main" val="10304122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ph type="title"/>
          </p:nvPr>
        </p:nvSpPr>
        <p:spPr/>
        <p:txBody>
          <a:bodyPr/>
          <a:lstStyle/>
          <a:p>
            <a:pPr eaLnBrk="1"/>
            <a:r>
              <a:rPr lang="en-US" altLang="en-US" smtClean="0"/>
              <a:t>Occupancy Cost</a:t>
            </a:r>
          </a:p>
        </p:txBody>
      </p:sp>
      <p:sp>
        <p:nvSpPr>
          <p:cNvPr id="40963" name="Rectangle 2"/>
          <p:cNvSpPr>
            <a:spLocks noChangeArrowheads="1"/>
          </p:cNvSpPr>
          <p:nvPr>
            <p:ph type="body" idx="1"/>
          </p:nvPr>
        </p:nvSpPr>
        <p:spPr/>
        <p:txBody>
          <a:bodyPr/>
          <a:lstStyle/>
          <a:p>
            <a:pPr marL="266700" indent="-266700" eaLnBrk="1">
              <a:buFontTx/>
              <a:buChar char="•"/>
            </a:pPr>
            <a:r>
              <a:rPr lang="en-US" altLang="en-US" smtClean="0"/>
              <a:t>Occupancy costs may include base rents, CAM or common area maintenance, pass thru expenses like property taxes, insurance and utilities, and misc fees for marketing as well as percentage rent on some tenants.</a:t>
            </a:r>
          </a:p>
        </p:txBody>
      </p:sp>
    </p:spTree>
    <p:extLst>
      <p:ext uri="{BB962C8B-B14F-4D97-AF65-F5344CB8AC3E}">
        <p14:creationId xmlns:p14="http://schemas.microsoft.com/office/powerpoint/2010/main" val="10817462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ph type="title"/>
          </p:nvPr>
        </p:nvSpPr>
        <p:spPr/>
        <p:txBody>
          <a:bodyPr/>
          <a:lstStyle/>
          <a:p>
            <a:pPr eaLnBrk="1"/>
            <a:r>
              <a:rPr lang="en-US" altLang="en-US" smtClean="0"/>
              <a:t>Maximizing Potential Rent</a:t>
            </a:r>
          </a:p>
        </p:txBody>
      </p:sp>
      <p:sp>
        <p:nvSpPr>
          <p:cNvPr id="29699" name="Rectangle 2"/>
          <p:cNvSpPr>
            <a:spLocks noChangeArrowheads="1"/>
          </p:cNvSpPr>
          <p:nvPr>
            <p:ph type="body" idx="1"/>
          </p:nvPr>
        </p:nvSpPr>
        <p:spPr/>
        <p:txBody>
          <a:bodyPr/>
          <a:lstStyle/>
          <a:p>
            <a:pPr marL="266700" indent="-266700" eaLnBrk="1">
              <a:buFontTx/>
              <a:buChar char="•"/>
            </a:pPr>
            <a:r>
              <a:rPr lang="en-US" altLang="en-US" smtClean="0"/>
              <a:t>Feasible rents tends to be equal to approximately the following formula:</a:t>
            </a:r>
          </a:p>
          <a:p>
            <a:pPr marL="266700" indent="-266700" eaLnBrk="1">
              <a:buFontTx/>
              <a:buChar char="•"/>
            </a:pPr>
            <a:r>
              <a:rPr lang="en-US" altLang="en-US" smtClean="0"/>
              <a:t>Sales per square foot times the profit margin of the merchant type times 1%.</a:t>
            </a:r>
          </a:p>
          <a:p>
            <a:pPr marL="266700" indent="-266700" eaLnBrk="1">
              <a:buFontTx/>
              <a:buChar char="•"/>
            </a:pPr>
            <a:r>
              <a:rPr lang="en-US" altLang="en-US" smtClean="0"/>
              <a:t>For example:</a:t>
            </a:r>
          </a:p>
        </p:txBody>
      </p:sp>
    </p:spTree>
    <p:extLst>
      <p:ext uri="{BB962C8B-B14F-4D97-AF65-F5344CB8AC3E}">
        <p14:creationId xmlns:p14="http://schemas.microsoft.com/office/powerpoint/2010/main" val="21280366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ph type="body" idx="1"/>
          </p:nvPr>
        </p:nvSpPr>
        <p:spPr/>
        <p:txBody>
          <a:bodyPr/>
          <a:lstStyle/>
          <a:p>
            <a:pPr marL="266700" indent="-266700" eaLnBrk="1">
              <a:buFontTx/>
              <a:buChar char="•"/>
            </a:pPr>
            <a:r>
              <a:rPr lang="en-US" altLang="en-US" smtClean="0"/>
              <a:t>Costco's margin = 10%, thus feasible rent is about 1% of sales.</a:t>
            </a:r>
          </a:p>
          <a:p>
            <a:pPr marL="266700" indent="-266700" eaLnBrk="1">
              <a:buFontTx/>
              <a:buChar char="•"/>
            </a:pPr>
            <a:r>
              <a:rPr lang="en-US" altLang="en-US" smtClean="0"/>
              <a:t>Kroger's margin = 21%, thus feasible rent is about 2.1% of sales.</a:t>
            </a:r>
          </a:p>
          <a:p>
            <a:pPr marL="266700" indent="-266700" eaLnBrk="1">
              <a:buFontTx/>
              <a:buChar char="•"/>
            </a:pPr>
            <a:r>
              <a:rPr lang="en-US" altLang="en-US" smtClean="0"/>
              <a:t>Starbuck's margin = 49%, thus feasible rent is about 5% of sales.</a:t>
            </a:r>
          </a:p>
        </p:txBody>
      </p:sp>
    </p:spTree>
    <p:extLst>
      <p:ext uri="{BB962C8B-B14F-4D97-AF65-F5344CB8AC3E}">
        <p14:creationId xmlns:p14="http://schemas.microsoft.com/office/powerpoint/2010/main" val="12949046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500"/>
                                        <p:tgtEl>
                                          <p:spTgt spid="30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fade">
                                      <p:cBhvr>
                                        <p:cTn id="17" dur="5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ph type="title"/>
          </p:nvPr>
        </p:nvSpPr>
        <p:spPr>
          <a:xfrm>
            <a:off x="228600" y="228600"/>
            <a:ext cx="7358063" cy="839788"/>
          </a:xfrm>
        </p:spPr>
        <p:txBody>
          <a:bodyPr/>
          <a:lstStyle/>
          <a:p>
            <a:pPr eaLnBrk="1"/>
            <a:r>
              <a:rPr lang="en-US" altLang="en-US" sz="3600" smtClean="0"/>
              <a:t>Rent is thus a function of</a:t>
            </a:r>
          </a:p>
        </p:txBody>
      </p:sp>
      <p:sp>
        <p:nvSpPr>
          <p:cNvPr id="31747" name="Rectangle 2"/>
          <p:cNvSpPr>
            <a:spLocks noChangeArrowheads="1"/>
          </p:cNvSpPr>
          <p:nvPr>
            <p:ph type="body" idx="1"/>
          </p:nvPr>
        </p:nvSpPr>
        <p:spPr/>
        <p:txBody>
          <a:bodyPr>
            <a:normAutofit fontScale="92500" lnSpcReduction="20000"/>
          </a:bodyPr>
          <a:lstStyle/>
          <a:p>
            <a:pPr marL="266700" indent="-266700" eaLnBrk="1">
              <a:buFontTx/>
              <a:buChar char="•"/>
            </a:pPr>
            <a:r>
              <a:rPr lang="en-US" altLang="en-US" smtClean="0"/>
              <a:t>Expected sales</a:t>
            </a:r>
          </a:p>
          <a:p>
            <a:pPr marL="266700" indent="-266700" eaLnBrk="1">
              <a:buFontTx/>
              <a:buChar char="•"/>
            </a:pPr>
            <a:r>
              <a:rPr lang="en-US" altLang="en-US" smtClean="0"/>
              <a:t>Profit margin</a:t>
            </a:r>
          </a:p>
          <a:p>
            <a:pPr marL="266700" indent="-266700" eaLnBrk="1">
              <a:buFontTx/>
              <a:buChar char="•"/>
            </a:pPr>
            <a:r>
              <a:rPr lang="en-US" altLang="en-US" smtClean="0"/>
              <a:t>Drawing power and importance to the center in generating sales for other tenants</a:t>
            </a:r>
          </a:p>
          <a:p>
            <a:pPr marL="266700" indent="-266700" eaLnBrk="1">
              <a:buFontTx/>
              <a:buChar char="•"/>
            </a:pPr>
            <a:r>
              <a:rPr lang="en-US" altLang="en-US" smtClean="0"/>
              <a:t>Number of retail centers the landlord has that the tenant wants to be in, based on existing tenants and market socio-economic factors.  (Landlord power)</a:t>
            </a:r>
          </a:p>
          <a:p>
            <a:pPr marL="266700" indent="-266700" eaLnBrk="1">
              <a:buFontTx/>
              <a:buChar char="•"/>
            </a:pPr>
            <a:r>
              <a:rPr lang="en-US" altLang="en-US" smtClean="0"/>
              <a:t>Number of centers that the tenant currently has or could have in existing centers of the landlord. (Tenant power)</a:t>
            </a:r>
          </a:p>
        </p:txBody>
      </p:sp>
    </p:spTree>
    <p:extLst>
      <p:ext uri="{BB962C8B-B14F-4D97-AF65-F5344CB8AC3E}">
        <p14:creationId xmlns:p14="http://schemas.microsoft.com/office/powerpoint/2010/main" val="21169593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ph type="title"/>
          </p:nvPr>
        </p:nvSpPr>
        <p:spPr>
          <a:xfrm>
            <a:off x="893763" y="179388"/>
            <a:ext cx="7358062" cy="892175"/>
          </a:xfrm>
        </p:spPr>
        <p:txBody>
          <a:bodyPr/>
          <a:lstStyle/>
          <a:p>
            <a:pPr eaLnBrk="1"/>
            <a:r>
              <a:rPr lang="en-US" altLang="en-US" smtClean="0"/>
              <a:t>Property Types</a:t>
            </a:r>
          </a:p>
        </p:txBody>
      </p:sp>
      <p:sp>
        <p:nvSpPr>
          <p:cNvPr id="26627" name="Rectangle 2"/>
          <p:cNvSpPr>
            <a:spLocks noChangeArrowheads="1"/>
          </p:cNvSpPr>
          <p:nvPr>
            <p:ph type="body" idx="1"/>
          </p:nvPr>
        </p:nvSpPr>
        <p:spPr>
          <a:xfrm>
            <a:off x="893763" y="1928813"/>
            <a:ext cx="7358062" cy="4035425"/>
          </a:xfrm>
        </p:spPr>
        <p:txBody>
          <a:bodyPr>
            <a:normAutofit fontScale="92500" lnSpcReduction="10000"/>
          </a:bodyPr>
          <a:lstStyle/>
          <a:p>
            <a:pPr marL="266700" indent="-266700" eaLnBrk="1">
              <a:buFontTx/>
              <a:buChar char="•"/>
            </a:pPr>
            <a:r>
              <a:rPr lang="en-US" altLang="en-US" smtClean="0"/>
              <a:t>Strip Center (Convenience)</a:t>
            </a:r>
          </a:p>
          <a:p>
            <a:pPr marL="266700" indent="-266700" eaLnBrk="1">
              <a:buFontTx/>
              <a:buChar char="•"/>
            </a:pPr>
            <a:r>
              <a:rPr lang="en-US" altLang="en-US" smtClean="0"/>
              <a:t>Neighborhood or Community Center</a:t>
            </a:r>
          </a:p>
          <a:p>
            <a:pPr marL="266700" indent="-266700" eaLnBrk="1">
              <a:buFontTx/>
              <a:buChar char="•"/>
            </a:pPr>
            <a:r>
              <a:rPr lang="en-US" altLang="en-US" smtClean="0"/>
              <a:t>Lifestyle Center (open)</a:t>
            </a:r>
          </a:p>
          <a:p>
            <a:pPr marL="266700" indent="-266700" eaLnBrk="1">
              <a:buFontTx/>
              <a:buChar char="•"/>
            </a:pPr>
            <a:r>
              <a:rPr lang="en-US" altLang="en-US" smtClean="0"/>
              <a:t>Power Center (Big Box Mall with Category Killers)</a:t>
            </a:r>
          </a:p>
          <a:p>
            <a:pPr marL="266700" indent="-266700" eaLnBrk="1">
              <a:buFontTx/>
              <a:buChar char="•"/>
            </a:pPr>
            <a:r>
              <a:rPr lang="en-US" altLang="en-US" smtClean="0"/>
              <a:t>Regional Mall (often closed)</a:t>
            </a:r>
          </a:p>
          <a:p>
            <a:pPr marL="266700" indent="-266700" eaLnBrk="1">
              <a:buFontTx/>
              <a:buChar char="•"/>
            </a:pPr>
            <a:r>
              <a:rPr lang="en-US" altLang="en-US" smtClean="0"/>
              <a:t>Super Regional Mall ( often closed )</a:t>
            </a:r>
          </a:p>
          <a:p>
            <a:pPr marL="266700" indent="-266700" eaLnBrk="1">
              <a:buFontTx/>
              <a:buChar char="•"/>
            </a:pPr>
            <a:r>
              <a:rPr lang="en-US" altLang="en-US" smtClean="0"/>
              <a:t>Outlet Center</a:t>
            </a:r>
          </a:p>
        </p:txBody>
      </p:sp>
    </p:spTree>
    <p:extLst>
      <p:ext uri="{BB962C8B-B14F-4D97-AF65-F5344CB8AC3E}">
        <p14:creationId xmlns:p14="http://schemas.microsoft.com/office/powerpoint/2010/main" val="311423000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93763" y="179388"/>
            <a:ext cx="7358062" cy="838200"/>
          </a:xfrm>
        </p:spPr>
        <p:txBody>
          <a:bodyPr/>
          <a:lstStyle/>
          <a:p>
            <a:pPr eaLnBrk="1"/>
            <a:r>
              <a:rPr lang="en-US" altLang="en-US" smtClean="0"/>
              <a:t>Overage Rent</a:t>
            </a:r>
          </a:p>
        </p:txBody>
      </p:sp>
      <p:sp>
        <p:nvSpPr>
          <p:cNvPr id="32771" name="Content Placeholder 2"/>
          <p:cNvSpPr>
            <a:spLocks noGrp="1"/>
          </p:cNvSpPr>
          <p:nvPr>
            <p:ph idx="1"/>
          </p:nvPr>
        </p:nvSpPr>
        <p:spPr/>
        <p:txBody>
          <a:bodyPr/>
          <a:lstStyle/>
          <a:p>
            <a:pPr marL="0" indent="0" eaLnBrk="1"/>
            <a:r>
              <a:rPr lang="en-US" altLang="en-US" smtClean="0"/>
              <a:t>Base rent</a:t>
            </a:r>
          </a:p>
          <a:p>
            <a:pPr marL="0" indent="0" eaLnBrk="1"/>
            <a:r>
              <a:rPr lang="en-US" altLang="en-US" sz="2800" smtClean="0"/>
              <a:t>Overage is based on sales above a break point</a:t>
            </a:r>
          </a:p>
          <a:p>
            <a:pPr marL="0" indent="0" eaLnBrk="1"/>
            <a:r>
              <a:rPr lang="en-US" altLang="en-US" sz="2800" smtClean="0"/>
              <a:t>Also called percentage rent and it could apply to all sales or only some as defined</a:t>
            </a:r>
          </a:p>
          <a:p>
            <a:pPr marL="0" indent="0" eaLnBrk="1"/>
            <a:r>
              <a:rPr lang="en-US" altLang="en-US" sz="2800" smtClean="0"/>
              <a:t>Example:  Base = $25 and overage is 1% of all sales over $250 a year.</a:t>
            </a:r>
          </a:p>
          <a:p>
            <a:pPr marL="0" indent="0" eaLnBrk="1"/>
            <a:r>
              <a:rPr lang="en-US" altLang="en-US" sz="2800" smtClean="0"/>
              <a:t>Overage rent runs 5% to 10% of NOI in some super regional malls but is rare for anchors and rare for smaller centers and Mom and Pop stores.</a:t>
            </a:r>
          </a:p>
        </p:txBody>
      </p:sp>
    </p:spTree>
    <p:extLst>
      <p:ext uri="{BB962C8B-B14F-4D97-AF65-F5344CB8AC3E}">
        <p14:creationId xmlns:p14="http://schemas.microsoft.com/office/powerpoint/2010/main" val="1284195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063038"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218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eaLnBrk="1"/>
            <a:r>
              <a:rPr lang="en-US" altLang="en-US" sz="3600" smtClean="0"/>
              <a:t>Retail demand is concentrated just like supply</a:t>
            </a:r>
          </a:p>
        </p:txBody>
      </p:sp>
      <p:sp>
        <p:nvSpPr>
          <p:cNvPr id="34819" name="Content Placeholder 2"/>
          <p:cNvSpPr>
            <a:spLocks noGrp="1"/>
          </p:cNvSpPr>
          <p:nvPr>
            <p:ph idx="1"/>
          </p:nvPr>
        </p:nvSpPr>
        <p:spPr/>
        <p:txBody>
          <a:bodyPr/>
          <a:lstStyle/>
          <a:p>
            <a:pPr marL="0" indent="0" eaLnBrk="1"/>
            <a:r>
              <a:rPr lang="en-US" altLang="en-US" smtClean="0"/>
              <a:t>Top 100 retailers have 65% of the space</a:t>
            </a:r>
          </a:p>
          <a:p>
            <a:pPr marL="0" indent="0" eaLnBrk="1"/>
            <a:r>
              <a:rPr lang="en-US" altLang="en-US" smtClean="0"/>
              <a:t>Top 500 retailers have 85% of the space</a:t>
            </a:r>
          </a:p>
          <a:p>
            <a:pPr marL="0" indent="0" eaLnBrk="1"/>
            <a:r>
              <a:rPr lang="en-US" altLang="en-US" smtClean="0"/>
              <a:t>Top 1000 retailers have 90% of the space</a:t>
            </a:r>
          </a:p>
          <a:p>
            <a:pPr marL="0" indent="0" eaLnBrk="1"/>
            <a:r>
              <a:rPr lang="en-US" altLang="en-US" smtClean="0"/>
              <a:t>Top 3500 retailers have 95% of the space</a:t>
            </a:r>
          </a:p>
        </p:txBody>
      </p:sp>
    </p:spTree>
    <p:extLst>
      <p:ext uri="{BB962C8B-B14F-4D97-AF65-F5344CB8AC3E}">
        <p14:creationId xmlns:p14="http://schemas.microsoft.com/office/powerpoint/2010/main" val="2353105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a:defRPr/>
            </a:pPr>
            <a:r>
              <a:rPr lang="en-US" sz="3797"/>
              <a:t>Public Retail Player Examples</a:t>
            </a:r>
          </a:p>
        </p:txBody>
      </p:sp>
      <p:sp>
        <p:nvSpPr>
          <p:cNvPr id="80899" name="Content Placeholder 2"/>
          <p:cNvSpPr>
            <a:spLocks noGrp="1"/>
          </p:cNvSpPr>
          <p:nvPr>
            <p:ph sz="half" idx="1"/>
          </p:nvPr>
        </p:nvSpPr>
        <p:spPr>
          <a:xfrm>
            <a:off x="533400" y="1428750"/>
            <a:ext cx="3625850" cy="4017963"/>
          </a:xfrm>
        </p:spPr>
        <p:txBody>
          <a:bodyPr/>
          <a:lstStyle/>
          <a:p>
            <a:pPr marL="0" indent="0" eaLnBrk="1">
              <a:buNone/>
              <a:defRPr/>
            </a:pPr>
            <a:r>
              <a:rPr lang="en-US" dirty="0" smtClean="0"/>
              <a:t>Retailers</a:t>
            </a:r>
          </a:p>
          <a:p>
            <a:pPr marL="0" indent="0" eaLnBrk="1">
              <a:defRPr/>
            </a:pPr>
            <a:r>
              <a:rPr lang="en-US" dirty="0" smtClean="0"/>
              <a:t>	M</a:t>
            </a:r>
          </a:p>
          <a:p>
            <a:pPr marL="0" indent="0" eaLnBrk="1">
              <a:defRPr/>
            </a:pPr>
            <a:r>
              <a:rPr lang="en-US" dirty="0" smtClean="0"/>
              <a:t>	TGT</a:t>
            </a:r>
          </a:p>
          <a:p>
            <a:pPr marL="0" indent="0" eaLnBrk="1">
              <a:defRPr/>
            </a:pPr>
            <a:r>
              <a:rPr lang="en-US" dirty="0" smtClean="0"/>
              <a:t>	HD</a:t>
            </a:r>
          </a:p>
          <a:p>
            <a:pPr marL="0" indent="0" eaLnBrk="1">
              <a:defRPr/>
            </a:pPr>
            <a:r>
              <a:rPr lang="en-US" dirty="0" smtClean="0"/>
              <a:t>	LTD</a:t>
            </a:r>
          </a:p>
          <a:p>
            <a:pPr marL="0" indent="0" eaLnBrk="1">
              <a:defRPr/>
            </a:pPr>
            <a:r>
              <a:rPr lang="en-US" dirty="0" smtClean="0"/>
              <a:t>	KR</a:t>
            </a:r>
          </a:p>
          <a:p>
            <a:pPr marL="0" indent="0" eaLnBrk="1">
              <a:defRPr/>
            </a:pPr>
            <a:r>
              <a:rPr lang="en-US" dirty="0" smtClean="0"/>
              <a:t>	WMT</a:t>
            </a:r>
          </a:p>
          <a:p>
            <a:pPr marL="0" indent="0" eaLnBrk="1">
              <a:defRPr/>
            </a:pPr>
            <a:endParaRPr lang="en-US" sz="984" dirty="0"/>
          </a:p>
        </p:txBody>
      </p:sp>
      <p:sp>
        <p:nvSpPr>
          <p:cNvPr id="48132" name="Content Placeholder 3"/>
          <p:cNvSpPr>
            <a:spLocks noGrp="1"/>
          </p:cNvSpPr>
          <p:nvPr>
            <p:ph sz="half" idx="2"/>
          </p:nvPr>
        </p:nvSpPr>
        <p:spPr/>
        <p:txBody>
          <a:bodyPr/>
          <a:lstStyle/>
          <a:p>
            <a:pPr marL="0" indent="0" eaLnBrk="1">
              <a:buNone/>
            </a:pPr>
            <a:r>
              <a:rPr lang="en-US" altLang="en-US" dirty="0" smtClean="0"/>
              <a:t>REITS</a:t>
            </a:r>
          </a:p>
          <a:p>
            <a:pPr marL="0" indent="0" eaLnBrk="1"/>
            <a:r>
              <a:rPr lang="en-US" altLang="en-US" dirty="0" smtClean="0"/>
              <a:t>	SPG</a:t>
            </a:r>
          </a:p>
          <a:p>
            <a:pPr marL="0" indent="0" eaLnBrk="1"/>
            <a:r>
              <a:rPr lang="en-US" altLang="en-US" dirty="0" smtClean="0"/>
              <a:t>	DDR</a:t>
            </a:r>
          </a:p>
          <a:p>
            <a:pPr marL="0" indent="0" eaLnBrk="1"/>
            <a:r>
              <a:rPr lang="en-US" altLang="en-US" dirty="0" smtClean="0"/>
              <a:t>	REG	</a:t>
            </a:r>
          </a:p>
          <a:p>
            <a:pPr marL="0" indent="0" eaLnBrk="1"/>
            <a:r>
              <a:rPr lang="en-US" altLang="en-US" dirty="0" smtClean="0"/>
              <a:t>	NNN</a:t>
            </a:r>
          </a:p>
          <a:p>
            <a:pPr marL="0" indent="0" eaLnBrk="1"/>
            <a:endParaRPr lang="en-US" altLang="en-US" dirty="0" smtClean="0"/>
          </a:p>
        </p:txBody>
      </p:sp>
    </p:spTree>
    <p:extLst>
      <p:ext uri="{BB962C8B-B14F-4D97-AF65-F5344CB8AC3E}">
        <p14:creationId xmlns:p14="http://schemas.microsoft.com/office/powerpoint/2010/main" val="3387598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229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523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280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638800"/>
          </a:xfrm>
        </p:spPr>
      </p:pic>
    </p:spTree>
    <p:extLst>
      <p:ext uri="{BB962C8B-B14F-4D97-AF65-F5344CB8AC3E}">
        <p14:creationId xmlns:p14="http://schemas.microsoft.com/office/powerpoint/2010/main" val="3588169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a:xfrm>
            <a:off x="609600" y="228600"/>
            <a:ext cx="7620000" cy="1038225"/>
          </a:xfrm>
        </p:spPr>
        <p:txBody>
          <a:bodyPr>
            <a:normAutofit fontScale="90000"/>
          </a:bodyPr>
          <a:lstStyle/>
          <a:p>
            <a:pPr eaLnBrk="1"/>
            <a:r>
              <a:rPr lang="en-US" altLang="en-US" sz="3600" smtClean="0"/>
              <a:t>How should landlords deal with</a:t>
            </a:r>
            <a:br>
              <a:rPr lang="en-US" altLang="en-US" sz="3600" smtClean="0"/>
            </a:br>
            <a:r>
              <a:rPr lang="en-US" altLang="en-US" sz="3600" smtClean="0"/>
              <a:t> e-commerce?</a:t>
            </a:r>
          </a:p>
        </p:txBody>
      </p:sp>
      <p:sp>
        <p:nvSpPr>
          <p:cNvPr id="52227" name="Content Placeholder 5"/>
          <p:cNvSpPr>
            <a:spLocks noGrp="1"/>
          </p:cNvSpPr>
          <p:nvPr>
            <p:ph idx="1"/>
          </p:nvPr>
        </p:nvSpPr>
        <p:spPr/>
        <p:txBody>
          <a:bodyPr/>
          <a:lstStyle/>
          <a:p>
            <a:pPr marL="0" indent="0" eaLnBrk="1"/>
            <a:r>
              <a:rPr lang="en-US" altLang="en-US" smtClean="0"/>
              <a:t>What will affect the ability to collect rent in the future?</a:t>
            </a:r>
          </a:p>
        </p:txBody>
      </p:sp>
    </p:spTree>
    <p:extLst>
      <p:ext uri="{BB962C8B-B14F-4D97-AF65-F5344CB8AC3E}">
        <p14:creationId xmlns:p14="http://schemas.microsoft.com/office/powerpoint/2010/main" val="3862871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altLang="en-US" sz="3600" dirty="0" smtClean="0"/>
              <a:t>Will </a:t>
            </a:r>
            <a:r>
              <a:rPr lang="en-US" altLang="en-US" sz="3600" dirty="0" smtClean="0"/>
              <a:t>total retail </a:t>
            </a:r>
            <a:r>
              <a:rPr lang="en-US" altLang="en-US" sz="3600" dirty="0" err="1" smtClean="0"/>
              <a:t>sq</a:t>
            </a:r>
            <a:r>
              <a:rPr lang="en-US" altLang="en-US" sz="3600" dirty="0" smtClean="0"/>
              <a:t> </a:t>
            </a:r>
            <a:r>
              <a:rPr lang="en-US" altLang="en-US" sz="3600" dirty="0" err="1" smtClean="0"/>
              <a:t>ft</a:t>
            </a:r>
            <a:r>
              <a:rPr lang="en-US" altLang="en-US" sz="3600" dirty="0" smtClean="0"/>
              <a:t> continue to </a:t>
            </a:r>
            <a:r>
              <a:rPr lang="en-US" altLang="en-US" sz="3600" dirty="0" smtClean="0"/>
              <a:t>grow or shrink</a:t>
            </a:r>
            <a:r>
              <a:rPr lang="en-US" altLang="en-US" sz="3600" dirty="0" smtClean="0"/>
              <a:t>?</a:t>
            </a:r>
          </a:p>
        </p:txBody>
      </p:sp>
      <p:sp>
        <p:nvSpPr>
          <p:cNvPr id="53251" name="Content Placeholder 2"/>
          <p:cNvSpPr>
            <a:spLocks noGrp="1"/>
          </p:cNvSpPr>
          <p:nvPr>
            <p:ph idx="1"/>
          </p:nvPr>
        </p:nvSpPr>
        <p:spPr/>
        <p:txBody>
          <a:bodyPr/>
          <a:lstStyle/>
          <a:p>
            <a:r>
              <a:rPr lang="en-US" altLang="en-US" dirty="0" smtClean="0"/>
              <a:t>Floor plates are shrinking for most tenants.</a:t>
            </a:r>
            <a:endParaRPr lang="en-US" altLang="en-US" dirty="0" smtClean="0"/>
          </a:p>
        </p:txBody>
      </p:sp>
    </p:spTree>
    <p:extLst>
      <p:ext uri="{BB962C8B-B14F-4D97-AF65-F5344CB8AC3E}">
        <p14:creationId xmlns:p14="http://schemas.microsoft.com/office/powerpoint/2010/main" val="623343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Again: what drives retail rents?</a:t>
            </a:r>
          </a:p>
        </p:txBody>
      </p:sp>
      <p:sp>
        <p:nvSpPr>
          <p:cNvPr id="3" name="Content Placeholder 2"/>
          <p:cNvSpPr>
            <a:spLocks noGrp="1"/>
          </p:cNvSpPr>
          <p:nvPr>
            <p:ph idx="1"/>
          </p:nvPr>
        </p:nvSpPr>
        <p:spPr/>
        <p:txBody>
          <a:bodyPr/>
          <a:lstStyle/>
          <a:p>
            <a:pPr>
              <a:defRPr/>
            </a:pPr>
            <a:r>
              <a:rPr lang="en-US" sz="3094" dirty="0"/>
              <a:t>What is the expected sales growth rate</a:t>
            </a:r>
            <a:r>
              <a:rPr lang="en-US" dirty="0" smtClean="0"/>
              <a:t>?</a:t>
            </a:r>
          </a:p>
          <a:p>
            <a:pPr>
              <a:defRPr/>
            </a:pPr>
            <a:r>
              <a:rPr lang="en-US" dirty="0" smtClean="0"/>
              <a:t>A note on leasing: Most leasing is not based on new tenants but stealing existing tenants or landing those with who there are existing relationships.</a:t>
            </a:r>
          </a:p>
        </p:txBody>
      </p:sp>
    </p:spTree>
    <p:extLst>
      <p:ext uri="{BB962C8B-B14F-4D97-AF65-F5344CB8AC3E}">
        <p14:creationId xmlns:p14="http://schemas.microsoft.com/office/powerpoint/2010/main" val="822675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 name="Group 1"/>
          <p:cNvGraphicFramePr>
            <a:graphicFrameLocks noGrp="1"/>
          </p:cNvGraphicFramePr>
          <p:nvPr>
            <p:extLst>
              <p:ext uri="{D42A27DB-BD31-4B8C-83A1-F6EECF244321}">
                <p14:modId xmlns:p14="http://schemas.microsoft.com/office/powerpoint/2010/main" val="503241247"/>
              </p:ext>
            </p:extLst>
          </p:nvPr>
        </p:nvGraphicFramePr>
        <p:xfrm>
          <a:off x="152400" y="152400"/>
          <a:ext cx="8869364" cy="6238877"/>
        </p:xfrm>
        <a:graphic>
          <a:graphicData uri="http://schemas.openxmlformats.org/drawingml/2006/table">
            <a:tbl>
              <a:tblPr/>
              <a:tblGrid>
                <a:gridCol w="2217341"/>
                <a:gridCol w="2217341"/>
                <a:gridCol w="2217341"/>
                <a:gridCol w="2217341"/>
              </a:tblGrid>
              <a:tr h="826974">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0B4EB3"/>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Key Tenants</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0B4EB3"/>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Typical Size</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0B4EB3"/>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Drawing Distance</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0B4EB3"/>
                    </a:solid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Strip</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Convenience</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10k to 30k</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.5 to 1 mile</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Neighborhood</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Grocer, Drugstore</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30k to 120k</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2 to 5 miles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Lifestyle</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Restaurants, Clothes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80k to 250k</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To 10 miles</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Power</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Category killer big boxes</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3 to 6 boxes @ 20k-80k each</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To 15 miles</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Regional</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1 or 2 Department</a:t>
                      </a: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 Stores </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.5 m &lt;1 million </a:t>
                      </a:r>
                      <a:r>
                        <a:rPr kumimoji="0" lang="en-US" sz="1800" b="0" i="0" u="none" strike="noStrike" cap="none" normalizeH="0" baseline="0" dirty="0" err="1" smtClean="0">
                          <a:ln>
                            <a:noFill/>
                          </a:ln>
                          <a:solidFill>
                            <a:schemeClr val="tx1"/>
                          </a:solidFill>
                          <a:effectLst/>
                          <a:latin typeface="Helvetica Light" charset="0"/>
                          <a:ea typeface="Helvetica Light" charset="0"/>
                          <a:cs typeface="Helvetica Light" charset="0"/>
                          <a:sym typeface="Helvetica Light" charset="0"/>
                        </a:rPr>
                        <a:t>sq</a:t>
                      </a:r>
                      <a:r>
                        <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 </a:t>
                      </a:r>
                      <a:r>
                        <a:rPr kumimoji="0" lang="en-US" sz="1800" b="0" i="0" u="none" strike="noStrike" cap="none" normalizeH="0" baseline="0" dirty="0" err="1" smtClean="0">
                          <a:ln>
                            <a:noFill/>
                          </a:ln>
                          <a:solidFill>
                            <a:schemeClr val="tx1"/>
                          </a:solidFill>
                          <a:effectLst/>
                          <a:latin typeface="Helvetica Light" charset="0"/>
                          <a:ea typeface="Helvetica Light" charset="0"/>
                          <a:cs typeface="Helvetica Light" charset="0"/>
                          <a:sym typeface="Helvetica Light" charset="0"/>
                        </a:rPr>
                        <a:t>ft</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To 10 miles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rPr>
                        <a:t>Super Reg</a:t>
                      </a:r>
                      <a:endParaRPr kumimoji="0" lang="en-US" sz="20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2 to 5 Department Stores</a:t>
                      </a: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&gt;1 million sq ft </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To 20 miles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666768">
                        <a:alpha val="29999"/>
                      </a:srgbClr>
                    </a:solidFill>
                  </a:tcPr>
                </a:tc>
              </a:tr>
              <a:tr h="7731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Helvetica Light" charset="0"/>
                          <a:ea typeface="Helvetica Light" charset="0"/>
                          <a:cs typeface="Helvetica Light" charset="0"/>
                          <a:sym typeface="Helvetica Light" charset="0"/>
                        </a:rPr>
                        <a:t>Outlet</a:t>
                      </a:r>
                      <a:endParaRPr kumimoji="0" lang="en-US" sz="2000" b="0" i="0" u="none" strike="noStrike" cap="none" normalizeH="0" baseline="0" dirty="0" smtClean="0">
                        <a:ln>
                          <a:noFill/>
                        </a:ln>
                        <a:solidFill>
                          <a:srgbClr val="FFFFFF"/>
                        </a:solidFill>
                        <a:effectLst/>
                        <a:latin typeface="Helvetica Light" charset="0"/>
                        <a:ea typeface="Helvetica Light" charset="0"/>
                        <a:cs typeface="Helvetica Light" charset="0"/>
                        <a:sym typeface="Helvetica Light" charset="0"/>
                      </a:endParaRPr>
                    </a:p>
                  </a:txBody>
                  <a:tcPr marL="44645" marR="44645" marT="44646" marB="44646"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solidFill>
                      <a:srgbClr val="114E0C"/>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Discount Solo Brands</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rPr>
                        <a:t>&gt;1 million</a:t>
                      </a:r>
                      <a:endParaRPr kumimoji="0" lang="en-US" sz="2000" b="0" i="0" u="none" strike="noStrike" cap="none" normalizeH="0" baseline="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rPr>
                        <a:t>To 50 miles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35717" marR="35717" marT="35717" marB="35717" anchor="ctr" horzOverflow="overflow">
                    <a:lnL w="25400" cap="flat" cmpd="sng" algn="ctr">
                      <a:solidFill>
                        <a:srgbClr val="FFFFFF"/>
                      </a:solidFill>
                      <a:prstDash val="solid"/>
                      <a:miter lim="0"/>
                      <a:headEnd type="none" w="med" len="med"/>
                      <a:tailEnd type="none" w="med" len="med"/>
                    </a:lnL>
                    <a:lnR w="25400" cap="flat" cmpd="sng" algn="ctr">
                      <a:solidFill>
                        <a:srgbClr val="FFFFFF"/>
                      </a:solidFill>
                      <a:prstDash val="solid"/>
                      <a:miter lim="0"/>
                      <a:headEnd type="none" w="med" len="med"/>
                      <a:tailEnd type="none" w="med" len="med"/>
                    </a:lnR>
                    <a:lnT w="25400" cap="flat" cmpd="sng" algn="ctr">
                      <a:solidFill>
                        <a:srgbClr val="FFFFFF"/>
                      </a:solidFill>
                      <a:prstDash val="solid"/>
                      <a:miter lim="0"/>
                      <a:headEnd type="none" w="med" len="med"/>
                      <a:tailEnd type="none" w="med" len="med"/>
                    </a:lnT>
                    <a:lnB w="25400" cap="flat" cmpd="sng" algn="ctr">
                      <a:solidFill>
                        <a:srgbClr val="FFFFFF"/>
                      </a:solidFill>
                      <a:prstDash val="solid"/>
                      <a:miter lim="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9082064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What drives supply?</a:t>
            </a:r>
          </a:p>
        </p:txBody>
      </p:sp>
      <p:sp>
        <p:nvSpPr>
          <p:cNvPr id="55299" name="Content Placeholder 2"/>
          <p:cNvSpPr>
            <a:spLocks noGrp="1"/>
          </p:cNvSpPr>
          <p:nvPr>
            <p:ph idx="1"/>
          </p:nvPr>
        </p:nvSpPr>
        <p:spPr/>
        <p:txBody>
          <a:bodyPr/>
          <a:lstStyle/>
          <a:p>
            <a:r>
              <a:rPr lang="en-US" altLang="en-US" smtClean="0"/>
              <a:t>It should be gaps in the market and seeking out growing markets, but for some retailers we have capital driven supply.</a:t>
            </a:r>
          </a:p>
          <a:p>
            <a:r>
              <a:rPr lang="en-US" altLang="en-US" smtClean="0"/>
              <a:t>They leverage a track record to raise capital via an IPO and we promise to open stores.</a:t>
            </a:r>
          </a:p>
          <a:p>
            <a:r>
              <a:rPr lang="en-US" altLang="en-US" smtClean="0"/>
              <a:t>They are confident that they will beat out the competition and it does not matter if that particular good or service is over supplied.</a:t>
            </a:r>
          </a:p>
          <a:p>
            <a:endParaRPr lang="en-US" altLang="en-US" smtClean="0"/>
          </a:p>
        </p:txBody>
      </p:sp>
    </p:spTree>
    <p:extLst>
      <p:ext uri="{BB962C8B-B14F-4D97-AF65-F5344CB8AC3E}">
        <p14:creationId xmlns:p14="http://schemas.microsoft.com/office/powerpoint/2010/main" val="1675083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PPR’s Demand and Supply Model</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273175"/>
            <a:ext cx="9059863"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782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A look at some specific markets</a:t>
            </a:r>
          </a:p>
        </p:txBody>
      </p:sp>
    </p:spTree>
    <p:extLst>
      <p:ext uri="{BB962C8B-B14F-4D97-AF65-F5344CB8AC3E}">
        <p14:creationId xmlns:p14="http://schemas.microsoft.com/office/powerpoint/2010/main" val="3270798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47638" y="9525"/>
            <a:ext cx="7620000" cy="1038225"/>
          </a:xfrm>
        </p:spPr>
        <p:txBody>
          <a:bodyPr/>
          <a:lstStyle/>
          <a:p>
            <a:r>
              <a:rPr lang="en-US" altLang="en-US" smtClean="0"/>
              <a:t>Hangover From 2012?</a:t>
            </a:r>
          </a:p>
        </p:txBody>
      </p:sp>
      <p:sp>
        <p:nvSpPr>
          <p:cNvPr id="7" name="Text Box 2"/>
          <p:cNvSpPr txBox="1">
            <a:spLocks noChangeArrowheads="1"/>
          </p:cNvSpPr>
          <p:nvPr/>
        </p:nvSpPr>
        <p:spPr bwMode="auto">
          <a:xfrm>
            <a:off x="152400" y="6629400"/>
            <a:ext cx="1665288" cy="165100"/>
          </a:xfrm>
          <a:prstGeom prst="rect">
            <a:avLst/>
          </a:prstGeom>
          <a:noFill/>
          <a:ln w="9525">
            <a:noFill/>
            <a:miter lim="800000"/>
            <a:headEnd/>
            <a:tailEnd/>
          </a:ln>
          <a:effectLst/>
        </p:spPr>
        <p:txBody>
          <a:bodyPr wrap="none" lIns="18288" tIns="18288"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dirty="0" smtClean="0">
                <a:solidFill>
                  <a:schemeClr val="bg1">
                    <a:lumMod val="65000"/>
                  </a:schemeClr>
                </a:solidFill>
                <a:latin typeface="Arial"/>
                <a:cs typeface="Arial"/>
              </a:rPr>
              <a:t>Sources: CoStar Group, SEC Filings, About.com</a:t>
            </a:r>
            <a:endParaRPr lang="en-US" sz="1000" dirty="0">
              <a:solidFill>
                <a:schemeClr val="bg1">
                  <a:lumMod val="65000"/>
                </a:schemeClr>
              </a:solidFill>
              <a:latin typeface="Arial"/>
              <a:cs typeface="Arial"/>
            </a:endParaRPr>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65238"/>
            <a:ext cx="9107487"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TextBox 3"/>
          <p:cNvSpPr txBox="1">
            <a:spLocks noChangeArrowheads="1"/>
          </p:cNvSpPr>
          <p:nvPr/>
        </p:nvSpPr>
        <p:spPr bwMode="auto">
          <a:xfrm>
            <a:off x="4648200" y="3048000"/>
            <a:ext cx="342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r>
              <a:rPr lang="en-US" altLang="en-US" sz="4400"/>
              <a:t>Are these a surprise? </a:t>
            </a:r>
            <a:endParaRPr lang="en-US" altLang="en-US"/>
          </a:p>
        </p:txBody>
      </p:sp>
    </p:spTree>
    <p:extLst>
      <p:ext uri="{BB962C8B-B14F-4D97-AF65-F5344CB8AC3E}">
        <p14:creationId xmlns:p14="http://schemas.microsoft.com/office/powerpoint/2010/main" val="4257162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Not All Retailers Are Retrenching</a:t>
            </a:r>
          </a:p>
        </p:txBody>
      </p:sp>
      <p:sp>
        <p:nvSpPr>
          <p:cNvPr id="7" name="Text Box 2"/>
          <p:cNvSpPr txBox="1">
            <a:spLocks noChangeArrowheads="1"/>
          </p:cNvSpPr>
          <p:nvPr/>
        </p:nvSpPr>
        <p:spPr bwMode="auto">
          <a:xfrm>
            <a:off x="152400" y="6629400"/>
            <a:ext cx="1665288" cy="165100"/>
          </a:xfrm>
          <a:prstGeom prst="rect">
            <a:avLst/>
          </a:prstGeom>
          <a:noFill/>
          <a:ln w="9525">
            <a:noFill/>
            <a:miter lim="800000"/>
            <a:headEnd/>
            <a:tailEnd/>
          </a:ln>
          <a:effectLst/>
        </p:spPr>
        <p:txBody>
          <a:bodyPr wrap="none" lIns="18288" tIns="18288"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dirty="0" smtClean="0">
                <a:solidFill>
                  <a:schemeClr val="bg1">
                    <a:lumMod val="65000"/>
                  </a:schemeClr>
                </a:solidFill>
                <a:latin typeface="Arial"/>
                <a:cs typeface="Arial"/>
              </a:rPr>
              <a:t>Sources: CoStar Group, SEC Filings, About.com, </a:t>
            </a:r>
            <a:r>
              <a:rPr lang="en-US" sz="1000" dirty="0" err="1" smtClean="0">
                <a:solidFill>
                  <a:schemeClr val="bg1">
                    <a:lumMod val="65000"/>
                  </a:schemeClr>
                </a:solidFill>
                <a:latin typeface="Arial"/>
                <a:cs typeface="Arial"/>
              </a:rPr>
              <a:t>ChainLinks</a:t>
            </a:r>
            <a:endParaRPr lang="en-US" sz="1000" dirty="0">
              <a:solidFill>
                <a:schemeClr val="bg1">
                  <a:lumMod val="65000"/>
                </a:schemeClr>
              </a:solidFill>
              <a:latin typeface="Arial"/>
              <a:cs typeface="Arial"/>
            </a:endParaRPr>
          </a:p>
        </p:txBody>
      </p:sp>
      <p:pic>
        <p:nvPicPr>
          <p:cNvPr id="696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252538"/>
            <a:ext cx="9015412"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694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Retailers Getting Smaller</a:t>
            </a:r>
          </a:p>
        </p:txBody>
      </p:sp>
      <p:sp>
        <p:nvSpPr>
          <p:cNvPr id="7" name="Text Box 2"/>
          <p:cNvSpPr txBox="1">
            <a:spLocks noChangeArrowheads="1"/>
          </p:cNvSpPr>
          <p:nvPr/>
        </p:nvSpPr>
        <p:spPr bwMode="auto">
          <a:xfrm>
            <a:off x="152400" y="6629400"/>
            <a:ext cx="1665288" cy="165100"/>
          </a:xfrm>
          <a:prstGeom prst="rect">
            <a:avLst/>
          </a:prstGeom>
          <a:noFill/>
          <a:ln w="9525">
            <a:noFill/>
            <a:miter lim="800000"/>
            <a:headEnd/>
            <a:tailEnd/>
          </a:ln>
          <a:effectLst/>
        </p:spPr>
        <p:txBody>
          <a:bodyPr wrap="none" lIns="18288" tIns="18288"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dirty="0" smtClean="0">
                <a:solidFill>
                  <a:schemeClr val="bg1">
                    <a:lumMod val="65000"/>
                  </a:schemeClr>
                </a:solidFill>
                <a:latin typeface="Arial"/>
                <a:cs typeface="Arial"/>
              </a:rPr>
              <a:t>Sources: CoStar Group, SEC Filings</a:t>
            </a:r>
            <a:endParaRPr lang="en-US" sz="1000" dirty="0">
              <a:solidFill>
                <a:schemeClr val="bg1">
                  <a:lumMod val="65000"/>
                </a:schemeClr>
              </a:solidFill>
              <a:latin typeface="Arial"/>
              <a:cs typeface="Arial"/>
            </a:endParaRPr>
          </a:p>
        </p:txBody>
      </p:sp>
      <p:pic>
        <p:nvPicPr>
          <p:cNvPr id="716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917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1163638"/>
            <a:ext cx="9175750" cy="592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defRPr/>
            </a:pPr>
            <a:r>
              <a:rPr lang="en-US" dirty="0" smtClean="0"/>
              <a:t>Discounters, Drug Stores Going Bigger</a:t>
            </a:r>
            <a:endParaRPr lang="en-US" dirty="0"/>
          </a:p>
        </p:txBody>
      </p:sp>
      <p:sp>
        <p:nvSpPr>
          <p:cNvPr id="7" name="Text Box 2"/>
          <p:cNvSpPr txBox="1">
            <a:spLocks noChangeArrowheads="1"/>
          </p:cNvSpPr>
          <p:nvPr/>
        </p:nvSpPr>
        <p:spPr bwMode="auto">
          <a:xfrm>
            <a:off x="152400" y="6629400"/>
            <a:ext cx="1665288" cy="165100"/>
          </a:xfrm>
          <a:prstGeom prst="rect">
            <a:avLst/>
          </a:prstGeom>
          <a:noFill/>
          <a:ln w="9525">
            <a:noFill/>
            <a:miter lim="800000"/>
            <a:headEnd/>
            <a:tailEnd/>
          </a:ln>
          <a:effectLst/>
        </p:spPr>
        <p:txBody>
          <a:bodyPr wrap="none" lIns="18288" tIns="18288"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dirty="0" smtClean="0">
                <a:solidFill>
                  <a:schemeClr val="bg1">
                    <a:lumMod val="65000"/>
                  </a:schemeClr>
                </a:solidFill>
                <a:latin typeface="Arial"/>
                <a:cs typeface="Arial"/>
              </a:rPr>
              <a:t>Sources: CoStar Group, SEC Filings</a:t>
            </a:r>
            <a:endParaRPr lang="en-US" sz="1000" dirty="0">
              <a:solidFill>
                <a:schemeClr val="bg1">
                  <a:lumMod val="65000"/>
                </a:schemeClr>
              </a:solidFill>
              <a:latin typeface="Arial"/>
              <a:cs typeface="Arial"/>
            </a:endParaRPr>
          </a:p>
        </p:txBody>
      </p:sp>
      <p:grpSp>
        <p:nvGrpSpPr>
          <p:cNvPr id="73733" name="groupSouth"/>
          <p:cNvGrpSpPr>
            <a:grpSpLocks/>
          </p:cNvGrpSpPr>
          <p:nvPr/>
        </p:nvGrpSpPr>
        <p:grpSpPr bwMode="auto">
          <a:xfrm>
            <a:off x="3935413" y="6172200"/>
            <a:ext cx="5800725" cy="271463"/>
            <a:chOff x="0" y="0"/>
            <a:chExt cx="401" cy="40"/>
          </a:xfrm>
        </p:grpSpPr>
        <p:sp>
          <p:nvSpPr>
            <p:cNvPr id="73734" name="Rectangle 7"/>
            <p:cNvSpPr>
              <a:spLocks noChangeArrowheads="1"/>
            </p:cNvSpPr>
            <p:nvPr/>
          </p:nvSpPr>
          <p:spPr bwMode="auto">
            <a:xfrm>
              <a:off x="0" y="8"/>
              <a:ext cx="16" cy="18"/>
            </a:xfrm>
            <a:prstGeom prst="rect">
              <a:avLst/>
            </a:prstGeom>
            <a:solidFill>
              <a:srgbClr val="FF64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a:latin typeface="Calibri" pitchFamily="34" charset="0"/>
              </a:endParaRPr>
            </a:p>
          </p:txBody>
        </p:sp>
        <p:sp>
          <p:nvSpPr>
            <p:cNvPr id="73735" name="Rectangle 8"/>
            <p:cNvSpPr>
              <a:spLocks noChangeArrowheads="1"/>
            </p:cNvSpPr>
            <p:nvPr/>
          </p:nvSpPr>
          <p:spPr bwMode="auto">
            <a:xfrm>
              <a:off x="81" y="11"/>
              <a:ext cx="16" cy="18"/>
            </a:xfrm>
            <a:prstGeom prst="rect">
              <a:avLst/>
            </a:prstGeom>
            <a:solidFill>
              <a:srgbClr val="66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a:latin typeface="Calibri" pitchFamily="34" charset="0"/>
              </a:endParaRPr>
            </a:p>
          </p:txBody>
        </p:sp>
        <p:sp>
          <p:nvSpPr>
            <p:cNvPr id="73736" name="Text Box 6"/>
            <p:cNvSpPr txBox="1">
              <a:spLocks noChangeArrowheads="1"/>
            </p:cNvSpPr>
            <p:nvPr/>
          </p:nvSpPr>
          <p:spPr bwMode="auto">
            <a:xfrm>
              <a:off x="104" y="4"/>
              <a:ext cx="73"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22860" rIns="0" bIns="0"/>
            <a:lstStyle/>
            <a:p>
              <a:r>
                <a:rPr lang="en-US" altLang="en-US" sz="1500">
                  <a:solidFill>
                    <a:srgbClr val="000000"/>
                  </a:solidFill>
                  <a:latin typeface="Arial" pitchFamily="34" charset="0"/>
                  <a:cs typeface="Arial" pitchFamily="34" charset="0"/>
                </a:rPr>
                <a:t>Discounter</a:t>
              </a:r>
            </a:p>
          </p:txBody>
        </p:sp>
        <p:sp>
          <p:nvSpPr>
            <p:cNvPr id="73737" name="Text Box 8"/>
            <p:cNvSpPr txBox="1">
              <a:spLocks noChangeArrowheads="1"/>
            </p:cNvSpPr>
            <p:nvPr/>
          </p:nvSpPr>
          <p:spPr bwMode="auto">
            <a:xfrm>
              <a:off x="26" y="4"/>
              <a:ext cx="40"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22860" rIns="0" bIns="0">
              <a:spAutoFit/>
            </a:bodyPr>
            <a:lstStyle/>
            <a:p>
              <a:r>
                <a:rPr lang="en-US" altLang="en-US" sz="1500">
                  <a:solidFill>
                    <a:srgbClr val="000000"/>
                  </a:solidFill>
                  <a:latin typeface="Arial" pitchFamily="34" charset="0"/>
                  <a:cs typeface="Arial" pitchFamily="34" charset="0"/>
                </a:rPr>
                <a:t>Drug</a:t>
              </a:r>
            </a:p>
          </p:txBody>
        </p:sp>
        <p:sp>
          <p:nvSpPr>
            <p:cNvPr id="73738" name="Rectangle 11"/>
            <p:cNvSpPr>
              <a:spLocks noChangeArrowheads="1"/>
            </p:cNvSpPr>
            <p:nvPr/>
          </p:nvSpPr>
          <p:spPr bwMode="auto">
            <a:xfrm>
              <a:off x="180" y="13"/>
              <a:ext cx="16" cy="1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500">
                <a:latin typeface="Calibri" pitchFamily="34" charset="0"/>
              </a:endParaRPr>
            </a:p>
          </p:txBody>
        </p:sp>
        <p:sp>
          <p:nvSpPr>
            <p:cNvPr id="73739" name="Text Box 10"/>
            <p:cNvSpPr txBox="1">
              <a:spLocks noChangeArrowheads="1"/>
            </p:cNvSpPr>
            <p:nvPr/>
          </p:nvSpPr>
          <p:spPr bwMode="auto">
            <a:xfrm>
              <a:off x="206" y="6"/>
              <a:ext cx="7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22860" rIns="0" bIns="0"/>
            <a:lstStyle/>
            <a:p>
              <a:r>
                <a:rPr lang="en-US" altLang="en-US" sz="1500">
                  <a:solidFill>
                    <a:srgbClr val="000000"/>
                  </a:solidFill>
                  <a:latin typeface="Arial" pitchFamily="34" charset="0"/>
                  <a:cs typeface="Arial" pitchFamily="34" charset="0"/>
                </a:rPr>
                <a:t>General</a:t>
              </a:r>
            </a:p>
          </p:txBody>
        </p:sp>
        <p:sp>
          <p:nvSpPr>
            <p:cNvPr id="73740" name="Text Box 12"/>
            <p:cNvSpPr txBox="1">
              <a:spLocks noChangeArrowheads="1"/>
            </p:cNvSpPr>
            <p:nvPr/>
          </p:nvSpPr>
          <p:spPr bwMode="auto">
            <a:xfrm>
              <a:off x="363" y="0"/>
              <a:ext cx="3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22860" rIns="0" bIns="0"/>
            <a:lstStyle/>
            <a:p>
              <a:endParaRPr lang="en-US" altLang="en-US" sz="15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736505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ph type="title"/>
          </p:nvPr>
        </p:nvSpPr>
        <p:spPr/>
        <p:txBody>
          <a:bodyPr>
            <a:normAutofit fontScale="90000"/>
          </a:bodyPr>
          <a:lstStyle/>
          <a:p>
            <a:pPr eaLnBrk="1"/>
            <a:r>
              <a:rPr lang="en-US" altLang="en-US" sz="4400" smtClean="0"/>
              <a:t>Tenants may be classified by size and drawing power </a:t>
            </a:r>
          </a:p>
        </p:txBody>
      </p:sp>
      <p:sp>
        <p:nvSpPr>
          <p:cNvPr id="28675" name="Rectangle 2"/>
          <p:cNvSpPr>
            <a:spLocks noChangeArrowheads="1"/>
          </p:cNvSpPr>
          <p:nvPr>
            <p:ph type="body" idx="1"/>
          </p:nvPr>
        </p:nvSpPr>
        <p:spPr/>
        <p:txBody>
          <a:bodyPr/>
          <a:lstStyle/>
          <a:p>
            <a:pPr marL="266700" indent="-266700" eaLnBrk="1">
              <a:buFontTx/>
              <a:buChar char="•"/>
            </a:pPr>
            <a:r>
              <a:rPr lang="en-US" altLang="en-US" smtClean="0"/>
              <a:t>Anchors</a:t>
            </a:r>
          </a:p>
          <a:p>
            <a:pPr marL="266700" indent="-266700" eaLnBrk="1">
              <a:buFontTx/>
              <a:buChar char="•"/>
            </a:pPr>
            <a:r>
              <a:rPr lang="en-US" altLang="en-US" smtClean="0"/>
              <a:t>In line tenants or  those that exists only based on the drawing power of the anchors. </a:t>
            </a:r>
          </a:p>
        </p:txBody>
      </p:sp>
    </p:spTree>
    <p:extLst>
      <p:ext uri="{BB962C8B-B14F-4D97-AF65-F5344CB8AC3E}">
        <p14:creationId xmlns:p14="http://schemas.microsoft.com/office/powerpoint/2010/main" val="112430910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228600"/>
            <a:ext cx="7804150" cy="1714500"/>
          </a:xfrm>
        </p:spPr>
        <p:txBody>
          <a:bodyPr/>
          <a:lstStyle/>
          <a:p>
            <a:pPr eaLnBrk="1"/>
            <a:r>
              <a:rPr lang="en-US" altLang="en-US" smtClean="0"/>
              <a:t>Trade Areas for Centers are a function of:</a:t>
            </a:r>
          </a:p>
        </p:txBody>
      </p:sp>
      <p:sp>
        <p:nvSpPr>
          <p:cNvPr id="29699" name="Content Placeholder 2"/>
          <p:cNvSpPr>
            <a:spLocks noGrp="1"/>
          </p:cNvSpPr>
          <p:nvPr>
            <p:ph idx="1"/>
          </p:nvPr>
        </p:nvSpPr>
        <p:spPr>
          <a:xfrm>
            <a:off x="457200" y="1600200"/>
            <a:ext cx="8686800" cy="4525963"/>
          </a:xfrm>
        </p:spPr>
        <p:txBody>
          <a:bodyPr lIns="64294" tIns="32147" rIns="64294" bIns="32147"/>
          <a:lstStyle/>
          <a:p>
            <a:pPr marL="0" indent="0" eaLnBrk="1"/>
            <a:endParaRPr lang="en-US" altLang="en-US" smtClean="0"/>
          </a:p>
          <a:p>
            <a:pPr marL="0" indent="0" eaLnBrk="1"/>
            <a:r>
              <a:rPr lang="en-US" altLang="en-US" smtClean="0"/>
              <a:t>Anchor merchant trade areas and nearest competitors</a:t>
            </a:r>
          </a:p>
          <a:p>
            <a:pPr marL="0" indent="0" eaLnBrk="1"/>
            <a:r>
              <a:rPr lang="en-US" altLang="en-US" smtClean="0"/>
              <a:t>The mix of tenants: Agglomeration effects (combined market drawing power)</a:t>
            </a:r>
          </a:p>
          <a:p>
            <a:pPr marL="0" indent="0" eaLnBrk="1"/>
            <a:r>
              <a:rPr lang="en-US" altLang="en-US" smtClean="0"/>
              <a:t>Density of population</a:t>
            </a:r>
          </a:p>
          <a:p>
            <a:pPr marL="0" indent="0" eaLnBrk="1"/>
            <a:r>
              <a:rPr lang="en-US" altLang="en-US" smtClean="0"/>
              <a:t>Access speed measured in time</a:t>
            </a:r>
          </a:p>
        </p:txBody>
      </p:sp>
    </p:spTree>
    <p:extLst>
      <p:ext uri="{BB962C8B-B14F-4D97-AF65-F5344CB8AC3E}">
        <p14:creationId xmlns:p14="http://schemas.microsoft.com/office/powerpoint/2010/main" val="915964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a:r>
              <a:rPr lang="en-US" altLang="en-US" smtClean="0"/>
              <a:t>Key decisions</a:t>
            </a:r>
          </a:p>
        </p:txBody>
      </p:sp>
      <p:sp>
        <p:nvSpPr>
          <p:cNvPr id="30723" name="Content Placeholder 2"/>
          <p:cNvSpPr>
            <a:spLocks noGrp="1"/>
          </p:cNvSpPr>
          <p:nvPr>
            <p:ph idx="1"/>
          </p:nvPr>
        </p:nvSpPr>
        <p:spPr/>
        <p:txBody>
          <a:bodyPr lIns="64294" tIns="32147" rIns="64294" bIns="32147"/>
          <a:lstStyle/>
          <a:p>
            <a:pPr marL="0" indent="0" eaLnBrk="1"/>
            <a:r>
              <a:rPr lang="en-US" altLang="en-US" smtClean="0"/>
              <a:t>Maximizing drawing power by trading off agglomerative benefits with competitive effects of competing tenants. </a:t>
            </a:r>
          </a:p>
          <a:p>
            <a:pPr marL="0" indent="0" eaLnBrk="1"/>
            <a:r>
              <a:rPr lang="en-US" altLang="en-US" smtClean="0"/>
              <a:t>Note: 8 shoe stores may not all compete, e.g.</a:t>
            </a:r>
          </a:p>
          <a:p>
            <a:pPr marL="0" indent="0" eaLnBrk="1"/>
            <a:r>
              <a:rPr lang="en-US" altLang="en-US" smtClean="0"/>
              <a:t>2 are sporting shoes</a:t>
            </a:r>
          </a:p>
          <a:p>
            <a:pPr marL="0" indent="0" eaLnBrk="1"/>
            <a:r>
              <a:rPr lang="en-US" altLang="en-US" smtClean="0"/>
              <a:t>1 is a walking natural shoe </a:t>
            </a:r>
          </a:p>
          <a:p>
            <a:pPr marL="0" indent="0" eaLnBrk="1"/>
            <a:r>
              <a:rPr lang="en-US" altLang="en-US" smtClean="0"/>
              <a:t>3 are high end women’s shoes</a:t>
            </a:r>
          </a:p>
          <a:p>
            <a:pPr marL="0" indent="0" eaLnBrk="1"/>
            <a:r>
              <a:rPr lang="en-US" altLang="en-US" smtClean="0"/>
              <a:t>2 are kids shoes</a:t>
            </a:r>
          </a:p>
        </p:txBody>
      </p:sp>
    </p:spTree>
    <p:extLst>
      <p:ext uri="{BB962C8B-B14F-4D97-AF65-F5344CB8AC3E}">
        <p14:creationId xmlns:p14="http://schemas.microsoft.com/office/powerpoint/2010/main" val="2166580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a:r>
              <a:rPr lang="en-US" altLang="en-US" sz="3600" smtClean="0"/>
              <a:t>Which types of centers are growing or declining</a:t>
            </a:r>
            <a:r>
              <a:rPr lang="en-US" altLang="en-US" sz="2400" smtClean="0"/>
              <a:t>?</a:t>
            </a:r>
          </a:p>
        </p:txBody>
      </p:sp>
      <p:sp>
        <p:nvSpPr>
          <p:cNvPr id="64515" name="Content Placeholder 2"/>
          <p:cNvSpPr>
            <a:spLocks noGrp="1"/>
          </p:cNvSpPr>
          <p:nvPr>
            <p:ph idx="1"/>
          </p:nvPr>
        </p:nvSpPr>
        <p:spPr>
          <a:xfrm>
            <a:off x="446088" y="1822450"/>
            <a:ext cx="8229600" cy="4524375"/>
          </a:xfrm>
        </p:spPr>
        <p:txBody>
          <a:bodyPr lIns="64294" tIns="32147" rIns="64294" bIns="32147"/>
          <a:lstStyle/>
          <a:p>
            <a:pPr marL="0" indent="0" algn="ctr" eaLnBrk="1">
              <a:defRPr/>
            </a:pPr>
            <a:r>
              <a:rPr lang="en-US" sz="3094"/>
              <a:t>Department Stores Versus Specialty Stores</a:t>
            </a:r>
          </a:p>
          <a:p>
            <a:pPr marL="0" indent="0" algn="ctr" eaLnBrk="1">
              <a:defRPr/>
            </a:pPr>
            <a:r>
              <a:rPr lang="en-US" sz="3094"/>
              <a:t>and </a:t>
            </a:r>
          </a:p>
          <a:p>
            <a:pPr marL="0" indent="0" algn="ctr" eaLnBrk="1">
              <a:defRPr/>
            </a:pPr>
            <a:r>
              <a:rPr lang="en-US" sz="4219"/>
              <a:t>Value versus Quality</a:t>
            </a:r>
          </a:p>
          <a:p>
            <a:pPr marL="0" indent="0" eaLnBrk="1">
              <a:defRPr/>
            </a:pPr>
            <a:endParaRPr lang="en-US" smtClean="0"/>
          </a:p>
        </p:txBody>
      </p:sp>
      <p:pic>
        <p:nvPicPr>
          <p:cNvPr id="31748" name="Picture 2" descr="C:\Documents and Settings\nmiller\Local Settings\Temporary Internet Files\Content.IE5\V95P392X\MC9004486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4446588"/>
            <a:ext cx="34893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4325938"/>
            <a:ext cx="31432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979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9828212"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438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5400"/>
            <a:ext cx="9174162"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365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1245</Words>
  <Application>Microsoft Office PowerPoint</Application>
  <PresentationFormat>On-screen Show (4:3)</PresentationFormat>
  <Paragraphs>211</Paragraphs>
  <Slides>36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Microsoft Excel Chart</vt:lpstr>
      <vt:lpstr>Introduction to Retail Property</vt:lpstr>
      <vt:lpstr>Property Types</vt:lpstr>
      <vt:lpstr>PowerPoint Presentation</vt:lpstr>
      <vt:lpstr>Tenants may be classified by size and drawing power </vt:lpstr>
      <vt:lpstr>Trade Areas for Centers are a function of:</vt:lpstr>
      <vt:lpstr>Key decisions</vt:lpstr>
      <vt:lpstr>Which types of centers are growing or declining?</vt:lpstr>
      <vt:lpstr>PowerPoint Presentation</vt:lpstr>
      <vt:lpstr>PowerPoint Presentation</vt:lpstr>
      <vt:lpstr>US Retail Sales</vt:lpstr>
      <vt:lpstr>What should normal sales growth be?</vt:lpstr>
      <vt:lpstr>E Commerce, Profit Margins and Supply Chain Trends</vt:lpstr>
      <vt:lpstr>Key Trends Continued</vt:lpstr>
      <vt:lpstr>Key Trends Continued: Income disparity </vt:lpstr>
      <vt:lpstr>Key Trends Continued</vt:lpstr>
      <vt:lpstr>Occupancy Cost</vt:lpstr>
      <vt:lpstr>Maximizing Potential Rent</vt:lpstr>
      <vt:lpstr>PowerPoint Presentation</vt:lpstr>
      <vt:lpstr>Rent is thus a function of</vt:lpstr>
      <vt:lpstr>Overage Rent</vt:lpstr>
      <vt:lpstr>PowerPoint Presentation</vt:lpstr>
      <vt:lpstr>Retail demand is concentrated just like supply</vt:lpstr>
      <vt:lpstr>Public Retail Player Examples</vt:lpstr>
      <vt:lpstr>PowerPoint Presentation</vt:lpstr>
      <vt:lpstr>PowerPoint Presentation</vt:lpstr>
      <vt:lpstr>PowerPoint Presentation</vt:lpstr>
      <vt:lpstr>How should landlords deal with  e-commerce?</vt:lpstr>
      <vt:lpstr>Will total retail sq ft continue to grow or shrink?</vt:lpstr>
      <vt:lpstr>Again: what drives retail rents?</vt:lpstr>
      <vt:lpstr>What drives supply?</vt:lpstr>
      <vt:lpstr>PPR’s Demand and Supply Model</vt:lpstr>
      <vt:lpstr>A look at some specific markets</vt:lpstr>
      <vt:lpstr>Hangover From 2012?</vt:lpstr>
      <vt:lpstr>Not All Retailers Are Retrenching</vt:lpstr>
      <vt:lpstr>Retailers Getting Smaller</vt:lpstr>
      <vt:lpstr>Discounters, Drug Stores Going Bigger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Retail Property</dc:title>
  <dc:creator>Norm Miller</dc:creator>
  <cp:lastModifiedBy>Norm Miller</cp:lastModifiedBy>
  <cp:revision>1</cp:revision>
  <dcterms:created xsi:type="dcterms:W3CDTF">2014-05-06T22:20:32Z</dcterms:created>
  <dcterms:modified xsi:type="dcterms:W3CDTF">2014-05-06T22:25:27Z</dcterms:modified>
</cp:coreProperties>
</file>