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91" r:id="rId27"/>
    <p:sldId id="292" r:id="rId28"/>
    <p:sldId id="293" r:id="rId29"/>
    <p:sldId id="294" r:id="rId30"/>
    <p:sldId id="295" r:id="rId31"/>
    <p:sldId id="296" r:id="rId32"/>
    <p:sldId id="297" r:id="rId33"/>
    <p:sldId id="298" r:id="rId34"/>
    <p:sldId id="299" r:id="rId35"/>
    <p:sldId id="301" r:id="rId36"/>
    <p:sldId id="302" r:id="rId37"/>
    <p:sldId id="303" r:id="rId38"/>
    <p:sldId id="305" r:id="rId39"/>
    <p:sldId id="306" r:id="rId40"/>
    <p:sldId id="30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B646B6-5678-456B-981A-19BCDE6EA64E}" type="datetimeFigureOut">
              <a:rPr lang="en-US" smtClean="0"/>
              <a:t>5/6/2014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84605A-D6A8-460B-BE54-F464D2E56067}" type="slidenum">
              <a:rPr lang="en-US" smtClean="0"/>
              <a:t>‹#›</a:t>
            </a:fld>
            <a:endParaRPr lang="en-US"/>
          </a:p>
        </p:txBody>
      </p:sp>
    </p:spTree>
    <p:extLst>
      <p:ext uri="{BB962C8B-B14F-4D97-AF65-F5344CB8AC3E}">
        <p14:creationId xmlns:p14="http://schemas.microsoft.com/office/powerpoint/2010/main" val="3918628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How</a:t>
            </a:r>
            <a:r>
              <a:rPr lang="en-US" altLang="en-US" sz="1800" smtClean="0"/>
              <a:t> many species are on the Endangered Species list?  4,224 as of 2013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eaLnBrk="0" fontAlgn="base" hangingPunct="0">
              <a:spcBef>
                <a:spcPct val="0"/>
              </a:spcBef>
              <a:spcAft>
                <a:spcPct val="0"/>
              </a:spcAft>
              <a:defRPr>
                <a:solidFill>
                  <a:schemeClr val="tx1"/>
                </a:solidFill>
                <a:latin typeface="Corbel" pitchFamily="34" charset="0"/>
              </a:defRPr>
            </a:lvl6pPr>
            <a:lvl7pPr marL="2971800" indent="-228600" eaLnBrk="0" fontAlgn="base" hangingPunct="0">
              <a:spcBef>
                <a:spcPct val="0"/>
              </a:spcBef>
              <a:spcAft>
                <a:spcPct val="0"/>
              </a:spcAft>
              <a:defRPr>
                <a:solidFill>
                  <a:schemeClr val="tx1"/>
                </a:solidFill>
                <a:latin typeface="Corbel" pitchFamily="34" charset="0"/>
              </a:defRPr>
            </a:lvl7pPr>
            <a:lvl8pPr marL="3429000" indent="-228600" eaLnBrk="0" fontAlgn="base" hangingPunct="0">
              <a:spcBef>
                <a:spcPct val="0"/>
              </a:spcBef>
              <a:spcAft>
                <a:spcPct val="0"/>
              </a:spcAft>
              <a:defRPr>
                <a:solidFill>
                  <a:schemeClr val="tx1"/>
                </a:solidFill>
                <a:latin typeface="Corbel" pitchFamily="34" charset="0"/>
              </a:defRPr>
            </a:lvl8pPr>
            <a:lvl9pPr marL="3886200" indent="-228600" eaLnBrk="0" fontAlgn="base" hangingPunct="0">
              <a:spcBef>
                <a:spcPct val="0"/>
              </a:spcBef>
              <a:spcAft>
                <a:spcPct val="0"/>
              </a:spcAft>
              <a:defRPr>
                <a:solidFill>
                  <a:schemeClr val="tx1"/>
                </a:solidFill>
                <a:latin typeface="Corbel" pitchFamily="34" charset="0"/>
              </a:defRPr>
            </a:lvl9pPr>
          </a:lstStyle>
          <a:p>
            <a:fld id="{D4D70B33-7F88-4554-9F80-1EB1120EA43A}" type="slidenum">
              <a:rPr lang="en-US" altLang="en-US">
                <a:latin typeface="Calibri" pitchFamily="34" charset="0"/>
              </a:rPr>
              <a:pPr/>
              <a:t>13</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What is the impact?   Phase 1 inspections, risky to take property you don’t inspect</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eaLnBrk="0" fontAlgn="base" hangingPunct="0">
              <a:spcBef>
                <a:spcPct val="0"/>
              </a:spcBef>
              <a:spcAft>
                <a:spcPct val="0"/>
              </a:spcAft>
              <a:defRPr>
                <a:solidFill>
                  <a:schemeClr val="tx1"/>
                </a:solidFill>
                <a:latin typeface="Corbel" pitchFamily="34" charset="0"/>
              </a:defRPr>
            </a:lvl6pPr>
            <a:lvl7pPr marL="2971800" indent="-228600" eaLnBrk="0" fontAlgn="base" hangingPunct="0">
              <a:spcBef>
                <a:spcPct val="0"/>
              </a:spcBef>
              <a:spcAft>
                <a:spcPct val="0"/>
              </a:spcAft>
              <a:defRPr>
                <a:solidFill>
                  <a:schemeClr val="tx1"/>
                </a:solidFill>
                <a:latin typeface="Corbel" pitchFamily="34" charset="0"/>
              </a:defRPr>
            </a:lvl7pPr>
            <a:lvl8pPr marL="3429000" indent="-228600" eaLnBrk="0" fontAlgn="base" hangingPunct="0">
              <a:spcBef>
                <a:spcPct val="0"/>
              </a:spcBef>
              <a:spcAft>
                <a:spcPct val="0"/>
              </a:spcAft>
              <a:defRPr>
                <a:solidFill>
                  <a:schemeClr val="tx1"/>
                </a:solidFill>
                <a:latin typeface="Corbel" pitchFamily="34" charset="0"/>
              </a:defRPr>
            </a:lvl8pPr>
            <a:lvl9pPr marL="3886200" indent="-228600" eaLnBrk="0" fontAlgn="base" hangingPunct="0">
              <a:spcBef>
                <a:spcPct val="0"/>
              </a:spcBef>
              <a:spcAft>
                <a:spcPct val="0"/>
              </a:spcAft>
              <a:defRPr>
                <a:solidFill>
                  <a:schemeClr val="tx1"/>
                </a:solidFill>
                <a:latin typeface="Corbel" pitchFamily="34" charset="0"/>
              </a:defRPr>
            </a:lvl9pPr>
          </a:lstStyle>
          <a:p>
            <a:fld id="{7BCFEC56-00E6-4E03-BC8C-ED6E26276A2B}" type="slidenum">
              <a:rPr lang="en-US" altLang="en-US">
                <a:latin typeface="Calibri" pitchFamily="34" charset="0"/>
              </a:rPr>
              <a:pPr/>
              <a:t>14</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eaLnBrk="0" fontAlgn="base" hangingPunct="0">
              <a:spcBef>
                <a:spcPct val="0"/>
              </a:spcBef>
              <a:spcAft>
                <a:spcPct val="0"/>
              </a:spcAft>
              <a:defRPr>
                <a:solidFill>
                  <a:schemeClr val="tx1"/>
                </a:solidFill>
                <a:latin typeface="Corbel" pitchFamily="34" charset="0"/>
              </a:defRPr>
            </a:lvl6pPr>
            <a:lvl7pPr marL="2971800" indent="-228600" eaLnBrk="0" fontAlgn="base" hangingPunct="0">
              <a:spcBef>
                <a:spcPct val="0"/>
              </a:spcBef>
              <a:spcAft>
                <a:spcPct val="0"/>
              </a:spcAft>
              <a:defRPr>
                <a:solidFill>
                  <a:schemeClr val="tx1"/>
                </a:solidFill>
                <a:latin typeface="Corbel" pitchFamily="34" charset="0"/>
              </a:defRPr>
            </a:lvl7pPr>
            <a:lvl8pPr marL="3429000" indent="-228600" eaLnBrk="0" fontAlgn="base" hangingPunct="0">
              <a:spcBef>
                <a:spcPct val="0"/>
              </a:spcBef>
              <a:spcAft>
                <a:spcPct val="0"/>
              </a:spcAft>
              <a:defRPr>
                <a:solidFill>
                  <a:schemeClr val="tx1"/>
                </a:solidFill>
                <a:latin typeface="Corbel" pitchFamily="34" charset="0"/>
              </a:defRPr>
            </a:lvl8pPr>
            <a:lvl9pPr marL="3886200" indent="-228600" eaLnBrk="0" fontAlgn="base" hangingPunct="0">
              <a:spcBef>
                <a:spcPct val="0"/>
              </a:spcBef>
              <a:spcAft>
                <a:spcPct val="0"/>
              </a:spcAft>
              <a:defRPr>
                <a:solidFill>
                  <a:schemeClr val="tx1"/>
                </a:solidFill>
                <a:latin typeface="Corbel" pitchFamily="34" charset="0"/>
              </a:defRPr>
            </a:lvl9pPr>
          </a:lstStyle>
          <a:p>
            <a:fld id="{7C3C9C42-F199-4F19-9275-7DCFFA422837}" type="slidenum">
              <a:rPr lang="en-US" altLang="en-US">
                <a:latin typeface="Calibri" pitchFamily="34" charset="0"/>
              </a:rPr>
              <a:pPr/>
              <a:t>19</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E552A1B2-9DA5-4DD7-BE3B-A90C7921BDF6}" type="slidenum">
              <a:rPr lang="en-US" altLang="en-US">
                <a:latin typeface="Arial" charset="0"/>
              </a:rPr>
              <a:pPr>
                <a:spcBef>
                  <a:spcPct val="0"/>
                </a:spcBef>
              </a:pPr>
              <a:t>22</a:t>
            </a:fld>
            <a:endParaRPr lang="en-US" altLang="en-US">
              <a:latin typeface="Arial" charset="0"/>
            </a:endParaRPr>
          </a:p>
        </p:txBody>
      </p:sp>
      <p:sp>
        <p:nvSpPr>
          <p:cNvPr id="4710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1AE8B31-64E5-4522-9D2E-F2494FA5DE7E}" type="slidenum">
              <a:rPr lang="en-US" altLang="en-US">
                <a:latin typeface="Arial" charset="0"/>
              </a:rPr>
              <a:pPr>
                <a:spcBef>
                  <a:spcPct val="0"/>
                </a:spcBef>
              </a:pPr>
              <a:t>23</a:t>
            </a:fld>
            <a:endParaRPr lang="en-US" altLang="en-US">
              <a:latin typeface="Arial" charset="0"/>
            </a:endParaRPr>
          </a:p>
        </p:txBody>
      </p:sp>
      <p:sp>
        <p:nvSpPr>
          <p:cNvPr id="4915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latin typeface="Arial" charset="0"/>
              </a:rPr>
              <a:t>We have a lot of experience working with property owners like you.  Here are some of the ways they find value using our products…</a:t>
            </a:r>
          </a:p>
          <a:p>
            <a:pPr eaLnBrk="1" hangingPunct="1"/>
            <a:endParaRPr lang="en-US" altLang="en-US" smtClean="0">
              <a:latin typeface="Arial" charset="0"/>
            </a:endParaRPr>
          </a:p>
          <a:p>
            <a:pPr eaLnBrk="1" hangingPunct="1"/>
            <a:r>
              <a:rPr lang="en-US" altLang="en-US" smtClean="0">
                <a:latin typeface="Arial" charset="0"/>
              </a:rPr>
              <a:t>(See Word document for sample proof points)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13D03B68-51A3-4472-9766-B68F5FBB2E44}" type="slidenum">
              <a:rPr lang="en-US" altLang="en-US">
                <a:latin typeface="Arial" charset="0"/>
              </a:rPr>
              <a:pPr>
                <a:spcBef>
                  <a:spcPct val="0"/>
                </a:spcBef>
              </a:pPr>
              <a:t>24</a:t>
            </a:fld>
            <a:endParaRPr lang="en-US" altLang="en-US">
              <a:latin typeface="Arial" charset="0"/>
            </a:endParaRPr>
          </a:p>
        </p:txBody>
      </p:sp>
      <p:sp>
        <p:nvSpPr>
          <p:cNvPr id="5120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C8B3F3-8B3E-4A71-956D-2D948CD2BAC9}" type="datetimeFigureOut">
              <a:rPr lang="en-US" smtClean="0"/>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2603249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C8B3F3-8B3E-4A71-956D-2D948CD2BAC9}" type="datetimeFigureOut">
              <a:rPr lang="en-US" smtClean="0"/>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199369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C8B3F3-8B3E-4A71-956D-2D948CD2BAC9}" type="datetimeFigureOut">
              <a:rPr lang="en-US" smtClean="0"/>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3168301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32B5AA7C-D930-44A1-B6FB-6879DCD4711E}" type="slidenum">
              <a:rPr lang="en-US" altLang="en-US"/>
              <a:pPr/>
              <a:t>‹#›</a:t>
            </a:fld>
            <a:endParaRPr lang="en-US" altLang="en-US"/>
          </a:p>
        </p:txBody>
      </p:sp>
    </p:spTree>
    <p:extLst>
      <p:ext uri="{BB962C8B-B14F-4D97-AF65-F5344CB8AC3E}">
        <p14:creationId xmlns:p14="http://schemas.microsoft.com/office/powerpoint/2010/main" val="191187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C8B3F3-8B3E-4A71-956D-2D948CD2BAC9}" type="datetimeFigureOut">
              <a:rPr lang="en-US" smtClean="0"/>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88257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C8B3F3-8B3E-4A71-956D-2D948CD2BAC9}" type="datetimeFigureOut">
              <a:rPr lang="en-US" smtClean="0"/>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10428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C8B3F3-8B3E-4A71-956D-2D948CD2BAC9}" type="datetimeFigureOut">
              <a:rPr lang="en-US" smtClean="0"/>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3591363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C8B3F3-8B3E-4A71-956D-2D948CD2BAC9}" type="datetimeFigureOut">
              <a:rPr lang="en-US" smtClean="0"/>
              <a:t>5/6/2014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106534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C8B3F3-8B3E-4A71-956D-2D948CD2BAC9}" type="datetimeFigureOut">
              <a:rPr lang="en-US" smtClean="0"/>
              <a:t>5/6/2014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202874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8B3F3-8B3E-4A71-956D-2D948CD2BAC9}" type="datetimeFigureOut">
              <a:rPr lang="en-US" smtClean="0"/>
              <a:t>5/6/2014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3921530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C8B3F3-8B3E-4A71-956D-2D948CD2BAC9}" type="datetimeFigureOut">
              <a:rPr lang="en-US" smtClean="0"/>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133477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C8B3F3-8B3E-4A71-956D-2D948CD2BAC9}" type="datetimeFigureOut">
              <a:rPr lang="en-US" smtClean="0"/>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534B2-CD82-4B6D-971C-BBD2B386F9D6}" type="slidenum">
              <a:rPr lang="en-US" smtClean="0"/>
              <a:t>‹#›</a:t>
            </a:fld>
            <a:endParaRPr lang="en-US"/>
          </a:p>
        </p:txBody>
      </p:sp>
    </p:spTree>
    <p:extLst>
      <p:ext uri="{BB962C8B-B14F-4D97-AF65-F5344CB8AC3E}">
        <p14:creationId xmlns:p14="http://schemas.microsoft.com/office/powerpoint/2010/main" val="1857303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C8B3F3-8B3E-4A71-956D-2D948CD2BAC9}" type="datetimeFigureOut">
              <a:rPr lang="en-US" smtClean="0"/>
              <a:t>5/6/2014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534B2-CD82-4B6D-971C-BBD2B386F9D6}" type="slidenum">
              <a:rPr lang="en-US" smtClean="0"/>
              <a:t>‹#›</a:t>
            </a:fld>
            <a:endParaRPr lang="en-US"/>
          </a:p>
        </p:txBody>
      </p:sp>
    </p:spTree>
    <p:extLst>
      <p:ext uri="{BB962C8B-B14F-4D97-AF65-F5344CB8AC3E}">
        <p14:creationId xmlns:p14="http://schemas.microsoft.com/office/powerpoint/2010/main" val="593508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pa.gov/lawsregs/laws/nepa.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epa.gov/air/caa/" TargetMode="External"/><Relationship Id="rId5" Type="http://schemas.openxmlformats.org/officeDocument/2006/relationships/hyperlink" Target="http://www.epa.gov/lawsregs/laws/esa.html" TargetMode="External"/><Relationship Id="rId4" Type="http://schemas.openxmlformats.org/officeDocument/2006/relationships/hyperlink" Target="http://www.epa.gov/lawsregs/laws/cercla.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Real Estate Market Analysis</a:t>
            </a:r>
            <a:endParaRPr lang="en-US" dirty="0"/>
          </a:p>
        </p:txBody>
      </p:sp>
      <p:sp>
        <p:nvSpPr>
          <p:cNvPr id="3" name="Subtitle 2"/>
          <p:cNvSpPr>
            <a:spLocks noGrp="1"/>
          </p:cNvSpPr>
          <p:nvPr>
            <p:ph type="subTitle" idx="1"/>
          </p:nvPr>
        </p:nvSpPr>
        <p:spPr/>
        <p:txBody>
          <a:bodyPr/>
          <a:lstStyle/>
          <a:p>
            <a:r>
              <a:rPr lang="en-US" dirty="0" smtClean="0"/>
              <a:t>By Norm Miller</a:t>
            </a:r>
          </a:p>
          <a:p>
            <a:r>
              <a:rPr lang="en-US" dirty="0" smtClean="0"/>
              <a:t>nmiller@sandiego.edu</a:t>
            </a:r>
            <a:endParaRPr lang="en-US" dirty="0"/>
          </a:p>
        </p:txBody>
      </p:sp>
    </p:spTree>
    <p:extLst>
      <p:ext uri="{BB962C8B-B14F-4D97-AF65-F5344CB8AC3E}">
        <p14:creationId xmlns:p14="http://schemas.microsoft.com/office/powerpoint/2010/main" val="408184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latin typeface="Arial" charset="0"/>
                <a:cs typeface="Arial" charset="0"/>
              </a:rPr>
              <a:t>Regional Example</a:t>
            </a:r>
          </a:p>
        </p:txBody>
      </p:sp>
      <p:sp>
        <p:nvSpPr>
          <p:cNvPr id="30723" name="Content Placeholder 2"/>
          <p:cNvSpPr>
            <a:spLocks noGrp="1"/>
          </p:cNvSpPr>
          <p:nvPr>
            <p:ph idx="1"/>
          </p:nvPr>
        </p:nvSpPr>
        <p:spPr/>
        <p:txBody>
          <a:bodyPr/>
          <a:lstStyle/>
          <a:p>
            <a:r>
              <a:rPr lang="en-US" altLang="en-US" smtClean="0">
                <a:latin typeface="Arial" charset="0"/>
                <a:cs typeface="Arial" charset="0"/>
              </a:rPr>
              <a:t>California Coastal Commission that controls 3 to 5 miles in from the coast and serves to “protect the environment”</a:t>
            </a:r>
          </a:p>
          <a:p>
            <a:r>
              <a:rPr lang="en-US" altLang="en-US" smtClean="0">
                <a:latin typeface="Arial" charset="0"/>
                <a:cs typeface="Arial" charset="0"/>
              </a:rPr>
              <a:t>Impact:  They can stop any development, impose lease requirements they see as beneficial and require extractions of many sorts, i.e. public lands, parks, or more.</a:t>
            </a:r>
          </a:p>
          <a:p>
            <a:endParaRPr lang="en-US" altLang="en-US" smtClean="0">
              <a:latin typeface="Arial" charset="0"/>
              <a:cs typeface="Arial" charset="0"/>
            </a:endParaRPr>
          </a:p>
        </p:txBody>
      </p:sp>
    </p:spTree>
    <p:extLst>
      <p:ext uri="{BB962C8B-B14F-4D97-AF65-F5344CB8AC3E}">
        <p14:creationId xmlns:p14="http://schemas.microsoft.com/office/powerpoint/2010/main" val="21374270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latin typeface="Arial" charset="0"/>
                <a:cs typeface="Arial" charset="0"/>
              </a:rPr>
              <a:t>State and City Example</a:t>
            </a:r>
          </a:p>
        </p:txBody>
      </p:sp>
      <p:sp>
        <p:nvSpPr>
          <p:cNvPr id="31747" name="Content Placeholder 2"/>
          <p:cNvSpPr>
            <a:spLocks noGrp="1"/>
          </p:cNvSpPr>
          <p:nvPr>
            <p:ph idx="1"/>
          </p:nvPr>
        </p:nvSpPr>
        <p:spPr/>
        <p:txBody>
          <a:bodyPr>
            <a:normAutofit fontScale="92500" lnSpcReduction="20000"/>
          </a:bodyPr>
          <a:lstStyle/>
          <a:p>
            <a:r>
              <a:rPr lang="en-US" altLang="en-US" smtClean="0">
                <a:latin typeface="Arial" charset="0"/>
                <a:cs typeface="Arial" charset="0"/>
              </a:rPr>
              <a:t>California Green Building Code</a:t>
            </a:r>
          </a:p>
          <a:p>
            <a:r>
              <a:rPr lang="en-US" altLang="en-US" smtClean="0">
                <a:latin typeface="Arial" charset="0"/>
                <a:cs typeface="Arial" charset="0"/>
              </a:rPr>
              <a:t>California CEQA (California Environmental Quality Assessment)</a:t>
            </a:r>
          </a:p>
          <a:p>
            <a:endParaRPr lang="en-US" altLang="en-US" smtClean="0">
              <a:latin typeface="Arial" charset="0"/>
              <a:cs typeface="Arial" charset="0"/>
            </a:endParaRPr>
          </a:p>
          <a:p>
            <a:r>
              <a:rPr lang="en-US" altLang="en-US" smtClean="0">
                <a:latin typeface="Arial" charset="0"/>
                <a:cs typeface="Arial" charset="0"/>
              </a:rPr>
              <a:t>Seattle Green Building Code</a:t>
            </a:r>
          </a:p>
          <a:p>
            <a:r>
              <a:rPr lang="en-US" altLang="en-US" smtClean="0">
                <a:latin typeface="Arial" charset="0"/>
                <a:cs typeface="Arial" charset="0"/>
              </a:rPr>
              <a:t>What the market prefers?</a:t>
            </a:r>
          </a:p>
          <a:p>
            <a:pPr lvl="1"/>
            <a:r>
              <a:rPr lang="en-US" altLang="en-US" smtClean="0">
                <a:latin typeface="Arial" charset="0"/>
                <a:cs typeface="Arial" charset="0"/>
              </a:rPr>
              <a:t>Standardization</a:t>
            </a:r>
          </a:p>
          <a:p>
            <a:pPr lvl="1"/>
            <a:r>
              <a:rPr lang="en-US" altLang="en-US" smtClean="0">
                <a:latin typeface="Arial" charset="0"/>
                <a:cs typeface="Arial" charset="0"/>
              </a:rPr>
              <a:t>Criteria known in advance</a:t>
            </a:r>
          </a:p>
          <a:p>
            <a:pPr lvl="1"/>
            <a:r>
              <a:rPr lang="en-US" altLang="en-US" smtClean="0">
                <a:latin typeface="Arial" charset="0"/>
                <a:cs typeface="Arial" charset="0"/>
              </a:rPr>
              <a:t>Trade off when possible – different ways to achieve desired results.</a:t>
            </a:r>
          </a:p>
        </p:txBody>
      </p:sp>
    </p:spTree>
    <p:extLst>
      <p:ext uri="{BB962C8B-B14F-4D97-AF65-F5344CB8AC3E}">
        <p14:creationId xmlns:p14="http://schemas.microsoft.com/office/powerpoint/2010/main" val="13705473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r>
              <a:rPr lang="en-US" altLang="en-US" smtClean="0">
                <a:latin typeface="Arial" charset="0"/>
                <a:cs typeface="Arial" charset="0"/>
              </a:rPr>
              <a:t>The benefits of fully entitled land…</a:t>
            </a:r>
          </a:p>
        </p:txBody>
      </p:sp>
      <p:sp>
        <p:nvSpPr>
          <p:cNvPr id="32771" name="Content Placeholder 2"/>
          <p:cNvSpPr>
            <a:spLocks noGrp="1"/>
          </p:cNvSpPr>
          <p:nvPr>
            <p:ph idx="1"/>
          </p:nvPr>
        </p:nvSpPr>
        <p:spPr/>
        <p:txBody>
          <a:bodyPr/>
          <a:lstStyle/>
          <a:p>
            <a:r>
              <a:rPr lang="en-US" altLang="en-US" smtClean="0">
                <a:latin typeface="Arial" charset="0"/>
                <a:cs typeface="Arial" charset="0"/>
              </a:rPr>
              <a:t>How do land prices vary by readiness to start development?</a:t>
            </a:r>
          </a:p>
          <a:p>
            <a:r>
              <a:rPr lang="en-US" altLang="en-US" smtClean="0">
                <a:latin typeface="Arial" charset="0"/>
                <a:cs typeface="Arial" charset="0"/>
              </a:rPr>
              <a:t>Raw</a:t>
            </a:r>
          </a:p>
          <a:p>
            <a:r>
              <a:rPr lang="en-US" altLang="en-US" smtClean="0">
                <a:latin typeface="Arial" charset="0"/>
                <a:cs typeface="Arial" charset="0"/>
              </a:rPr>
              <a:t>Zoning OK but need to get through 4 or 5 agencies?</a:t>
            </a:r>
          </a:p>
          <a:p>
            <a:r>
              <a:rPr lang="en-US" altLang="en-US" smtClean="0">
                <a:latin typeface="Arial" charset="0"/>
                <a:cs typeface="Arial" charset="0"/>
              </a:rPr>
              <a:t>How much is time worth?</a:t>
            </a:r>
          </a:p>
          <a:p>
            <a:r>
              <a:rPr lang="en-US" altLang="en-US" smtClean="0">
                <a:latin typeface="Arial" charset="0"/>
                <a:cs typeface="Arial" charset="0"/>
              </a:rPr>
              <a:t>Risk of no approval for several years?</a:t>
            </a:r>
          </a:p>
        </p:txBody>
      </p:sp>
    </p:spTree>
    <p:extLst>
      <p:ext uri="{BB962C8B-B14F-4D97-AF65-F5344CB8AC3E}">
        <p14:creationId xmlns:p14="http://schemas.microsoft.com/office/powerpoint/2010/main" val="12861255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latin typeface="Arial" charset="0"/>
                <a:cs typeface="Arial" charset="0"/>
              </a:rPr>
              <a:t>Federal Level Controls</a:t>
            </a:r>
          </a:p>
        </p:txBody>
      </p:sp>
      <p:sp>
        <p:nvSpPr>
          <p:cNvPr id="33795" name="Content Placeholder 2"/>
          <p:cNvSpPr>
            <a:spLocks noGrp="1"/>
          </p:cNvSpPr>
          <p:nvPr>
            <p:ph idx="1"/>
          </p:nvPr>
        </p:nvSpPr>
        <p:spPr>
          <a:xfrm>
            <a:off x="152400" y="1219200"/>
            <a:ext cx="8839200" cy="5486400"/>
          </a:xfrm>
        </p:spPr>
        <p:txBody>
          <a:bodyPr/>
          <a:lstStyle/>
          <a:p>
            <a:pPr eaLnBrk="1" hangingPunct="1"/>
            <a:r>
              <a:rPr lang="en-US" altLang="en-US" sz="2400" smtClean="0">
                <a:latin typeface="Arial" charset="0"/>
                <a:cs typeface="Arial" charset="0"/>
              </a:rPr>
              <a:t>Environmental Policy Act (1969) </a:t>
            </a:r>
            <a:r>
              <a:rPr lang="en-US" altLang="en-US" sz="2400" smtClean="0">
                <a:latin typeface="Arial" charset="0"/>
                <a:cs typeface="Arial" charset="0"/>
                <a:hlinkClick r:id="rId3"/>
              </a:rPr>
              <a:t>http://www.epa.gov/lawsregs/laws/nepa.html</a:t>
            </a:r>
            <a:endParaRPr lang="en-US" altLang="en-US" sz="2400" smtClean="0">
              <a:latin typeface="Arial" charset="0"/>
              <a:cs typeface="Arial" charset="0"/>
            </a:endParaRPr>
          </a:p>
          <a:p>
            <a:pPr eaLnBrk="1" hangingPunct="1"/>
            <a:r>
              <a:rPr lang="en-US" altLang="en-US" sz="2400" smtClean="0">
                <a:latin typeface="Arial" charset="0"/>
                <a:cs typeface="Arial" charset="0"/>
              </a:rPr>
              <a:t> and CERCLA 1980 (Superfund) </a:t>
            </a:r>
            <a:r>
              <a:rPr lang="en-US" altLang="en-US" sz="2400" smtClean="0">
                <a:latin typeface="Arial" charset="0"/>
                <a:cs typeface="Arial" charset="0"/>
                <a:hlinkClick r:id="rId4"/>
              </a:rPr>
              <a:t>http://www.epa.gov/lawsregs/laws/cercla.html</a:t>
            </a:r>
            <a:endParaRPr lang="en-US" altLang="en-US" sz="2400" smtClean="0">
              <a:latin typeface="Arial" charset="0"/>
              <a:cs typeface="Arial" charset="0"/>
            </a:endParaRPr>
          </a:p>
          <a:p>
            <a:pPr eaLnBrk="1" hangingPunct="1"/>
            <a:r>
              <a:rPr lang="en-US" altLang="en-US" sz="2400" smtClean="0">
                <a:latin typeface="Arial" charset="0"/>
                <a:cs typeface="Arial" charset="0"/>
              </a:rPr>
              <a:t>Endangered Species Act of 1973 </a:t>
            </a:r>
            <a:r>
              <a:rPr lang="en-US" altLang="en-US" sz="2400" smtClean="0">
                <a:latin typeface="Arial" charset="0"/>
                <a:cs typeface="Arial" charset="0"/>
                <a:hlinkClick r:id="rId5"/>
              </a:rPr>
              <a:t>http://www.epa.gov/lawsregs/laws/esa.html</a:t>
            </a:r>
            <a:endParaRPr lang="en-US" altLang="en-US" sz="2400" smtClean="0">
              <a:latin typeface="Arial" charset="0"/>
              <a:cs typeface="Arial" charset="0"/>
            </a:endParaRPr>
          </a:p>
          <a:p>
            <a:pPr eaLnBrk="1" hangingPunct="1"/>
            <a:r>
              <a:rPr lang="en-US" altLang="en-US" sz="2400" b="1" smtClean="0">
                <a:latin typeface="Arial" charset="0"/>
                <a:cs typeface="Arial" charset="0"/>
              </a:rPr>
              <a:t>Water </a:t>
            </a:r>
            <a:r>
              <a:rPr lang="en-US" altLang="en-US" sz="2400" smtClean="0">
                <a:latin typeface="Arial" charset="0"/>
                <a:cs typeface="Arial" charset="0"/>
              </a:rPr>
              <a:t>1972 http://www.epa.gov/lawsregs/laws/cwa.html</a:t>
            </a:r>
          </a:p>
          <a:p>
            <a:pPr eaLnBrk="1" hangingPunct="1"/>
            <a:r>
              <a:rPr lang="en-US" altLang="en-US" sz="2400" smtClean="0">
                <a:latin typeface="Arial" charset="0"/>
                <a:cs typeface="Arial" charset="0"/>
              </a:rPr>
              <a:t>Wetlands 1977</a:t>
            </a:r>
          </a:p>
          <a:p>
            <a:pPr eaLnBrk="1" hangingPunct="1"/>
            <a:r>
              <a:rPr lang="en-US" altLang="en-US" sz="2400" b="1" smtClean="0">
                <a:latin typeface="Arial" charset="0"/>
                <a:cs typeface="Arial" charset="0"/>
              </a:rPr>
              <a:t>Clean Air Act  </a:t>
            </a:r>
            <a:r>
              <a:rPr lang="en-US" altLang="en-US" sz="2400" smtClean="0">
                <a:latin typeface="Arial" charset="0"/>
                <a:cs typeface="Arial" charset="0"/>
              </a:rPr>
              <a:t>1970 with many amendments, see </a:t>
            </a:r>
            <a:r>
              <a:rPr lang="en-US" altLang="en-US" sz="2400" smtClean="0">
                <a:latin typeface="Arial" charset="0"/>
                <a:cs typeface="Arial" charset="0"/>
                <a:hlinkClick r:id="rId6"/>
              </a:rPr>
              <a:t>http://www.epa.gov/air/caa/</a:t>
            </a:r>
            <a:r>
              <a:rPr lang="en-US" altLang="en-US" sz="2400" smtClean="0">
                <a:latin typeface="Arial" charset="0"/>
                <a:cs typeface="Arial" charset="0"/>
              </a:rPr>
              <a:t>  Enforcement via funding penalties. Note California tried to pass it’s own related bill for cars and emissions.  </a:t>
            </a:r>
          </a:p>
          <a:p>
            <a:pPr eaLnBrk="1" hangingPunct="1"/>
            <a:r>
              <a:rPr lang="en-US" altLang="en-US" sz="2400" smtClean="0">
                <a:latin typeface="Arial" charset="0"/>
                <a:cs typeface="Arial" charset="0"/>
              </a:rPr>
              <a:t>Not to mention the Highway Beautification Act of 1965</a:t>
            </a:r>
          </a:p>
          <a:p>
            <a:pPr eaLnBrk="1" hangingPunct="1"/>
            <a:endParaRPr lang="en-US" altLang="en-US" smtClean="0">
              <a:latin typeface="Arial" charset="0"/>
              <a:cs typeface="Arial" charset="0"/>
            </a:endParaRPr>
          </a:p>
          <a:p>
            <a:endParaRPr lang="en-US" altLang="en-US" smtClean="0">
              <a:latin typeface="Arial" charset="0"/>
              <a:cs typeface="Arial" charset="0"/>
            </a:endParaRPr>
          </a:p>
        </p:txBody>
      </p:sp>
    </p:spTree>
    <p:extLst>
      <p:ext uri="{BB962C8B-B14F-4D97-AF65-F5344CB8AC3E}">
        <p14:creationId xmlns:p14="http://schemas.microsoft.com/office/powerpoint/2010/main" val="21070958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fontScale="90000"/>
          </a:bodyPr>
          <a:lstStyle/>
          <a:p>
            <a:r>
              <a:rPr lang="en-US" altLang="en-US" smtClean="0">
                <a:latin typeface="Arial" charset="0"/>
                <a:cs typeface="Arial" charset="0"/>
              </a:rPr>
              <a:t>CERCLA</a:t>
            </a:r>
            <a:br>
              <a:rPr lang="en-US" altLang="en-US" smtClean="0">
                <a:latin typeface="Arial" charset="0"/>
                <a:cs typeface="Arial" charset="0"/>
              </a:rPr>
            </a:br>
            <a:endParaRPr lang="en-US" altLang="en-US" smtClean="0">
              <a:latin typeface="Arial" charset="0"/>
              <a:cs typeface="Arial" charset="0"/>
            </a:endParaRPr>
          </a:p>
        </p:txBody>
      </p:sp>
      <p:sp>
        <p:nvSpPr>
          <p:cNvPr id="32771" name="Content Placeholder 2"/>
          <p:cNvSpPr>
            <a:spLocks noGrp="1"/>
          </p:cNvSpPr>
          <p:nvPr>
            <p:ph idx="1"/>
          </p:nvPr>
        </p:nvSpPr>
        <p:spPr/>
        <p:txBody>
          <a:bodyPr>
            <a:normAutofit fontScale="92500" lnSpcReduction="20000"/>
          </a:bodyPr>
          <a:lstStyle/>
          <a:p>
            <a:pPr eaLnBrk="1" hangingPunct="1">
              <a:buClr>
                <a:schemeClr val="tx2"/>
              </a:buClr>
              <a:buSzPct val="110000"/>
              <a:buFont typeface="Symbol" pitchFamily="18" charset="2"/>
              <a:buChar char="¨"/>
            </a:pPr>
            <a:r>
              <a:rPr lang="en-US" altLang="en-US" sz="2800" smtClean="0">
                <a:latin typeface="Arial" charset="0"/>
                <a:cs typeface="Arial" charset="0"/>
              </a:rPr>
              <a:t>CERCLA: Comprehensive Environmental Response, Compensation, and Liability Act of 1980</a:t>
            </a:r>
          </a:p>
          <a:p>
            <a:pPr eaLnBrk="1" hangingPunct="1">
              <a:buClr>
                <a:schemeClr val="tx2"/>
              </a:buClr>
              <a:buSzPct val="110000"/>
              <a:buFont typeface="Symbol" pitchFamily="18" charset="2"/>
              <a:buChar char="¨"/>
            </a:pPr>
            <a:r>
              <a:rPr lang="en-US" altLang="en-US" sz="2800" smtClean="0">
                <a:latin typeface="Arial" charset="0"/>
                <a:cs typeface="Arial" charset="0"/>
              </a:rPr>
              <a:t>The primary federal statute that may result in  personal liability from the acquisition, ownership or operation of real property</a:t>
            </a:r>
          </a:p>
          <a:p>
            <a:pPr eaLnBrk="1" hangingPunct="1">
              <a:buClr>
                <a:schemeClr val="tx2"/>
              </a:buClr>
              <a:buSzPct val="110000"/>
              <a:buFont typeface="Symbol" pitchFamily="18" charset="2"/>
              <a:buChar char="¨"/>
            </a:pPr>
            <a:r>
              <a:rPr lang="en-US" altLang="en-US" sz="2800" smtClean="0">
                <a:latin typeface="Arial" charset="0"/>
                <a:cs typeface="Arial" charset="0"/>
              </a:rPr>
              <a:t>Also referred to as the “Superfund”, it sets forth a complex regulatory scheme to identify, investigate, analyze and remediate property contaminated with hazardous waste</a:t>
            </a:r>
          </a:p>
          <a:p>
            <a:pPr eaLnBrk="1" hangingPunct="1">
              <a:buClr>
                <a:schemeClr val="tx2"/>
              </a:buClr>
              <a:buSzPct val="110000"/>
              <a:buFont typeface="Symbol" pitchFamily="18" charset="2"/>
              <a:buChar char="¨"/>
            </a:pPr>
            <a:r>
              <a:rPr lang="en-US" altLang="en-US" sz="2800" smtClean="0">
                <a:latin typeface="Arial" charset="0"/>
                <a:cs typeface="Arial" charset="0"/>
              </a:rPr>
              <a:t>Who is liable?: Current/ past owners, generators/ possessors and transporters of hazardous substances.</a:t>
            </a:r>
          </a:p>
          <a:p>
            <a:endParaRPr lang="en-US" altLang="en-US" smtClean="0">
              <a:latin typeface="Arial" charset="0"/>
              <a:cs typeface="Arial" charset="0"/>
            </a:endParaRPr>
          </a:p>
        </p:txBody>
      </p:sp>
    </p:spTree>
    <p:extLst>
      <p:ext uri="{BB962C8B-B14F-4D97-AF65-F5344CB8AC3E}">
        <p14:creationId xmlns:p14="http://schemas.microsoft.com/office/powerpoint/2010/main" val="22020726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down)">
                                      <p:cBhvr>
                                        <p:cTn id="7" dur="500"/>
                                        <p:tgtEl>
                                          <p:spTgt spid="327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wipe(down)">
                                      <p:cBhvr>
                                        <p:cTn id="12" dur="500"/>
                                        <p:tgtEl>
                                          <p:spTgt spid="327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down)">
                                      <p:cBhvr>
                                        <p:cTn id="17"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latin typeface="Arial" charset="0"/>
                <a:cs typeface="Arial" charset="0"/>
              </a:rPr>
              <a:t>CERCLA Impact</a:t>
            </a:r>
          </a:p>
        </p:txBody>
      </p:sp>
      <p:sp>
        <p:nvSpPr>
          <p:cNvPr id="33795" name="Content Placeholder 2"/>
          <p:cNvSpPr>
            <a:spLocks noGrp="1"/>
          </p:cNvSpPr>
          <p:nvPr>
            <p:ph idx="1"/>
          </p:nvPr>
        </p:nvSpPr>
        <p:spPr/>
        <p:txBody>
          <a:bodyPr>
            <a:normAutofit fontScale="92500" lnSpcReduction="10000"/>
          </a:bodyPr>
          <a:lstStyle/>
          <a:p>
            <a:pPr eaLnBrk="1" hangingPunct="1">
              <a:buClr>
                <a:schemeClr val="tx2"/>
              </a:buClr>
              <a:buSzPct val="110000"/>
              <a:buFont typeface="Symbol" pitchFamily="18" charset="2"/>
              <a:buChar char="¨"/>
            </a:pPr>
            <a:r>
              <a:rPr lang="en-US" altLang="en-US" sz="2400" smtClean="0">
                <a:latin typeface="Arial" charset="0"/>
                <a:cs typeface="Arial" charset="0"/>
              </a:rPr>
              <a:t>As a result of CERCLA, there are three defined stages of mandated reports and actions to try and avoid liability for clean up costs of a contaminated site, or investigate the extent/ cost of actual clean up:</a:t>
            </a:r>
          </a:p>
          <a:p>
            <a:pPr lvl="1" eaLnBrk="1" hangingPunct="1">
              <a:buClr>
                <a:schemeClr val="tx2"/>
              </a:buClr>
              <a:buSzPct val="110000"/>
              <a:buFont typeface="Symbol" pitchFamily="18" charset="2"/>
              <a:buChar char="¨"/>
            </a:pPr>
            <a:r>
              <a:rPr lang="en-US" altLang="en-US" sz="2400" smtClean="0">
                <a:solidFill>
                  <a:schemeClr val="tx2"/>
                </a:solidFill>
                <a:latin typeface="Arial" charset="0"/>
                <a:cs typeface="Arial" charset="0"/>
              </a:rPr>
              <a:t>Phase 1</a:t>
            </a:r>
            <a:r>
              <a:rPr lang="en-US" altLang="en-US" sz="2400" smtClean="0">
                <a:latin typeface="Arial" charset="0"/>
                <a:cs typeface="Arial" charset="0"/>
              </a:rPr>
              <a:t>: To determine whether there is evidence of past or current environmental problems on the subject site.</a:t>
            </a:r>
          </a:p>
          <a:p>
            <a:pPr lvl="2" eaLnBrk="1" hangingPunct="1">
              <a:buClr>
                <a:schemeClr val="tx2"/>
              </a:buClr>
              <a:buSzPct val="110000"/>
              <a:buFont typeface="Symbol" pitchFamily="18" charset="2"/>
              <a:buChar char="¨"/>
            </a:pPr>
            <a:r>
              <a:rPr lang="en-US" altLang="en-US" sz="2000" smtClean="0">
                <a:latin typeface="Arial" charset="0"/>
                <a:cs typeface="Arial" charset="0"/>
              </a:rPr>
              <a:t>Phase 1 is required on all commercial property</a:t>
            </a:r>
          </a:p>
          <a:p>
            <a:pPr lvl="2" eaLnBrk="1" hangingPunct="1">
              <a:buClr>
                <a:schemeClr val="tx2"/>
              </a:buClr>
              <a:buSzPct val="110000"/>
              <a:buFont typeface="Symbol" pitchFamily="18" charset="2"/>
              <a:buChar char="¨"/>
            </a:pPr>
            <a:r>
              <a:rPr lang="en-US" altLang="en-US" sz="2000" smtClean="0">
                <a:latin typeface="Arial" charset="0"/>
                <a:cs typeface="Arial" charset="0"/>
              </a:rPr>
              <a:t>Note: “Brownfields” are any property with a previous use of almost any kind, especially one with contamination possibilities using stored liquids.</a:t>
            </a:r>
          </a:p>
          <a:p>
            <a:pPr lvl="1" eaLnBrk="1" hangingPunct="1">
              <a:buClr>
                <a:schemeClr val="tx2"/>
              </a:buClr>
              <a:buSzPct val="110000"/>
              <a:buFont typeface="Symbol" pitchFamily="18" charset="2"/>
              <a:buChar char="¨"/>
            </a:pPr>
            <a:r>
              <a:rPr lang="en-US" altLang="en-US" sz="2400" smtClean="0">
                <a:solidFill>
                  <a:schemeClr val="tx2"/>
                </a:solidFill>
                <a:latin typeface="Arial" charset="0"/>
                <a:cs typeface="Arial" charset="0"/>
              </a:rPr>
              <a:t>Phase 2</a:t>
            </a:r>
            <a:r>
              <a:rPr lang="en-US" altLang="en-US" sz="2400" smtClean="0">
                <a:latin typeface="Arial" charset="0"/>
                <a:cs typeface="Arial" charset="0"/>
              </a:rPr>
              <a:t>: To test and verify the extent of the actual contamination</a:t>
            </a:r>
          </a:p>
          <a:p>
            <a:pPr lvl="1" eaLnBrk="1" hangingPunct="1">
              <a:buClr>
                <a:schemeClr val="tx2"/>
              </a:buClr>
              <a:buSzPct val="110000"/>
              <a:buFont typeface="Symbol" pitchFamily="18" charset="2"/>
              <a:buChar char="¨"/>
            </a:pPr>
            <a:r>
              <a:rPr lang="en-US" altLang="en-US" sz="2400" smtClean="0">
                <a:solidFill>
                  <a:schemeClr val="tx2"/>
                </a:solidFill>
                <a:latin typeface="Arial" charset="0"/>
                <a:cs typeface="Arial" charset="0"/>
              </a:rPr>
              <a:t>Phase 3</a:t>
            </a:r>
            <a:r>
              <a:rPr lang="en-US" altLang="en-US" sz="2400" smtClean="0">
                <a:latin typeface="Arial" charset="0"/>
                <a:cs typeface="Arial" charset="0"/>
              </a:rPr>
              <a:t>: Actual action plan that usually includes remedial cleanup efforts</a:t>
            </a:r>
          </a:p>
          <a:p>
            <a:endParaRPr lang="en-US" altLang="en-US" smtClean="0">
              <a:latin typeface="Arial" charset="0"/>
              <a:cs typeface="Arial" charset="0"/>
            </a:endParaRPr>
          </a:p>
        </p:txBody>
      </p:sp>
    </p:spTree>
    <p:extLst>
      <p:ext uri="{BB962C8B-B14F-4D97-AF65-F5344CB8AC3E}">
        <p14:creationId xmlns:p14="http://schemas.microsoft.com/office/powerpoint/2010/main" val="5254803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down)">
                                      <p:cBhvr>
                                        <p:cTn id="7" dur="500"/>
                                        <p:tgtEl>
                                          <p:spTgt spid="337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wipe(down)">
                                      <p:cBhvr>
                                        <p:cTn id="12" dur="500"/>
                                        <p:tgtEl>
                                          <p:spTgt spid="337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Effect transition="in" filter="wipe(down)">
                                      <p:cBhvr>
                                        <p:cTn id="17" dur="500"/>
                                        <p:tgtEl>
                                          <p:spTgt spid="3379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3795">
                                            <p:txEl>
                                              <p:pRg st="4" end="4"/>
                                            </p:txEl>
                                          </p:spTgt>
                                        </p:tgtEl>
                                        <p:attrNameLst>
                                          <p:attrName>style.visibility</p:attrName>
                                        </p:attrNameLst>
                                      </p:cBhvr>
                                      <p:to>
                                        <p:strVal val="visible"/>
                                      </p:to>
                                    </p:set>
                                    <p:animEffect transition="in" filter="wipe(down)">
                                      <p:cBhvr>
                                        <p:cTn id="22" dur="500"/>
                                        <p:tgtEl>
                                          <p:spTgt spid="3379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animEffect transition="in" filter="wipe(down)">
                                      <p:cBhvr>
                                        <p:cTn id="27" dur="5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709"/>
            <a:ext cx="8229600" cy="1143000"/>
          </a:xfrm>
        </p:spPr>
        <p:txBody>
          <a:bodyPr/>
          <a:lstStyle/>
          <a:p>
            <a:r>
              <a:rPr lang="en-US" altLang="en-US" dirty="0" smtClean="0">
                <a:latin typeface="Arial" charset="0"/>
                <a:cs typeface="Arial" charset="0"/>
              </a:rPr>
              <a:t>Again: </a:t>
            </a:r>
            <a:r>
              <a:rPr lang="en-US" altLang="en-US" sz="2800" dirty="0" smtClean="0">
                <a:latin typeface="Arial" charset="0"/>
                <a:cs typeface="Arial" charset="0"/>
              </a:rPr>
              <a:t>What are the impact of regulations?</a:t>
            </a:r>
          </a:p>
        </p:txBody>
      </p:sp>
      <p:cxnSp>
        <p:nvCxnSpPr>
          <p:cNvPr id="5" name="Straight Connector 4"/>
          <p:cNvCxnSpPr/>
          <p:nvPr/>
        </p:nvCxnSpPr>
        <p:spPr>
          <a:xfrm>
            <a:off x="762000" y="2209800"/>
            <a:ext cx="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6477000"/>
            <a:ext cx="708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0" y="2362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667000" y="4343400"/>
            <a:ext cx="4953000" cy="167640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67000" y="1828800"/>
            <a:ext cx="2247900" cy="4191000"/>
          </a:xfrm>
          <a:prstGeom prst="line">
            <a:avLst/>
          </a:prstGeom>
          <a:ln w="47625"/>
        </p:spPr>
        <p:style>
          <a:lnRef idx="1">
            <a:schemeClr val="accent1"/>
          </a:lnRef>
          <a:fillRef idx="0">
            <a:schemeClr val="accent1"/>
          </a:fillRef>
          <a:effectRef idx="0">
            <a:schemeClr val="accent1"/>
          </a:effectRef>
          <a:fontRef idx="minor">
            <a:schemeClr val="tx1"/>
          </a:fontRef>
        </p:style>
      </p:cxnSp>
      <p:sp>
        <p:nvSpPr>
          <p:cNvPr id="17" name="Rectangular Callout 16"/>
          <p:cNvSpPr/>
          <p:nvPr/>
        </p:nvSpPr>
        <p:spPr>
          <a:xfrm>
            <a:off x="7772400" y="39243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Antonio TX Supply curve</a:t>
            </a:r>
          </a:p>
        </p:txBody>
      </p:sp>
      <p:sp>
        <p:nvSpPr>
          <p:cNvPr id="19" name="Rectangular Callout 18"/>
          <p:cNvSpPr/>
          <p:nvPr/>
        </p:nvSpPr>
        <p:spPr>
          <a:xfrm>
            <a:off x="5105400" y="13716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Francisco Supply curve</a:t>
            </a:r>
          </a:p>
        </p:txBody>
      </p:sp>
      <p:cxnSp>
        <p:nvCxnSpPr>
          <p:cNvPr id="20" name="Straight Connector 19"/>
          <p:cNvCxnSpPr/>
          <p:nvPr/>
        </p:nvCxnSpPr>
        <p:spPr>
          <a:xfrm>
            <a:off x="2552700" y="1600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Rectangular Callout 20"/>
          <p:cNvSpPr/>
          <p:nvPr/>
        </p:nvSpPr>
        <p:spPr>
          <a:xfrm>
            <a:off x="76200" y="990600"/>
            <a:ext cx="2247900" cy="1371600"/>
          </a:xfrm>
          <a:prstGeom prst="wedgeRectCallout">
            <a:avLst>
              <a:gd name="adj1" fmla="val 60556"/>
              <a:gd name="adj2" fmla="val 19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 shift in demand will have much more price impact in a supply constrained market.</a:t>
            </a:r>
          </a:p>
        </p:txBody>
      </p:sp>
      <p:cxnSp>
        <p:nvCxnSpPr>
          <p:cNvPr id="23" name="Straight Arrow Connector 22"/>
          <p:cNvCxnSpPr/>
          <p:nvPr/>
        </p:nvCxnSpPr>
        <p:spPr>
          <a:xfrm flipV="1">
            <a:off x="2895600" y="2362200"/>
            <a:ext cx="533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72000" y="3733800"/>
            <a:ext cx="533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25127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latin typeface="Arial" charset="0"/>
                <a:cs typeface="Arial" charset="0"/>
              </a:rPr>
              <a:t>…. the impact of regulations?</a:t>
            </a:r>
          </a:p>
        </p:txBody>
      </p:sp>
      <p:cxnSp>
        <p:nvCxnSpPr>
          <p:cNvPr id="5" name="Straight Connector 4"/>
          <p:cNvCxnSpPr/>
          <p:nvPr/>
        </p:nvCxnSpPr>
        <p:spPr>
          <a:xfrm>
            <a:off x="762000" y="2209800"/>
            <a:ext cx="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6477000"/>
            <a:ext cx="708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0" y="2362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667000" y="4343400"/>
            <a:ext cx="4953000" cy="167640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67000" y="1828800"/>
            <a:ext cx="2247900" cy="4191000"/>
          </a:xfrm>
          <a:prstGeom prst="line">
            <a:avLst/>
          </a:prstGeom>
          <a:ln w="47625"/>
        </p:spPr>
        <p:style>
          <a:lnRef idx="1">
            <a:schemeClr val="accent1"/>
          </a:lnRef>
          <a:fillRef idx="0">
            <a:schemeClr val="accent1"/>
          </a:fillRef>
          <a:effectRef idx="0">
            <a:schemeClr val="accent1"/>
          </a:effectRef>
          <a:fontRef idx="minor">
            <a:schemeClr val="tx1"/>
          </a:fontRef>
        </p:style>
      </p:cxnSp>
      <p:sp>
        <p:nvSpPr>
          <p:cNvPr id="17" name="Rectangular Callout 16"/>
          <p:cNvSpPr/>
          <p:nvPr/>
        </p:nvSpPr>
        <p:spPr>
          <a:xfrm>
            <a:off x="7772400" y="39243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Antonio TX Supply curve</a:t>
            </a:r>
          </a:p>
        </p:txBody>
      </p:sp>
      <p:sp>
        <p:nvSpPr>
          <p:cNvPr id="19" name="Rectangular Callout 18"/>
          <p:cNvSpPr/>
          <p:nvPr/>
        </p:nvSpPr>
        <p:spPr>
          <a:xfrm>
            <a:off x="5105400" y="13716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Francisco Supply curve</a:t>
            </a:r>
          </a:p>
        </p:txBody>
      </p:sp>
      <p:cxnSp>
        <p:nvCxnSpPr>
          <p:cNvPr id="20" name="Straight Connector 19"/>
          <p:cNvCxnSpPr/>
          <p:nvPr/>
        </p:nvCxnSpPr>
        <p:spPr>
          <a:xfrm>
            <a:off x="2552700" y="1600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Rectangular Callout 20"/>
          <p:cNvSpPr/>
          <p:nvPr/>
        </p:nvSpPr>
        <p:spPr>
          <a:xfrm>
            <a:off x="76200" y="990600"/>
            <a:ext cx="2247900" cy="1371600"/>
          </a:xfrm>
          <a:prstGeom prst="wedgeRectCallout">
            <a:avLst>
              <a:gd name="adj1" fmla="val 60556"/>
              <a:gd name="adj2" fmla="val 19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 shift in demand will have much more price impact in a supply constrained market.</a:t>
            </a:r>
          </a:p>
        </p:txBody>
      </p:sp>
      <p:cxnSp>
        <p:nvCxnSpPr>
          <p:cNvPr id="23" name="Straight Arrow Connector 22"/>
          <p:cNvCxnSpPr/>
          <p:nvPr/>
        </p:nvCxnSpPr>
        <p:spPr>
          <a:xfrm flipV="1">
            <a:off x="2895600" y="2362200"/>
            <a:ext cx="533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72000" y="3733800"/>
            <a:ext cx="533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762000" y="5181600"/>
            <a:ext cx="4572000" cy="76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762000" y="4724400"/>
            <a:ext cx="5715000" cy="76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257800" y="5105400"/>
            <a:ext cx="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477000" y="4724400"/>
            <a:ext cx="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410200" y="62484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ular Callout 23"/>
          <p:cNvSpPr/>
          <p:nvPr/>
        </p:nvSpPr>
        <p:spPr>
          <a:xfrm>
            <a:off x="5715000" y="5791200"/>
            <a:ext cx="381000" cy="304800"/>
          </a:xfrm>
          <a:prstGeom prst="wedgeRectCallout">
            <a:avLst>
              <a:gd name="adj1" fmla="val -4166"/>
              <a:gd name="adj2" fmla="val 8333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Q</a:t>
            </a:r>
          </a:p>
        </p:txBody>
      </p:sp>
    </p:spTree>
    <p:extLst>
      <p:ext uri="{BB962C8B-B14F-4D97-AF65-F5344CB8AC3E}">
        <p14:creationId xmlns:p14="http://schemas.microsoft.com/office/powerpoint/2010/main" val="1328914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latin typeface="Arial" charset="0"/>
                <a:cs typeface="Arial" charset="0"/>
              </a:rPr>
              <a:t>… the impact of regulations?</a:t>
            </a:r>
          </a:p>
        </p:txBody>
      </p:sp>
      <p:cxnSp>
        <p:nvCxnSpPr>
          <p:cNvPr id="5" name="Straight Connector 4"/>
          <p:cNvCxnSpPr/>
          <p:nvPr/>
        </p:nvCxnSpPr>
        <p:spPr>
          <a:xfrm>
            <a:off x="762000" y="2209800"/>
            <a:ext cx="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6477000"/>
            <a:ext cx="708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0" y="2362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667000" y="4343400"/>
            <a:ext cx="4953000" cy="167640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67000" y="1828800"/>
            <a:ext cx="2247900" cy="4191000"/>
          </a:xfrm>
          <a:prstGeom prst="line">
            <a:avLst/>
          </a:prstGeom>
          <a:ln w="47625"/>
        </p:spPr>
        <p:style>
          <a:lnRef idx="1">
            <a:schemeClr val="accent1"/>
          </a:lnRef>
          <a:fillRef idx="0">
            <a:schemeClr val="accent1"/>
          </a:fillRef>
          <a:effectRef idx="0">
            <a:schemeClr val="accent1"/>
          </a:effectRef>
          <a:fontRef idx="minor">
            <a:schemeClr val="tx1"/>
          </a:fontRef>
        </p:style>
      </p:cxnSp>
      <p:sp>
        <p:nvSpPr>
          <p:cNvPr id="17" name="Rectangular Callout 16"/>
          <p:cNvSpPr/>
          <p:nvPr/>
        </p:nvSpPr>
        <p:spPr>
          <a:xfrm>
            <a:off x="7772400" y="39243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Antonio TX Supply curve</a:t>
            </a:r>
          </a:p>
        </p:txBody>
      </p:sp>
      <p:sp>
        <p:nvSpPr>
          <p:cNvPr id="19" name="Rectangular Callout 18"/>
          <p:cNvSpPr/>
          <p:nvPr/>
        </p:nvSpPr>
        <p:spPr>
          <a:xfrm>
            <a:off x="5105400" y="1371600"/>
            <a:ext cx="1219200" cy="1333500"/>
          </a:xfrm>
          <a:prstGeom prst="wedgeRectCallout">
            <a:avLst>
              <a:gd name="adj1" fmla="val -69642"/>
              <a:gd name="adj2" fmla="val -132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San Francisco Supply curve</a:t>
            </a:r>
          </a:p>
        </p:txBody>
      </p:sp>
      <p:cxnSp>
        <p:nvCxnSpPr>
          <p:cNvPr id="20" name="Straight Connector 19"/>
          <p:cNvCxnSpPr/>
          <p:nvPr/>
        </p:nvCxnSpPr>
        <p:spPr>
          <a:xfrm>
            <a:off x="2552700" y="1600200"/>
            <a:ext cx="4724400" cy="3733800"/>
          </a:xfrm>
          <a:prstGeom prst="line">
            <a:avLst/>
          </a:prstGeom>
          <a:ln w="41275">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Rectangular Callout 20"/>
          <p:cNvSpPr/>
          <p:nvPr/>
        </p:nvSpPr>
        <p:spPr>
          <a:xfrm>
            <a:off x="76200" y="990600"/>
            <a:ext cx="2247900" cy="1371600"/>
          </a:xfrm>
          <a:prstGeom prst="wedgeRectCallout">
            <a:avLst>
              <a:gd name="adj1" fmla="val 60556"/>
              <a:gd name="adj2" fmla="val 19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 shift in demand will have much more price impact in a supply constrained market.</a:t>
            </a:r>
          </a:p>
        </p:txBody>
      </p:sp>
      <p:cxnSp>
        <p:nvCxnSpPr>
          <p:cNvPr id="23" name="Straight Arrow Connector 22"/>
          <p:cNvCxnSpPr/>
          <p:nvPr/>
        </p:nvCxnSpPr>
        <p:spPr>
          <a:xfrm flipV="1">
            <a:off x="2895600" y="2362200"/>
            <a:ext cx="533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72000" y="3733800"/>
            <a:ext cx="533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762000" y="3886200"/>
            <a:ext cx="302895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762000" y="2959100"/>
            <a:ext cx="3543300" cy="381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90950" y="3886200"/>
            <a:ext cx="0" cy="259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318000" y="3048000"/>
            <a:ext cx="0" cy="3429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848100" y="6248400"/>
            <a:ext cx="342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ular Callout 23"/>
          <p:cNvSpPr/>
          <p:nvPr/>
        </p:nvSpPr>
        <p:spPr>
          <a:xfrm>
            <a:off x="3873500" y="5765800"/>
            <a:ext cx="381000" cy="304800"/>
          </a:xfrm>
          <a:prstGeom prst="wedgeRectCallout">
            <a:avLst>
              <a:gd name="adj1" fmla="val -4166"/>
              <a:gd name="adj2" fmla="val 8333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Q</a:t>
            </a:r>
          </a:p>
        </p:txBody>
      </p:sp>
    </p:spTree>
    <p:extLst>
      <p:ext uri="{BB962C8B-B14F-4D97-AF65-F5344CB8AC3E}">
        <p14:creationId xmlns:p14="http://schemas.microsoft.com/office/powerpoint/2010/main" val="31094144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latin typeface="Arial" charset="0"/>
                <a:cs typeface="Arial" charset="0"/>
              </a:rPr>
              <a:t>Or in some cases</a:t>
            </a:r>
          </a:p>
        </p:txBody>
      </p:sp>
      <p:sp>
        <p:nvSpPr>
          <p:cNvPr id="41987" name="Content Placeholder 2"/>
          <p:cNvSpPr>
            <a:spLocks noGrp="1"/>
          </p:cNvSpPr>
          <p:nvPr>
            <p:ph idx="1"/>
          </p:nvPr>
        </p:nvSpPr>
        <p:spPr/>
        <p:txBody>
          <a:bodyPr/>
          <a:lstStyle/>
          <a:p>
            <a:r>
              <a:rPr lang="en-US" altLang="en-US" smtClean="0">
                <a:latin typeface="Arial" charset="0"/>
                <a:cs typeface="Arial" charset="0"/>
              </a:rPr>
              <a:t>To totally prevent a development at all and shift development to other markets.</a:t>
            </a:r>
          </a:p>
          <a:p>
            <a:r>
              <a:rPr lang="en-US" altLang="en-US" smtClean="0">
                <a:latin typeface="Arial" charset="0"/>
                <a:cs typeface="Arial" charset="0"/>
              </a:rPr>
              <a:t>Ex: lack of affordable micro unit living units pushes lower wage workers to commute further or live in different geographic markets or bundle up with relatives.</a:t>
            </a:r>
          </a:p>
        </p:txBody>
      </p:sp>
    </p:spTree>
    <p:extLst>
      <p:ext uri="{BB962C8B-B14F-4D97-AF65-F5344CB8AC3E}">
        <p14:creationId xmlns:p14="http://schemas.microsoft.com/office/powerpoint/2010/main" val="42677218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latin typeface="Arial" charset="0"/>
                <a:cs typeface="Arial" charset="0"/>
              </a:rPr>
              <a:t>Content</a:t>
            </a:r>
            <a:endParaRPr lang="en-US" altLang="en-US" dirty="0" smtClean="0">
              <a:latin typeface="Arial" charset="0"/>
              <a:cs typeface="Arial" charset="0"/>
            </a:endParaRPr>
          </a:p>
        </p:txBody>
      </p:sp>
      <p:sp>
        <p:nvSpPr>
          <p:cNvPr id="22531" name="Content Placeholder 2"/>
          <p:cNvSpPr>
            <a:spLocks noGrp="1"/>
          </p:cNvSpPr>
          <p:nvPr>
            <p:ph idx="1"/>
          </p:nvPr>
        </p:nvSpPr>
        <p:spPr/>
        <p:txBody>
          <a:bodyPr>
            <a:normAutofit/>
          </a:bodyPr>
          <a:lstStyle/>
          <a:p>
            <a:r>
              <a:rPr lang="en-US" altLang="en-US" dirty="0" smtClean="0">
                <a:latin typeface="Arial" charset="0"/>
                <a:cs typeface="Arial" charset="0"/>
              </a:rPr>
              <a:t>A little </a:t>
            </a:r>
            <a:r>
              <a:rPr lang="en-US" altLang="en-US" dirty="0" smtClean="0">
                <a:latin typeface="Arial" charset="0"/>
                <a:cs typeface="Arial" charset="0"/>
              </a:rPr>
              <a:t>time </a:t>
            </a:r>
            <a:r>
              <a:rPr lang="en-US" altLang="en-US" dirty="0" smtClean="0">
                <a:latin typeface="Arial" charset="0"/>
                <a:cs typeface="Arial" charset="0"/>
              </a:rPr>
              <a:t>on real estate regulations (Controls on Supply)</a:t>
            </a:r>
          </a:p>
          <a:p>
            <a:r>
              <a:rPr lang="en-US" altLang="en-US" dirty="0" smtClean="0">
                <a:latin typeface="Arial" charset="0"/>
                <a:cs typeface="Arial" charset="0"/>
              </a:rPr>
              <a:t>Real estate cycles and value trends</a:t>
            </a:r>
          </a:p>
          <a:p>
            <a:r>
              <a:rPr lang="en-US" altLang="en-US" dirty="0" smtClean="0">
                <a:latin typeface="Arial" charset="0"/>
                <a:cs typeface="Arial" charset="0"/>
              </a:rPr>
              <a:t>Market Dynamic patterns from a change in demand or supply </a:t>
            </a:r>
          </a:p>
          <a:p>
            <a:r>
              <a:rPr lang="en-US" altLang="en-US" dirty="0" smtClean="0">
                <a:latin typeface="Arial" charset="0"/>
                <a:cs typeface="Arial" charset="0"/>
              </a:rPr>
              <a:t>Submarkets and peering (comps</a:t>
            </a:r>
            <a:r>
              <a:rPr lang="en-US" altLang="en-US" dirty="0" smtClean="0">
                <a:latin typeface="Arial" charset="0"/>
                <a:cs typeface="Arial" charset="0"/>
              </a:rPr>
              <a:t>)</a:t>
            </a:r>
            <a:endParaRPr lang="en-US" altLang="en-US" dirty="0" smtClean="0">
              <a:latin typeface="Arial" charset="0"/>
              <a:cs typeface="Arial" charset="0"/>
            </a:endParaRPr>
          </a:p>
        </p:txBody>
      </p:sp>
    </p:spTree>
    <p:extLst>
      <p:ext uri="{BB962C8B-B14F-4D97-AF65-F5344CB8AC3E}">
        <p14:creationId xmlns:p14="http://schemas.microsoft.com/office/powerpoint/2010/main" val="2988902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fontScale="90000"/>
          </a:bodyPr>
          <a:lstStyle/>
          <a:p>
            <a:r>
              <a:rPr lang="en-US" altLang="en-US" dirty="0" smtClean="0">
                <a:latin typeface="Arial" charset="0"/>
                <a:cs typeface="Arial" charset="0"/>
              </a:rPr>
              <a:t>Moving towards dynamics: </a:t>
            </a:r>
            <a:r>
              <a:rPr lang="en-US" altLang="en-US" dirty="0" smtClean="0">
                <a:latin typeface="Arial" charset="0"/>
                <a:cs typeface="Arial" charset="0"/>
              </a:rPr>
              <a:t>Short Term </a:t>
            </a:r>
            <a:r>
              <a:rPr lang="en-US" altLang="en-US" dirty="0" smtClean="0">
                <a:latin typeface="Arial" charset="0"/>
                <a:cs typeface="Arial" charset="0"/>
              </a:rPr>
              <a:t>to </a:t>
            </a:r>
            <a:r>
              <a:rPr lang="en-US" altLang="en-US" dirty="0" smtClean="0">
                <a:latin typeface="Arial" charset="0"/>
                <a:cs typeface="Arial" charset="0"/>
              </a:rPr>
              <a:t>Long Run</a:t>
            </a:r>
            <a:endParaRPr lang="en-US" altLang="en-US" dirty="0" smtClean="0">
              <a:latin typeface="Arial" charset="0"/>
              <a:cs typeface="Arial" charset="0"/>
            </a:endParaRPr>
          </a:p>
        </p:txBody>
      </p:sp>
      <p:sp>
        <p:nvSpPr>
          <p:cNvPr id="44035" name="Content Placeholder 2"/>
          <p:cNvSpPr>
            <a:spLocks noGrp="1"/>
          </p:cNvSpPr>
          <p:nvPr>
            <p:ph idx="1"/>
          </p:nvPr>
        </p:nvSpPr>
        <p:spPr/>
        <p:txBody>
          <a:bodyPr/>
          <a:lstStyle/>
          <a:p>
            <a:r>
              <a:rPr lang="en-US" altLang="en-US" dirty="0" smtClean="0">
                <a:latin typeface="Arial" charset="0"/>
                <a:cs typeface="Arial" charset="0"/>
              </a:rPr>
              <a:t>We are seldom in equilibrium but often moving towards it.</a:t>
            </a:r>
          </a:p>
          <a:p>
            <a:r>
              <a:rPr lang="en-US" altLang="en-US" dirty="0" smtClean="0">
                <a:latin typeface="Arial" charset="0"/>
                <a:cs typeface="Arial" charset="0"/>
              </a:rPr>
              <a:t>We cycle around it.</a:t>
            </a:r>
          </a:p>
          <a:p>
            <a:endParaRPr lang="en-US" altLang="en-US" dirty="0" smtClean="0">
              <a:latin typeface="Arial" charset="0"/>
              <a:cs typeface="Arial" charset="0"/>
            </a:endParaRPr>
          </a:p>
        </p:txBody>
      </p:sp>
    </p:spTree>
    <p:extLst>
      <p:ext uri="{BB962C8B-B14F-4D97-AF65-F5344CB8AC3E}">
        <p14:creationId xmlns:p14="http://schemas.microsoft.com/office/powerpoint/2010/main" val="4045823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r>
              <a:rPr lang="en-US" altLang="en-US" smtClean="0">
                <a:latin typeface="Arial" charset="0"/>
                <a:cs typeface="Arial" charset="0"/>
              </a:rPr>
              <a:t>Why do we have cycles in rents and prices?</a:t>
            </a:r>
          </a:p>
        </p:txBody>
      </p:sp>
      <p:sp>
        <p:nvSpPr>
          <p:cNvPr id="32771" name="Content Placeholder 2"/>
          <p:cNvSpPr>
            <a:spLocks noGrp="1"/>
          </p:cNvSpPr>
          <p:nvPr>
            <p:ph idx="1"/>
          </p:nvPr>
        </p:nvSpPr>
        <p:spPr/>
        <p:txBody>
          <a:bodyPr>
            <a:normAutofit fontScale="92500"/>
          </a:bodyPr>
          <a:lstStyle/>
          <a:p>
            <a:pPr marL="0" indent="0">
              <a:buFont typeface="Wingdings" pitchFamily="2" charset="2"/>
              <a:buNone/>
            </a:pPr>
            <a:r>
              <a:rPr lang="en-US" altLang="en-US" dirty="0" smtClean="0">
                <a:latin typeface="Arial" charset="0"/>
                <a:cs typeface="Arial" charset="0"/>
              </a:rPr>
              <a:t>Rent cycles</a:t>
            </a:r>
          </a:p>
          <a:p>
            <a:pPr marL="0" indent="0">
              <a:buFont typeface="Wingdings" pitchFamily="2" charset="2"/>
              <a:buNone/>
            </a:pPr>
            <a:r>
              <a:rPr lang="en-US" altLang="en-US" dirty="0" smtClean="0">
                <a:latin typeface="Arial" charset="0"/>
                <a:cs typeface="Arial" charset="0"/>
              </a:rPr>
              <a:t>	Leases of several years</a:t>
            </a:r>
          </a:p>
          <a:p>
            <a:pPr marL="0" indent="0">
              <a:buFont typeface="Wingdings" pitchFamily="2" charset="2"/>
              <a:buNone/>
            </a:pPr>
            <a:r>
              <a:rPr lang="en-US" altLang="en-US" dirty="0" smtClean="0">
                <a:latin typeface="Arial" charset="0"/>
                <a:cs typeface="Arial" charset="0"/>
              </a:rPr>
              <a:t>	Lumpy nature of leasing where a large 	building comes on line in a given quarter</a:t>
            </a:r>
          </a:p>
          <a:p>
            <a:pPr marL="0" indent="0">
              <a:buFont typeface="Wingdings" pitchFamily="2" charset="2"/>
              <a:buNone/>
            </a:pPr>
            <a:r>
              <a:rPr lang="en-US" altLang="en-US" dirty="0" smtClean="0">
                <a:latin typeface="Arial" charset="0"/>
                <a:cs typeface="Arial" charset="0"/>
              </a:rPr>
              <a:t>	Poor expiration management</a:t>
            </a:r>
          </a:p>
          <a:p>
            <a:pPr marL="400050" lvl="1" indent="0">
              <a:buFont typeface="Arial" charset="0"/>
              <a:buNone/>
            </a:pPr>
            <a:r>
              <a:rPr lang="en-US" altLang="en-US" dirty="0" smtClean="0">
                <a:latin typeface="Arial" charset="0"/>
                <a:cs typeface="Arial" charset="0"/>
              </a:rPr>
              <a:t>	   Leasing agents often propose similar terms  	</a:t>
            </a:r>
            <a:r>
              <a:rPr lang="en-US" altLang="en-US" dirty="0" smtClean="0">
                <a:latin typeface="Arial" charset="0"/>
                <a:cs typeface="Arial" charset="0"/>
              </a:rPr>
              <a:t>   </a:t>
            </a:r>
            <a:r>
              <a:rPr lang="en-US" altLang="en-US" dirty="0" smtClean="0">
                <a:latin typeface="Arial" charset="0"/>
                <a:cs typeface="Arial" charset="0"/>
              </a:rPr>
              <a:t>without regard to duration risk of expirations.</a:t>
            </a:r>
          </a:p>
          <a:p>
            <a:pPr marL="400050" lvl="1" indent="0">
              <a:buFont typeface="Arial" charset="0"/>
              <a:buNone/>
            </a:pPr>
            <a:r>
              <a:rPr lang="en-US" altLang="en-US" dirty="0" smtClean="0">
                <a:latin typeface="Arial" charset="0"/>
                <a:cs typeface="Arial" charset="0"/>
              </a:rPr>
              <a:t>	Correlation with economic and employment 	cycles</a:t>
            </a:r>
          </a:p>
        </p:txBody>
      </p:sp>
    </p:spTree>
    <p:extLst>
      <p:ext uri="{BB962C8B-B14F-4D97-AF65-F5344CB8AC3E}">
        <p14:creationId xmlns:p14="http://schemas.microsoft.com/office/powerpoint/2010/main" val="13523167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down)">
                                      <p:cBhvr>
                                        <p:cTn id="7" dur="500"/>
                                        <p:tgtEl>
                                          <p:spTgt spid="327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wipe(down)">
                                      <p:cBhvr>
                                        <p:cTn id="12" dur="500"/>
                                        <p:tgtEl>
                                          <p:spTgt spid="327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down)">
                                      <p:cBhvr>
                                        <p:cTn id="17" dur="500"/>
                                        <p:tgtEl>
                                          <p:spTgt spid="327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2771">
                                            <p:txEl>
                                              <p:pRg st="4" end="4"/>
                                            </p:txEl>
                                          </p:spTgt>
                                        </p:tgtEl>
                                        <p:attrNameLst>
                                          <p:attrName>style.visibility</p:attrName>
                                        </p:attrNameLst>
                                      </p:cBhvr>
                                      <p:to>
                                        <p:strVal val="visible"/>
                                      </p:to>
                                    </p:set>
                                    <p:animEffect transition="in" filter="wipe(down)">
                                      <p:cBhvr>
                                        <p:cTn id="22" dur="500"/>
                                        <p:tgtEl>
                                          <p:spTgt spid="327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2771">
                                            <p:txEl>
                                              <p:pRg st="5" end="5"/>
                                            </p:txEl>
                                          </p:spTgt>
                                        </p:tgtEl>
                                        <p:attrNameLst>
                                          <p:attrName>style.visibility</p:attrName>
                                        </p:attrNameLst>
                                      </p:cBhvr>
                                      <p:to>
                                        <p:strVal val="visible"/>
                                      </p:to>
                                    </p:set>
                                    <p:animEffect transition="in" filter="wipe(down)">
                                      <p:cBhvr>
                                        <p:cTn id="27" dur="500"/>
                                        <p:tgtEl>
                                          <p:spTgt spid="327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76200"/>
            <a:ext cx="7010400" cy="1143000"/>
          </a:xfrm>
          <a:noFill/>
        </p:spPr>
        <p:txBody>
          <a:bodyPr>
            <a:normAutofit fontScale="90000"/>
          </a:bodyPr>
          <a:lstStyle/>
          <a:p>
            <a:pPr eaLnBrk="1" hangingPunct="1"/>
            <a:r>
              <a:rPr lang="en-US" altLang="en-US" smtClean="0">
                <a:latin typeface="Arial" charset="0"/>
                <a:cs typeface="Arial" charset="0"/>
              </a:rPr>
              <a:t>New York City 5 Year Rental Rate Rollovers</a:t>
            </a:r>
          </a:p>
        </p:txBody>
      </p:sp>
      <p:sp>
        <p:nvSpPr>
          <p:cNvPr id="46083" name="Rectangle 3"/>
          <p:cNvSpPr>
            <a:spLocks noChangeArrowheads="1"/>
          </p:cNvSpPr>
          <p:nvPr/>
        </p:nvSpPr>
        <p:spPr bwMode="auto">
          <a:xfrm>
            <a:off x="0" y="6783388"/>
            <a:ext cx="695325" cy="74612"/>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aphicFrame>
        <p:nvGraphicFramePr>
          <p:cNvPr id="3076" name="Object 4"/>
          <p:cNvGraphicFramePr>
            <a:graphicFrameLocks noChangeAspect="1"/>
          </p:cNvGraphicFramePr>
          <p:nvPr>
            <p:ph idx="1"/>
          </p:nvPr>
        </p:nvGraphicFramePr>
        <p:xfrm>
          <a:off x="266700" y="1600200"/>
          <a:ext cx="8610600" cy="4953000"/>
        </p:xfrm>
        <a:graphic>
          <a:graphicData uri="http://schemas.openxmlformats.org/presentationml/2006/ole">
            <mc:AlternateContent xmlns:mc="http://schemas.openxmlformats.org/markup-compatibility/2006">
              <mc:Choice xmlns:v="urn:schemas-microsoft-com:vml" Requires="v">
                <p:oleObj spid="_x0000_s1026" name="Chart" r:id="rId4" imgW="8610735" imgH="4952992" progId="MSGraph.Chart.8">
                  <p:embed followColorScheme="full"/>
                </p:oleObj>
              </mc:Choice>
              <mc:Fallback>
                <p:oleObj name="Chart" r:id="rId4" imgW="8610735" imgH="4952992" progId="MSGraph.Chart.8">
                  <p:embed followColorScheme="full"/>
                  <p:pic>
                    <p:nvPicPr>
                      <p:cNvPr id="0" name=""/>
                      <p:cNvPicPr>
                        <a:picLocks noChangeAspect="1" noChangeArrowheads="1"/>
                      </p:cNvPicPr>
                      <p:nvPr/>
                    </p:nvPicPr>
                    <p:blipFill>
                      <a:blip r:embed="rId5"/>
                      <a:srcRect/>
                      <a:stretch>
                        <a:fillRect/>
                      </a:stretch>
                    </p:blipFill>
                    <p:spPr bwMode="auto">
                      <a:xfrm>
                        <a:off x="266700" y="1600200"/>
                        <a:ext cx="86106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077" name="Group 5"/>
          <p:cNvGrpSpPr>
            <a:grpSpLocks/>
          </p:cNvGrpSpPr>
          <p:nvPr/>
        </p:nvGrpSpPr>
        <p:grpSpPr bwMode="auto">
          <a:xfrm>
            <a:off x="1106488" y="3162300"/>
            <a:ext cx="4125912" cy="3263900"/>
            <a:chOff x="697" y="1992"/>
            <a:chExt cx="2599" cy="2056"/>
          </a:xfrm>
        </p:grpSpPr>
        <p:grpSp>
          <p:nvGrpSpPr>
            <p:cNvPr id="46141" name="Group 6"/>
            <p:cNvGrpSpPr>
              <a:grpSpLocks/>
            </p:cNvGrpSpPr>
            <p:nvPr/>
          </p:nvGrpSpPr>
          <p:grpSpPr bwMode="auto">
            <a:xfrm>
              <a:off x="697" y="1992"/>
              <a:ext cx="2441" cy="1512"/>
              <a:chOff x="697" y="1992"/>
              <a:chExt cx="2441" cy="1512"/>
            </a:xfrm>
          </p:grpSpPr>
          <p:sp>
            <p:nvSpPr>
              <p:cNvPr id="46143" name="AutoShape 7"/>
              <p:cNvSpPr>
                <a:spLocks noChangeArrowheads="1"/>
              </p:cNvSpPr>
              <p:nvPr/>
            </p:nvSpPr>
            <p:spPr bwMode="auto">
              <a:xfrm>
                <a:off x="1528" y="2040"/>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44" name="Rectangle 8"/>
              <p:cNvSpPr>
                <a:spLocks noChangeArrowheads="1"/>
              </p:cNvSpPr>
              <p:nvPr/>
            </p:nvSpPr>
            <p:spPr bwMode="auto">
              <a:xfrm>
                <a:off x="1432" y="1992"/>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$15.46</a:t>
                </a:r>
              </a:p>
            </p:txBody>
          </p:sp>
          <p:sp>
            <p:nvSpPr>
              <p:cNvPr id="46145" name="Line 9"/>
              <p:cNvSpPr>
                <a:spLocks noChangeShapeType="1"/>
              </p:cNvSpPr>
              <p:nvPr/>
            </p:nvSpPr>
            <p:spPr bwMode="auto">
              <a:xfrm flipV="1">
                <a:off x="776" y="2128"/>
                <a:ext cx="0" cy="122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6" name="Line 10"/>
              <p:cNvSpPr>
                <a:spLocks noChangeShapeType="1"/>
              </p:cNvSpPr>
              <p:nvPr/>
            </p:nvSpPr>
            <p:spPr bwMode="auto">
              <a:xfrm>
                <a:off x="2344" y="2120"/>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7" name="Rectangle 11"/>
              <p:cNvSpPr>
                <a:spLocks noChangeArrowheads="1"/>
              </p:cNvSpPr>
              <p:nvPr/>
            </p:nvSpPr>
            <p:spPr bwMode="auto">
              <a:xfrm>
                <a:off x="2978" y="217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48" name="Line 12"/>
              <p:cNvSpPr>
                <a:spLocks noChangeShapeType="1"/>
              </p:cNvSpPr>
              <p:nvPr/>
            </p:nvSpPr>
            <p:spPr bwMode="auto">
              <a:xfrm flipV="1">
                <a:off x="3049" y="2113"/>
                <a:ext cx="8" cy="5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9" name="Line 13"/>
              <p:cNvSpPr>
                <a:spLocks noChangeShapeType="1"/>
              </p:cNvSpPr>
              <p:nvPr/>
            </p:nvSpPr>
            <p:spPr bwMode="auto">
              <a:xfrm flipV="1">
                <a:off x="761" y="2113"/>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0" name="Rectangle 14"/>
              <p:cNvSpPr>
                <a:spLocks noChangeArrowheads="1"/>
              </p:cNvSpPr>
              <p:nvPr/>
            </p:nvSpPr>
            <p:spPr bwMode="auto">
              <a:xfrm>
                <a:off x="697" y="3353"/>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
          <p:nvSpPr>
            <p:cNvPr id="46142" name="Rectangle 15"/>
            <p:cNvSpPr>
              <a:spLocks noChangeArrowheads="1"/>
            </p:cNvSpPr>
            <p:nvPr/>
          </p:nvSpPr>
          <p:spPr bwMode="auto">
            <a:xfrm>
              <a:off x="2824" y="3872"/>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3088" name="Group 16"/>
          <p:cNvGrpSpPr>
            <a:grpSpLocks/>
          </p:cNvGrpSpPr>
          <p:nvPr/>
        </p:nvGrpSpPr>
        <p:grpSpPr bwMode="auto">
          <a:xfrm>
            <a:off x="1828800" y="1919288"/>
            <a:ext cx="4129088" cy="4508500"/>
            <a:chOff x="1152" y="1209"/>
            <a:chExt cx="2601" cy="2840"/>
          </a:xfrm>
        </p:grpSpPr>
        <p:grpSp>
          <p:nvGrpSpPr>
            <p:cNvPr id="46130" name="Group 17"/>
            <p:cNvGrpSpPr>
              <a:grpSpLocks/>
            </p:cNvGrpSpPr>
            <p:nvPr/>
          </p:nvGrpSpPr>
          <p:grpSpPr bwMode="auto">
            <a:xfrm>
              <a:off x="1152" y="1209"/>
              <a:ext cx="2434" cy="2270"/>
              <a:chOff x="1152" y="1209"/>
              <a:chExt cx="2434" cy="2270"/>
            </a:xfrm>
          </p:grpSpPr>
          <p:sp>
            <p:nvSpPr>
              <p:cNvPr id="46132" name="Line 18"/>
              <p:cNvSpPr>
                <a:spLocks noChangeShapeType="1"/>
              </p:cNvSpPr>
              <p:nvPr/>
            </p:nvSpPr>
            <p:spPr bwMode="auto">
              <a:xfrm flipH="1" flipV="1">
                <a:off x="3522" y="1330"/>
                <a:ext cx="0" cy="23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33" name="Group 19"/>
              <p:cNvGrpSpPr>
                <a:grpSpLocks/>
              </p:cNvGrpSpPr>
              <p:nvPr/>
            </p:nvGrpSpPr>
            <p:grpSpPr bwMode="auto">
              <a:xfrm>
                <a:off x="1152" y="1209"/>
                <a:ext cx="2434" cy="2270"/>
                <a:chOff x="1152" y="1209"/>
                <a:chExt cx="2434" cy="2270"/>
              </a:xfrm>
            </p:grpSpPr>
            <p:sp>
              <p:nvSpPr>
                <p:cNvPr id="46134" name="Rectangle 20"/>
                <p:cNvSpPr>
                  <a:spLocks noChangeArrowheads="1"/>
                </p:cNvSpPr>
                <p:nvPr/>
              </p:nvSpPr>
              <p:spPr bwMode="auto">
                <a:xfrm>
                  <a:off x="1152" y="3328"/>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35" name="Rectangle 21"/>
                <p:cNvSpPr>
                  <a:spLocks noChangeArrowheads="1"/>
                </p:cNvSpPr>
                <p:nvPr/>
              </p:nvSpPr>
              <p:spPr bwMode="auto">
                <a:xfrm>
                  <a:off x="3426" y="1562"/>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36" name="Rectangle 22"/>
                <p:cNvSpPr>
                  <a:spLocks noChangeArrowheads="1"/>
                </p:cNvSpPr>
                <p:nvPr/>
              </p:nvSpPr>
              <p:spPr bwMode="auto">
                <a:xfrm>
                  <a:off x="1897" y="1209"/>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$23.63</a:t>
                  </a:r>
                </a:p>
              </p:txBody>
            </p:sp>
            <p:sp>
              <p:nvSpPr>
                <p:cNvPr id="46137" name="Line 23"/>
                <p:cNvSpPr>
                  <a:spLocks noChangeShapeType="1"/>
                </p:cNvSpPr>
                <p:nvPr/>
              </p:nvSpPr>
              <p:spPr bwMode="auto">
                <a:xfrm flipV="1">
                  <a:off x="1233" y="1345"/>
                  <a:ext cx="8" cy="197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38" name="Line 24"/>
                <p:cNvSpPr>
                  <a:spLocks noChangeShapeType="1"/>
                </p:cNvSpPr>
                <p:nvPr/>
              </p:nvSpPr>
              <p:spPr bwMode="auto">
                <a:xfrm>
                  <a:off x="2809" y="1337"/>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39" name="AutoShape 25"/>
                <p:cNvSpPr>
                  <a:spLocks noChangeArrowheads="1"/>
                </p:cNvSpPr>
                <p:nvPr/>
              </p:nvSpPr>
              <p:spPr bwMode="auto">
                <a:xfrm>
                  <a:off x="1985" y="1249"/>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40" name="Line 26"/>
                <p:cNvSpPr>
                  <a:spLocks noChangeShapeType="1"/>
                </p:cNvSpPr>
                <p:nvPr/>
              </p:nvSpPr>
              <p:spPr bwMode="auto">
                <a:xfrm flipV="1">
                  <a:off x="1226" y="1362"/>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46131" name="Rectangle 27"/>
            <p:cNvSpPr>
              <a:spLocks noChangeArrowheads="1"/>
            </p:cNvSpPr>
            <p:nvPr/>
          </p:nvSpPr>
          <p:spPr bwMode="auto">
            <a:xfrm>
              <a:off x="3281" y="3873"/>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3100" name="Group 28"/>
          <p:cNvGrpSpPr>
            <a:grpSpLocks/>
          </p:cNvGrpSpPr>
          <p:nvPr/>
        </p:nvGrpSpPr>
        <p:grpSpPr bwMode="auto">
          <a:xfrm>
            <a:off x="2554288" y="2898775"/>
            <a:ext cx="4116387" cy="3530600"/>
            <a:chOff x="1609" y="1826"/>
            <a:chExt cx="2593" cy="2224"/>
          </a:xfrm>
        </p:grpSpPr>
        <p:grpSp>
          <p:nvGrpSpPr>
            <p:cNvPr id="46120" name="Group 29"/>
            <p:cNvGrpSpPr>
              <a:grpSpLocks/>
            </p:cNvGrpSpPr>
            <p:nvPr/>
          </p:nvGrpSpPr>
          <p:grpSpPr bwMode="auto">
            <a:xfrm>
              <a:off x="1609" y="1826"/>
              <a:ext cx="2449" cy="1886"/>
              <a:chOff x="1609" y="1826"/>
              <a:chExt cx="2449" cy="1886"/>
            </a:xfrm>
          </p:grpSpPr>
          <p:sp>
            <p:nvSpPr>
              <p:cNvPr id="46122" name="Rectangle 30"/>
              <p:cNvSpPr>
                <a:spLocks noChangeArrowheads="1"/>
              </p:cNvSpPr>
              <p:nvPr/>
            </p:nvSpPr>
            <p:spPr bwMode="auto">
              <a:xfrm>
                <a:off x="1609" y="3185"/>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23" name="Rectangle 31"/>
              <p:cNvSpPr>
                <a:spLocks noChangeArrowheads="1"/>
              </p:cNvSpPr>
              <p:nvPr/>
            </p:nvSpPr>
            <p:spPr bwMode="auto">
              <a:xfrm>
                <a:off x="3898" y="1826"/>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24" name="Rectangle 32"/>
              <p:cNvSpPr>
                <a:spLocks noChangeArrowheads="1"/>
              </p:cNvSpPr>
              <p:nvPr/>
            </p:nvSpPr>
            <p:spPr bwMode="auto">
              <a:xfrm>
                <a:off x="2344" y="3488"/>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$18.33</a:t>
                </a:r>
              </a:p>
            </p:txBody>
          </p:sp>
          <p:sp>
            <p:nvSpPr>
              <p:cNvPr id="46125" name="Line 33"/>
              <p:cNvSpPr>
                <a:spLocks noChangeShapeType="1"/>
              </p:cNvSpPr>
              <p:nvPr/>
            </p:nvSpPr>
            <p:spPr bwMode="auto">
              <a:xfrm flipV="1">
                <a:off x="1696" y="3320"/>
                <a:ext cx="0" cy="31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26" name="Line 34"/>
              <p:cNvSpPr>
                <a:spLocks noChangeShapeType="1"/>
              </p:cNvSpPr>
              <p:nvPr/>
            </p:nvSpPr>
            <p:spPr bwMode="auto">
              <a:xfrm>
                <a:off x="3280" y="3600"/>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27" name="AutoShape 35"/>
              <p:cNvSpPr>
                <a:spLocks noChangeArrowheads="1"/>
              </p:cNvSpPr>
              <p:nvPr/>
            </p:nvSpPr>
            <p:spPr bwMode="auto">
              <a:xfrm>
                <a:off x="2416" y="3528"/>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28" name="Line 36"/>
              <p:cNvSpPr>
                <a:spLocks noChangeShapeType="1"/>
              </p:cNvSpPr>
              <p:nvPr/>
            </p:nvSpPr>
            <p:spPr bwMode="auto">
              <a:xfrm flipH="1" flipV="1">
                <a:off x="3977" y="1977"/>
                <a:ext cx="0" cy="163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29" name="Line 37"/>
              <p:cNvSpPr>
                <a:spLocks noChangeShapeType="1"/>
              </p:cNvSpPr>
              <p:nvPr/>
            </p:nvSpPr>
            <p:spPr bwMode="auto">
              <a:xfrm flipV="1">
                <a:off x="1705" y="3617"/>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21" name="Rectangle 38"/>
            <p:cNvSpPr>
              <a:spLocks noChangeArrowheads="1"/>
            </p:cNvSpPr>
            <p:nvPr/>
          </p:nvSpPr>
          <p:spPr bwMode="auto">
            <a:xfrm>
              <a:off x="3730" y="3874"/>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3111" name="Group 39"/>
          <p:cNvGrpSpPr>
            <a:grpSpLocks/>
          </p:cNvGrpSpPr>
          <p:nvPr/>
        </p:nvGrpSpPr>
        <p:grpSpPr bwMode="auto">
          <a:xfrm>
            <a:off x="3267075" y="3495675"/>
            <a:ext cx="4129088" cy="2935288"/>
            <a:chOff x="2058" y="2202"/>
            <a:chExt cx="2601" cy="1849"/>
          </a:xfrm>
        </p:grpSpPr>
        <p:grpSp>
          <p:nvGrpSpPr>
            <p:cNvPr id="46110" name="Group 40"/>
            <p:cNvGrpSpPr>
              <a:grpSpLocks/>
            </p:cNvGrpSpPr>
            <p:nvPr/>
          </p:nvGrpSpPr>
          <p:grpSpPr bwMode="auto">
            <a:xfrm>
              <a:off x="2058" y="2202"/>
              <a:ext cx="2448" cy="1167"/>
              <a:chOff x="2058" y="2202"/>
              <a:chExt cx="2448" cy="1167"/>
            </a:xfrm>
          </p:grpSpPr>
          <p:sp>
            <p:nvSpPr>
              <p:cNvPr id="46112" name="Rectangle 41"/>
              <p:cNvSpPr>
                <a:spLocks noChangeArrowheads="1"/>
              </p:cNvSpPr>
              <p:nvPr/>
            </p:nvSpPr>
            <p:spPr bwMode="auto">
              <a:xfrm>
                <a:off x="2058" y="2954"/>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13" name="Rectangle 42"/>
              <p:cNvSpPr>
                <a:spLocks noChangeArrowheads="1"/>
              </p:cNvSpPr>
              <p:nvPr/>
            </p:nvSpPr>
            <p:spPr bwMode="auto">
              <a:xfrm>
                <a:off x="4346" y="2202"/>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14" name="Rectangle 43"/>
              <p:cNvSpPr>
                <a:spLocks noChangeArrowheads="1"/>
              </p:cNvSpPr>
              <p:nvPr/>
            </p:nvSpPr>
            <p:spPr bwMode="auto">
              <a:xfrm>
                <a:off x="2785" y="3145"/>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$10.11</a:t>
                </a:r>
              </a:p>
            </p:txBody>
          </p:sp>
          <p:sp>
            <p:nvSpPr>
              <p:cNvPr id="46115" name="Line 44"/>
              <p:cNvSpPr>
                <a:spLocks noChangeShapeType="1"/>
              </p:cNvSpPr>
              <p:nvPr/>
            </p:nvSpPr>
            <p:spPr bwMode="auto">
              <a:xfrm flipV="1">
                <a:off x="2145" y="3089"/>
                <a:ext cx="0" cy="18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6" name="Line 45"/>
              <p:cNvSpPr>
                <a:spLocks noChangeShapeType="1"/>
              </p:cNvSpPr>
              <p:nvPr/>
            </p:nvSpPr>
            <p:spPr bwMode="auto">
              <a:xfrm>
                <a:off x="3705" y="3257"/>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7" name="AutoShape 46"/>
              <p:cNvSpPr>
                <a:spLocks noChangeArrowheads="1"/>
              </p:cNvSpPr>
              <p:nvPr/>
            </p:nvSpPr>
            <p:spPr bwMode="auto">
              <a:xfrm>
                <a:off x="2873" y="3185"/>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18" name="Line 47"/>
              <p:cNvSpPr>
                <a:spLocks noChangeShapeType="1"/>
              </p:cNvSpPr>
              <p:nvPr/>
            </p:nvSpPr>
            <p:spPr bwMode="auto">
              <a:xfrm flipH="1" flipV="1">
                <a:off x="4434" y="2354"/>
                <a:ext cx="0" cy="92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9" name="Line 48"/>
              <p:cNvSpPr>
                <a:spLocks noChangeShapeType="1"/>
              </p:cNvSpPr>
              <p:nvPr/>
            </p:nvSpPr>
            <p:spPr bwMode="auto">
              <a:xfrm flipV="1">
                <a:off x="2138" y="3266"/>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11" name="Rectangle 49"/>
            <p:cNvSpPr>
              <a:spLocks noChangeArrowheads="1"/>
            </p:cNvSpPr>
            <p:nvPr/>
          </p:nvSpPr>
          <p:spPr bwMode="auto">
            <a:xfrm>
              <a:off x="4187" y="3875"/>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3122" name="Group 50"/>
          <p:cNvGrpSpPr>
            <a:grpSpLocks/>
          </p:cNvGrpSpPr>
          <p:nvPr/>
        </p:nvGrpSpPr>
        <p:grpSpPr bwMode="auto">
          <a:xfrm>
            <a:off x="4003675" y="3686175"/>
            <a:ext cx="4105275" cy="2746375"/>
            <a:chOff x="2522" y="2322"/>
            <a:chExt cx="2586" cy="1730"/>
          </a:xfrm>
        </p:grpSpPr>
        <p:grpSp>
          <p:nvGrpSpPr>
            <p:cNvPr id="46100" name="Group 51"/>
            <p:cNvGrpSpPr>
              <a:grpSpLocks/>
            </p:cNvGrpSpPr>
            <p:nvPr/>
          </p:nvGrpSpPr>
          <p:grpSpPr bwMode="auto">
            <a:xfrm>
              <a:off x="2522" y="2322"/>
              <a:ext cx="2432" cy="407"/>
              <a:chOff x="2522" y="2322"/>
              <a:chExt cx="2432" cy="407"/>
            </a:xfrm>
          </p:grpSpPr>
          <p:grpSp>
            <p:nvGrpSpPr>
              <p:cNvPr id="46102" name="Group 52"/>
              <p:cNvGrpSpPr>
                <a:grpSpLocks/>
              </p:cNvGrpSpPr>
              <p:nvPr/>
            </p:nvGrpSpPr>
            <p:grpSpPr bwMode="auto">
              <a:xfrm>
                <a:off x="2522" y="2322"/>
                <a:ext cx="2432" cy="407"/>
                <a:chOff x="2522" y="2322"/>
                <a:chExt cx="2432" cy="407"/>
              </a:xfrm>
            </p:grpSpPr>
            <p:sp>
              <p:nvSpPr>
                <p:cNvPr id="46104" name="Rectangle 53"/>
                <p:cNvSpPr>
                  <a:spLocks noChangeArrowheads="1"/>
                </p:cNvSpPr>
                <p:nvPr/>
              </p:nvSpPr>
              <p:spPr bwMode="auto">
                <a:xfrm>
                  <a:off x="2522" y="2538"/>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05" name="Rectangle 54"/>
                <p:cNvSpPr>
                  <a:spLocks noChangeArrowheads="1"/>
                </p:cNvSpPr>
                <p:nvPr/>
              </p:nvSpPr>
              <p:spPr bwMode="auto">
                <a:xfrm>
                  <a:off x="4794" y="2322"/>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106" name="Line 55"/>
                <p:cNvSpPr>
                  <a:spLocks noChangeShapeType="1"/>
                </p:cNvSpPr>
                <p:nvPr/>
              </p:nvSpPr>
              <p:spPr bwMode="auto">
                <a:xfrm flipV="1">
                  <a:off x="2698" y="2610"/>
                  <a:ext cx="60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7" name="Rectangle 56"/>
                <p:cNvSpPr>
                  <a:spLocks noChangeArrowheads="1"/>
                </p:cNvSpPr>
                <p:nvPr/>
              </p:nvSpPr>
              <p:spPr bwMode="auto">
                <a:xfrm>
                  <a:off x="3305" y="2505"/>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$3.14</a:t>
                  </a:r>
                </a:p>
              </p:txBody>
            </p:sp>
            <p:sp>
              <p:nvSpPr>
                <p:cNvPr id="46108" name="Line 57"/>
                <p:cNvSpPr>
                  <a:spLocks noChangeShapeType="1"/>
                </p:cNvSpPr>
                <p:nvPr/>
              </p:nvSpPr>
              <p:spPr bwMode="auto">
                <a:xfrm flipV="1">
                  <a:off x="4227" y="2619"/>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09" name="AutoShape 58"/>
                <p:cNvSpPr>
                  <a:spLocks noChangeArrowheads="1"/>
                </p:cNvSpPr>
                <p:nvPr/>
              </p:nvSpPr>
              <p:spPr bwMode="auto">
                <a:xfrm>
                  <a:off x="3394" y="2538"/>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
            <p:nvSpPr>
              <p:cNvPr id="46103" name="Line 59"/>
              <p:cNvSpPr>
                <a:spLocks noChangeShapeType="1"/>
              </p:cNvSpPr>
              <p:nvPr/>
            </p:nvSpPr>
            <p:spPr bwMode="auto">
              <a:xfrm flipV="1">
                <a:off x="4882" y="2458"/>
                <a:ext cx="0" cy="18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01" name="Rectangle 60"/>
            <p:cNvSpPr>
              <a:spLocks noChangeArrowheads="1"/>
            </p:cNvSpPr>
            <p:nvPr/>
          </p:nvSpPr>
          <p:spPr bwMode="auto">
            <a:xfrm>
              <a:off x="4636" y="3876"/>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3133" name="Group 61"/>
          <p:cNvGrpSpPr>
            <a:grpSpLocks/>
          </p:cNvGrpSpPr>
          <p:nvPr/>
        </p:nvGrpSpPr>
        <p:grpSpPr bwMode="auto">
          <a:xfrm>
            <a:off x="4727575" y="2135188"/>
            <a:ext cx="4094163" cy="4298950"/>
            <a:chOff x="2978" y="1345"/>
            <a:chExt cx="2579" cy="2708"/>
          </a:xfrm>
        </p:grpSpPr>
        <p:sp>
          <p:nvSpPr>
            <p:cNvPr id="46091" name="AutoShape 62"/>
            <p:cNvSpPr>
              <a:spLocks noChangeArrowheads="1"/>
            </p:cNvSpPr>
            <p:nvPr/>
          </p:nvSpPr>
          <p:spPr bwMode="auto">
            <a:xfrm flipV="1">
              <a:off x="3809" y="1385"/>
              <a:ext cx="240" cy="128"/>
            </a:xfrm>
            <a:prstGeom prst="up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092" name="Rectangle 63"/>
            <p:cNvSpPr>
              <a:spLocks noChangeArrowheads="1"/>
            </p:cNvSpPr>
            <p:nvPr/>
          </p:nvSpPr>
          <p:spPr bwMode="auto">
            <a:xfrm>
              <a:off x="3713" y="1345"/>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$0.46</a:t>
              </a:r>
            </a:p>
          </p:txBody>
        </p:sp>
        <p:sp>
          <p:nvSpPr>
            <p:cNvPr id="46093" name="Line 64"/>
            <p:cNvSpPr>
              <a:spLocks noChangeShapeType="1"/>
            </p:cNvSpPr>
            <p:nvPr/>
          </p:nvSpPr>
          <p:spPr bwMode="auto">
            <a:xfrm flipH="1" flipV="1">
              <a:off x="3057" y="1457"/>
              <a:ext cx="0" cy="70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4" name="Line 65"/>
            <p:cNvSpPr>
              <a:spLocks noChangeShapeType="1"/>
            </p:cNvSpPr>
            <p:nvPr/>
          </p:nvSpPr>
          <p:spPr bwMode="auto">
            <a:xfrm>
              <a:off x="4625" y="1457"/>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5" name="Rectangle 66"/>
            <p:cNvSpPr>
              <a:spLocks noChangeArrowheads="1"/>
            </p:cNvSpPr>
            <p:nvPr/>
          </p:nvSpPr>
          <p:spPr bwMode="auto">
            <a:xfrm>
              <a:off x="5251" y="2235"/>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096" name="Line 67"/>
            <p:cNvSpPr>
              <a:spLocks noChangeShapeType="1"/>
            </p:cNvSpPr>
            <p:nvPr/>
          </p:nvSpPr>
          <p:spPr bwMode="auto">
            <a:xfrm flipV="1">
              <a:off x="5338" y="1442"/>
              <a:ext cx="0" cy="78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7" name="Line 68"/>
            <p:cNvSpPr>
              <a:spLocks noChangeShapeType="1"/>
            </p:cNvSpPr>
            <p:nvPr/>
          </p:nvSpPr>
          <p:spPr bwMode="auto">
            <a:xfrm flipV="1">
              <a:off x="3042" y="1458"/>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98" name="Rectangle 69"/>
            <p:cNvSpPr>
              <a:spLocks noChangeArrowheads="1"/>
            </p:cNvSpPr>
            <p:nvPr/>
          </p:nvSpPr>
          <p:spPr bwMode="auto">
            <a:xfrm>
              <a:off x="2978" y="2162"/>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6099" name="Rectangle 70"/>
            <p:cNvSpPr>
              <a:spLocks noChangeArrowheads="1"/>
            </p:cNvSpPr>
            <p:nvPr/>
          </p:nvSpPr>
          <p:spPr bwMode="auto">
            <a:xfrm>
              <a:off x="5085" y="3877"/>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Tree>
    <p:extLst>
      <p:ext uri="{BB962C8B-B14F-4D97-AF65-F5344CB8AC3E}">
        <p14:creationId xmlns:p14="http://schemas.microsoft.com/office/powerpoint/2010/main" val="279624921"/>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500" fill="hold"/>
                                        <p:tgtEl>
                                          <p:spTgt spid="3076"/>
                                        </p:tgtEl>
                                        <p:attrNameLst>
                                          <p:attrName>ppt_w</p:attrName>
                                        </p:attrNameLst>
                                      </p:cBhvr>
                                      <p:tavLst>
                                        <p:tav tm="0">
                                          <p:val>
                                            <p:fltVal val="0"/>
                                          </p:val>
                                        </p:tav>
                                        <p:tav tm="100000">
                                          <p:val>
                                            <p:strVal val="#ppt_w"/>
                                          </p:val>
                                        </p:tav>
                                      </p:tavLst>
                                    </p:anim>
                                    <p:anim calcmode="lin" valueType="num">
                                      <p:cBhvr>
                                        <p:cTn id="8" dur="500" fill="hold"/>
                                        <p:tgtEl>
                                          <p:spTgt spid="307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5" fill="hold" nodeType="clickEffect">
                                  <p:stCondLst>
                                    <p:cond delay="0"/>
                                  </p:stCondLst>
                                  <p:childTnLst>
                                    <p:set>
                                      <p:cBhvr>
                                        <p:cTn id="12" dur="1" fill="hold">
                                          <p:stCondLst>
                                            <p:cond delay="0"/>
                                          </p:stCondLst>
                                        </p:cTn>
                                        <p:tgtEl>
                                          <p:spTgt spid="3077"/>
                                        </p:tgtEl>
                                        <p:attrNameLst>
                                          <p:attrName>style.visibility</p:attrName>
                                        </p:attrNameLst>
                                      </p:cBhvr>
                                      <p:to>
                                        <p:strVal val="visible"/>
                                      </p:to>
                                    </p:set>
                                    <p:animEffect transition="in" filter="checkerboard(down)">
                                      <p:cBhvr>
                                        <p:cTn id="13" dur="500"/>
                                        <p:tgtEl>
                                          <p:spTgt spid="307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3088"/>
                                        </p:tgtEl>
                                        <p:attrNameLst>
                                          <p:attrName>style.visibility</p:attrName>
                                        </p:attrNameLst>
                                      </p:cBhvr>
                                      <p:to>
                                        <p:strVal val="visible"/>
                                      </p:to>
                                    </p:set>
                                    <p:animEffect transition="in" filter="blinds(horizontal)">
                                      <p:cBhvr>
                                        <p:cTn id="18" dur="500"/>
                                        <p:tgtEl>
                                          <p:spTgt spid="308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3100"/>
                                        </p:tgtEl>
                                        <p:attrNameLst>
                                          <p:attrName>style.visibility</p:attrName>
                                        </p:attrNameLst>
                                      </p:cBhvr>
                                      <p:to>
                                        <p:strVal val="visible"/>
                                      </p:to>
                                    </p:set>
                                    <p:animEffect transition="in" filter="blinds(horizontal)">
                                      <p:cBhvr>
                                        <p:cTn id="23" dur="500"/>
                                        <p:tgtEl>
                                          <p:spTgt spid="310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3111"/>
                                        </p:tgtEl>
                                        <p:attrNameLst>
                                          <p:attrName>style.visibility</p:attrName>
                                        </p:attrNameLst>
                                      </p:cBhvr>
                                      <p:to>
                                        <p:strVal val="visible"/>
                                      </p:to>
                                    </p:set>
                                    <p:animEffect transition="in" filter="blinds(horizontal)">
                                      <p:cBhvr>
                                        <p:cTn id="28" dur="500"/>
                                        <p:tgtEl>
                                          <p:spTgt spid="311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3122"/>
                                        </p:tgtEl>
                                        <p:attrNameLst>
                                          <p:attrName>style.visibility</p:attrName>
                                        </p:attrNameLst>
                                      </p:cBhvr>
                                      <p:to>
                                        <p:strVal val="visible"/>
                                      </p:to>
                                    </p:set>
                                    <p:animEffect transition="in" filter="blinds(horizontal)">
                                      <p:cBhvr>
                                        <p:cTn id="33" dur="500"/>
                                        <p:tgtEl>
                                          <p:spTgt spid="312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3133"/>
                                        </p:tgtEl>
                                        <p:attrNameLst>
                                          <p:attrName>style.visibility</p:attrName>
                                        </p:attrNameLst>
                                      </p:cBhvr>
                                      <p:to>
                                        <p:strVal val="visible"/>
                                      </p:to>
                                    </p:set>
                                    <p:animEffect transition="in" filter="blinds(horizontal)">
                                      <p:cBhvr>
                                        <p:cTn id="38" dur="500"/>
                                        <p:tgtEl>
                                          <p:spTgt spid="3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076" grpId="0" 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76200"/>
            <a:ext cx="7010400" cy="1143000"/>
          </a:xfrm>
          <a:noFill/>
        </p:spPr>
        <p:txBody>
          <a:bodyPr>
            <a:normAutofit fontScale="90000"/>
          </a:bodyPr>
          <a:lstStyle/>
          <a:p>
            <a:pPr eaLnBrk="1" hangingPunct="1"/>
            <a:r>
              <a:rPr lang="en-US" altLang="en-US" smtClean="0">
                <a:latin typeface="Arial" charset="0"/>
                <a:cs typeface="Arial" charset="0"/>
              </a:rPr>
              <a:t>Washington DC 5 Year Rental Rate Rollovers</a:t>
            </a:r>
          </a:p>
        </p:txBody>
      </p:sp>
      <p:sp>
        <p:nvSpPr>
          <p:cNvPr id="48131" name="Rectangle 3"/>
          <p:cNvSpPr>
            <a:spLocks noChangeArrowheads="1"/>
          </p:cNvSpPr>
          <p:nvPr/>
        </p:nvSpPr>
        <p:spPr bwMode="auto">
          <a:xfrm>
            <a:off x="0" y="6783388"/>
            <a:ext cx="695325" cy="74612"/>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aphicFrame>
        <p:nvGraphicFramePr>
          <p:cNvPr id="6148" name="Object 4"/>
          <p:cNvGraphicFramePr>
            <a:graphicFrameLocks noChangeAspect="1"/>
          </p:cNvGraphicFramePr>
          <p:nvPr>
            <p:ph idx="1"/>
          </p:nvPr>
        </p:nvGraphicFramePr>
        <p:xfrm>
          <a:off x="266700" y="1600200"/>
          <a:ext cx="8610600" cy="4953000"/>
        </p:xfrm>
        <a:graphic>
          <a:graphicData uri="http://schemas.openxmlformats.org/presentationml/2006/ole">
            <mc:AlternateContent xmlns:mc="http://schemas.openxmlformats.org/markup-compatibility/2006">
              <mc:Choice xmlns:v="urn:schemas-microsoft-com:vml" Requires="v">
                <p:oleObj spid="_x0000_s2050" name="Chart" r:id="rId4" imgW="8610735" imgH="4952992" progId="MSGraph.Chart.8">
                  <p:embed followColorScheme="full"/>
                </p:oleObj>
              </mc:Choice>
              <mc:Fallback>
                <p:oleObj name="Chart" r:id="rId4" imgW="8610735" imgH="4952992" progId="MSGraph.Chart.8">
                  <p:embed followColorScheme="full"/>
                  <p:pic>
                    <p:nvPicPr>
                      <p:cNvPr id="0" name=""/>
                      <p:cNvPicPr>
                        <a:picLocks noChangeAspect="1" noChangeArrowheads="1"/>
                      </p:cNvPicPr>
                      <p:nvPr/>
                    </p:nvPicPr>
                    <p:blipFill>
                      <a:blip r:embed="rId5"/>
                      <a:srcRect/>
                      <a:stretch>
                        <a:fillRect/>
                      </a:stretch>
                    </p:blipFill>
                    <p:spPr bwMode="auto">
                      <a:xfrm>
                        <a:off x="266700" y="1600200"/>
                        <a:ext cx="86106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149" name="Group 5"/>
          <p:cNvGrpSpPr>
            <a:grpSpLocks/>
          </p:cNvGrpSpPr>
          <p:nvPr/>
        </p:nvGrpSpPr>
        <p:grpSpPr bwMode="auto">
          <a:xfrm>
            <a:off x="1106488" y="2667000"/>
            <a:ext cx="4125912" cy="3746500"/>
            <a:chOff x="697" y="1680"/>
            <a:chExt cx="2599" cy="2360"/>
          </a:xfrm>
        </p:grpSpPr>
        <p:grpSp>
          <p:nvGrpSpPr>
            <p:cNvPr id="48185" name="Group 6"/>
            <p:cNvGrpSpPr>
              <a:grpSpLocks/>
            </p:cNvGrpSpPr>
            <p:nvPr/>
          </p:nvGrpSpPr>
          <p:grpSpPr bwMode="auto">
            <a:xfrm>
              <a:off x="697" y="1680"/>
              <a:ext cx="2441" cy="1512"/>
              <a:chOff x="697" y="1992"/>
              <a:chExt cx="2441" cy="1512"/>
            </a:xfrm>
          </p:grpSpPr>
          <p:sp>
            <p:nvSpPr>
              <p:cNvPr id="48187" name="AutoShape 7"/>
              <p:cNvSpPr>
                <a:spLocks noChangeArrowheads="1"/>
              </p:cNvSpPr>
              <p:nvPr/>
            </p:nvSpPr>
            <p:spPr bwMode="auto">
              <a:xfrm>
                <a:off x="1528" y="2040"/>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88" name="Rectangle 8"/>
              <p:cNvSpPr>
                <a:spLocks noChangeArrowheads="1"/>
              </p:cNvSpPr>
              <p:nvPr/>
            </p:nvSpPr>
            <p:spPr bwMode="auto">
              <a:xfrm>
                <a:off x="1432" y="1992"/>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$7.92</a:t>
                </a:r>
              </a:p>
            </p:txBody>
          </p:sp>
          <p:sp>
            <p:nvSpPr>
              <p:cNvPr id="48189" name="Line 9"/>
              <p:cNvSpPr>
                <a:spLocks noChangeShapeType="1"/>
              </p:cNvSpPr>
              <p:nvPr/>
            </p:nvSpPr>
            <p:spPr bwMode="auto">
              <a:xfrm flipV="1">
                <a:off x="776" y="2128"/>
                <a:ext cx="0" cy="122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90" name="Line 10"/>
              <p:cNvSpPr>
                <a:spLocks noChangeShapeType="1"/>
              </p:cNvSpPr>
              <p:nvPr/>
            </p:nvSpPr>
            <p:spPr bwMode="auto">
              <a:xfrm>
                <a:off x="2344" y="2120"/>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91" name="Rectangle 11"/>
              <p:cNvSpPr>
                <a:spLocks noChangeArrowheads="1"/>
              </p:cNvSpPr>
              <p:nvPr/>
            </p:nvSpPr>
            <p:spPr bwMode="auto">
              <a:xfrm>
                <a:off x="2978" y="217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92" name="Line 12"/>
              <p:cNvSpPr>
                <a:spLocks noChangeShapeType="1"/>
              </p:cNvSpPr>
              <p:nvPr/>
            </p:nvSpPr>
            <p:spPr bwMode="auto">
              <a:xfrm flipV="1">
                <a:off x="3049" y="2113"/>
                <a:ext cx="8" cy="5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93" name="Line 13"/>
              <p:cNvSpPr>
                <a:spLocks noChangeShapeType="1"/>
              </p:cNvSpPr>
              <p:nvPr/>
            </p:nvSpPr>
            <p:spPr bwMode="auto">
              <a:xfrm flipV="1">
                <a:off x="761" y="2113"/>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94" name="Rectangle 14"/>
              <p:cNvSpPr>
                <a:spLocks noChangeArrowheads="1"/>
              </p:cNvSpPr>
              <p:nvPr/>
            </p:nvSpPr>
            <p:spPr bwMode="auto">
              <a:xfrm>
                <a:off x="697" y="3353"/>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
          <p:nvSpPr>
            <p:cNvPr id="48186" name="Rectangle 15"/>
            <p:cNvSpPr>
              <a:spLocks noChangeArrowheads="1"/>
            </p:cNvSpPr>
            <p:nvPr/>
          </p:nvSpPr>
          <p:spPr bwMode="auto">
            <a:xfrm>
              <a:off x="2824" y="3864"/>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6160" name="Group 16"/>
          <p:cNvGrpSpPr>
            <a:grpSpLocks/>
          </p:cNvGrpSpPr>
          <p:nvPr/>
        </p:nvGrpSpPr>
        <p:grpSpPr bwMode="auto">
          <a:xfrm>
            <a:off x="1828800" y="1754188"/>
            <a:ext cx="4129088" cy="4660900"/>
            <a:chOff x="1152" y="1105"/>
            <a:chExt cx="2601" cy="2936"/>
          </a:xfrm>
        </p:grpSpPr>
        <p:sp>
          <p:nvSpPr>
            <p:cNvPr id="48175" name="Line 17"/>
            <p:cNvSpPr>
              <a:spLocks noChangeShapeType="1"/>
            </p:cNvSpPr>
            <p:nvPr/>
          </p:nvSpPr>
          <p:spPr bwMode="auto">
            <a:xfrm flipH="1" flipV="1">
              <a:off x="3522" y="1218"/>
              <a:ext cx="0" cy="23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8176" name="Group 18"/>
            <p:cNvGrpSpPr>
              <a:grpSpLocks/>
            </p:cNvGrpSpPr>
            <p:nvPr/>
          </p:nvGrpSpPr>
          <p:grpSpPr bwMode="auto">
            <a:xfrm>
              <a:off x="1152" y="1105"/>
              <a:ext cx="2601" cy="2936"/>
              <a:chOff x="1152" y="1105"/>
              <a:chExt cx="2601" cy="2936"/>
            </a:xfrm>
          </p:grpSpPr>
          <p:sp>
            <p:nvSpPr>
              <p:cNvPr id="48177" name="Rectangle 19"/>
              <p:cNvSpPr>
                <a:spLocks noChangeArrowheads="1"/>
              </p:cNvSpPr>
              <p:nvPr/>
            </p:nvSpPr>
            <p:spPr bwMode="auto">
              <a:xfrm>
                <a:off x="1152" y="2952"/>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78" name="Rectangle 20"/>
              <p:cNvSpPr>
                <a:spLocks noChangeArrowheads="1"/>
              </p:cNvSpPr>
              <p:nvPr/>
            </p:nvSpPr>
            <p:spPr bwMode="auto">
              <a:xfrm>
                <a:off x="3426" y="145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79" name="Rectangle 21"/>
              <p:cNvSpPr>
                <a:spLocks noChangeArrowheads="1"/>
              </p:cNvSpPr>
              <p:nvPr/>
            </p:nvSpPr>
            <p:spPr bwMode="auto">
              <a:xfrm>
                <a:off x="1897" y="1105"/>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$10.25</a:t>
                </a:r>
              </a:p>
            </p:txBody>
          </p:sp>
          <p:sp>
            <p:nvSpPr>
              <p:cNvPr id="48180" name="Line 22"/>
              <p:cNvSpPr>
                <a:spLocks noChangeShapeType="1"/>
              </p:cNvSpPr>
              <p:nvPr/>
            </p:nvSpPr>
            <p:spPr bwMode="auto">
              <a:xfrm flipV="1">
                <a:off x="1233" y="1257"/>
                <a:ext cx="0" cy="168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81" name="Line 23"/>
              <p:cNvSpPr>
                <a:spLocks noChangeShapeType="1"/>
              </p:cNvSpPr>
              <p:nvPr/>
            </p:nvSpPr>
            <p:spPr bwMode="auto">
              <a:xfrm>
                <a:off x="2809" y="1233"/>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82" name="AutoShape 24"/>
              <p:cNvSpPr>
                <a:spLocks noChangeArrowheads="1"/>
              </p:cNvSpPr>
              <p:nvPr/>
            </p:nvSpPr>
            <p:spPr bwMode="auto">
              <a:xfrm>
                <a:off x="1985" y="1145"/>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83" name="Line 25"/>
              <p:cNvSpPr>
                <a:spLocks noChangeShapeType="1"/>
              </p:cNvSpPr>
              <p:nvPr/>
            </p:nvSpPr>
            <p:spPr bwMode="auto">
              <a:xfrm flipV="1">
                <a:off x="1226" y="1258"/>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84" name="Rectangle 26"/>
              <p:cNvSpPr>
                <a:spLocks noChangeArrowheads="1"/>
              </p:cNvSpPr>
              <p:nvPr/>
            </p:nvSpPr>
            <p:spPr bwMode="auto">
              <a:xfrm>
                <a:off x="3281" y="3865"/>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grpSp>
        <p:nvGrpSpPr>
          <p:cNvPr id="6171" name="Group 27"/>
          <p:cNvGrpSpPr>
            <a:grpSpLocks/>
          </p:cNvGrpSpPr>
          <p:nvPr/>
        </p:nvGrpSpPr>
        <p:grpSpPr bwMode="auto">
          <a:xfrm>
            <a:off x="2554288" y="2505075"/>
            <a:ext cx="4116387" cy="3911600"/>
            <a:chOff x="1609" y="1578"/>
            <a:chExt cx="2593" cy="2464"/>
          </a:xfrm>
        </p:grpSpPr>
        <p:sp>
          <p:nvSpPr>
            <p:cNvPr id="48166" name="Rectangle 28"/>
            <p:cNvSpPr>
              <a:spLocks noChangeArrowheads="1"/>
            </p:cNvSpPr>
            <p:nvPr/>
          </p:nvSpPr>
          <p:spPr bwMode="auto">
            <a:xfrm>
              <a:off x="1609" y="2873"/>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67" name="Rectangle 29"/>
            <p:cNvSpPr>
              <a:spLocks noChangeArrowheads="1"/>
            </p:cNvSpPr>
            <p:nvPr/>
          </p:nvSpPr>
          <p:spPr bwMode="auto">
            <a:xfrm>
              <a:off x="3898" y="1578"/>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68" name="Rectangle 30"/>
            <p:cNvSpPr>
              <a:spLocks noChangeArrowheads="1"/>
            </p:cNvSpPr>
            <p:nvPr/>
          </p:nvSpPr>
          <p:spPr bwMode="auto">
            <a:xfrm>
              <a:off x="2344" y="3176"/>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$9.05</a:t>
              </a:r>
            </a:p>
          </p:txBody>
        </p:sp>
        <p:sp>
          <p:nvSpPr>
            <p:cNvPr id="48169" name="Line 31"/>
            <p:cNvSpPr>
              <a:spLocks noChangeShapeType="1"/>
            </p:cNvSpPr>
            <p:nvPr/>
          </p:nvSpPr>
          <p:spPr bwMode="auto">
            <a:xfrm flipV="1">
              <a:off x="1696" y="3008"/>
              <a:ext cx="0" cy="31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70" name="Line 32"/>
            <p:cNvSpPr>
              <a:spLocks noChangeShapeType="1"/>
            </p:cNvSpPr>
            <p:nvPr/>
          </p:nvSpPr>
          <p:spPr bwMode="auto">
            <a:xfrm>
              <a:off x="3280" y="3288"/>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71" name="AutoShape 33"/>
            <p:cNvSpPr>
              <a:spLocks noChangeArrowheads="1"/>
            </p:cNvSpPr>
            <p:nvPr/>
          </p:nvSpPr>
          <p:spPr bwMode="auto">
            <a:xfrm>
              <a:off x="2416" y="3216"/>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72" name="Line 34"/>
            <p:cNvSpPr>
              <a:spLocks noChangeShapeType="1"/>
            </p:cNvSpPr>
            <p:nvPr/>
          </p:nvSpPr>
          <p:spPr bwMode="auto">
            <a:xfrm flipH="1" flipV="1">
              <a:off x="3977" y="1729"/>
              <a:ext cx="0" cy="156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73" name="Line 35"/>
            <p:cNvSpPr>
              <a:spLocks noChangeShapeType="1"/>
            </p:cNvSpPr>
            <p:nvPr/>
          </p:nvSpPr>
          <p:spPr bwMode="auto">
            <a:xfrm flipV="1">
              <a:off x="1705" y="3305"/>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74" name="Rectangle 36"/>
            <p:cNvSpPr>
              <a:spLocks noChangeArrowheads="1"/>
            </p:cNvSpPr>
            <p:nvPr/>
          </p:nvSpPr>
          <p:spPr bwMode="auto">
            <a:xfrm>
              <a:off x="3730" y="3866"/>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6181" name="Group 37"/>
          <p:cNvGrpSpPr>
            <a:grpSpLocks/>
          </p:cNvGrpSpPr>
          <p:nvPr/>
        </p:nvGrpSpPr>
        <p:grpSpPr bwMode="auto">
          <a:xfrm>
            <a:off x="3267075" y="2720975"/>
            <a:ext cx="4129088" cy="3697288"/>
            <a:chOff x="2058" y="1714"/>
            <a:chExt cx="2601" cy="2329"/>
          </a:xfrm>
        </p:grpSpPr>
        <p:sp>
          <p:nvSpPr>
            <p:cNvPr id="48156" name="Line 38"/>
            <p:cNvSpPr>
              <a:spLocks noChangeShapeType="1"/>
            </p:cNvSpPr>
            <p:nvPr/>
          </p:nvSpPr>
          <p:spPr bwMode="auto">
            <a:xfrm flipV="1">
              <a:off x="2145" y="2649"/>
              <a:ext cx="0" cy="18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8157" name="Group 39"/>
            <p:cNvGrpSpPr>
              <a:grpSpLocks/>
            </p:cNvGrpSpPr>
            <p:nvPr/>
          </p:nvGrpSpPr>
          <p:grpSpPr bwMode="auto">
            <a:xfrm>
              <a:off x="2058" y="1714"/>
              <a:ext cx="2601" cy="2329"/>
              <a:chOff x="2058" y="1714"/>
              <a:chExt cx="2601" cy="2329"/>
            </a:xfrm>
          </p:grpSpPr>
          <p:sp>
            <p:nvSpPr>
              <p:cNvPr id="48158" name="Rectangle 40"/>
              <p:cNvSpPr>
                <a:spLocks noChangeArrowheads="1"/>
              </p:cNvSpPr>
              <p:nvPr/>
            </p:nvSpPr>
            <p:spPr bwMode="auto">
              <a:xfrm>
                <a:off x="2058" y="2514"/>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59" name="Rectangle 41"/>
              <p:cNvSpPr>
                <a:spLocks noChangeArrowheads="1"/>
              </p:cNvSpPr>
              <p:nvPr/>
            </p:nvSpPr>
            <p:spPr bwMode="auto">
              <a:xfrm>
                <a:off x="4346" y="1714"/>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60" name="Rectangle 42"/>
              <p:cNvSpPr>
                <a:spLocks noChangeArrowheads="1"/>
              </p:cNvSpPr>
              <p:nvPr/>
            </p:nvSpPr>
            <p:spPr bwMode="auto">
              <a:xfrm>
                <a:off x="2785" y="2705"/>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$5.85</a:t>
                </a:r>
              </a:p>
            </p:txBody>
          </p:sp>
          <p:sp>
            <p:nvSpPr>
              <p:cNvPr id="48161" name="Line 43"/>
              <p:cNvSpPr>
                <a:spLocks noChangeShapeType="1"/>
              </p:cNvSpPr>
              <p:nvPr/>
            </p:nvSpPr>
            <p:spPr bwMode="auto">
              <a:xfrm>
                <a:off x="3705" y="2817"/>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2" name="AutoShape 44"/>
              <p:cNvSpPr>
                <a:spLocks noChangeArrowheads="1"/>
              </p:cNvSpPr>
              <p:nvPr/>
            </p:nvSpPr>
            <p:spPr bwMode="auto">
              <a:xfrm>
                <a:off x="2873" y="2745"/>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63" name="Line 45"/>
              <p:cNvSpPr>
                <a:spLocks noChangeShapeType="1"/>
              </p:cNvSpPr>
              <p:nvPr/>
            </p:nvSpPr>
            <p:spPr bwMode="auto">
              <a:xfrm flipH="1" flipV="1">
                <a:off x="4434" y="1858"/>
                <a:ext cx="0" cy="97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4" name="Line 46"/>
              <p:cNvSpPr>
                <a:spLocks noChangeShapeType="1"/>
              </p:cNvSpPr>
              <p:nvPr/>
            </p:nvSpPr>
            <p:spPr bwMode="auto">
              <a:xfrm flipV="1">
                <a:off x="2138" y="2826"/>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5" name="Rectangle 47"/>
              <p:cNvSpPr>
                <a:spLocks noChangeArrowheads="1"/>
              </p:cNvSpPr>
              <p:nvPr/>
            </p:nvSpPr>
            <p:spPr bwMode="auto">
              <a:xfrm>
                <a:off x="4187" y="3867"/>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grpSp>
        <p:nvGrpSpPr>
          <p:cNvPr id="6192" name="Group 48"/>
          <p:cNvGrpSpPr>
            <a:grpSpLocks/>
          </p:cNvGrpSpPr>
          <p:nvPr/>
        </p:nvGrpSpPr>
        <p:grpSpPr bwMode="auto">
          <a:xfrm>
            <a:off x="4003675" y="2784475"/>
            <a:ext cx="4105275" cy="3635375"/>
            <a:chOff x="2522" y="1754"/>
            <a:chExt cx="2586" cy="2290"/>
          </a:xfrm>
        </p:grpSpPr>
        <p:sp>
          <p:nvSpPr>
            <p:cNvPr id="48148" name="Rectangle 49"/>
            <p:cNvSpPr>
              <a:spLocks noChangeArrowheads="1"/>
            </p:cNvSpPr>
            <p:nvPr/>
          </p:nvSpPr>
          <p:spPr bwMode="auto">
            <a:xfrm>
              <a:off x="2522" y="209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49" name="Rectangle 50"/>
            <p:cNvSpPr>
              <a:spLocks noChangeArrowheads="1"/>
            </p:cNvSpPr>
            <p:nvPr/>
          </p:nvSpPr>
          <p:spPr bwMode="auto">
            <a:xfrm>
              <a:off x="4794" y="1754"/>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50" name="Line 51"/>
            <p:cNvSpPr>
              <a:spLocks noChangeShapeType="1"/>
            </p:cNvSpPr>
            <p:nvPr/>
          </p:nvSpPr>
          <p:spPr bwMode="auto">
            <a:xfrm flipV="1">
              <a:off x="2698" y="2162"/>
              <a:ext cx="60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1" name="Rectangle 52"/>
            <p:cNvSpPr>
              <a:spLocks noChangeArrowheads="1"/>
            </p:cNvSpPr>
            <p:nvPr/>
          </p:nvSpPr>
          <p:spPr bwMode="auto">
            <a:xfrm>
              <a:off x="3305" y="2057"/>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$2.29</a:t>
              </a:r>
            </a:p>
          </p:txBody>
        </p:sp>
        <p:sp>
          <p:nvSpPr>
            <p:cNvPr id="48152" name="Line 53"/>
            <p:cNvSpPr>
              <a:spLocks noChangeShapeType="1"/>
            </p:cNvSpPr>
            <p:nvPr/>
          </p:nvSpPr>
          <p:spPr bwMode="auto">
            <a:xfrm flipV="1">
              <a:off x="4227" y="2171"/>
              <a:ext cx="648"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3" name="AutoShape 54"/>
            <p:cNvSpPr>
              <a:spLocks noChangeArrowheads="1"/>
            </p:cNvSpPr>
            <p:nvPr/>
          </p:nvSpPr>
          <p:spPr bwMode="auto">
            <a:xfrm>
              <a:off x="3394" y="2090"/>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54" name="Line 55"/>
            <p:cNvSpPr>
              <a:spLocks noChangeShapeType="1"/>
            </p:cNvSpPr>
            <p:nvPr/>
          </p:nvSpPr>
          <p:spPr bwMode="auto">
            <a:xfrm flipV="1">
              <a:off x="4882" y="1890"/>
              <a:ext cx="0" cy="30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5" name="Rectangle 56"/>
            <p:cNvSpPr>
              <a:spLocks noChangeArrowheads="1"/>
            </p:cNvSpPr>
            <p:nvPr/>
          </p:nvSpPr>
          <p:spPr bwMode="auto">
            <a:xfrm>
              <a:off x="4636" y="3868"/>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6201" name="Group 57"/>
          <p:cNvGrpSpPr>
            <a:grpSpLocks/>
          </p:cNvGrpSpPr>
          <p:nvPr/>
        </p:nvGrpSpPr>
        <p:grpSpPr bwMode="auto">
          <a:xfrm>
            <a:off x="4727575" y="1652588"/>
            <a:ext cx="4094163" cy="4756150"/>
            <a:chOff x="2978" y="1041"/>
            <a:chExt cx="2579" cy="2996"/>
          </a:xfrm>
        </p:grpSpPr>
        <p:sp>
          <p:nvSpPr>
            <p:cNvPr id="48139" name="Rectangle 58"/>
            <p:cNvSpPr>
              <a:spLocks noChangeArrowheads="1"/>
            </p:cNvSpPr>
            <p:nvPr/>
          </p:nvSpPr>
          <p:spPr bwMode="auto">
            <a:xfrm>
              <a:off x="3713" y="1041"/>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$2.50</a:t>
              </a:r>
            </a:p>
          </p:txBody>
        </p:sp>
        <p:sp>
          <p:nvSpPr>
            <p:cNvPr id="48140" name="Line 59"/>
            <p:cNvSpPr>
              <a:spLocks noChangeShapeType="1"/>
            </p:cNvSpPr>
            <p:nvPr/>
          </p:nvSpPr>
          <p:spPr bwMode="auto">
            <a:xfrm flipH="1" flipV="1">
              <a:off x="3057" y="1153"/>
              <a:ext cx="0" cy="70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1" name="Line 60"/>
            <p:cNvSpPr>
              <a:spLocks noChangeShapeType="1"/>
            </p:cNvSpPr>
            <p:nvPr/>
          </p:nvSpPr>
          <p:spPr bwMode="auto">
            <a:xfrm>
              <a:off x="4625" y="1153"/>
              <a:ext cx="7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2" name="Rectangle 61"/>
            <p:cNvSpPr>
              <a:spLocks noChangeArrowheads="1"/>
            </p:cNvSpPr>
            <p:nvPr/>
          </p:nvSpPr>
          <p:spPr bwMode="auto">
            <a:xfrm>
              <a:off x="5251" y="1531"/>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43" name="Line 62"/>
            <p:cNvSpPr>
              <a:spLocks noChangeShapeType="1"/>
            </p:cNvSpPr>
            <p:nvPr/>
          </p:nvSpPr>
          <p:spPr bwMode="auto">
            <a:xfrm flipV="1">
              <a:off x="5338" y="1138"/>
              <a:ext cx="0" cy="376"/>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4" name="Line 63"/>
            <p:cNvSpPr>
              <a:spLocks noChangeShapeType="1"/>
            </p:cNvSpPr>
            <p:nvPr/>
          </p:nvSpPr>
          <p:spPr bwMode="auto">
            <a:xfrm flipV="1">
              <a:off x="3042" y="1154"/>
              <a:ext cx="6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5" name="Rectangle 64"/>
            <p:cNvSpPr>
              <a:spLocks noChangeArrowheads="1"/>
            </p:cNvSpPr>
            <p:nvPr/>
          </p:nvSpPr>
          <p:spPr bwMode="auto">
            <a:xfrm>
              <a:off x="2978" y="1858"/>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46" name="Rectangle 65"/>
            <p:cNvSpPr>
              <a:spLocks noChangeArrowheads="1"/>
            </p:cNvSpPr>
            <p:nvPr/>
          </p:nvSpPr>
          <p:spPr bwMode="auto">
            <a:xfrm>
              <a:off x="5085" y="3861"/>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48147" name="AutoShape 66"/>
            <p:cNvSpPr>
              <a:spLocks noChangeArrowheads="1"/>
            </p:cNvSpPr>
            <p:nvPr/>
          </p:nvSpPr>
          <p:spPr bwMode="auto">
            <a:xfrm>
              <a:off x="3817" y="1081"/>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Tree>
    <p:extLst>
      <p:ext uri="{BB962C8B-B14F-4D97-AF65-F5344CB8AC3E}">
        <p14:creationId xmlns:p14="http://schemas.microsoft.com/office/powerpoint/2010/main" val="1768348139"/>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p:cTn id="7" dur="500" fill="hold"/>
                                        <p:tgtEl>
                                          <p:spTgt spid="6148"/>
                                        </p:tgtEl>
                                        <p:attrNameLst>
                                          <p:attrName>ppt_w</p:attrName>
                                        </p:attrNameLst>
                                      </p:cBhvr>
                                      <p:tavLst>
                                        <p:tav tm="0">
                                          <p:val>
                                            <p:fltVal val="0"/>
                                          </p:val>
                                        </p:tav>
                                        <p:tav tm="100000">
                                          <p:val>
                                            <p:strVal val="#ppt_w"/>
                                          </p:val>
                                        </p:tav>
                                      </p:tavLst>
                                    </p:anim>
                                    <p:anim calcmode="lin" valueType="num">
                                      <p:cBhvr>
                                        <p:cTn id="8" dur="500" fill="hold"/>
                                        <p:tgtEl>
                                          <p:spTgt spid="614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6149"/>
                                        </p:tgtEl>
                                        <p:attrNameLst>
                                          <p:attrName>style.visibility</p:attrName>
                                        </p:attrNameLst>
                                      </p:cBhvr>
                                      <p:to>
                                        <p:strVal val="visible"/>
                                      </p:to>
                                    </p:set>
                                    <p:animEffect transition="in" filter="blinds(horizontal)">
                                      <p:cBhvr>
                                        <p:cTn id="13" dur="500"/>
                                        <p:tgtEl>
                                          <p:spTgt spid="614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6160"/>
                                        </p:tgtEl>
                                        <p:attrNameLst>
                                          <p:attrName>style.visibility</p:attrName>
                                        </p:attrNameLst>
                                      </p:cBhvr>
                                      <p:to>
                                        <p:strVal val="visible"/>
                                      </p:to>
                                    </p:set>
                                    <p:animEffect transition="in" filter="blinds(horizontal)">
                                      <p:cBhvr>
                                        <p:cTn id="18" dur="500"/>
                                        <p:tgtEl>
                                          <p:spTgt spid="616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6171"/>
                                        </p:tgtEl>
                                        <p:attrNameLst>
                                          <p:attrName>style.visibility</p:attrName>
                                        </p:attrNameLst>
                                      </p:cBhvr>
                                      <p:to>
                                        <p:strVal val="visible"/>
                                      </p:to>
                                    </p:set>
                                    <p:animEffect transition="in" filter="blinds(horizontal)">
                                      <p:cBhvr>
                                        <p:cTn id="23" dur="500"/>
                                        <p:tgtEl>
                                          <p:spTgt spid="617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6181"/>
                                        </p:tgtEl>
                                        <p:attrNameLst>
                                          <p:attrName>style.visibility</p:attrName>
                                        </p:attrNameLst>
                                      </p:cBhvr>
                                      <p:to>
                                        <p:strVal val="visible"/>
                                      </p:to>
                                    </p:set>
                                    <p:animEffect transition="in" filter="blinds(horizontal)">
                                      <p:cBhvr>
                                        <p:cTn id="28" dur="500"/>
                                        <p:tgtEl>
                                          <p:spTgt spid="618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6192"/>
                                        </p:tgtEl>
                                        <p:attrNameLst>
                                          <p:attrName>style.visibility</p:attrName>
                                        </p:attrNameLst>
                                      </p:cBhvr>
                                      <p:to>
                                        <p:strVal val="visible"/>
                                      </p:to>
                                    </p:set>
                                    <p:animEffect transition="in" filter="blinds(horizontal)">
                                      <p:cBhvr>
                                        <p:cTn id="33" dur="500"/>
                                        <p:tgtEl>
                                          <p:spTgt spid="619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6201"/>
                                        </p:tgtEl>
                                        <p:attrNameLst>
                                          <p:attrName>style.visibility</p:attrName>
                                        </p:attrNameLst>
                                      </p:cBhvr>
                                      <p:to>
                                        <p:strVal val="visible"/>
                                      </p:to>
                                    </p:set>
                                    <p:animEffect transition="in" filter="blinds(horizontal)">
                                      <p:cBhvr>
                                        <p:cTn id="38" dur="500"/>
                                        <p:tgtEl>
                                          <p:spTgt spid="6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148" grpId="0" 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7010400" cy="1143000"/>
          </a:xfrm>
          <a:noFill/>
        </p:spPr>
        <p:txBody>
          <a:bodyPr>
            <a:normAutofit fontScale="90000"/>
          </a:bodyPr>
          <a:lstStyle/>
          <a:p>
            <a:pPr eaLnBrk="1" hangingPunct="1"/>
            <a:r>
              <a:rPr lang="en-US" altLang="en-US" smtClean="0">
                <a:latin typeface="Arial" charset="0"/>
                <a:cs typeface="Arial" charset="0"/>
              </a:rPr>
              <a:t>San Francisco 5 Year Rental Rate Rollovers</a:t>
            </a:r>
          </a:p>
        </p:txBody>
      </p:sp>
      <p:sp>
        <p:nvSpPr>
          <p:cNvPr id="50179" name="Rectangle 3"/>
          <p:cNvSpPr>
            <a:spLocks noChangeArrowheads="1"/>
          </p:cNvSpPr>
          <p:nvPr/>
        </p:nvSpPr>
        <p:spPr bwMode="auto">
          <a:xfrm>
            <a:off x="0" y="6783388"/>
            <a:ext cx="695325" cy="74612"/>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aphicFrame>
        <p:nvGraphicFramePr>
          <p:cNvPr id="8196" name="Object 4"/>
          <p:cNvGraphicFramePr>
            <a:graphicFrameLocks noChangeAspect="1"/>
          </p:cNvGraphicFramePr>
          <p:nvPr>
            <p:ph idx="1"/>
          </p:nvPr>
        </p:nvGraphicFramePr>
        <p:xfrm>
          <a:off x="266700" y="1600200"/>
          <a:ext cx="8610600" cy="4953000"/>
        </p:xfrm>
        <a:graphic>
          <a:graphicData uri="http://schemas.openxmlformats.org/presentationml/2006/ole">
            <mc:AlternateContent xmlns:mc="http://schemas.openxmlformats.org/markup-compatibility/2006">
              <mc:Choice xmlns:v="urn:schemas-microsoft-com:vml" Requires="v">
                <p:oleObj spid="_x0000_s3074" name="Chart" r:id="rId4" imgW="8610735" imgH="4952992" progId="MSGraph.Chart.8">
                  <p:embed followColorScheme="full"/>
                </p:oleObj>
              </mc:Choice>
              <mc:Fallback>
                <p:oleObj name="Chart" r:id="rId4" imgW="8610735" imgH="4952992" progId="MSGraph.Chart.8">
                  <p:embed followColorScheme="full"/>
                  <p:pic>
                    <p:nvPicPr>
                      <p:cNvPr id="0" name=""/>
                      <p:cNvPicPr>
                        <a:picLocks noChangeAspect="1" noChangeArrowheads="1"/>
                      </p:cNvPicPr>
                      <p:nvPr/>
                    </p:nvPicPr>
                    <p:blipFill>
                      <a:blip r:embed="rId5"/>
                      <a:srcRect/>
                      <a:stretch>
                        <a:fillRect/>
                      </a:stretch>
                    </p:blipFill>
                    <p:spPr bwMode="auto">
                      <a:xfrm>
                        <a:off x="266700" y="1600200"/>
                        <a:ext cx="86106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197" name="Group 5"/>
          <p:cNvGrpSpPr>
            <a:grpSpLocks/>
          </p:cNvGrpSpPr>
          <p:nvPr/>
        </p:nvGrpSpPr>
        <p:grpSpPr bwMode="auto">
          <a:xfrm>
            <a:off x="1222375" y="1665288"/>
            <a:ext cx="5470525" cy="4773612"/>
            <a:chOff x="770" y="1049"/>
            <a:chExt cx="3446" cy="3007"/>
          </a:xfrm>
        </p:grpSpPr>
        <p:sp>
          <p:nvSpPr>
            <p:cNvPr id="50202" name="Rectangle 6"/>
            <p:cNvSpPr>
              <a:spLocks noChangeArrowheads="1"/>
            </p:cNvSpPr>
            <p:nvPr/>
          </p:nvSpPr>
          <p:spPr bwMode="auto">
            <a:xfrm>
              <a:off x="3744" y="3880"/>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203" name="Rectangle 7"/>
            <p:cNvSpPr>
              <a:spLocks noChangeArrowheads="1"/>
            </p:cNvSpPr>
            <p:nvPr/>
          </p:nvSpPr>
          <p:spPr bwMode="auto">
            <a:xfrm>
              <a:off x="1985" y="1049"/>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$4.81</a:t>
              </a:r>
            </a:p>
          </p:txBody>
        </p:sp>
        <p:sp>
          <p:nvSpPr>
            <p:cNvPr id="50204" name="Line 8"/>
            <p:cNvSpPr>
              <a:spLocks noChangeShapeType="1"/>
            </p:cNvSpPr>
            <p:nvPr/>
          </p:nvSpPr>
          <p:spPr bwMode="auto">
            <a:xfrm flipH="1" flipV="1">
              <a:off x="841" y="1161"/>
              <a:ext cx="8" cy="204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5" name="Line 9"/>
            <p:cNvSpPr>
              <a:spLocks noChangeShapeType="1"/>
            </p:cNvSpPr>
            <p:nvPr/>
          </p:nvSpPr>
          <p:spPr bwMode="auto">
            <a:xfrm>
              <a:off x="2889" y="1161"/>
              <a:ext cx="11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6" name="Rectangle 10"/>
            <p:cNvSpPr>
              <a:spLocks noChangeArrowheads="1"/>
            </p:cNvSpPr>
            <p:nvPr/>
          </p:nvSpPr>
          <p:spPr bwMode="auto">
            <a:xfrm>
              <a:off x="3915" y="2899"/>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207" name="Line 11"/>
            <p:cNvSpPr>
              <a:spLocks noChangeShapeType="1"/>
            </p:cNvSpPr>
            <p:nvPr/>
          </p:nvSpPr>
          <p:spPr bwMode="auto">
            <a:xfrm flipV="1">
              <a:off x="3994" y="1154"/>
              <a:ext cx="0" cy="174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8" name="Line 12"/>
            <p:cNvSpPr>
              <a:spLocks noChangeShapeType="1"/>
            </p:cNvSpPr>
            <p:nvPr/>
          </p:nvSpPr>
          <p:spPr bwMode="auto">
            <a:xfrm flipV="1">
              <a:off x="826" y="1162"/>
              <a:ext cx="113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9" name="Rectangle 13"/>
            <p:cNvSpPr>
              <a:spLocks noChangeArrowheads="1"/>
            </p:cNvSpPr>
            <p:nvPr/>
          </p:nvSpPr>
          <p:spPr bwMode="auto">
            <a:xfrm>
              <a:off x="770" y="321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210" name="AutoShape 14"/>
            <p:cNvSpPr>
              <a:spLocks noChangeArrowheads="1"/>
            </p:cNvSpPr>
            <p:nvPr/>
          </p:nvSpPr>
          <p:spPr bwMode="auto">
            <a:xfrm>
              <a:off x="2081" y="1089"/>
              <a:ext cx="240" cy="128"/>
            </a:xfrm>
            <a:prstGeom prst="upArrow">
              <a:avLst>
                <a:gd name="adj1" fmla="val 50000"/>
                <a:gd name="adj2" fmla="val 25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8207" name="Group 15"/>
          <p:cNvGrpSpPr>
            <a:grpSpLocks/>
          </p:cNvGrpSpPr>
          <p:nvPr/>
        </p:nvGrpSpPr>
        <p:grpSpPr bwMode="auto">
          <a:xfrm>
            <a:off x="3217863" y="2060575"/>
            <a:ext cx="5473700" cy="4357688"/>
            <a:chOff x="2027" y="1298"/>
            <a:chExt cx="3448" cy="2745"/>
          </a:xfrm>
        </p:grpSpPr>
        <p:sp>
          <p:nvSpPr>
            <p:cNvPr id="50193" name="Rectangle 16"/>
            <p:cNvSpPr>
              <a:spLocks noChangeArrowheads="1"/>
            </p:cNvSpPr>
            <p:nvPr/>
          </p:nvSpPr>
          <p:spPr bwMode="auto">
            <a:xfrm>
              <a:off x="5003" y="3867"/>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194" name="Rectangle 17"/>
            <p:cNvSpPr>
              <a:spLocks noChangeArrowheads="1"/>
            </p:cNvSpPr>
            <p:nvPr/>
          </p:nvSpPr>
          <p:spPr bwMode="auto">
            <a:xfrm>
              <a:off x="2027" y="2491"/>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195" name="Line 18"/>
            <p:cNvSpPr>
              <a:spLocks noChangeShapeType="1"/>
            </p:cNvSpPr>
            <p:nvPr/>
          </p:nvSpPr>
          <p:spPr bwMode="auto">
            <a:xfrm flipH="1" flipV="1">
              <a:off x="2098" y="1402"/>
              <a:ext cx="8" cy="108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6" name="Line 19"/>
            <p:cNvSpPr>
              <a:spLocks noChangeShapeType="1"/>
            </p:cNvSpPr>
            <p:nvPr/>
          </p:nvSpPr>
          <p:spPr bwMode="auto">
            <a:xfrm flipV="1">
              <a:off x="2091" y="1411"/>
              <a:ext cx="113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7" name="Rectangle 20"/>
            <p:cNvSpPr>
              <a:spLocks noChangeArrowheads="1"/>
            </p:cNvSpPr>
            <p:nvPr/>
          </p:nvSpPr>
          <p:spPr bwMode="auto">
            <a:xfrm>
              <a:off x="3218" y="1298"/>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$10.28</a:t>
              </a:r>
            </a:p>
          </p:txBody>
        </p:sp>
        <p:sp>
          <p:nvSpPr>
            <p:cNvPr id="50198" name="Line 21"/>
            <p:cNvSpPr>
              <a:spLocks noChangeShapeType="1"/>
            </p:cNvSpPr>
            <p:nvPr/>
          </p:nvSpPr>
          <p:spPr bwMode="auto">
            <a:xfrm>
              <a:off x="4138" y="1402"/>
              <a:ext cx="11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9" name="AutoShape 22"/>
            <p:cNvSpPr>
              <a:spLocks noChangeArrowheads="1"/>
            </p:cNvSpPr>
            <p:nvPr/>
          </p:nvSpPr>
          <p:spPr bwMode="auto">
            <a:xfrm flipV="1">
              <a:off x="3298" y="1338"/>
              <a:ext cx="240" cy="128"/>
            </a:xfrm>
            <a:prstGeom prst="up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200" name="Line 23"/>
            <p:cNvSpPr>
              <a:spLocks noChangeShapeType="1"/>
            </p:cNvSpPr>
            <p:nvPr/>
          </p:nvSpPr>
          <p:spPr bwMode="auto">
            <a:xfrm flipV="1">
              <a:off x="5243" y="1395"/>
              <a:ext cx="0" cy="1744"/>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201" name="Rectangle 24"/>
            <p:cNvSpPr>
              <a:spLocks noChangeArrowheads="1"/>
            </p:cNvSpPr>
            <p:nvPr/>
          </p:nvSpPr>
          <p:spPr bwMode="auto">
            <a:xfrm>
              <a:off x="5156" y="3148"/>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grpSp>
        <p:nvGrpSpPr>
          <p:cNvPr id="8217" name="Group 25"/>
          <p:cNvGrpSpPr>
            <a:grpSpLocks/>
          </p:cNvGrpSpPr>
          <p:nvPr/>
        </p:nvGrpSpPr>
        <p:grpSpPr bwMode="auto">
          <a:xfrm>
            <a:off x="2263775" y="4270375"/>
            <a:ext cx="5440363" cy="2151063"/>
            <a:chOff x="1426" y="2690"/>
            <a:chExt cx="3427" cy="1355"/>
          </a:xfrm>
        </p:grpSpPr>
        <p:sp>
          <p:nvSpPr>
            <p:cNvPr id="50184" name="Line 26"/>
            <p:cNvSpPr>
              <a:spLocks noChangeShapeType="1"/>
            </p:cNvSpPr>
            <p:nvPr/>
          </p:nvSpPr>
          <p:spPr bwMode="auto">
            <a:xfrm flipV="1">
              <a:off x="1505" y="2849"/>
              <a:ext cx="0" cy="75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5" name="Rectangle 27"/>
            <p:cNvSpPr>
              <a:spLocks noChangeArrowheads="1"/>
            </p:cNvSpPr>
            <p:nvPr/>
          </p:nvSpPr>
          <p:spPr bwMode="auto">
            <a:xfrm>
              <a:off x="1426" y="269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186" name="Rectangle 28"/>
            <p:cNvSpPr>
              <a:spLocks noChangeArrowheads="1"/>
            </p:cNvSpPr>
            <p:nvPr/>
          </p:nvSpPr>
          <p:spPr bwMode="auto">
            <a:xfrm>
              <a:off x="4562" y="3130"/>
              <a:ext cx="160" cy="151"/>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00CC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187" name="Rectangle 29"/>
            <p:cNvSpPr>
              <a:spLocks noChangeArrowheads="1"/>
            </p:cNvSpPr>
            <p:nvPr/>
          </p:nvSpPr>
          <p:spPr bwMode="auto">
            <a:xfrm>
              <a:off x="2545" y="3481"/>
              <a:ext cx="920" cy="224"/>
            </a:xfrm>
            <a:prstGeom prst="rect">
              <a:avLst/>
            </a:prstGeom>
            <a:noFill/>
            <a:ln w="57150">
              <a:solidFill>
                <a:srgbClr val="FF0000"/>
              </a:solidFill>
              <a:miter lim="800000"/>
              <a:headEnd/>
              <a:tailEnd/>
            </a:ln>
            <a:effectLst/>
            <a:extLst>
              <a:ext uri="{909E8E84-426E-40DD-AFC4-6F175D3DCCD1}">
                <a14:hiddenFill xmlns:a14="http://schemas.microsoft.com/office/drawing/2010/main">
                  <a:solidFill>
                    <a:srgbClr val="FF00FF">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1800" b="1">
                  <a:solidFill>
                    <a:srgbClr val="003366"/>
                  </a:solidFill>
                </a:rPr>
                <a:t>     $6.59</a:t>
              </a:r>
            </a:p>
          </p:txBody>
        </p:sp>
        <p:sp>
          <p:nvSpPr>
            <p:cNvPr id="50188" name="Line 30"/>
            <p:cNvSpPr>
              <a:spLocks noChangeShapeType="1"/>
            </p:cNvSpPr>
            <p:nvPr/>
          </p:nvSpPr>
          <p:spPr bwMode="auto">
            <a:xfrm>
              <a:off x="3465" y="3601"/>
              <a:ext cx="119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89" name="Line 31"/>
            <p:cNvSpPr>
              <a:spLocks noChangeShapeType="1"/>
            </p:cNvSpPr>
            <p:nvPr/>
          </p:nvSpPr>
          <p:spPr bwMode="auto">
            <a:xfrm flipV="1">
              <a:off x="4650" y="3290"/>
              <a:ext cx="0" cy="32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0" name="Line 32"/>
            <p:cNvSpPr>
              <a:spLocks noChangeShapeType="1"/>
            </p:cNvSpPr>
            <p:nvPr/>
          </p:nvSpPr>
          <p:spPr bwMode="auto">
            <a:xfrm flipV="1">
              <a:off x="1490" y="3610"/>
              <a:ext cx="105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191" name="Rectangle 33"/>
            <p:cNvSpPr>
              <a:spLocks noChangeArrowheads="1"/>
            </p:cNvSpPr>
            <p:nvPr/>
          </p:nvSpPr>
          <p:spPr bwMode="auto">
            <a:xfrm>
              <a:off x="4381" y="3869"/>
              <a:ext cx="472" cy="176"/>
            </a:xfrm>
            <a:prstGeom prst="rect">
              <a:avLst/>
            </a:prstGeom>
            <a:solidFill>
              <a:srgbClr val="00008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sp>
          <p:nvSpPr>
            <p:cNvPr id="50192" name="AutoShape 34"/>
            <p:cNvSpPr>
              <a:spLocks noChangeArrowheads="1"/>
            </p:cNvSpPr>
            <p:nvPr/>
          </p:nvSpPr>
          <p:spPr bwMode="auto">
            <a:xfrm flipV="1">
              <a:off x="2627" y="3531"/>
              <a:ext cx="240" cy="128"/>
            </a:xfrm>
            <a:prstGeom prst="up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p>
          </p:txBody>
        </p:sp>
      </p:grpSp>
    </p:spTree>
    <p:extLst>
      <p:ext uri="{BB962C8B-B14F-4D97-AF65-F5344CB8AC3E}">
        <p14:creationId xmlns:p14="http://schemas.microsoft.com/office/powerpoint/2010/main" val="3090371550"/>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500" fill="hold"/>
                                        <p:tgtEl>
                                          <p:spTgt spid="8196"/>
                                        </p:tgtEl>
                                        <p:attrNameLst>
                                          <p:attrName>ppt_w</p:attrName>
                                        </p:attrNameLst>
                                      </p:cBhvr>
                                      <p:tavLst>
                                        <p:tav tm="0">
                                          <p:val>
                                            <p:fltVal val="0"/>
                                          </p:val>
                                        </p:tav>
                                        <p:tav tm="100000">
                                          <p:val>
                                            <p:strVal val="#ppt_w"/>
                                          </p:val>
                                        </p:tav>
                                      </p:tavLst>
                                    </p:anim>
                                    <p:anim calcmode="lin" valueType="num">
                                      <p:cBhvr>
                                        <p:cTn id="8" dur="500" fill="hold"/>
                                        <p:tgtEl>
                                          <p:spTgt spid="819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8197"/>
                                        </p:tgtEl>
                                        <p:attrNameLst>
                                          <p:attrName>style.visibility</p:attrName>
                                        </p:attrNameLst>
                                      </p:cBhvr>
                                      <p:to>
                                        <p:strVal val="visible"/>
                                      </p:to>
                                    </p:set>
                                    <p:animEffect transition="in" filter="blinds(horizontal)">
                                      <p:cBhvr>
                                        <p:cTn id="13" dur="500"/>
                                        <p:tgtEl>
                                          <p:spTgt spid="819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8217"/>
                                        </p:tgtEl>
                                        <p:attrNameLst>
                                          <p:attrName>style.visibility</p:attrName>
                                        </p:attrNameLst>
                                      </p:cBhvr>
                                      <p:to>
                                        <p:strVal val="visible"/>
                                      </p:to>
                                    </p:set>
                                    <p:animEffect transition="in" filter="blinds(horizontal)">
                                      <p:cBhvr>
                                        <p:cTn id="18" dur="500"/>
                                        <p:tgtEl>
                                          <p:spTgt spid="821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8207"/>
                                        </p:tgtEl>
                                        <p:attrNameLst>
                                          <p:attrName>style.visibility</p:attrName>
                                        </p:attrNameLst>
                                      </p:cBhvr>
                                      <p:to>
                                        <p:strVal val="visible"/>
                                      </p:to>
                                    </p:set>
                                    <p:animEffect transition="in" filter="blinds(horizontal)">
                                      <p:cBhvr>
                                        <p:cTn id="23" dur="500"/>
                                        <p:tgtEl>
                                          <p:spTgt spid="8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8196" grpId="0" 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fontScale="90000"/>
          </a:bodyPr>
          <a:lstStyle/>
          <a:p>
            <a:r>
              <a:rPr lang="en-US" altLang="en-US" smtClean="0">
                <a:latin typeface="Arial" charset="0"/>
                <a:cs typeface="Arial" charset="0"/>
              </a:rPr>
              <a:t>We also have price cycles: Why?</a:t>
            </a:r>
          </a:p>
        </p:txBody>
      </p:sp>
      <p:sp>
        <p:nvSpPr>
          <p:cNvPr id="52227" name="Content Placeholder 2"/>
          <p:cNvSpPr>
            <a:spLocks noGrp="1"/>
          </p:cNvSpPr>
          <p:nvPr>
            <p:ph idx="1"/>
          </p:nvPr>
        </p:nvSpPr>
        <p:spPr/>
        <p:txBody>
          <a:bodyPr/>
          <a:lstStyle/>
          <a:p>
            <a:r>
              <a:rPr lang="en-US" altLang="en-US" smtClean="0">
                <a:latin typeface="Arial" charset="0"/>
                <a:cs typeface="Arial" charset="0"/>
              </a:rPr>
              <a:t>We over shoot and under shoot price momentums.</a:t>
            </a:r>
          </a:p>
          <a:p>
            <a:r>
              <a:rPr lang="en-US" altLang="en-US" smtClean="0">
                <a:latin typeface="Arial" charset="0"/>
                <a:cs typeface="Arial" charset="0"/>
              </a:rPr>
              <a:t>We have cycles in capital access.</a:t>
            </a:r>
          </a:p>
        </p:txBody>
      </p:sp>
    </p:spTree>
    <p:extLst>
      <p:ext uri="{BB962C8B-B14F-4D97-AF65-F5344CB8AC3E}">
        <p14:creationId xmlns:p14="http://schemas.microsoft.com/office/powerpoint/2010/main" val="27308852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157163" y="685800"/>
            <a:ext cx="8763000" cy="533400"/>
          </a:xfrm>
        </p:spPr>
        <p:txBody>
          <a:bodyPr>
            <a:normAutofit fontScale="90000"/>
          </a:bodyPr>
          <a:lstStyle/>
          <a:p>
            <a:pPr eaLnBrk="1" fontAlgn="auto" hangingPunct="1">
              <a:spcAft>
                <a:spcPts val="0"/>
              </a:spcAft>
              <a:defRPr/>
            </a:pPr>
            <a:r>
              <a:rPr lang="en-US" sz="2800" dirty="0">
                <a:solidFill>
                  <a:schemeClr val="tx2">
                    <a:satMod val="200000"/>
                  </a:schemeClr>
                </a:solidFill>
              </a:rPr>
              <a:t>We need to Monitor and Forecast Both </a:t>
            </a:r>
            <a:r>
              <a:rPr lang="en-US" sz="2800" dirty="0" smtClean="0">
                <a:solidFill>
                  <a:schemeClr val="tx2">
                    <a:satMod val="200000"/>
                  </a:schemeClr>
                </a:solidFill>
              </a:rPr>
              <a:t/>
            </a:r>
            <a:br>
              <a:rPr lang="en-US" sz="2800" dirty="0" smtClean="0">
                <a:solidFill>
                  <a:schemeClr val="tx2">
                    <a:satMod val="200000"/>
                  </a:schemeClr>
                </a:solidFill>
              </a:rPr>
            </a:br>
            <a:r>
              <a:rPr lang="en-US" sz="2800" dirty="0" smtClean="0">
                <a:solidFill>
                  <a:schemeClr val="tx2">
                    <a:satMod val="200000"/>
                  </a:schemeClr>
                </a:solidFill>
              </a:rPr>
              <a:t>Rent </a:t>
            </a:r>
            <a:r>
              <a:rPr lang="en-US" sz="2800" dirty="0">
                <a:solidFill>
                  <a:schemeClr val="tx2">
                    <a:satMod val="200000"/>
                  </a:schemeClr>
                </a:solidFill>
              </a:rPr>
              <a:t>&amp; </a:t>
            </a:r>
            <a:r>
              <a:rPr lang="en-US" sz="2800" dirty="0" smtClean="0">
                <a:solidFill>
                  <a:schemeClr val="tx2">
                    <a:satMod val="200000"/>
                  </a:schemeClr>
                </a:solidFill>
              </a:rPr>
              <a:t>Prices</a:t>
            </a:r>
            <a:br>
              <a:rPr lang="en-US" sz="2800" dirty="0" smtClean="0">
                <a:solidFill>
                  <a:schemeClr val="tx2">
                    <a:satMod val="200000"/>
                  </a:schemeClr>
                </a:solidFill>
              </a:rPr>
            </a:br>
            <a:r>
              <a:rPr lang="en-US" sz="2800" dirty="0">
                <a:solidFill>
                  <a:schemeClr val="tx2">
                    <a:satMod val="200000"/>
                  </a:schemeClr>
                </a:solidFill>
              </a:rPr>
              <a:t/>
            </a:r>
            <a:br>
              <a:rPr lang="en-US" sz="2800" dirty="0">
                <a:solidFill>
                  <a:schemeClr val="tx2">
                    <a:satMod val="200000"/>
                  </a:schemeClr>
                </a:solidFill>
              </a:rPr>
            </a:br>
            <a:endParaRPr lang="en-US" sz="2800" dirty="0">
              <a:solidFill>
                <a:schemeClr val="tx2">
                  <a:satMod val="200000"/>
                </a:schemeClr>
              </a:solidFill>
            </a:endParaRPr>
          </a:p>
        </p:txBody>
      </p:sp>
      <p:sp>
        <p:nvSpPr>
          <p:cNvPr id="239619" name="Rectangle 3"/>
          <p:cNvSpPr>
            <a:spLocks noGrp="1" noChangeArrowheads="1"/>
          </p:cNvSpPr>
          <p:nvPr>
            <p:ph type="body" idx="1"/>
          </p:nvPr>
        </p:nvSpPr>
        <p:spPr>
          <a:xfrm>
            <a:off x="381000" y="1447800"/>
            <a:ext cx="8534400" cy="48006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lnSpcReduction="10000"/>
          </a:bodyPr>
          <a:lstStyle/>
          <a:p>
            <a:pPr eaLnBrk="1" hangingPunct="1">
              <a:lnSpc>
                <a:spcPct val="90000"/>
              </a:lnSpc>
            </a:pPr>
            <a:r>
              <a:rPr lang="en-US" altLang="en-US" sz="2800" smtClean="0">
                <a:latin typeface="Tahoma" pitchFamily="34" charset="0"/>
                <a:cs typeface="Arial" charset="0"/>
              </a:rPr>
              <a:t>Keep in mind:</a:t>
            </a:r>
          </a:p>
          <a:p>
            <a:pPr eaLnBrk="1" hangingPunct="1">
              <a:lnSpc>
                <a:spcPct val="90000"/>
              </a:lnSpc>
            </a:pPr>
            <a:r>
              <a:rPr lang="en-US" altLang="en-US" sz="2800" smtClean="0">
                <a:latin typeface="Tahoma" pitchFamily="34" charset="0"/>
                <a:cs typeface="Arial" charset="0"/>
              </a:rPr>
              <a:t>Present values are based on future rents.</a:t>
            </a:r>
          </a:p>
          <a:p>
            <a:pPr lvl="1" eaLnBrk="1" hangingPunct="1">
              <a:lnSpc>
                <a:spcPct val="90000"/>
              </a:lnSpc>
            </a:pPr>
            <a:r>
              <a:rPr lang="en-US" altLang="en-US" sz="2400" smtClean="0">
                <a:latin typeface="Tahoma" pitchFamily="34" charset="0"/>
                <a:cs typeface="Arial" charset="0"/>
              </a:rPr>
              <a:t>We need to try and look forward but we usually do this looking back (history).</a:t>
            </a:r>
          </a:p>
          <a:p>
            <a:pPr lvl="1" eaLnBrk="1" hangingPunct="1">
              <a:lnSpc>
                <a:spcPct val="90000"/>
              </a:lnSpc>
            </a:pPr>
            <a:endParaRPr lang="en-US" altLang="en-US" sz="2400" smtClean="0">
              <a:latin typeface="Tahoma" pitchFamily="34" charset="0"/>
              <a:cs typeface="Arial" charset="0"/>
            </a:endParaRPr>
          </a:p>
          <a:p>
            <a:pPr eaLnBrk="1" hangingPunct="1">
              <a:lnSpc>
                <a:spcPct val="90000"/>
              </a:lnSpc>
            </a:pPr>
            <a:r>
              <a:rPr lang="en-US" altLang="en-US" sz="2400" smtClean="0">
                <a:latin typeface="Tahoma" pitchFamily="34" charset="0"/>
                <a:cs typeface="Arial" charset="0"/>
              </a:rPr>
              <a:t>All positive or negative factors are considered while making these projections.</a:t>
            </a:r>
          </a:p>
          <a:p>
            <a:pPr eaLnBrk="1" hangingPunct="1">
              <a:lnSpc>
                <a:spcPct val="90000"/>
              </a:lnSpc>
            </a:pPr>
            <a:r>
              <a:rPr lang="en-US" altLang="en-US" sz="2400" smtClean="0">
                <a:latin typeface="Tahoma" pitchFamily="34" charset="0"/>
                <a:cs typeface="Arial" charset="0"/>
              </a:rPr>
              <a:t>However, there is disagreement over the exact rental rate trend. This creates opportunities for people to make a bet on the future trends and in some cases to create value.</a:t>
            </a:r>
          </a:p>
          <a:p>
            <a:pPr eaLnBrk="1" hangingPunct="1">
              <a:lnSpc>
                <a:spcPct val="90000"/>
              </a:lnSpc>
            </a:pPr>
            <a:r>
              <a:rPr lang="en-US" altLang="en-US" sz="2400" smtClean="0">
                <a:latin typeface="Tahoma" pitchFamily="34" charset="0"/>
                <a:cs typeface="Arial" charset="0"/>
              </a:rPr>
              <a:t>Rents and prices depend on demand and supply, and the elasticity of supply, hence both need to be analyzed to see trends.</a:t>
            </a:r>
          </a:p>
        </p:txBody>
      </p:sp>
    </p:spTree>
    <p:extLst>
      <p:ext uri="{BB962C8B-B14F-4D97-AF65-F5344CB8AC3E}">
        <p14:creationId xmlns:p14="http://schemas.microsoft.com/office/powerpoint/2010/main" val="501645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anim calcmode="lin" valueType="num">
                                      <p:cBhvr additive="base">
                                        <p:cTn id="7" dur="500" fill="hold"/>
                                        <p:tgtEl>
                                          <p:spTgt spid="2396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96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9619">
                                            <p:txEl>
                                              <p:pRg st="1" end="1"/>
                                            </p:txEl>
                                          </p:spTgt>
                                        </p:tgtEl>
                                        <p:attrNameLst>
                                          <p:attrName>style.visibility</p:attrName>
                                        </p:attrNameLst>
                                      </p:cBhvr>
                                      <p:to>
                                        <p:strVal val="visible"/>
                                      </p:to>
                                    </p:set>
                                    <p:anim calcmode="lin" valueType="num">
                                      <p:cBhvr additive="base">
                                        <p:cTn id="13" dur="500" fill="hold"/>
                                        <p:tgtEl>
                                          <p:spTgt spid="2396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9619">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39619">
                                            <p:txEl>
                                              <p:pRg st="2" end="2"/>
                                            </p:txEl>
                                          </p:spTgt>
                                        </p:tgtEl>
                                        <p:attrNameLst>
                                          <p:attrName>style.visibility</p:attrName>
                                        </p:attrNameLst>
                                      </p:cBhvr>
                                      <p:to>
                                        <p:strVal val="visible"/>
                                      </p:to>
                                    </p:set>
                                    <p:anim calcmode="lin" valueType="num">
                                      <p:cBhvr additive="base">
                                        <p:cTn id="17" dur="500" fill="hold"/>
                                        <p:tgtEl>
                                          <p:spTgt spid="23961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396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39619">
                                            <p:txEl>
                                              <p:pRg st="4" end="4"/>
                                            </p:txEl>
                                          </p:spTgt>
                                        </p:tgtEl>
                                        <p:attrNameLst>
                                          <p:attrName>style.visibility</p:attrName>
                                        </p:attrNameLst>
                                      </p:cBhvr>
                                      <p:to>
                                        <p:strVal val="visible"/>
                                      </p:to>
                                    </p:set>
                                    <p:anim calcmode="lin" valueType="num">
                                      <p:cBhvr additive="base">
                                        <p:cTn id="23" dur="500" fill="hold"/>
                                        <p:tgtEl>
                                          <p:spTgt spid="23961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396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39619">
                                            <p:txEl>
                                              <p:pRg st="5" end="5"/>
                                            </p:txEl>
                                          </p:spTgt>
                                        </p:tgtEl>
                                        <p:attrNameLst>
                                          <p:attrName>style.visibility</p:attrName>
                                        </p:attrNameLst>
                                      </p:cBhvr>
                                      <p:to>
                                        <p:strVal val="visible"/>
                                      </p:to>
                                    </p:set>
                                    <p:anim calcmode="lin" valueType="num">
                                      <p:cBhvr additive="base">
                                        <p:cTn id="29" dur="500" fill="hold"/>
                                        <p:tgtEl>
                                          <p:spTgt spid="239619">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396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39619">
                                            <p:txEl>
                                              <p:pRg st="6" end="6"/>
                                            </p:txEl>
                                          </p:spTgt>
                                        </p:tgtEl>
                                        <p:attrNameLst>
                                          <p:attrName>style.visibility</p:attrName>
                                        </p:attrNameLst>
                                      </p:cBhvr>
                                      <p:to>
                                        <p:strVal val="visible"/>
                                      </p:to>
                                    </p:set>
                                    <p:anim calcmode="lin" valueType="num">
                                      <p:cBhvr additive="base">
                                        <p:cTn id="35" dur="500" fill="hold"/>
                                        <p:tgtEl>
                                          <p:spTgt spid="239619">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396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fontScale="90000"/>
          </a:bodyPr>
          <a:lstStyle/>
          <a:p>
            <a:r>
              <a:rPr lang="en-US" altLang="en-US" smtClean="0">
                <a:latin typeface="Arial" charset="0"/>
                <a:cs typeface="Arial" charset="0"/>
              </a:rPr>
              <a:t>Market Dynamics: Demand and Supply again</a:t>
            </a:r>
          </a:p>
        </p:txBody>
      </p:sp>
      <p:sp>
        <p:nvSpPr>
          <p:cNvPr id="64515" name="Content Placeholder 2"/>
          <p:cNvSpPr>
            <a:spLocks noGrp="1"/>
          </p:cNvSpPr>
          <p:nvPr>
            <p:ph idx="1"/>
          </p:nvPr>
        </p:nvSpPr>
        <p:spPr/>
        <p:txBody>
          <a:bodyPr/>
          <a:lstStyle/>
          <a:p>
            <a:endParaRPr lang="en-US" altLang="en-US" smtClean="0">
              <a:latin typeface="Arial" charset="0"/>
              <a:cs typeface="Arial" charset="0"/>
            </a:endParaRPr>
          </a:p>
        </p:txBody>
      </p:sp>
    </p:spTree>
    <p:extLst>
      <p:ext uri="{BB962C8B-B14F-4D97-AF65-F5344CB8AC3E}">
        <p14:creationId xmlns:p14="http://schemas.microsoft.com/office/powerpoint/2010/main" val="27667760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219200" y="83820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
                <a:schemeClr val="tx2"/>
              </a:buClr>
              <a:buFont typeface="Wingdings" pitchFamily="2" charset="2"/>
              <a:buChar char="ü"/>
            </a:pPr>
            <a:endParaRPr lang="en-US" altLang="en-US" sz="2400">
              <a:latin typeface="Tahoma" pitchFamily="34" charset="0"/>
            </a:endParaRPr>
          </a:p>
        </p:txBody>
      </p:sp>
      <p:sp>
        <p:nvSpPr>
          <p:cNvPr id="65539" name="Rectangle 3"/>
          <p:cNvSpPr>
            <a:spLocks noGrp="1" noChangeArrowheads="1"/>
          </p:cNvSpPr>
          <p:nvPr>
            <p:ph type="title"/>
          </p:nvPr>
        </p:nvSpPr>
        <p:spPr>
          <a:xfrm>
            <a:off x="304800" y="457200"/>
            <a:ext cx="8991600" cy="7620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fontScale="90000"/>
          </a:bodyPr>
          <a:lstStyle/>
          <a:p>
            <a:r>
              <a:rPr lang="en-US" altLang="en-US" sz="2400" b="0" smtClean="0">
                <a:latin typeface="Arial Black" pitchFamily="34" charset="0"/>
                <a:cs typeface="Arial" charset="0"/>
              </a:rPr>
              <a:t>Market Dynamics:</a:t>
            </a:r>
            <a:br>
              <a:rPr lang="en-US" altLang="en-US" sz="2400" b="0" smtClean="0">
                <a:latin typeface="Arial Black" pitchFamily="34" charset="0"/>
                <a:cs typeface="Arial" charset="0"/>
              </a:rPr>
            </a:br>
            <a:r>
              <a:rPr lang="en-US" altLang="en-US" sz="2400" b="0" smtClean="0">
                <a:latin typeface="Arial Black" pitchFamily="34" charset="0"/>
                <a:cs typeface="Arial" charset="0"/>
              </a:rPr>
              <a:t>Searching for Equilibriums</a:t>
            </a:r>
          </a:p>
        </p:txBody>
      </p:sp>
      <p:sp>
        <p:nvSpPr>
          <p:cNvPr id="8196" name="Text Box 4"/>
          <p:cNvSpPr txBox="1">
            <a:spLocks noChangeArrowheads="1"/>
          </p:cNvSpPr>
          <p:nvPr/>
        </p:nvSpPr>
        <p:spPr bwMode="auto">
          <a:xfrm>
            <a:off x="457200" y="1600200"/>
            <a:ext cx="847407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rgbClr val="FFC000"/>
              </a:buClr>
              <a:buFont typeface="Wingdings" pitchFamily="2" charset="2"/>
              <a:buChar char="§"/>
              <a:defRPr sz="3200">
                <a:solidFill>
                  <a:schemeClr val="tx1"/>
                </a:solidFill>
                <a:latin typeface="Arial" charset="0"/>
                <a:cs typeface="Arial" charset="0"/>
              </a:defRPr>
            </a:lvl1pPr>
            <a:lvl2pPr marL="914400" indent="-45720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buClr>
                <a:schemeClr val="tx2"/>
              </a:buClr>
              <a:buSzPct val="110000"/>
              <a:buFont typeface="Symbol" pitchFamily="18" charset="2"/>
              <a:buChar char="¨"/>
            </a:pPr>
            <a:r>
              <a:rPr lang="en-US" altLang="en-US" sz="2400">
                <a:latin typeface="Arial Black" pitchFamily="34" charset="0"/>
              </a:rPr>
              <a:t>Supply and Demand are bought together by “rent” or “price”</a:t>
            </a:r>
          </a:p>
          <a:p>
            <a:pPr eaLnBrk="1" hangingPunct="1">
              <a:buClr>
                <a:schemeClr val="tx2"/>
              </a:buClr>
              <a:buSzPct val="110000"/>
              <a:buFont typeface="Symbol" pitchFamily="18" charset="2"/>
              <a:buChar char="¨"/>
            </a:pPr>
            <a:r>
              <a:rPr lang="en-US" altLang="en-US" sz="2400" u="sng">
                <a:latin typeface="Arial Black" pitchFamily="34" charset="0"/>
              </a:rPr>
              <a:t>Economic principles to understand real estate housing markets:</a:t>
            </a:r>
          </a:p>
          <a:p>
            <a:pPr lvl="1" eaLnBrk="1" hangingPunct="1">
              <a:buClr>
                <a:schemeClr val="tx2"/>
              </a:buClr>
              <a:buFont typeface="Wingdings" pitchFamily="2" charset="2"/>
              <a:buAutoNum type="arabicPeriod"/>
            </a:pPr>
            <a:r>
              <a:rPr lang="en-US" altLang="en-US" sz="2200">
                <a:latin typeface="Arial Black" pitchFamily="34" charset="0"/>
              </a:rPr>
              <a:t>The short run equilibrium mechanism in the rental market are changes in vacancy levels, followed by rent levels.</a:t>
            </a:r>
          </a:p>
          <a:p>
            <a:pPr lvl="1" eaLnBrk="1" hangingPunct="1">
              <a:buClr>
                <a:schemeClr val="tx2"/>
              </a:buClr>
              <a:buFont typeface="Wingdings" pitchFamily="2" charset="2"/>
              <a:buAutoNum type="arabicPeriod"/>
            </a:pPr>
            <a:r>
              <a:rPr lang="en-US" altLang="en-US" sz="2200">
                <a:latin typeface="Arial Black" pitchFamily="34" charset="0"/>
              </a:rPr>
              <a:t>The long run equilibrating mechanisms in the rental market are adjustments to the supply</a:t>
            </a:r>
          </a:p>
          <a:p>
            <a:pPr lvl="1" eaLnBrk="1" hangingPunct="1">
              <a:buClr>
                <a:schemeClr val="tx2"/>
              </a:buClr>
              <a:buFont typeface="Wingdings" pitchFamily="2" charset="2"/>
              <a:buAutoNum type="arabicPeriod"/>
            </a:pPr>
            <a:r>
              <a:rPr lang="en-US" altLang="en-US" sz="2200">
                <a:latin typeface="Arial Black" pitchFamily="34" charset="0"/>
              </a:rPr>
              <a:t>In the short run supply tends to be very inelastic</a:t>
            </a:r>
          </a:p>
          <a:p>
            <a:pPr lvl="1" eaLnBrk="1" hangingPunct="1">
              <a:buClr>
                <a:schemeClr val="tx2"/>
              </a:buClr>
              <a:buFont typeface="Wingdings" pitchFamily="2" charset="2"/>
              <a:buNone/>
            </a:pPr>
            <a:endParaRPr lang="en-US" altLang="en-US" sz="2000">
              <a:latin typeface="Arial Black" pitchFamily="34" charset="0"/>
            </a:endParaRPr>
          </a:p>
        </p:txBody>
      </p:sp>
    </p:spTree>
    <p:extLst>
      <p:ext uri="{BB962C8B-B14F-4D97-AF65-F5344CB8AC3E}">
        <p14:creationId xmlns:p14="http://schemas.microsoft.com/office/powerpoint/2010/main" val="16793959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 calcmode="lin" valueType="num">
                                      <p:cBhvr additive="base">
                                        <p:cTn id="7" dur="500" fill="hold"/>
                                        <p:tgtEl>
                                          <p:spTgt spid="819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6">
                                            <p:txEl>
                                              <p:pRg st="1" end="1"/>
                                            </p:txEl>
                                          </p:spTgt>
                                        </p:tgtEl>
                                        <p:attrNameLst>
                                          <p:attrName>style.visibility</p:attrName>
                                        </p:attrNameLst>
                                      </p:cBhvr>
                                      <p:to>
                                        <p:strVal val="visible"/>
                                      </p:to>
                                    </p:set>
                                    <p:anim calcmode="lin" valueType="num">
                                      <p:cBhvr additive="base">
                                        <p:cTn id="13" dur="500" fill="hold"/>
                                        <p:tgtEl>
                                          <p:spTgt spid="819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6">
                                            <p:txEl>
                                              <p:pRg st="2" end="2"/>
                                            </p:txEl>
                                          </p:spTgt>
                                        </p:tgtEl>
                                        <p:attrNameLst>
                                          <p:attrName>style.visibility</p:attrName>
                                        </p:attrNameLst>
                                      </p:cBhvr>
                                      <p:to>
                                        <p:strVal val="visible"/>
                                      </p:to>
                                    </p:set>
                                    <p:anim calcmode="lin" valueType="num">
                                      <p:cBhvr additive="base">
                                        <p:cTn id="19" dur="500" fill="hold"/>
                                        <p:tgtEl>
                                          <p:spTgt spid="819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6">
                                            <p:txEl>
                                              <p:pRg st="3" end="3"/>
                                            </p:txEl>
                                          </p:spTgt>
                                        </p:tgtEl>
                                        <p:attrNameLst>
                                          <p:attrName>style.visibility</p:attrName>
                                        </p:attrNameLst>
                                      </p:cBhvr>
                                      <p:to>
                                        <p:strVal val="visible"/>
                                      </p:to>
                                    </p:set>
                                    <p:anim calcmode="lin" valueType="num">
                                      <p:cBhvr additive="base">
                                        <p:cTn id="25" dur="500" fill="hold"/>
                                        <p:tgtEl>
                                          <p:spTgt spid="819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6">
                                            <p:txEl>
                                              <p:pRg st="4" end="4"/>
                                            </p:txEl>
                                          </p:spTgt>
                                        </p:tgtEl>
                                        <p:attrNameLst>
                                          <p:attrName>style.visibility</p:attrName>
                                        </p:attrNameLst>
                                      </p:cBhvr>
                                      <p:to>
                                        <p:strVal val="visible"/>
                                      </p:to>
                                    </p:set>
                                    <p:anim calcmode="lin" valueType="num">
                                      <p:cBhvr additive="base">
                                        <p:cTn id="31" dur="500" fill="hold"/>
                                        <p:tgtEl>
                                          <p:spTgt spid="819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1143000" y="6613525"/>
            <a:ext cx="838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000">
              <a:latin typeface="Times New Roman" pitchFamily="18" charset="0"/>
            </a:endParaRPr>
          </a:p>
        </p:txBody>
      </p:sp>
      <p:sp>
        <p:nvSpPr>
          <p:cNvPr id="66563" name="Rectangle 3"/>
          <p:cNvSpPr>
            <a:spLocks noChangeArrowheads="1"/>
          </p:cNvSpPr>
          <p:nvPr/>
        </p:nvSpPr>
        <p:spPr bwMode="auto">
          <a:xfrm>
            <a:off x="1219200" y="83820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
                <a:schemeClr val="tx2"/>
              </a:buClr>
              <a:buFont typeface="Wingdings" pitchFamily="2" charset="2"/>
              <a:buChar char="ü"/>
            </a:pPr>
            <a:endParaRPr lang="en-US" altLang="en-US" sz="2400">
              <a:latin typeface="Tahoma" pitchFamily="34" charset="0"/>
            </a:endParaRPr>
          </a:p>
        </p:txBody>
      </p:sp>
      <p:sp>
        <p:nvSpPr>
          <p:cNvPr id="9220" name="Text Box 4"/>
          <p:cNvSpPr txBox="1">
            <a:spLocks noChangeArrowheads="1"/>
          </p:cNvSpPr>
          <p:nvPr/>
        </p:nvSpPr>
        <p:spPr bwMode="auto">
          <a:xfrm>
            <a:off x="228600" y="1143000"/>
            <a:ext cx="8686800" cy="574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rgbClr val="FFC000"/>
              </a:buClr>
              <a:buFont typeface="Wingdings" pitchFamily="2" charset="2"/>
              <a:buChar char="§"/>
              <a:defRPr sz="3200">
                <a:solidFill>
                  <a:schemeClr val="tx1"/>
                </a:solidFill>
                <a:latin typeface="Arial" charset="0"/>
                <a:cs typeface="Arial" charset="0"/>
              </a:defRPr>
            </a:lvl1pPr>
            <a:lvl2pPr>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buClr>
                <a:schemeClr val="tx2"/>
              </a:buClr>
              <a:buSzPct val="110000"/>
              <a:buFont typeface="Symbol" pitchFamily="18" charset="2"/>
              <a:buChar char="¨"/>
            </a:pPr>
            <a:r>
              <a:rPr lang="en-US" altLang="en-US" sz="2300" u="sng">
                <a:latin typeface="Arial Black" pitchFamily="34" charset="0"/>
              </a:rPr>
              <a:t>Economic principles to understand real estate markets (Contd.):</a:t>
            </a:r>
          </a:p>
          <a:p>
            <a:pPr lvl="1" eaLnBrk="1" hangingPunct="1">
              <a:buClr>
                <a:schemeClr val="tx2"/>
              </a:buClr>
              <a:buSzPct val="110000"/>
              <a:buFont typeface="Arial" charset="0"/>
              <a:buNone/>
            </a:pPr>
            <a:r>
              <a:rPr lang="en-US" altLang="en-US" sz="2200">
                <a:latin typeface="Arial Black" pitchFamily="34" charset="0"/>
              </a:rPr>
              <a:t>4. Developers expect a minimum rate of return in order to induce new investment in production of new or retrofit property.  If this can’t be achieved we will not see new supply.  Note that sometimes some developers are more creative than others and see new and better uses that others don’t see.</a:t>
            </a:r>
          </a:p>
          <a:p>
            <a:pPr lvl="1" eaLnBrk="1" hangingPunct="1">
              <a:buClr>
                <a:schemeClr val="tx2"/>
              </a:buClr>
              <a:buSzPct val="110000"/>
              <a:buFont typeface="Arial" charset="0"/>
              <a:buNone/>
            </a:pPr>
            <a:r>
              <a:rPr lang="en-US" altLang="en-US" sz="2200">
                <a:latin typeface="Arial Black" pitchFamily="34" charset="0"/>
              </a:rPr>
              <a:t>Keep in mind that markets operate in submarkets and there are innumerable submarkets, defined in terms of geographical area, quality, size range, or other features typically important to a group of potential renters or buyers.</a:t>
            </a:r>
          </a:p>
          <a:p>
            <a:pPr lvl="1" eaLnBrk="1" hangingPunct="1">
              <a:buClr>
                <a:schemeClr val="tx2"/>
              </a:buClr>
              <a:buSzPct val="110000"/>
              <a:buFont typeface="Arial" charset="0"/>
              <a:buNone/>
            </a:pPr>
            <a:r>
              <a:rPr lang="en-US" altLang="en-US" sz="2200">
                <a:latin typeface="Arial Black" pitchFamily="34" charset="0"/>
              </a:rPr>
              <a:t>5. Negative supply adjustments take time.  Property wears out slowly.  We see less maintenance in a below market return property.</a:t>
            </a:r>
          </a:p>
        </p:txBody>
      </p:sp>
      <p:sp>
        <p:nvSpPr>
          <p:cNvPr id="9221" name="Rectangle 5"/>
          <p:cNvSpPr>
            <a:spLocks noGrp="1" noChangeArrowheads="1"/>
          </p:cNvSpPr>
          <p:nvPr>
            <p:ph type="title"/>
          </p:nvPr>
        </p:nvSpPr>
        <p:spPr>
          <a:xfrm>
            <a:off x="76200" y="430213"/>
            <a:ext cx="8686800" cy="4572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fontScale="90000"/>
          </a:bodyPr>
          <a:lstStyle/>
          <a:p>
            <a:pPr>
              <a:defRPr/>
            </a:pPr>
            <a:r>
              <a:rPr lang="en-US" sz="3400" dirty="0">
                <a:latin typeface="Arial Black" pitchFamily="34" charset="0"/>
              </a:rPr>
              <a:t>Searching for Equilibriums (Contd.)</a:t>
            </a:r>
          </a:p>
        </p:txBody>
      </p:sp>
    </p:spTree>
    <p:extLst>
      <p:ext uri="{BB962C8B-B14F-4D97-AF65-F5344CB8AC3E}">
        <p14:creationId xmlns:p14="http://schemas.microsoft.com/office/powerpoint/2010/main" val="8458087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 calcmode="lin" valueType="num">
                                      <p:cBhvr additive="base">
                                        <p:cTn id="7" dur="500" fill="hold"/>
                                        <p:tgtEl>
                                          <p:spTgt spid="922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2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220">
                                            <p:txEl>
                                              <p:pRg st="1" end="1"/>
                                            </p:txEl>
                                          </p:spTgt>
                                        </p:tgtEl>
                                        <p:attrNameLst>
                                          <p:attrName>style.visibility</p:attrName>
                                        </p:attrNameLst>
                                      </p:cBhvr>
                                      <p:to>
                                        <p:strVal val="visible"/>
                                      </p:to>
                                    </p:set>
                                    <p:anim calcmode="lin" valueType="num">
                                      <p:cBhvr additive="base">
                                        <p:cTn id="13" dur="500" fill="hold"/>
                                        <p:tgtEl>
                                          <p:spTgt spid="922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2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9220">
                                            <p:txEl>
                                              <p:pRg st="2" end="2"/>
                                            </p:txEl>
                                          </p:spTgt>
                                        </p:tgtEl>
                                        <p:attrNameLst>
                                          <p:attrName>style.visibility</p:attrName>
                                        </p:attrNameLst>
                                      </p:cBhvr>
                                      <p:to>
                                        <p:strVal val="visible"/>
                                      </p:to>
                                    </p:set>
                                    <p:anim calcmode="lin" valueType="num">
                                      <p:cBhvr additive="base">
                                        <p:cTn id="19" dur="500" fill="hold"/>
                                        <p:tgtEl>
                                          <p:spTgt spid="922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2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9220">
                                            <p:txEl>
                                              <p:pRg st="3" end="3"/>
                                            </p:txEl>
                                          </p:spTgt>
                                        </p:tgtEl>
                                        <p:attrNameLst>
                                          <p:attrName>style.visibility</p:attrName>
                                        </p:attrNameLst>
                                      </p:cBhvr>
                                      <p:to>
                                        <p:strVal val="visible"/>
                                      </p:to>
                                    </p:set>
                                    <p:anim calcmode="lin" valueType="num">
                                      <p:cBhvr additive="base">
                                        <p:cTn id="25" dur="500" fill="hold"/>
                                        <p:tgtEl>
                                          <p:spTgt spid="922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2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latin typeface="Arial" charset="0"/>
                <a:cs typeface="Arial" charset="0"/>
              </a:rPr>
              <a:t>Regulations</a:t>
            </a:r>
          </a:p>
        </p:txBody>
      </p:sp>
      <p:sp>
        <p:nvSpPr>
          <p:cNvPr id="3" name="Content Placeholder 2"/>
          <p:cNvSpPr>
            <a:spLocks noGrp="1"/>
          </p:cNvSpPr>
          <p:nvPr>
            <p:ph idx="1"/>
          </p:nvPr>
        </p:nvSpPr>
        <p:spPr/>
        <p:txBody>
          <a:bodyPr>
            <a:normAutofit fontScale="92500" lnSpcReduction="10000"/>
          </a:bodyPr>
          <a:lstStyle/>
          <a:p>
            <a:r>
              <a:rPr lang="en-US" altLang="en-US" smtClean="0">
                <a:latin typeface="Arial" charset="0"/>
                <a:cs typeface="Arial" charset="0"/>
              </a:rPr>
              <a:t>Why do they matter?</a:t>
            </a:r>
          </a:p>
          <a:p>
            <a:r>
              <a:rPr lang="en-US" altLang="en-US" smtClean="0">
                <a:latin typeface="Arial" charset="0"/>
                <a:cs typeface="Arial" charset="0"/>
              </a:rPr>
              <a:t>They tell us if supply can respond or not to a change in demand.</a:t>
            </a:r>
          </a:p>
          <a:p>
            <a:r>
              <a:rPr lang="en-US" altLang="en-US" smtClean="0">
                <a:latin typeface="Arial" charset="0"/>
                <a:cs typeface="Arial" charset="0"/>
              </a:rPr>
              <a:t>They tell us something about the riskiness of new development or retrofitting which affects the required returns or expected profit margins.</a:t>
            </a:r>
          </a:p>
          <a:p>
            <a:r>
              <a:rPr lang="en-US" altLang="en-US" smtClean="0">
                <a:latin typeface="Arial" charset="0"/>
                <a:cs typeface="Arial" charset="0"/>
              </a:rPr>
              <a:t>They are supposed to protect us and provide higher land values when we benefit from good planning.</a:t>
            </a:r>
          </a:p>
        </p:txBody>
      </p:sp>
    </p:spTree>
    <p:extLst>
      <p:ext uri="{BB962C8B-B14F-4D97-AF65-F5344CB8AC3E}">
        <p14:creationId xmlns:p14="http://schemas.microsoft.com/office/powerpoint/2010/main" val="8701480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152400"/>
            <a:ext cx="7391400" cy="1206500"/>
          </a:xfrm>
        </p:spPr>
        <p:txBody>
          <a:bodyPr/>
          <a:lstStyle/>
          <a:p>
            <a:r>
              <a:rPr lang="en-US" altLang="en-US" smtClean="0">
                <a:latin typeface="Arial Black" pitchFamily="34" charset="0"/>
                <a:cs typeface="Arial" charset="0"/>
              </a:rPr>
              <a:t>   </a:t>
            </a:r>
            <a:r>
              <a:rPr lang="en-US" altLang="en-US" sz="2400" b="0" smtClean="0">
                <a:latin typeface="Arial Black" pitchFamily="34" charset="0"/>
                <a:cs typeface="Arial" charset="0"/>
              </a:rPr>
              <a:t>Examples of Demand/ Supply       	Changes for Multifamily</a:t>
            </a:r>
            <a:endParaRPr lang="en-US" altLang="en-US" b="0" smtClean="0">
              <a:latin typeface="Arial Black" pitchFamily="34" charset="0"/>
              <a:cs typeface="Arial" charset="0"/>
            </a:endParaRPr>
          </a:p>
        </p:txBody>
      </p:sp>
      <p:sp>
        <p:nvSpPr>
          <p:cNvPr id="10243" name="Rectangle 3"/>
          <p:cNvSpPr>
            <a:spLocks noGrp="1" noChangeArrowheads="1"/>
          </p:cNvSpPr>
          <p:nvPr>
            <p:ph type="body" idx="1"/>
          </p:nvPr>
        </p:nvSpPr>
        <p:spPr>
          <a:xfrm>
            <a:off x="533400" y="1524000"/>
            <a:ext cx="8382000" cy="4343400"/>
          </a:xfrm>
        </p:spPr>
        <p:txBody>
          <a:bodyPr>
            <a:normAutofit fontScale="92500" lnSpcReduction="10000"/>
          </a:bodyPr>
          <a:lstStyle/>
          <a:p>
            <a:pPr>
              <a:lnSpc>
                <a:spcPct val="80000"/>
              </a:lnSpc>
            </a:pPr>
            <a:r>
              <a:rPr lang="en-US" altLang="en-US" sz="2800" u="sng" smtClean="0">
                <a:latin typeface="Arial Black" pitchFamily="34" charset="0"/>
                <a:cs typeface="Arial" charset="0"/>
              </a:rPr>
              <a:t>Demand</a:t>
            </a:r>
          </a:p>
          <a:p>
            <a:pPr lvl="1">
              <a:lnSpc>
                <a:spcPct val="80000"/>
              </a:lnSpc>
              <a:buClr>
                <a:schemeClr val="tx2"/>
              </a:buClr>
              <a:buFont typeface="Symbol" pitchFamily="18" charset="2"/>
              <a:buChar char="¨"/>
            </a:pPr>
            <a:r>
              <a:rPr lang="en-US" altLang="en-US" sz="2400" smtClean="0">
                <a:latin typeface="Arial Black" pitchFamily="34" charset="0"/>
                <a:cs typeface="Arial" charset="0"/>
              </a:rPr>
              <a:t>Increase in local employment – increase demand for housing</a:t>
            </a:r>
          </a:p>
          <a:p>
            <a:pPr lvl="1">
              <a:lnSpc>
                <a:spcPct val="80000"/>
              </a:lnSpc>
              <a:buClr>
                <a:schemeClr val="tx2"/>
              </a:buClr>
              <a:buFont typeface="Symbol" pitchFamily="18" charset="2"/>
              <a:buChar char="¨"/>
            </a:pPr>
            <a:r>
              <a:rPr lang="en-US" altLang="en-US" sz="2400" smtClean="0">
                <a:latin typeface="Arial Black" pitchFamily="34" charset="0"/>
                <a:cs typeface="Arial" charset="0"/>
              </a:rPr>
              <a:t>Decrease in average birthrate – decrease  (increase) demand for larger (smaller) units</a:t>
            </a:r>
          </a:p>
          <a:p>
            <a:pPr lvl="1">
              <a:lnSpc>
                <a:spcPct val="80000"/>
              </a:lnSpc>
              <a:buClr>
                <a:schemeClr val="tx2"/>
              </a:buClr>
              <a:buFont typeface="Symbol" pitchFamily="18" charset="2"/>
              <a:buChar char="¨"/>
            </a:pPr>
            <a:endParaRPr lang="en-US" altLang="en-US" sz="2400" smtClean="0">
              <a:latin typeface="Arial Black" pitchFamily="34" charset="0"/>
              <a:cs typeface="Arial" charset="0"/>
            </a:endParaRPr>
          </a:p>
          <a:p>
            <a:pPr>
              <a:lnSpc>
                <a:spcPct val="80000"/>
              </a:lnSpc>
            </a:pPr>
            <a:r>
              <a:rPr lang="en-US" altLang="en-US" sz="2800" u="sng" smtClean="0">
                <a:latin typeface="Arial Black" pitchFamily="34" charset="0"/>
                <a:cs typeface="Arial" charset="0"/>
              </a:rPr>
              <a:t>Supply</a:t>
            </a:r>
          </a:p>
          <a:p>
            <a:pPr lvl="1">
              <a:lnSpc>
                <a:spcPct val="80000"/>
              </a:lnSpc>
              <a:buClr>
                <a:schemeClr val="tx2"/>
              </a:buClr>
              <a:buFont typeface="Symbol" pitchFamily="18" charset="2"/>
              <a:buChar char="¨"/>
            </a:pPr>
            <a:r>
              <a:rPr lang="en-US" altLang="en-US" sz="2400" smtClean="0">
                <a:latin typeface="Arial Black" pitchFamily="34" charset="0"/>
                <a:cs typeface="Arial" charset="0"/>
              </a:rPr>
              <a:t>Construction of public buildings/ roads that take out existing stock  (-)</a:t>
            </a:r>
          </a:p>
          <a:p>
            <a:pPr lvl="1">
              <a:lnSpc>
                <a:spcPct val="80000"/>
              </a:lnSpc>
              <a:buClr>
                <a:schemeClr val="tx2"/>
              </a:buClr>
              <a:buFont typeface="Symbol" pitchFamily="18" charset="2"/>
              <a:buChar char="¨"/>
            </a:pPr>
            <a:r>
              <a:rPr lang="en-US" altLang="en-US" sz="2400" smtClean="0">
                <a:latin typeface="Arial Black" pitchFamily="34" charset="0"/>
                <a:cs typeface="Arial" charset="0"/>
              </a:rPr>
              <a:t>Natural disasters – tornadoes, floods, hurricanes  (-)</a:t>
            </a:r>
          </a:p>
          <a:p>
            <a:pPr lvl="1">
              <a:lnSpc>
                <a:spcPct val="80000"/>
              </a:lnSpc>
              <a:buClr>
                <a:schemeClr val="tx2"/>
              </a:buClr>
              <a:buFont typeface="Symbol" pitchFamily="18" charset="2"/>
              <a:buChar char="¨"/>
            </a:pPr>
            <a:r>
              <a:rPr lang="en-US" altLang="en-US" sz="2400" smtClean="0">
                <a:latin typeface="Arial Black" pitchFamily="34" charset="0"/>
                <a:cs typeface="Arial" charset="0"/>
              </a:rPr>
              <a:t>Apartment complex condemned as uninhabitable  (-)</a:t>
            </a:r>
          </a:p>
          <a:p>
            <a:pPr lvl="1">
              <a:lnSpc>
                <a:spcPct val="80000"/>
              </a:lnSpc>
              <a:buClr>
                <a:schemeClr val="tx2"/>
              </a:buClr>
              <a:buFont typeface="Symbol" pitchFamily="18" charset="2"/>
              <a:buChar char="¨"/>
            </a:pPr>
            <a:r>
              <a:rPr lang="en-US" altLang="en-US" sz="2400" smtClean="0">
                <a:latin typeface="Arial Black" pitchFamily="34" charset="0"/>
                <a:cs typeface="Arial" charset="0"/>
              </a:rPr>
              <a:t>Housing units refurbished  (+)</a:t>
            </a:r>
          </a:p>
          <a:p>
            <a:pPr lvl="1">
              <a:lnSpc>
                <a:spcPct val="80000"/>
              </a:lnSpc>
              <a:buClr>
                <a:schemeClr val="tx2"/>
              </a:buClr>
              <a:buFont typeface="Symbol" pitchFamily="18" charset="2"/>
              <a:buChar char="¨"/>
            </a:pPr>
            <a:r>
              <a:rPr lang="en-US" altLang="en-US" sz="2400" smtClean="0">
                <a:latin typeface="Arial Black" pitchFamily="34" charset="0"/>
                <a:cs typeface="Arial" charset="0"/>
              </a:rPr>
              <a:t>New housing construction  (+)</a:t>
            </a:r>
          </a:p>
          <a:p>
            <a:pPr lvl="1">
              <a:lnSpc>
                <a:spcPct val="80000"/>
              </a:lnSpc>
              <a:buFontTx/>
              <a:buNone/>
            </a:pPr>
            <a:endParaRPr lang="en-US" altLang="en-US" sz="2400" smtClean="0">
              <a:latin typeface="Arial Black" pitchFamily="34" charset="0"/>
              <a:cs typeface="Arial" charset="0"/>
            </a:endParaRPr>
          </a:p>
        </p:txBody>
      </p:sp>
    </p:spTree>
    <p:extLst>
      <p:ext uri="{BB962C8B-B14F-4D97-AF65-F5344CB8AC3E}">
        <p14:creationId xmlns:p14="http://schemas.microsoft.com/office/powerpoint/2010/main" val="37855290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nodeType="clickEffect">
                                  <p:stCondLst>
                                    <p:cond delay="0"/>
                                  </p:stCondLst>
                                  <p:childTnLst>
                                    <p:set>
                                      <p:cBhvr>
                                        <p:cTn id="20" dur="1" fill="hold">
                                          <p:stCondLst>
                                            <p:cond delay="0"/>
                                          </p:stCondLst>
                                        </p:cTn>
                                        <p:tgtEl>
                                          <p:spTgt spid="10243">
                                            <p:txEl>
                                              <p:pRg st="4" end="4"/>
                                            </p:txEl>
                                          </p:spTgt>
                                        </p:tgtEl>
                                        <p:attrNameLst>
                                          <p:attrName>style.visibility</p:attrName>
                                        </p:attrNameLst>
                                      </p:cBhvr>
                                      <p:to>
                                        <p:strVal val="visible"/>
                                      </p:to>
                                    </p:set>
                                    <p:anim calcmode="lin" valueType="num">
                                      <p:cBhvr additive="base">
                                        <p:cTn id="2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10243">
                                            <p:txEl>
                                              <p:pRg st="5" end="5"/>
                                            </p:txEl>
                                          </p:spTgt>
                                        </p:tgtEl>
                                        <p:attrNameLst>
                                          <p:attrName>style.visibility</p:attrName>
                                        </p:attrNameLst>
                                      </p:cBhvr>
                                      <p:to>
                                        <p:strVal val="visible"/>
                                      </p:to>
                                    </p:set>
                                    <p:anim calcmode="lin" valueType="num">
                                      <p:cBhvr additive="base">
                                        <p:cTn id="25"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0243">
                                            <p:txEl>
                                              <p:pRg st="6" end="6"/>
                                            </p:txEl>
                                          </p:spTgt>
                                        </p:tgtEl>
                                        <p:attrNameLst>
                                          <p:attrName>style.visibility</p:attrName>
                                        </p:attrNameLst>
                                      </p:cBhvr>
                                      <p:to>
                                        <p:strVal val="visible"/>
                                      </p:to>
                                    </p:set>
                                    <p:anim calcmode="lin" valueType="num">
                                      <p:cBhvr additive="base">
                                        <p:cTn id="29"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24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10243">
                                            <p:txEl>
                                              <p:pRg st="7" end="7"/>
                                            </p:txEl>
                                          </p:spTgt>
                                        </p:tgtEl>
                                        <p:attrNameLst>
                                          <p:attrName>style.visibility</p:attrName>
                                        </p:attrNameLst>
                                      </p:cBhvr>
                                      <p:to>
                                        <p:strVal val="visible"/>
                                      </p:to>
                                    </p:set>
                                    <p:anim calcmode="lin" valueType="num">
                                      <p:cBhvr additive="base">
                                        <p:cTn id="33" dur="500" fill="hold"/>
                                        <p:tgtEl>
                                          <p:spTgt spid="1024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024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0243">
                                            <p:txEl>
                                              <p:pRg st="8" end="8"/>
                                            </p:txEl>
                                          </p:spTgt>
                                        </p:tgtEl>
                                        <p:attrNameLst>
                                          <p:attrName>style.visibility</p:attrName>
                                        </p:attrNameLst>
                                      </p:cBhvr>
                                      <p:to>
                                        <p:strVal val="visible"/>
                                      </p:to>
                                    </p:set>
                                    <p:anim calcmode="lin" valueType="num">
                                      <p:cBhvr additive="base">
                                        <p:cTn id="37" dur="500" fill="hold"/>
                                        <p:tgtEl>
                                          <p:spTgt spid="1024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10243">
                                            <p:txEl>
                                              <p:pRg st="9" end="9"/>
                                            </p:txEl>
                                          </p:spTgt>
                                        </p:tgtEl>
                                        <p:attrNameLst>
                                          <p:attrName>style.visibility</p:attrName>
                                        </p:attrNameLst>
                                      </p:cBhvr>
                                      <p:to>
                                        <p:strVal val="visible"/>
                                      </p:to>
                                    </p:set>
                                    <p:anim calcmode="lin" valueType="num">
                                      <p:cBhvr additive="base">
                                        <p:cTn id="41" dur="500" fill="hold"/>
                                        <p:tgtEl>
                                          <p:spTgt spid="10243">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024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219200" y="83820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
                <a:schemeClr val="tx2"/>
              </a:buClr>
              <a:buFont typeface="Wingdings" pitchFamily="2" charset="2"/>
              <a:buChar char="ü"/>
            </a:pPr>
            <a:endParaRPr lang="en-US" altLang="en-US" sz="2400">
              <a:latin typeface="Tahoma" pitchFamily="34" charset="0"/>
            </a:endParaRPr>
          </a:p>
        </p:txBody>
      </p:sp>
      <p:sp>
        <p:nvSpPr>
          <p:cNvPr id="68611" name="Rectangle 3"/>
          <p:cNvSpPr>
            <a:spLocks noGrp="1" noChangeArrowheads="1"/>
          </p:cNvSpPr>
          <p:nvPr>
            <p:ph type="title"/>
          </p:nvPr>
        </p:nvSpPr>
        <p:spPr>
          <a:xfrm>
            <a:off x="0" y="457200"/>
            <a:ext cx="9144000" cy="6096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fontScale="90000"/>
          </a:bodyPr>
          <a:lstStyle/>
          <a:p>
            <a:r>
              <a:rPr lang="en-US" altLang="en-US" sz="3600" smtClean="0">
                <a:latin typeface="Arial Black" pitchFamily="34" charset="0"/>
                <a:cs typeface="Arial" charset="0"/>
              </a:rPr>
              <a:t>Patterns of Possible Market Changes</a:t>
            </a:r>
          </a:p>
        </p:txBody>
      </p:sp>
      <p:sp>
        <p:nvSpPr>
          <p:cNvPr id="11268" name="Text Box 4"/>
          <p:cNvSpPr txBox="1">
            <a:spLocks noChangeArrowheads="1"/>
          </p:cNvSpPr>
          <p:nvPr/>
        </p:nvSpPr>
        <p:spPr bwMode="auto">
          <a:xfrm>
            <a:off x="838200" y="1828800"/>
            <a:ext cx="7940675" cy="371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rgbClr val="FFC000"/>
              </a:buClr>
              <a:buFont typeface="Wingdings" pitchFamily="2" charset="2"/>
              <a:buChar char="§"/>
              <a:defRPr sz="3200">
                <a:solidFill>
                  <a:schemeClr val="tx1"/>
                </a:solidFill>
                <a:latin typeface="Arial" charset="0"/>
                <a:cs typeface="Arial" charset="0"/>
              </a:defRPr>
            </a:lvl1pPr>
            <a:lvl2pPr marL="914400" indent="-45720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buClr>
                <a:schemeClr val="tx2"/>
              </a:buClr>
              <a:buSzPct val="110000"/>
              <a:buFont typeface="Symbol" pitchFamily="18" charset="2"/>
              <a:buChar char="¨"/>
            </a:pPr>
            <a:r>
              <a:rPr lang="en-US" altLang="en-US" sz="2800">
                <a:latin typeface="Arial Black" pitchFamily="34" charset="0"/>
              </a:rPr>
              <a:t>Two general processes which bring a market back to long run equilibrium after a change in demand or supply:</a:t>
            </a:r>
          </a:p>
          <a:p>
            <a:pPr lvl="1" eaLnBrk="1" hangingPunct="1">
              <a:buClr>
                <a:schemeClr val="tx2"/>
              </a:buClr>
              <a:buSzPct val="110000"/>
              <a:buFont typeface="Wingdings" pitchFamily="2" charset="2"/>
              <a:buAutoNum type="arabicPeriod"/>
            </a:pPr>
            <a:r>
              <a:rPr lang="en-US" altLang="en-US">
                <a:latin typeface="Arial Black" pitchFamily="34" charset="0"/>
              </a:rPr>
              <a:t>Demand increases or supply is reduced</a:t>
            </a:r>
          </a:p>
          <a:p>
            <a:pPr lvl="1" eaLnBrk="1" hangingPunct="1">
              <a:buClr>
                <a:schemeClr val="tx2"/>
              </a:buClr>
              <a:buSzPct val="110000"/>
              <a:buFont typeface="Wingdings" pitchFamily="2" charset="2"/>
              <a:buAutoNum type="arabicPeriod"/>
            </a:pPr>
            <a:r>
              <a:rPr lang="en-US" altLang="en-US">
                <a:latin typeface="Arial Black" pitchFamily="34" charset="0"/>
              </a:rPr>
              <a:t>Demand is reduced or supply increases beyond equilibrium levels</a:t>
            </a:r>
          </a:p>
        </p:txBody>
      </p:sp>
    </p:spTree>
    <p:extLst>
      <p:ext uri="{BB962C8B-B14F-4D97-AF65-F5344CB8AC3E}">
        <p14:creationId xmlns:p14="http://schemas.microsoft.com/office/powerpoint/2010/main" val="4097349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0-#ppt_w/2"/>
                                          </p:val>
                                        </p:tav>
                                        <p:tav tm="100000">
                                          <p:val>
                                            <p:strVal val="#ppt_x"/>
                                          </p:val>
                                        </p:tav>
                                      </p:tavLst>
                                    </p:anim>
                                    <p:anim calcmode="lin" valueType="num">
                                      <p:cBhvr additive="base">
                                        <p:cTn id="8"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143000" y="6613525"/>
            <a:ext cx="838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endParaRPr lang="en-US" altLang="en-US" sz="1000">
              <a:latin typeface="Times New Roman" pitchFamily="18" charset="0"/>
            </a:endParaRPr>
          </a:p>
        </p:txBody>
      </p:sp>
      <p:sp>
        <p:nvSpPr>
          <p:cNvPr id="69635" name="Rectangle 3"/>
          <p:cNvSpPr>
            <a:spLocks noGrp="1" noChangeArrowheads="1"/>
          </p:cNvSpPr>
          <p:nvPr>
            <p:ph type="title"/>
          </p:nvPr>
        </p:nvSpPr>
        <p:spPr>
          <a:xfrm>
            <a:off x="76200" y="266700"/>
            <a:ext cx="8077200" cy="1524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fontScale="90000"/>
          </a:bodyPr>
          <a:lstStyle/>
          <a:p>
            <a:r>
              <a:rPr lang="en-US" altLang="en-US" sz="2400" smtClean="0">
                <a:latin typeface="Arial Black" pitchFamily="34" charset="0"/>
                <a:cs typeface="Arial" charset="0"/>
              </a:rPr>
              <a:t>Demand Increase or Supply Reduction</a:t>
            </a:r>
          </a:p>
        </p:txBody>
      </p:sp>
      <p:sp>
        <p:nvSpPr>
          <p:cNvPr id="12292" name="Text Box 4"/>
          <p:cNvSpPr txBox="1">
            <a:spLocks noChangeArrowheads="1"/>
          </p:cNvSpPr>
          <p:nvPr/>
        </p:nvSpPr>
        <p:spPr bwMode="auto">
          <a:xfrm>
            <a:off x="101600" y="436563"/>
            <a:ext cx="7712075"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buClr>
                <a:schemeClr val="tx2"/>
              </a:buClr>
              <a:buSzPct val="110000"/>
              <a:buFont typeface="Symbol" pitchFamily="18" charset="2"/>
              <a:buChar char="¨"/>
            </a:pPr>
            <a:r>
              <a:rPr lang="en-US" altLang="en-US" sz="2000">
                <a:latin typeface="Arial Black" pitchFamily="34" charset="0"/>
              </a:rPr>
              <a:t>Vacancy rates decline, possibly to zero (waiting lists may even occur)</a:t>
            </a:r>
          </a:p>
          <a:p>
            <a:pPr eaLnBrk="1" hangingPunct="1">
              <a:buClr>
                <a:schemeClr val="tx2"/>
              </a:buClr>
              <a:buSzPct val="110000"/>
              <a:buFont typeface="Symbol" pitchFamily="18" charset="2"/>
              <a:buChar char="¨"/>
            </a:pPr>
            <a:r>
              <a:rPr lang="en-US" altLang="en-US" sz="2000">
                <a:latin typeface="Arial Black" pitchFamily="34" charset="0"/>
              </a:rPr>
              <a:t>Rents increase</a:t>
            </a:r>
          </a:p>
          <a:p>
            <a:pPr eaLnBrk="1" hangingPunct="1">
              <a:buClr>
                <a:schemeClr val="tx2"/>
              </a:buClr>
              <a:buSzPct val="110000"/>
              <a:buFont typeface="Symbol" pitchFamily="18" charset="2"/>
              <a:buChar char="¨"/>
            </a:pPr>
            <a:r>
              <a:rPr lang="en-US" altLang="en-US" sz="2000">
                <a:latin typeface="Arial Black" pitchFamily="34" charset="0"/>
              </a:rPr>
              <a:t>Rates of return increase. New construction occurs</a:t>
            </a:r>
          </a:p>
          <a:p>
            <a:pPr eaLnBrk="1" hangingPunct="1">
              <a:buClr>
                <a:schemeClr val="tx2"/>
              </a:buClr>
              <a:buSzPct val="110000"/>
              <a:buFont typeface="Symbol" pitchFamily="18" charset="2"/>
              <a:buChar char="¨"/>
            </a:pPr>
            <a:r>
              <a:rPr lang="en-US" altLang="en-US" sz="2000">
                <a:latin typeface="Arial Black" pitchFamily="34" charset="0"/>
              </a:rPr>
              <a:t>Eventually rates of return declines, which reduces the construction rates</a:t>
            </a:r>
          </a:p>
        </p:txBody>
      </p:sp>
      <p:sp>
        <p:nvSpPr>
          <p:cNvPr id="69637" name="Rectangle 5"/>
          <p:cNvSpPr>
            <a:spLocks noChangeArrowheads="1"/>
          </p:cNvSpPr>
          <p:nvPr/>
        </p:nvSpPr>
        <p:spPr bwMode="auto">
          <a:xfrm>
            <a:off x="0" y="1374775"/>
            <a:ext cx="91440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1200">
                <a:latin typeface="Times New Roman" pitchFamily="18" charset="0"/>
                <a:cs typeface="Times New Roman" pitchFamily="18" charset="0"/>
              </a:rPr>
              <a:t> </a:t>
            </a:r>
            <a:endParaRPr lang="en-US" altLang="en-US" sz="1000">
              <a:latin typeface="Courier New" pitchFamily="49" charset="0"/>
              <a:cs typeface="Courier New" pitchFamily="49" charset="0"/>
            </a:endParaRPr>
          </a:p>
          <a:p>
            <a:pPr eaLnBrk="1" hangingPunct="1">
              <a:spcBef>
                <a:spcPct val="0"/>
              </a:spcBef>
              <a:buClrTx/>
              <a:buFontTx/>
              <a:buNone/>
            </a:pPr>
            <a:endParaRPr lang="en-US" altLang="en-US" sz="2400">
              <a:latin typeface="Times New Roman" pitchFamily="18" charset="0"/>
              <a:cs typeface="Courier New" pitchFamily="49" charset="0"/>
            </a:endParaRPr>
          </a:p>
        </p:txBody>
      </p:sp>
      <p:sp>
        <p:nvSpPr>
          <p:cNvPr id="69638" name="Line 6"/>
          <p:cNvSpPr>
            <a:spLocks noChangeShapeType="1"/>
          </p:cNvSpPr>
          <p:nvPr/>
        </p:nvSpPr>
        <p:spPr bwMode="auto">
          <a:xfrm>
            <a:off x="2133600" y="3048000"/>
            <a:ext cx="0" cy="29718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39" name="Line 7"/>
          <p:cNvSpPr>
            <a:spLocks noChangeShapeType="1"/>
          </p:cNvSpPr>
          <p:nvPr/>
        </p:nvSpPr>
        <p:spPr bwMode="auto">
          <a:xfrm>
            <a:off x="2133600" y="6019800"/>
            <a:ext cx="5181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0" name="Line 8"/>
          <p:cNvSpPr>
            <a:spLocks noChangeShapeType="1"/>
          </p:cNvSpPr>
          <p:nvPr/>
        </p:nvSpPr>
        <p:spPr bwMode="auto">
          <a:xfrm>
            <a:off x="2590800" y="3124200"/>
            <a:ext cx="2590800" cy="25908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1" name="Line 9"/>
          <p:cNvSpPr>
            <a:spLocks noChangeShapeType="1"/>
          </p:cNvSpPr>
          <p:nvPr/>
        </p:nvSpPr>
        <p:spPr bwMode="auto">
          <a:xfrm>
            <a:off x="3733800" y="2971800"/>
            <a:ext cx="2133600" cy="213360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2" name="Line 10"/>
          <p:cNvSpPr>
            <a:spLocks noChangeShapeType="1"/>
          </p:cNvSpPr>
          <p:nvPr/>
        </p:nvSpPr>
        <p:spPr bwMode="auto">
          <a:xfrm>
            <a:off x="2133600" y="3733800"/>
            <a:ext cx="23622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3" name="Line 11"/>
          <p:cNvSpPr>
            <a:spLocks noChangeShapeType="1"/>
          </p:cNvSpPr>
          <p:nvPr/>
        </p:nvSpPr>
        <p:spPr bwMode="auto">
          <a:xfrm>
            <a:off x="2133600" y="4572000"/>
            <a:ext cx="19050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2300" name="Line 12"/>
          <p:cNvSpPr>
            <a:spLocks noChangeShapeType="1"/>
          </p:cNvSpPr>
          <p:nvPr/>
        </p:nvSpPr>
        <p:spPr bwMode="auto">
          <a:xfrm flipH="1">
            <a:off x="3657600" y="2743200"/>
            <a:ext cx="1600200" cy="2362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2301" name="Line 13"/>
          <p:cNvSpPr>
            <a:spLocks noChangeShapeType="1"/>
          </p:cNvSpPr>
          <p:nvPr/>
        </p:nvSpPr>
        <p:spPr bwMode="auto">
          <a:xfrm flipH="1">
            <a:off x="4495800" y="3048000"/>
            <a:ext cx="1828800" cy="2743200"/>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6" name="Line 14"/>
          <p:cNvSpPr>
            <a:spLocks noChangeShapeType="1"/>
          </p:cNvSpPr>
          <p:nvPr/>
        </p:nvSpPr>
        <p:spPr bwMode="auto">
          <a:xfrm>
            <a:off x="4038600" y="4648200"/>
            <a:ext cx="0" cy="13716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7" name="Line 15"/>
          <p:cNvSpPr>
            <a:spLocks noChangeShapeType="1"/>
          </p:cNvSpPr>
          <p:nvPr/>
        </p:nvSpPr>
        <p:spPr bwMode="auto">
          <a:xfrm>
            <a:off x="5334000" y="4572000"/>
            <a:ext cx="0" cy="13716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48" name="Text Box 16"/>
          <p:cNvSpPr txBox="1">
            <a:spLocks noChangeArrowheads="1"/>
          </p:cNvSpPr>
          <p:nvPr/>
        </p:nvSpPr>
        <p:spPr bwMode="auto">
          <a:xfrm>
            <a:off x="2346325" y="3138488"/>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D1</a:t>
            </a:r>
          </a:p>
        </p:txBody>
      </p:sp>
      <p:sp>
        <p:nvSpPr>
          <p:cNvPr id="69649" name="Text Box 17"/>
          <p:cNvSpPr txBox="1">
            <a:spLocks noChangeArrowheads="1"/>
          </p:cNvSpPr>
          <p:nvPr/>
        </p:nvSpPr>
        <p:spPr bwMode="auto">
          <a:xfrm>
            <a:off x="3352800" y="2971800"/>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D2</a:t>
            </a:r>
          </a:p>
        </p:txBody>
      </p:sp>
      <p:sp>
        <p:nvSpPr>
          <p:cNvPr id="69650" name="Text Box 18"/>
          <p:cNvSpPr txBox="1">
            <a:spLocks noChangeArrowheads="1"/>
          </p:cNvSpPr>
          <p:nvPr/>
        </p:nvSpPr>
        <p:spPr bwMode="auto">
          <a:xfrm>
            <a:off x="5181600" y="2971800"/>
            <a:ext cx="45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S1</a:t>
            </a:r>
          </a:p>
        </p:txBody>
      </p:sp>
      <p:sp>
        <p:nvSpPr>
          <p:cNvPr id="69651" name="Text Box 19"/>
          <p:cNvSpPr txBox="1">
            <a:spLocks noChangeArrowheads="1"/>
          </p:cNvSpPr>
          <p:nvPr/>
        </p:nvSpPr>
        <p:spPr bwMode="auto">
          <a:xfrm>
            <a:off x="6210300" y="3124200"/>
            <a:ext cx="45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S2</a:t>
            </a:r>
          </a:p>
        </p:txBody>
      </p:sp>
      <p:sp>
        <p:nvSpPr>
          <p:cNvPr id="69652" name="Line 20"/>
          <p:cNvSpPr>
            <a:spLocks noChangeShapeType="1"/>
          </p:cNvSpPr>
          <p:nvPr/>
        </p:nvSpPr>
        <p:spPr bwMode="auto">
          <a:xfrm>
            <a:off x="3200400" y="3505200"/>
            <a:ext cx="685800" cy="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53" name="Line 21"/>
          <p:cNvSpPr>
            <a:spLocks noChangeShapeType="1"/>
          </p:cNvSpPr>
          <p:nvPr/>
        </p:nvSpPr>
        <p:spPr bwMode="auto">
          <a:xfrm>
            <a:off x="5257800" y="3429000"/>
            <a:ext cx="685800" cy="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54" name="Line 22"/>
          <p:cNvSpPr>
            <a:spLocks noChangeShapeType="1"/>
          </p:cNvSpPr>
          <p:nvPr/>
        </p:nvSpPr>
        <p:spPr bwMode="auto">
          <a:xfrm flipV="1">
            <a:off x="2286000" y="3962400"/>
            <a:ext cx="457200" cy="45720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55" name="Line 23"/>
          <p:cNvSpPr>
            <a:spLocks noChangeShapeType="1"/>
          </p:cNvSpPr>
          <p:nvPr/>
        </p:nvSpPr>
        <p:spPr bwMode="auto">
          <a:xfrm>
            <a:off x="3124200" y="3962400"/>
            <a:ext cx="457200" cy="53340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9656" name="Text Box 24"/>
          <p:cNvSpPr txBox="1">
            <a:spLocks noChangeArrowheads="1"/>
          </p:cNvSpPr>
          <p:nvPr/>
        </p:nvSpPr>
        <p:spPr bwMode="auto">
          <a:xfrm>
            <a:off x="2193925" y="3900488"/>
            <a:ext cx="48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1</a:t>
            </a:r>
            <a:r>
              <a:rPr lang="en-US" altLang="en-US" sz="2000" baseline="30000">
                <a:latin typeface="Times New Roman" pitchFamily="18" charset="0"/>
              </a:rPr>
              <a:t>st</a:t>
            </a:r>
            <a:r>
              <a:rPr lang="en-US" altLang="en-US" sz="2000">
                <a:latin typeface="Times New Roman" pitchFamily="18" charset="0"/>
              </a:rPr>
              <a:t> </a:t>
            </a:r>
          </a:p>
        </p:txBody>
      </p:sp>
      <p:sp>
        <p:nvSpPr>
          <p:cNvPr id="69657" name="Text Box 25"/>
          <p:cNvSpPr txBox="1">
            <a:spLocks noChangeArrowheads="1"/>
          </p:cNvSpPr>
          <p:nvPr/>
        </p:nvSpPr>
        <p:spPr bwMode="auto">
          <a:xfrm>
            <a:off x="2895600" y="4098925"/>
            <a:ext cx="476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2</a:t>
            </a:r>
            <a:r>
              <a:rPr lang="en-US" altLang="en-US" sz="2000" baseline="30000">
                <a:latin typeface="Times New Roman" pitchFamily="18" charset="0"/>
              </a:rPr>
              <a:t>nd</a:t>
            </a:r>
            <a:endParaRPr lang="en-US" altLang="en-US" sz="2000">
              <a:latin typeface="Times New Roman" pitchFamily="18" charset="0"/>
            </a:endParaRPr>
          </a:p>
        </p:txBody>
      </p:sp>
      <p:sp>
        <p:nvSpPr>
          <p:cNvPr id="69658" name="Text Box 26"/>
          <p:cNvSpPr txBox="1">
            <a:spLocks noChangeArrowheads="1"/>
          </p:cNvSpPr>
          <p:nvPr/>
        </p:nvSpPr>
        <p:spPr bwMode="auto">
          <a:xfrm>
            <a:off x="3733800" y="6019800"/>
            <a:ext cx="55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Q1</a:t>
            </a:r>
          </a:p>
        </p:txBody>
      </p:sp>
      <p:sp>
        <p:nvSpPr>
          <p:cNvPr id="69659" name="Text Box 27"/>
          <p:cNvSpPr txBox="1">
            <a:spLocks noChangeArrowheads="1"/>
          </p:cNvSpPr>
          <p:nvPr/>
        </p:nvSpPr>
        <p:spPr bwMode="auto">
          <a:xfrm>
            <a:off x="5081588" y="6019800"/>
            <a:ext cx="55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Q2</a:t>
            </a:r>
          </a:p>
        </p:txBody>
      </p:sp>
      <p:sp>
        <p:nvSpPr>
          <p:cNvPr id="69660" name="Text Box 28"/>
          <p:cNvSpPr txBox="1">
            <a:spLocks noChangeArrowheads="1"/>
          </p:cNvSpPr>
          <p:nvPr/>
        </p:nvSpPr>
        <p:spPr bwMode="auto">
          <a:xfrm>
            <a:off x="1279525" y="3089275"/>
            <a:ext cx="75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Rent</a:t>
            </a:r>
          </a:p>
        </p:txBody>
      </p:sp>
      <p:sp>
        <p:nvSpPr>
          <p:cNvPr id="69661" name="Text Box 29"/>
          <p:cNvSpPr txBox="1">
            <a:spLocks noChangeArrowheads="1"/>
          </p:cNvSpPr>
          <p:nvPr/>
        </p:nvSpPr>
        <p:spPr bwMode="auto">
          <a:xfrm>
            <a:off x="6765925" y="5984875"/>
            <a:ext cx="104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Supply</a:t>
            </a:r>
          </a:p>
        </p:txBody>
      </p:sp>
    </p:spTree>
    <p:extLst>
      <p:ext uri="{BB962C8B-B14F-4D97-AF65-F5344CB8AC3E}">
        <p14:creationId xmlns:p14="http://schemas.microsoft.com/office/powerpoint/2010/main" val="866431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additive="base">
                                        <p:cTn id="7" dur="500" fill="hold"/>
                                        <p:tgtEl>
                                          <p:spTgt spid="12292"/>
                                        </p:tgtEl>
                                        <p:attrNameLst>
                                          <p:attrName>ppt_x</p:attrName>
                                        </p:attrNameLst>
                                      </p:cBhvr>
                                      <p:tavLst>
                                        <p:tav tm="0">
                                          <p:val>
                                            <p:strVal val="0-#ppt_w/2"/>
                                          </p:val>
                                        </p:tav>
                                        <p:tav tm="100000">
                                          <p:val>
                                            <p:strVal val="#ppt_x"/>
                                          </p:val>
                                        </p:tav>
                                      </p:tavLst>
                                    </p:anim>
                                    <p:anim calcmode="lin" valueType="num">
                                      <p:cBhvr additive="base">
                                        <p:cTn id="8" dur="500" fill="hold"/>
                                        <p:tgtEl>
                                          <p:spTgt spid="122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30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12292">
                                            <p:txEl>
                                              <p:pRg st="0" end="0"/>
                                            </p:txEl>
                                          </p:spTgt>
                                        </p:tgtEl>
                                        <p:attrNameLst>
                                          <p:attrName>style.visibility</p:attrName>
                                        </p:attrNameLst>
                                      </p:cBhvr>
                                      <p:to>
                                        <p:strVal val="visible"/>
                                      </p:to>
                                    </p:set>
                                    <p:animEffect transition="in" filter="wipe(down)">
                                      <p:cBhvr>
                                        <p:cTn id="21" dur="500"/>
                                        <p:tgtEl>
                                          <p:spTgt spid="12292">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12292">
                                            <p:txEl>
                                              <p:pRg st="1" end="1"/>
                                            </p:txEl>
                                          </p:spTgt>
                                        </p:tgtEl>
                                        <p:attrNameLst>
                                          <p:attrName>style.visibility</p:attrName>
                                        </p:attrNameLst>
                                      </p:cBhvr>
                                      <p:to>
                                        <p:strVal val="visible"/>
                                      </p:to>
                                    </p:set>
                                    <p:animEffect transition="in" filter="wipe(down)">
                                      <p:cBhvr>
                                        <p:cTn id="26" dur="500"/>
                                        <p:tgtEl>
                                          <p:spTgt spid="12292">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12292">
                                            <p:txEl>
                                              <p:pRg st="2" end="2"/>
                                            </p:txEl>
                                          </p:spTgt>
                                        </p:tgtEl>
                                        <p:attrNameLst>
                                          <p:attrName>style.visibility</p:attrName>
                                        </p:attrNameLst>
                                      </p:cBhvr>
                                      <p:to>
                                        <p:strVal val="visible"/>
                                      </p:to>
                                    </p:set>
                                    <p:animEffect transition="in" filter="wipe(down)">
                                      <p:cBhvr>
                                        <p:cTn id="31" dur="500"/>
                                        <p:tgtEl>
                                          <p:spTgt spid="12292">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nodeType="clickEffect">
                                  <p:stCondLst>
                                    <p:cond delay="0"/>
                                  </p:stCondLst>
                                  <p:childTnLst>
                                    <p:set>
                                      <p:cBhvr>
                                        <p:cTn id="35" dur="1" fill="hold">
                                          <p:stCondLst>
                                            <p:cond delay="0"/>
                                          </p:stCondLst>
                                        </p:cTn>
                                        <p:tgtEl>
                                          <p:spTgt spid="12292">
                                            <p:txEl>
                                              <p:pRg st="3" end="3"/>
                                            </p:txEl>
                                          </p:spTgt>
                                        </p:tgtEl>
                                        <p:attrNameLst>
                                          <p:attrName>style.visibility</p:attrName>
                                        </p:attrNameLst>
                                      </p:cBhvr>
                                      <p:to>
                                        <p:strVal val="visible"/>
                                      </p:to>
                                    </p:set>
                                    <p:animEffect transition="in" filter="wipe(down)">
                                      <p:cBhvr>
                                        <p:cTn id="36" dur="500"/>
                                        <p:tgtEl>
                                          <p:spTgt spid="1229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utoUpdateAnimBg="0"/>
      <p:bldP spid="12300" grpId="0" animBg="1"/>
      <p:bldP spid="1230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1143000" y="6613525"/>
            <a:ext cx="838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endParaRPr lang="en-US" altLang="en-US" sz="1000">
              <a:latin typeface="Times New Roman" pitchFamily="18" charset="0"/>
            </a:endParaRPr>
          </a:p>
        </p:txBody>
      </p:sp>
      <p:sp>
        <p:nvSpPr>
          <p:cNvPr id="13315" name="Rectangle 3"/>
          <p:cNvSpPr>
            <a:spLocks noGrp="1" noChangeArrowheads="1"/>
          </p:cNvSpPr>
          <p:nvPr>
            <p:ph type="title"/>
          </p:nvPr>
        </p:nvSpPr>
        <p:spPr>
          <a:xfrm>
            <a:off x="152400" y="530225"/>
            <a:ext cx="8077200" cy="152400"/>
          </a:xfrm>
          <a:extLs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normAutofit fontScale="90000"/>
          </a:bodyPr>
          <a:lstStyle/>
          <a:p>
            <a:pPr>
              <a:defRPr/>
            </a:pPr>
            <a:r>
              <a:rPr lang="en-US" sz="3400" dirty="0">
                <a:latin typeface="Arial Black" pitchFamily="34" charset="0"/>
              </a:rPr>
              <a:t>Supply Increases (above normal) and Over-shoots Demand</a:t>
            </a:r>
          </a:p>
        </p:txBody>
      </p:sp>
      <p:sp>
        <p:nvSpPr>
          <p:cNvPr id="13316" name="Text Box 4"/>
          <p:cNvSpPr txBox="1">
            <a:spLocks noChangeArrowheads="1"/>
          </p:cNvSpPr>
          <p:nvPr/>
        </p:nvSpPr>
        <p:spPr bwMode="auto">
          <a:xfrm>
            <a:off x="1219200" y="1447800"/>
            <a:ext cx="771207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buClr>
                <a:schemeClr val="tx2"/>
              </a:buClr>
              <a:buSzPct val="110000"/>
              <a:buFont typeface="Symbol" pitchFamily="18" charset="2"/>
              <a:buChar char="¨"/>
            </a:pPr>
            <a:r>
              <a:rPr lang="en-US" altLang="en-US" sz="2400">
                <a:latin typeface="Arial Black" pitchFamily="34" charset="0"/>
              </a:rPr>
              <a:t>Vacancy rates increase</a:t>
            </a:r>
          </a:p>
          <a:p>
            <a:pPr eaLnBrk="1" hangingPunct="1">
              <a:buClr>
                <a:schemeClr val="tx2"/>
              </a:buClr>
              <a:buSzPct val="110000"/>
              <a:buFont typeface="Symbol" pitchFamily="18" charset="2"/>
              <a:buChar char="¨"/>
            </a:pPr>
            <a:r>
              <a:rPr lang="en-US" altLang="en-US" sz="2400">
                <a:latin typeface="Arial Black" pitchFamily="34" charset="0"/>
              </a:rPr>
              <a:t>Rents decline</a:t>
            </a:r>
          </a:p>
          <a:p>
            <a:pPr eaLnBrk="1" hangingPunct="1">
              <a:buClr>
                <a:schemeClr val="tx2"/>
              </a:buClr>
              <a:buSzPct val="110000"/>
              <a:buFont typeface="Symbol" pitchFamily="18" charset="2"/>
              <a:buChar char="¨"/>
            </a:pPr>
            <a:r>
              <a:rPr lang="en-US" altLang="en-US" sz="2400">
                <a:latin typeface="Arial Black" pitchFamily="34" charset="0"/>
              </a:rPr>
              <a:t>Rates of return decline</a:t>
            </a:r>
          </a:p>
          <a:p>
            <a:pPr eaLnBrk="1" hangingPunct="1">
              <a:buClr>
                <a:schemeClr val="tx2"/>
              </a:buClr>
              <a:buSzPct val="110000"/>
              <a:buFont typeface="Symbol" pitchFamily="18" charset="2"/>
              <a:buChar char="¨"/>
            </a:pPr>
            <a:r>
              <a:rPr lang="en-US" altLang="en-US" sz="2400">
                <a:latin typeface="Arial Black" pitchFamily="34" charset="0"/>
              </a:rPr>
              <a:t>Maintenance and repair my decline (increasing rate of deterioration)</a:t>
            </a:r>
          </a:p>
          <a:p>
            <a:pPr eaLnBrk="1" hangingPunct="1">
              <a:buClr>
                <a:schemeClr val="tx2"/>
              </a:buClr>
              <a:buSzPct val="110000"/>
              <a:buFont typeface="Symbol" pitchFamily="18" charset="2"/>
              <a:buChar char="¨"/>
            </a:pPr>
            <a:r>
              <a:rPr lang="en-US" altLang="en-US" sz="2400">
                <a:latin typeface="Arial Black" pitchFamily="34" charset="0"/>
              </a:rPr>
              <a:t>No new construction occurs</a:t>
            </a:r>
          </a:p>
          <a:p>
            <a:pPr eaLnBrk="1" hangingPunct="1">
              <a:buClr>
                <a:schemeClr val="tx2"/>
              </a:buClr>
              <a:buSzPct val="110000"/>
              <a:buFont typeface="Symbol" pitchFamily="18" charset="2"/>
              <a:buChar char="¨"/>
            </a:pPr>
            <a:r>
              <a:rPr lang="en-US" altLang="en-US" sz="2400">
                <a:latin typeface="Arial Black" pitchFamily="34" charset="0"/>
              </a:rPr>
              <a:t>Eventually, properties will deteriorate to lower submarket levels, reducing the supply of the affected submarket, until rents and rates of returns come back to equilibrium </a:t>
            </a:r>
          </a:p>
        </p:txBody>
      </p:sp>
      <p:sp>
        <p:nvSpPr>
          <p:cNvPr id="70661" name="Rectangle 5"/>
          <p:cNvSpPr>
            <a:spLocks noChangeArrowheads="1"/>
          </p:cNvSpPr>
          <p:nvPr/>
        </p:nvSpPr>
        <p:spPr bwMode="auto">
          <a:xfrm>
            <a:off x="0" y="1374775"/>
            <a:ext cx="91440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1200">
                <a:latin typeface="Times New Roman" pitchFamily="18" charset="0"/>
                <a:cs typeface="Times New Roman" pitchFamily="18" charset="0"/>
              </a:rPr>
              <a:t> </a:t>
            </a:r>
            <a:endParaRPr lang="en-US" altLang="en-US" sz="1000">
              <a:latin typeface="Courier New" pitchFamily="49" charset="0"/>
              <a:cs typeface="Courier New" pitchFamily="49" charset="0"/>
            </a:endParaRPr>
          </a:p>
          <a:p>
            <a:pPr eaLnBrk="1" hangingPunct="1">
              <a:spcBef>
                <a:spcPct val="0"/>
              </a:spcBef>
              <a:buClrTx/>
              <a:buFontTx/>
              <a:buNone/>
            </a:pPr>
            <a:endParaRPr lang="en-US" altLang="en-US" sz="2400">
              <a:latin typeface="Times New Roman" pitchFamily="18" charset="0"/>
              <a:cs typeface="Courier New" pitchFamily="49" charset="0"/>
            </a:endParaRPr>
          </a:p>
        </p:txBody>
      </p:sp>
    </p:spTree>
    <p:extLst>
      <p:ext uri="{BB962C8B-B14F-4D97-AF65-F5344CB8AC3E}">
        <p14:creationId xmlns:p14="http://schemas.microsoft.com/office/powerpoint/2010/main" val="2681579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 calcmode="lin" valueType="num">
                                      <p:cBhvr additive="base">
                                        <p:cTn id="7" dur="500" fill="hold"/>
                                        <p:tgtEl>
                                          <p:spTgt spid="133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6">
                                            <p:txEl>
                                              <p:pRg st="1" end="1"/>
                                            </p:txEl>
                                          </p:spTgt>
                                        </p:tgtEl>
                                        <p:attrNameLst>
                                          <p:attrName>style.visibility</p:attrName>
                                        </p:attrNameLst>
                                      </p:cBhvr>
                                      <p:to>
                                        <p:strVal val="visible"/>
                                      </p:to>
                                    </p:set>
                                    <p:anim calcmode="lin" valueType="num">
                                      <p:cBhvr additive="base">
                                        <p:cTn id="13" dur="500" fill="hold"/>
                                        <p:tgtEl>
                                          <p:spTgt spid="1331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6">
                                            <p:txEl>
                                              <p:pRg st="2" end="2"/>
                                            </p:txEl>
                                          </p:spTgt>
                                        </p:tgtEl>
                                        <p:attrNameLst>
                                          <p:attrName>style.visibility</p:attrName>
                                        </p:attrNameLst>
                                      </p:cBhvr>
                                      <p:to>
                                        <p:strVal val="visible"/>
                                      </p:to>
                                    </p:set>
                                    <p:anim calcmode="lin" valueType="num">
                                      <p:cBhvr additive="base">
                                        <p:cTn id="19" dur="500" fill="hold"/>
                                        <p:tgtEl>
                                          <p:spTgt spid="1331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6">
                                            <p:txEl>
                                              <p:pRg st="3" end="3"/>
                                            </p:txEl>
                                          </p:spTgt>
                                        </p:tgtEl>
                                        <p:attrNameLst>
                                          <p:attrName>style.visibility</p:attrName>
                                        </p:attrNameLst>
                                      </p:cBhvr>
                                      <p:to>
                                        <p:strVal val="visible"/>
                                      </p:to>
                                    </p:set>
                                    <p:anim calcmode="lin" valueType="num">
                                      <p:cBhvr additive="base">
                                        <p:cTn id="25" dur="500" fill="hold"/>
                                        <p:tgtEl>
                                          <p:spTgt spid="1331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16">
                                            <p:txEl>
                                              <p:pRg st="4" end="4"/>
                                            </p:txEl>
                                          </p:spTgt>
                                        </p:tgtEl>
                                        <p:attrNameLst>
                                          <p:attrName>style.visibility</p:attrName>
                                        </p:attrNameLst>
                                      </p:cBhvr>
                                      <p:to>
                                        <p:strVal val="visible"/>
                                      </p:to>
                                    </p:set>
                                    <p:anim calcmode="lin" valueType="num">
                                      <p:cBhvr additive="base">
                                        <p:cTn id="31" dur="500" fill="hold"/>
                                        <p:tgtEl>
                                          <p:spTgt spid="1331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3316">
                                            <p:txEl>
                                              <p:pRg st="5" end="5"/>
                                            </p:txEl>
                                          </p:spTgt>
                                        </p:tgtEl>
                                        <p:attrNameLst>
                                          <p:attrName>style.visibility</p:attrName>
                                        </p:attrNameLst>
                                      </p:cBhvr>
                                      <p:to>
                                        <p:strVal val="visible"/>
                                      </p:to>
                                    </p:set>
                                    <p:anim calcmode="lin" valueType="num">
                                      <p:cBhvr additive="base">
                                        <p:cTn id="37" dur="500" fill="hold"/>
                                        <p:tgtEl>
                                          <p:spTgt spid="1331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31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1143000" y="6613525"/>
            <a:ext cx="838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endParaRPr lang="en-US" altLang="en-US" sz="1000">
              <a:latin typeface="Times New Roman" pitchFamily="18" charset="0"/>
            </a:endParaRPr>
          </a:p>
        </p:txBody>
      </p:sp>
      <p:sp>
        <p:nvSpPr>
          <p:cNvPr id="71683" name="Rectangle 3"/>
          <p:cNvSpPr>
            <a:spLocks noChangeArrowheads="1"/>
          </p:cNvSpPr>
          <p:nvPr/>
        </p:nvSpPr>
        <p:spPr bwMode="auto">
          <a:xfrm>
            <a:off x="1200150" y="89535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
                <a:schemeClr val="tx2"/>
              </a:buClr>
              <a:buFont typeface="Wingdings" pitchFamily="2" charset="2"/>
              <a:buChar char="ü"/>
            </a:pPr>
            <a:endParaRPr lang="en-US" altLang="en-US" sz="2400">
              <a:latin typeface="Tahoma" pitchFamily="34" charset="0"/>
            </a:endParaRPr>
          </a:p>
        </p:txBody>
      </p:sp>
      <p:sp>
        <p:nvSpPr>
          <p:cNvPr id="71684" name="Line 4"/>
          <p:cNvSpPr>
            <a:spLocks noChangeShapeType="1"/>
          </p:cNvSpPr>
          <p:nvPr/>
        </p:nvSpPr>
        <p:spPr bwMode="auto">
          <a:xfrm>
            <a:off x="2473325" y="1082675"/>
            <a:ext cx="0" cy="29718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85" name="Line 5"/>
          <p:cNvSpPr>
            <a:spLocks noChangeShapeType="1"/>
          </p:cNvSpPr>
          <p:nvPr/>
        </p:nvSpPr>
        <p:spPr bwMode="auto">
          <a:xfrm>
            <a:off x="2473325" y="4054475"/>
            <a:ext cx="5181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86" name="Line 6"/>
          <p:cNvSpPr>
            <a:spLocks noChangeShapeType="1"/>
          </p:cNvSpPr>
          <p:nvPr/>
        </p:nvSpPr>
        <p:spPr bwMode="auto">
          <a:xfrm>
            <a:off x="2930525" y="1158875"/>
            <a:ext cx="2590800" cy="25908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87" name="Line 7"/>
          <p:cNvSpPr>
            <a:spLocks noChangeShapeType="1"/>
          </p:cNvSpPr>
          <p:nvPr/>
        </p:nvSpPr>
        <p:spPr bwMode="auto">
          <a:xfrm>
            <a:off x="2473325" y="2606675"/>
            <a:ext cx="19050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88" name="Line 8"/>
          <p:cNvSpPr>
            <a:spLocks noChangeShapeType="1"/>
          </p:cNvSpPr>
          <p:nvPr/>
        </p:nvSpPr>
        <p:spPr bwMode="auto">
          <a:xfrm flipH="1">
            <a:off x="3921125" y="701675"/>
            <a:ext cx="1600200" cy="2362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89" name="Line 9"/>
          <p:cNvSpPr>
            <a:spLocks noChangeShapeType="1"/>
          </p:cNvSpPr>
          <p:nvPr/>
        </p:nvSpPr>
        <p:spPr bwMode="auto">
          <a:xfrm flipH="1">
            <a:off x="4876800" y="1082675"/>
            <a:ext cx="1828800" cy="2743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0" name="Line 10"/>
          <p:cNvSpPr>
            <a:spLocks noChangeShapeType="1"/>
          </p:cNvSpPr>
          <p:nvPr/>
        </p:nvSpPr>
        <p:spPr bwMode="auto">
          <a:xfrm>
            <a:off x="4378325" y="2682875"/>
            <a:ext cx="0" cy="13716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1" name="Line 11"/>
          <p:cNvSpPr>
            <a:spLocks noChangeShapeType="1"/>
          </p:cNvSpPr>
          <p:nvPr/>
        </p:nvSpPr>
        <p:spPr bwMode="auto">
          <a:xfrm>
            <a:off x="5181600" y="3368675"/>
            <a:ext cx="0" cy="6858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2" name="Text Box 12"/>
          <p:cNvSpPr txBox="1">
            <a:spLocks noChangeArrowheads="1"/>
          </p:cNvSpPr>
          <p:nvPr/>
        </p:nvSpPr>
        <p:spPr bwMode="auto">
          <a:xfrm>
            <a:off x="2686050" y="1173163"/>
            <a:ext cx="49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D1</a:t>
            </a:r>
          </a:p>
        </p:txBody>
      </p:sp>
      <p:sp>
        <p:nvSpPr>
          <p:cNvPr id="71693" name="Text Box 13"/>
          <p:cNvSpPr txBox="1">
            <a:spLocks noChangeArrowheads="1"/>
          </p:cNvSpPr>
          <p:nvPr/>
        </p:nvSpPr>
        <p:spPr bwMode="auto">
          <a:xfrm>
            <a:off x="5033963" y="533400"/>
            <a:ext cx="452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S1</a:t>
            </a:r>
          </a:p>
        </p:txBody>
      </p:sp>
      <p:sp>
        <p:nvSpPr>
          <p:cNvPr id="71694" name="Text Box 14"/>
          <p:cNvSpPr txBox="1">
            <a:spLocks noChangeArrowheads="1"/>
          </p:cNvSpPr>
          <p:nvPr/>
        </p:nvSpPr>
        <p:spPr bwMode="auto">
          <a:xfrm>
            <a:off x="6550025" y="1158875"/>
            <a:ext cx="45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S2</a:t>
            </a:r>
          </a:p>
        </p:txBody>
      </p:sp>
      <p:sp>
        <p:nvSpPr>
          <p:cNvPr id="71695" name="Line 15"/>
          <p:cNvSpPr>
            <a:spLocks noChangeShapeType="1"/>
          </p:cNvSpPr>
          <p:nvPr/>
        </p:nvSpPr>
        <p:spPr bwMode="auto">
          <a:xfrm>
            <a:off x="5257800" y="1387475"/>
            <a:ext cx="914400" cy="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6" name="Line 16"/>
          <p:cNvSpPr>
            <a:spLocks noChangeShapeType="1"/>
          </p:cNvSpPr>
          <p:nvPr/>
        </p:nvSpPr>
        <p:spPr bwMode="auto">
          <a:xfrm flipH="1" flipV="1">
            <a:off x="2895600" y="2759075"/>
            <a:ext cx="0" cy="45720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7" name="Line 17"/>
          <p:cNvSpPr>
            <a:spLocks noChangeShapeType="1"/>
          </p:cNvSpPr>
          <p:nvPr/>
        </p:nvSpPr>
        <p:spPr bwMode="auto">
          <a:xfrm>
            <a:off x="3657600" y="2759075"/>
            <a:ext cx="0" cy="533400"/>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698" name="Text Box 18"/>
          <p:cNvSpPr txBox="1">
            <a:spLocks noChangeArrowheads="1"/>
          </p:cNvSpPr>
          <p:nvPr/>
        </p:nvSpPr>
        <p:spPr bwMode="auto">
          <a:xfrm>
            <a:off x="2514600" y="2759075"/>
            <a:ext cx="48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1</a:t>
            </a:r>
            <a:r>
              <a:rPr lang="en-US" altLang="en-US" sz="2000" baseline="30000">
                <a:latin typeface="Times New Roman" pitchFamily="18" charset="0"/>
              </a:rPr>
              <a:t>st</a:t>
            </a:r>
            <a:r>
              <a:rPr lang="en-US" altLang="en-US" sz="2000">
                <a:latin typeface="Times New Roman" pitchFamily="18" charset="0"/>
              </a:rPr>
              <a:t> </a:t>
            </a:r>
          </a:p>
        </p:txBody>
      </p:sp>
      <p:sp>
        <p:nvSpPr>
          <p:cNvPr id="71699" name="Text Box 19"/>
          <p:cNvSpPr txBox="1">
            <a:spLocks noChangeArrowheads="1"/>
          </p:cNvSpPr>
          <p:nvPr/>
        </p:nvSpPr>
        <p:spPr bwMode="auto">
          <a:xfrm>
            <a:off x="3235325" y="2759075"/>
            <a:ext cx="476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2</a:t>
            </a:r>
            <a:r>
              <a:rPr lang="en-US" altLang="en-US" sz="2000" baseline="30000">
                <a:latin typeface="Times New Roman" pitchFamily="18" charset="0"/>
              </a:rPr>
              <a:t>nd</a:t>
            </a:r>
            <a:endParaRPr lang="en-US" altLang="en-US" sz="2000">
              <a:latin typeface="Times New Roman" pitchFamily="18" charset="0"/>
            </a:endParaRPr>
          </a:p>
        </p:txBody>
      </p:sp>
      <p:sp>
        <p:nvSpPr>
          <p:cNvPr id="71700" name="Text Box 20"/>
          <p:cNvSpPr txBox="1">
            <a:spLocks noChangeArrowheads="1"/>
          </p:cNvSpPr>
          <p:nvPr/>
        </p:nvSpPr>
        <p:spPr bwMode="auto">
          <a:xfrm>
            <a:off x="4073525" y="4054475"/>
            <a:ext cx="7096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Q1</a:t>
            </a:r>
          </a:p>
          <a:p>
            <a:pPr eaLnBrk="1" hangingPunct="1">
              <a:spcBef>
                <a:spcPct val="0"/>
              </a:spcBef>
              <a:buClrTx/>
              <a:buFontTx/>
              <a:buNone/>
            </a:pPr>
            <a:r>
              <a:rPr lang="en-US" altLang="en-US" sz="2400">
                <a:latin typeface="Times New Roman" pitchFamily="18" charset="0"/>
              </a:rPr>
              <a:t>And</a:t>
            </a:r>
          </a:p>
          <a:p>
            <a:pPr eaLnBrk="1" hangingPunct="1">
              <a:spcBef>
                <a:spcPct val="0"/>
              </a:spcBef>
              <a:buClrTx/>
              <a:buFontTx/>
              <a:buNone/>
            </a:pPr>
            <a:r>
              <a:rPr lang="en-US" altLang="en-US" sz="2400">
                <a:latin typeface="Times New Roman" pitchFamily="18" charset="0"/>
              </a:rPr>
              <a:t>Q3</a:t>
            </a:r>
          </a:p>
        </p:txBody>
      </p:sp>
      <p:sp>
        <p:nvSpPr>
          <p:cNvPr id="71701" name="Text Box 21"/>
          <p:cNvSpPr txBox="1">
            <a:spLocks noChangeArrowheads="1"/>
          </p:cNvSpPr>
          <p:nvPr/>
        </p:nvSpPr>
        <p:spPr bwMode="auto">
          <a:xfrm>
            <a:off x="5421313" y="4054475"/>
            <a:ext cx="55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Q2</a:t>
            </a:r>
          </a:p>
        </p:txBody>
      </p:sp>
      <p:sp>
        <p:nvSpPr>
          <p:cNvPr id="71702" name="Text Box 22"/>
          <p:cNvSpPr txBox="1">
            <a:spLocks noChangeArrowheads="1"/>
          </p:cNvSpPr>
          <p:nvPr/>
        </p:nvSpPr>
        <p:spPr bwMode="auto">
          <a:xfrm>
            <a:off x="1619250" y="1123950"/>
            <a:ext cx="75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Rent</a:t>
            </a:r>
          </a:p>
        </p:txBody>
      </p:sp>
      <p:sp>
        <p:nvSpPr>
          <p:cNvPr id="71703" name="Text Box 23"/>
          <p:cNvSpPr txBox="1">
            <a:spLocks noChangeArrowheads="1"/>
          </p:cNvSpPr>
          <p:nvPr/>
        </p:nvSpPr>
        <p:spPr bwMode="auto">
          <a:xfrm>
            <a:off x="7105650" y="4019550"/>
            <a:ext cx="104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400">
                <a:latin typeface="Times New Roman" pitchFamily="18" charset="0"/>
              </a:rPr>
              <a:t>Supply</a:t>
            </a:r>
          </a:p>
        </p:txBody>
      </p:sp>
      <p:sp>
        <p:nvSpPr>
          <p:cNvPr id="71704" name="Text Box 24"/>
          <p:cNvSpPr txBox="1">
            <a:spLocks noChangeArrowheads="1"/>
          </p:cNvSpPr>
          <p:nvPr/>
        </p:nvSpPr>
        <p:spPr bwMode="auto">
          <a:xfrm>
            <a:off x="5638800" y="1006475"/>
            <a:ext cx="484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1</a:t>
            </a:r>
            <a:r>
              <a:rPr lang="en-US" altLang="en-US" sz="2000" baseline="30000">
                <a:latin typeface="Times New Roman" pitchFamily="18" charset="0"/>
              </a:rPr>
              <a:t>st</a:t>
            </a:r>
            <a:r>
              <a:rPr lang="en-US" altLang="en-US" sz="2000">
                <a:latin typeface="Times New Roman" pitchFamily="18" charset="0"/>
              </a:rPr>
              <a:t> </a:t>
            </a:r>
          </a:p>
        </p:txBody>
      </p:sp>
      <p:sp>
        <p:nvSpPr>
          <p:cNvPr id="71705" name="Text Box 25"/>
          <p:cNvSpPr txBox="1">
            <a:spLocks noChangeArrowheads="1"/>
          </p:cNvSpPr>
          <p:nvPr/>
        </p:nvSpPr>
        <p:spPr bwMode="auto">
          <a:xfrm>
            <a:off x="187325" y="190500"/>
            <a:ext cx="53340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600">
                <a:solidFill>
                  <a:schemeClr val="tx2"/>
                </a:solidFill>
                <a:latin typeface="Arial Black" pitchFamily="34" charset="0"/>
              </a:rPr>
              <a:t>Supply Over-shoots Demand</a:t>
            </a:r>
          </a:p>
        </p:txBody>
      </p:sp>
      <p:sp>
        <p:nvSpPr>
          <p:cNvPr id="71706" name="Line 26"/>
          <p:cNvSpPr>
            <a:spLocks noChangeShapeType="1"/>
          </p:cNvSpPr>
          <p:nvPr/>
        </p:nvSpPr>
        <p:spPr bwMode="auto">
          <a:xfrm flipH="1">
            <a:off x="4953000" y="2073275"/>
            <a:ext cx="838200" cy="0"/>
          </a:xfrm>
          <a:prstGeom prst="line">
            <a:avLst/>
          </a:prstGeom>
          <a:noFill/>
          <a:ln w="12700" cap="sq">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707" name="Text Box 27"/>
          <p:cNvSpPr txBox="1">
            <a:spLocks noChangeArrowheads="1"/>
          </p:cNvSpPr>
          <p:nvPr/>
        </p:nvSpPr>
        <p:spPr bwMode="auto">
          <a:xfrm>
            <a:off x="5086350" y="2073275"/>
            <a:ext cx="476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latin typeface="Times New Roman" pitchFamily="18" charset="0"/>
              </a:rPr>
              <a:t>2</a:t>
            </a:r>
            <a:r>
              <a:rPr lang="en-US" altLang="en-US" sz="2000" baseline="30000">
                <a:latin typeface="Times New Roman" pitchFamily="18" charset="0"/>
              </a:rPr>
              <a:t>nd</a:t>
            </a:r>
            <a:endParaRPr lang="en-US" altLang="en-US" sz="2000">
              <a:latin typeface="Times New Roman" pitchFamily="18" charset="0"/>
            </a:endParaRPr>
          </a:p>
        </p:txBody>
      </p:sp>
      <p:sp>
        <p:nvSpPr>
          <p:cNvPr id="71708" name="Line 28"/>
          <p:cNvSpPr>
            <a:spLocks noChangeShapeType="1"/>
          </p:cNvSpPr>
          <p:nvPr/>
        </p:nvSpPr>
        <p:spPr bwMode="auto">
          <a:xfrm>
            <a:off x="2438400" y="3368675"/>
            <a:ext cx="27432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71709" name="Text Box 29"/>
          <p:cNvSpPr txBox="1">
            <a:spLocks noChangeArrowheads="1"/>
          </p:cNvSpPr>
          <p:nvPr/>
        </p:nvSpPr>
        <p:spPr bwMode="auto">
          <a:xfrm>
            <a:off x="266700" y="5162550"/>
            <a:ext cx="8572500"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200">
                <a:latin typeface="Arial Black" pitchFamily="34" charset="0"/>
              </a:rPr>
              <a:t>A sudden and permanent decrease in demand caused by a large job lay off in the local market could take several years to reach equilibrium</a:t>
            </a:r>
          </a:p>
        </p:txBody>
      </p:sp>
    </p:spTree>
    <p:extLst>
      <p:ext uri="{BB962C8B-B14F-4D97-AF65-F5344CB8AC3E}">
        <p14:creationId xmlns:p14="http://schemas.microsoft.com/office/powerpoint/2010/main" val="21832805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solidFill>
                  <a:schemeClr val="tx2">
                    <a:satMod val="200000"/>
                  </a:schemeClr>
                </a:solidFill>
              </a:rPr>
              <a:t>The </a:t>
            </a:r>
            <a:r>
              <a:rPr lang="en-US" dirty="0">
                <a:solidFill>
                  <a:schemeClr val="tx2">
                    <a:satMod val="200000"/>
                  </a:schemeClr>
                </a:solidFill>
              </a:rPr>
              <a:t>Space </a:t>
            </a:r>
            <a:r>
              <a:rPr lang="en-US" dirty="0" smtClean="0">
                <a:solidFill>
                  <a:schemeClr val="tx2">
                    <a:satMod val="200000"/>
                  </a:schemeClr>
                </a:solidFill>
              </a:rPr>
              <a:t>Market…again but at what level of geography?</a:t>
            </a:r>
            <a:endParaRPr lang="en-US" dirty="0">
              <a:solidFill>
                <a:schemeClr val="tx2">
                  <a:satMod val="200000"/>
                </a:schemeClr>
              </a:solidFill>
            </a:endParaRPr>
          </a:p>
        </p:txBody>
      </p:sp>
      <p:grpSp>
        <p:nvGrpSpPr>
          <p:cNvPr id="30736" name="Group 16"/>
          <p:cNvGrpSpPr>
            <a:grpSpLocks/>
          </p:cNvGrpSpPr>
          <p:nvPr/>
        </p:nvGrpSpPr>
        <p:grpSpPr bwMode="auto">
          <a:xfrm>
            <a:off x="1524000" y="1905000"/>
            <a:ext cx="2514600" cy="1555750"/>
            <a:chOff x="960" y="1200"/>
            <a:chExt cx="1584" cy="980"/>
          </a:xfrm>
        </p:grpSpPr>
        <p:sp>
          <p:nvSpPr>
            <p:cNvPr id="74766" name="Text Box 6"/>
            <p:cNvSpPr txBox="1">
              <a:spLocks noChangeArrowheads="1"/>
            </p:cNvSpPr>
            <p:nvPr/>
          </p:nvSpPr>
          <p:spPr bwMode="auto">
            <a:xfrm>
              <a:off x="960" y="1200"/>
              <a:ext cx="1186" cy="980"/>
            </a:xfrm>
            <a:prstGeom prst="rect">
              <a:avLst/>
            </a:prstGeom>
            <a:solidFill>
              <a:srgbClr val="FFFFFF"/>
            </a:solidFill>
            <a:ln w="9525">
              <a:solidFill>
                <a:srgbClr val="000000"/>
              </a:solidFill>
              <a:miter lim="800000"/>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a:spcBef>
                  <a:spcPct val="0"/>
                </a:spcBef>
                <a:buClrTx/>
                <a:buFontTx/>
                <a:buNone/>
              </a:pPr>
              <a:r>
                <a:rPr lang="en-US" altLang="en-US" sz="1800" b="1" dirty="0">
                  <a:solidFill>
                    <a:srgbClr val="FF0000"/>
                  </a:solidFill>
                  <a:latin typeface="Corbel" pitchFamily="34" charset="0"/>
                </a:rPr>
                <a:t>Supply:</a:t>
              </a:r>
            </a:p>
            <a:p>
              <a:pPr algn="ctr">
                <a:spcBef>
                  <a:spcPct val="0"/>
                </a:spcBef>
                <a:buClrTx/>
                <a:buFontTx/>
                <a:buNone/>
              </a:pPr>
              <a:endParaRPr lang="en-US" altLang="en-US" sz="1800" dirty="0">
                <a:solidFill>
                  <a:srgbClr val="FF0000"/>
                </a:solidFill>
                <a:latin typeface="Corbel" pitchFamily="34" charset="0"/>
              </a:endParaRPr>
            </a:p>
            <a:p>
              <a:pPr algn="ctr">
                <a:spcBef>
                  <a:spcPct val="0"/>
                </a:spcBef>
                <a:buClrTx/>
                <a:buFontTx/>
                <a:buNone/>
              </a:pPr>
              <a:r>
                <a:rPr lang="en-US" altLang="en-US" sz="1800" dirty="0">
                  <a:solidFill>
                    <a:srgbClr val="FF0000"/>
                  </a:solidFill>
                  <a:latin typeface="Corbel" pitchFamily="34" charset="0"/>
                </a:rPr>
                <a:t>Property Owners</a:t>
              </a:r>
            </a:p>
            <a:p>
              <a:pPr algn="ctr">
                <a:spcBef>
                  <a:spcPct val="0"/>
                </a:spcBef>
                <a:buClrTx/>
                <a:buFontTx/>
                <a:buNone/>
              </a:pPr>
              <a:r>
                <a:rPr lang="en-US" altLang="en-US" sz="1800" b="1" dirty="0">
                  <a:solidFill>
                    <a:srgbClr val="FF0000"/>
                  </a:solidFill>
                  <a:latin typeface="Corbel" pitchFamily="34" charset="0"/>
                </a:rPr>
                <a:t>(</a:t>
              </a:r>
              <a:r>
                <a:rPr lang="en-US" altLang="en-US" sz="1800" b="1" i="1" dirty="0">
                  <a:solidFill>
                    <a:srgbClr val="FF0000"/>
                  </a:solidFill>
                  <a:latin typeface="Corbel" pitchFamily="34" charset="0"/>
                </a:rPr>
                <a:t>Landlords</a:t>
              </a:r>
              <a:r>
                <a:rPr lang="en-US" altLang="en-US" sz="1800" b="1" dirty="0">
                  <a:solidFill>
                    <a:srgbClr val="FF0000"/>
                  </a:solidFill>
                  <a:latin typeface="Corbel" pitchFamily="34" charset="0"/>
                </a:rPr>
                <a:t>)</a:t>
              </a:r>
            </a:p>
          </p:txBody>
        </p:sp>
        <p:sp>
          <p:nvSpPr>
            <p:cNvPr id="74767" name="AutoShape 8"/>
            <p:cNvSpPr>
              <a:spLocks noChangeArrowheads="1"/>
            </p:cNvSpPr>
            <p:nvPr/>
          </p:nvSpPr>
          <p:spPr bwMode="auto">
            <a:xfrm>
              <a:off x="2215" y="1460"/>
              <a:ext cx="329" cy="364"/>
            </a:xfrm>
            <a:prstGeom prst="rightArrow">
              <a:avLst>
                <a:gd name="adj1" fmla="val 50000"/>
                <a:gd name="adj2" fmla="val 25000"/>
              </a:avLst>
            </a:prstGeom>
            <a:solidFill>
              <a:srgbClr val="FFFFFF"/>
            </a:solidFill>
            <a:ln w="9525">
              <a:solidFill>
                <a:srgbClr val="000000"/>
              </a:solidFill>
              <a:miter lim="800000"/>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latin typeface="Corbel" pitchFamily="34" charset="0"/>
              </a:endParaRPr>
            </a:p>
          </p:txBody>
        </p:sp>
      </p:grpSp>
      <p:grpSp>
        <p:nvGrpSpPr>
          <p:cNvPr id="30737" name="Group 17"/>
          <p:cNvGrpSpPr>
            <a:grpSpLocks/>
          </p:cNvGrpSpPr>
          <p:nvPr/>
        </p:nvGrpSpPr>
        <p:grpSpPr bwMode="auto">
          <a:xfrm>
            <a:off x="5235575" y="1927225"/>
            <a:ext cx="2590800" cy="1544638"/>
            <a:chOff x="3298" y="1214"/>
            <a:chExt cx="1632" cy="973"/>
          </a:xfrm>
        </p:grpSpPr>
        <p:sp>
          <p:nvSpPr>
            <p:cNvPr id="74764" name="Text Box 7"/>
            <p:cNvSpPr txBox="1">
              <a:spLocks noChangeArrowheads="1"/>
            </p:cNvSpPr>
            <p:nvPr/>
          </p:nvSpPr>
          <p:spPr bwMode="auto">
            <a:xfrm>
              <a:off x="3717" y="1214"/>
              <a:ext cx="1213" cy="973"/>
            </a:xfrm>
            <a:prstGeom prst="rect">
              <a:avLst/>
            </a:prstGeom>
            <a:solidFill>
              <a:srgbClr val="FFFFFF"/>
            </a:solidFill>
            <a:ln w="9525">
              <a:solidFill>
                <a:srgbClr val="000000"/>
              </a:solidFill>
              <a:miter lim="800000"/>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a:spcBef>
                  <a:spcPct val="0"/>
                </a:spcBef>
                <a:buClrTx/>
                <a:buFontTx/>
                <a:buNone/>
              </a:pPr>
              <a:r>
                <a:rPr lang="en-US" altLang="en-US" sz="1800" b="1" dirty="0">
                  <a:solidFill>
                    <a:srgbClr val="FF0000"/>
                  </a:solidFill>
                  <a:latin typeface="Corbel" pitchFamily="34" charset="0"/>
                </a:rPr>
                <a:t>Demand:</a:t>
              </a:r>
              <a:endParaRPr lang="en-US" altLang="en-US" sz="1800" dirty="0">
                <a:solidFill>
                  <a:srgbClr val="FF0000"/>
                </a:solidFill>
                <a:latin typeface="Corbel" pitchFamily="34" charset="0"/>
              </a:endParaRPr>
            </a:p>
            <a:p>
              <a:pPr algn="ctr">
                <a:spcBef>
                  <a:spcPct val="0"/>
                </a:spcBef>
                <a:buClrTx/>
                <a:buFontTx/>
                <a:buNone/>
              </a:pPr>
              <a:endParaRPr lang="en-US" altLang="en-US" sz="1800" dirty="0">
                <a:solidFill>
                  <a:srgbClr val="FF0000"/>
                </a:solidFill>
                <a:latin typeface="Corbel" pitchFamily="34" charset="0"/>
              </a:endParaRPr>
            </a:p>
            <a:p>
              <a:pPr algn="ctr">
                <a:spcBef>
                  <a:spcPct val="0"/>
                </a:spcBef>
                <a:buClrTx/>
                <a:buFontTx/>
                <a:buNone/>
              </a:pPr>
              <a:r>
                <a:rPr lang="en-US" altLang="en-US" sz="1800" dirty="0">
                  <a:solidFill>
                    <a:srgbClr val="FF0000"/>
                  </a:solidFill>
                  <a:latin typeface="Corbel" pitchFamily="34" charset="0"/>
                </a:rPr>
                <a:t>Property Users</a:t>
              </a:r>
            </a:p>
            <a:p>
              <a:pPr algn="ctr">
                <a:spcBef>
                  <a:spcPct val="0"/>
                </a:spcBef>
                <a:buClrTx/>
                <a:buFontTx/>
                <a:buNone/>
              </a:pPr>
              <a:r>
                <a:rPr lang="en-US" altLang="en-US" sz="1800" b="1" dirty="0">
                  <a:solidFill>
                    <a:srgbClr val="FF0000"/>
                  </a:solidFill>
                  <a:latin typeface="Corbel" pitchFamily="34" charset="0"/>
                </a:rPr>
                <a:t>(</a:t>
              </a:r>
              <a:r>
                <a:rPr lang="en-US" altLang="en-US" sz="1800" b="1" i="1" dirty="0">
                  <a:solidFill>
                    <a:srgbClr val="FF0000"/>
                  </a:solidFill>
                  <a:latin typeface="Corbel" pitchFamily="34" charset="0"/>
                </a:rPr>
                <a:t>Tenants</a:t>
              </a:r>
              <a:r>
                <a:rPr lang="en-US" altLang="en-US" sz="1800" b="1" dirty="0">
                  <a:solidFill>
                    <a:srgbClr val="FF0000"/>
                  </a:solidFill>
                  <a:latin typeface="Corbel" pitchFamily="34" charset="0"/>
                </a:rPr>
                <a:t>)</a:t>
              </a:r>
            </a:p>
          </p:txBody>
        </p:sp>
        <p:sp>
          <p:nvSpPr>
            <p:cNvPr id="74765" name="AutoShape 9"/>
            <p:cNvSpPr>
              <a:spLocks noChangeArrowheads="1"/>
            </p:cNvSpPr>
            <p:nvPr/>
          </p:nvSpPr>
          <p:spPr bwMode="auto">
            <a:xfrm>
              <a:off x="3298" y="1474"/>
              <a:ext cx="377" cy="336"/>
            </a:xfrm>
            <a:prstGeom prst="leftArrow">
              <a:avLst>
                <a:gd name="adj1" fmla="val 50000"/>
                <a:gd name="adj2" fmla="val 28051"/>
              </a:avLst>
            </a:prstGeom>
            <a:solidFill>
              <a:srgbClr val="FFFFFF"/>
            </a:solidFill>
            <a:ln w="9525">
              <a:solidFill>
                <a:srgbClr val="000000"/>
              </a:solidFill>
              <a:miter lim="800000"/>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latin typeface="Corbel" pitchFamily="34" charset="0"/>
              </a:endParaRPr>
            </a:p>
          </p:txBody>
        </p:sp>
      </p:grpSp>
      <p:grpSp>
        <p:nvGrpSpPr>
          <p:cNvPr id="74757" name="Group 18"/>
          <p:cNvGrpSpPr>
            <a:grpSpLocks/>
          </p:cNvGrpSpPr>
          <p:nvPr/>
        </p:nvGrpSpPr>
        <p:grpSpPr bwMode="auto">
          <a:xfrm>
            <a:off x="4114800" y="2176463"/>
            <a:ext cx="1055688" cy="914400"/>
            <a:chOff x="2592" y="1371"/>
            <a:chExt cx="665" cy="576"/>
          </a:xfrm>
        </p:grpSpPr>
        <p:sp>
          <p:nvSpPr>
            <p:cNvPr id="74762" name="Oval 10"/>
            <p:cNvSpPr>
              <a:spLocks noChangeArrowheads="1"/>
            </p:cNvSpPr>
            <p:nvPr/>
          </p:nvSpPr>
          <p:spPr bwMode="auto">
            <a:xfrm>
              <a:off x="2606" y="1371"/>
              <a:ext cx="651" cy="576"/>
            </a:xfrm>
            <a:prstGeom prst="ellipse">
              <a:avLst/>
            </a:prstGeom>
            <a:solidFill>
              <a:srgbClr val="FFFFFF"/>
            </a:solidFill>
            <a:ln w="57150" cmpd="thinThick">
              <a:solidFill>
                <a:srgbClr val="000000"/>
              </a:solidFill>
              <a:round/>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latin typeface="Corbel" pitchFamily="34" charset="0"/>
              </a:endParaRPr>
            </a:p>
          </p:txBody>
        </p:sp>
        <p:sp>
          <p:nvSpPr>
            <p:cNvPr id="74763" name="Text Box 11"/>
            <p:cNvSpPr txBox="1">
              <a:spLocks noChangeArrowheads="1"/>
            </p:cNvSpPr>
            <p:nvPr/>
          </p:nvSpPr>
          <p:spPr bwMode="auto">
            <a:xfrm>
              <a:off x="2592" y="1584"/>
              <a:ext cx="624"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a:spcBef>
                  <a:spcPct val="0"/>
                </a:spcBef>
                <a:buClrTx/>
                <a:buFontTx/>
                <a:buNone/>
              </a:pPr>
              <a:r>
                <a:rPr lang="en-US" altLang="en-US" sz="1400" b="1">
                  <a:solidFill>
                    <a:srgbClr val="FF0000"/>
                  </a:solidFill>
                  <a:latin typeface="Corbel" pitchFamily="34" charset="0"/>
                </a:rPr>
                <a:t>MARKET</a:t>
              </a:r>
            </a:p>
          </p:txBody>
        </p:sp>
      </p:grpSp>
      <p:grpSp>
        <p:nvGrpSpPr>
          <p:cNvPr id="30732" name="Group 12"/>
          <p:cNvGrpSpPr>
            <a:grpSpLocks/>
          </p:cNvGrpSpPr>
          <p:nvPr/>
        </p:nvGrpSpPr>
        <p:grpSpPr bwMode="auto">
          <a:xfrm>
            <a:off x="3375025" y="3198813"/>
            <a:ext cx="2644775" cy="2841625"/>
            <a:chOff x="4063" y="4405"/>
            <a:chExt cx="4166" cy="4475"/>
          </a:xfrm>
        </p:grpSpPr>
        <p:sp>
          <p:nvSpPr>
            <p:cNvPr id="74759" name="AutoShape 13"/>
            <p:cNvSpPr>
              <a:spLocks noChangeArrowheads="1"/>
            </p:cNvSpPr>
            <p:nvPr/>
          </p:nvSpPr>
          <p:spPr bwMode="auto">
            <a:xfrm>
              <a:off x="5657" y="4405"/>
              <a:ext cx="840" cy="2298"/>
            </a:xfrm>
            <a:prstGeom prst="downArrow">
              <a:avLst>
                <a:gd name="adj1" fmla="val 50000"/>
                <a:gd name="adj2" fmla="val 68393"/>
              </a:avLst>
            </a:prstGeom>
            <a:solidFill>
              <a:srgbClr val="FFFFFF"/>
            </a:solidFill>
            <a:ln w="9525">
              <a:solidFill>
                <a:srgbClr val="000000"/>
              </a:solidFill>
              <a:miter lim="800000"/>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latin typeface="Corbel" pitchFamily="34" charset="0"/>
              </a:endParaRPr>
            </a:p>
          </p:txBody>
        </p:sp>
        <p:sp>
          <p:nvSpPr>
            <p:cNvPr id="74760" name="AutoShape 14"/>
            <p:cNvSpPr>
              <a:spLocks noChangeArrowheads="1"/>
            </p:cNvSpPr>
            <p:nvPr/>
          </p:nvSpPr>
          <p:spPr bwMode="auto">
            <a:xfrm>
              <a:off x="4063" y="7011"/>
              <a:ext cx="4166" cy="1869"/>
            </a:xfrm>
            <a:prstGeom prst="roundRect">
              <a:avLst>
                <a:gd name="adj" fmla="val 16667"/>
              </a:avLst>
            </a:prstGeom>
            <a:solidFill>
              <a:srgbClr val="FFFFFF"/>
            </a:solidFill>
            <a:ln w="9525">
              <a:solidFill>
                <a:srgbClr val="000000"/>
              </a:solidFill>
              <a:round/>
              <a:headEnd/>
              <a:tailEnd/>
            </a:ln>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endParaRPr lang="en-US" altLang="en-US" sz="1800">
                <a:latin typeface="Corbel" pitchFamily="34" charset="0"/>
              </a:endParaRPr>
            </a:p>
          </p:txBody>
        </p:sp>
        <p:sp>
          <p:nvSpPr>
            <p:cNvPr id="74761" name="Text Box 15"/>
            <p:cNvSpPr txBox="1">
              <a:spLocks noChangeArrowheads="1"/>
            </p:cNvSpPr>
            <p:nvPr/>
          </p:nvSpPr>
          <p:spPr bwMode="auto">
            <a:xfrm>
              <a:off x="4594" y="7251"/>
              <a:ext cx="3206" cy="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spcBef>
                  <a:spcPct val="0"/>
                </a:spcBef>
                <a:buClr>
                  <a:srgbClr val="0000FF"/>
                </a:buClr>
                <a:buFont typeface="Symbol" pitchFamily="18" charset="2"/>
                <a:buChar char="·"/>
              </a:pPr>
              <a:r>
                <a:rPr lang="en-US" altLang="en-US" sz="2000" b="1" i="1">
                  <a:solidFill>
                    <a:srgbClr val="0000FF"/>
                  </a:solidFill>
                  <a:latin typeface="Corbel" pitchFamily="34" charset="0"/>
                </a:rPr>
                <a:t>Rents</a:t>
              </a:r>
              <a:r>
                <a:rPr lang="en-US" altLang="en-US" sz="1800" b="1" i="1">
                  <a:solidFill>
                    <a:srgbClr val="0000FF"/>
                  </a:solidFill>
                  <a:latin typeface="Corbel" pitchFamily="34" charset="0"/>
                </a:rPr>
                <a:t> (e.g.$/SF)</a:t>
              </a:r>
              <a:endParaRPr lang="en-US" altLang="en-US" sz="1800">
                <a:solidFill>
                  <a:srgbClr val="0000FF"/>
                </a:solidFill>
                <a:latin typeface="Corbel" pitchFamily="34" charset="0"/>
              </a:endParaRPr>
            </a:p>
            <a:p>
              <a:pPr>
                <a:spcBef>
                  <a:spcPct val="0"/>
                </a:spcBef>
                <a:buClrTx/>
                <a:buFontTx/>
                <a:buNone/>
              </a:pPr>
              <a:r>
                <a:rPr lang="en-US" altLang="en-US" sz="1800" b="1" i="1">
                  <a:solidFill>
                    <a:srgbClr val="0000FF"/>
                  </a:solidFill>
                  <a:latin typeface="Corbel" pitchFamily="34" charset="0"/>
                </a:rPr>
                <a:t> </a:t>
              </a:r>
              <a:endParaRPr lang="en-US" altLang="en-US" sz="1800">
                <a:solidFill>
                  <a:srgbClr val="0000FF"/>
                </a:solidFill>
                <a:latin typeface="Corbel" pitchFamily="34" charset="0"/>
              </a:endParaRPr>
            </a:p>
            <a:p>
              <a:pPr>
                <a:spcBef>
                  <a:spcPct val="0"/>
                </a:spcBef>
                <a:buClr>
                  <a:srgbClr val="0000FF"/>
                </a:buClr>
                <a:buFont typeface="Symbol" pitchFamily="18" charset="2"/>
                <a:buChar char="·"/>
              </a:pPr>
              <a:r>
                <a:rPr lang="en-US" altLang="en-US" sz="2000" b="1" i="1">
                  <a:solidFill>
                    <a:srgbClr val="0000FF"/>
                  </a:solidFill>
                  <a:latin typeface="Corbel" pitchFamily="34" charset="0"/>
                </a:rPr>
                <a:t>Occupancy</a:t>
              </a:r>
              <a:endParaRPr lang="en-US" altLang="en-US" sz="2000">
                <a:solidFill>
                  <a:srgbClr val="0000FF"/>
                </a:solidFill>
                <a:latin typeface="Corbel" pitchFamily="34" charset="0"/>
              </a:endParaRPr>
            </a:p>
          </p:txBody>
        </p:sp>
      </p:grpSp>
    </p:spTree>
    <p:extLst>
      <p:ext uri="{BB962C8B-B14F-4D97-AF65-F5344CB8AC3E}">
        <p14:creationId xmlns:p14="http://schemas.microsoft.com/office/powerpoint/2010/main" val="3086165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0736"/>
                                        </p:tgtEl>
                                        <p:attrNameLst>
                                          <p:attrName>style.visibility</p:attrName>
                                        </p:attrNameLst>
                                      </p:cBhvr>
                                      <p:to>
                                        <p:strVal val="visible"/>
                                      </p:to>
                                    </p:set>
                                    <p:anim calcmode="lin" valueType="num">
                                      <p:cBhvr additive="base">
                                        <p:cTn id="7" dur="500" fill="hold"/>
                                        <p:tgtEl>
                                          <p:spTgt spid="30736"/>
                                        </p:tgtEl>
                                        <p:attrNameLst>
                                          <p:attrName>ppt_x</p:attrName>
                                        </p:attrNameLst>
                                      </p:cBhvr>
                                      <p:tavLst>
                                        <p:tav tm="0">
                                          <p:val>
                                            <p:strVal val="0-#ppt_w/2"/>
                                          </p:val>
                                        </p:tav>
                                        <p:tav tm="100000">
                                          <p:val>
                                            <p:strVal val="#ppt_x"/>
                                          </p:val>
                                        </p:tav>
                                      </p:tavLst>
                                    </p:anim>
                                    <p:anim calcmode="lin" valueType="num">
                                      <p:cBhvr additive="base">
                                        <p:cTn id="8" dur="500" fill="hold"/>
                                        <p:tgtEl>
                                          <p:spTgt spid="307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0737"/>
                                        </p:tgtEl>
                                        <p:attrNameLst>
                                          <p:attrName>style.visibility</p:attrName>
                                        </p:attrNameLst>
                                      </p:cBhvr>
                                      <p:to>
                                        <p:strVal val="visible"/>
                                      </p:to>
                                    </p:set>
                                    <p:anim calcmode="lin" valueType="num">
                                      <p:cBhvr additive="base">
                                        <p:cTn id="13" dur="500" fill="hold"/>
                                        <p:tgtEl>
                                          <p:spTgt spid="30737"/>
                                        </p:tgtEl>
                                        <p:attrNameLst>
                                          <p:attrName>ppt_x</p:attrName>
                                        </p:attrNameLst>
                                      </p:cBhvr>
                                      <p:tavLst>
                                        <p:tav tm="0">
                                          <p:val>
                                            <p:strVal val="1+#ppt_w/2"/>
                                          </p:val>
                                        </p:tav>
                                        <p:tav tm="100000">
                                          <p:val>
                                            <p:strVal val="#ppt_x"/>
                                          </p:val>
                                        </p:tav>
                                      </p:tavLst>
                                    </p:anim>
                                    <p:anim calcmode="lin" valueType="num">
                                      <p:cBhvr additive="base">
                                        <p:cTn id="14" dur="500" fill="hold"/>
                                        <p:tgtEl>
                                          <p:spTgt spid="3073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 fill="hold" nodeType="clickEffect">
                                  <p:stCondLst>
                                    <p:cond delay="0"/>
                                  </p:stCondLst>
                                  <p:childTnLst>
                                    <p:set>
                                      <p:cBhvr>
                                        <p:cTn id="18" dur="1" fill="hold">
                                          <p:stCondLst>
                                            <p:cond delay="0"/>
                                          </p:stCondLst>
                                        </p:cTn>
                                        <p:tgtEl>
                                          <p:spTgt spid="30732"/>
                                        </p:tgtEl>
                                        <p:attrNameLst>
                                          <p:attrName>style.visibility</p:attrName>
                                        </p:attrNameLst>
                                      </p:cBhvr>
                                      <p:to>
                                        <p:strVal val="visible"/>
                                      </p:to>
                                    </p:set>
                                    <p:anim calcmode="lin" valueType="num">
                                      <p:cBhvr>
                                        <p:cTn id="19" dur="500" fill="hold"/>
                                        <p:tgtEl>
                                          <p:spTgt spid="30732"/>
                                        </p:tgtEl>
                                        <p:attrNameLst>
                                          <p:attrName>ppt_x</p:attrName>
                                        </p:attrNameLst>
                                      </p:cBhvr>
                                      <p:tavLst>
                                        <p:tav tm="0">
                                          <p:val>
                                            <p:strVal val="#ppt_x"/>
                                          </p:val>
                                        </p:tav>
                                        <p:tav tm="100000">
                                          <p:val>
                                            <p:strVal val="#ppt_x"/>
                                          </p:val>
                                        </p:tav>
                                      </p:tavLst>
                                    </p:anim>
                                    <p:anim calcmode="lin" valueType="num">
                                      <p:cBhvr>
                                        <p:cTn id="20" dur="500" fill="hold"/>
                                        <p:tgtEl>
                                          <p:spTgt spid="30732"/>
                                        </p:tgtEl>
                                        <p:attrNameLst>
                                          <p:attrName>ppt_y</p:attrName>
                                        </p:attrNameLst>
                                      </p:cBhvr>
                                      <p:tavLst>
                                        <p:tav tm="0">
                                          <p:val>
                                            <p:strVal val="#ppt_y-#ppt_h/2"/>
                                          </p:val>
                                        </p:tav>
                                        <p:tav tm="100000">
                                          <p:val>
                                            <p:strVal val="#ppt_y"/>
                                          </p:val>
                                        </p:tav>
                                      </p:tavLst>
                                    </p:anim>
                                    <p:anim calcmode="lin" valueType="num">
                                      <p:cBhvr>
                                        <p:cTn id="21" dur="500" fill="hold"/>
                                        <p:tgtEl>
                                          <p:spTgt spid="30732"/>
                                        </p:tgtEl>
                                        <p:attrNameLst>
                                          <p:attrName>ppt_w</p:attrName>
                                        </p:attrNameLst>
                                      </p:cBhvr>
                                      <p:tavLst>
                                        <p:tav tm="0">
                                          <p:val>
                                            <p:strVal val="#ppt_w"/>
                                          </p:val>
                                        </p:tav>
                                        <p:tav tm="100000">
                                          <p:val>
                                            <p:strVal val="#ppt_w"/>
                                          </p:val>
                                        </p:tav>
                                      </p:tavLst>
                                    </p:anim>
                                    <p:anim calcmode="lin" valueType="num">
                                      <p:cBhvr>
                                        <p:cTn id="22" dur="500" fill="hold"/>
                                        <p:tgtEl>
                                          <p:spTgt spid="307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solidFill>
                  <a:schemeClr val="tx2">
                    <a:satMod val="200000"/>
                  </a:schemeClr>
                </a:solidFill>
              </a:rPr>
              <a:t>“</a:t>
            </a:r>
            <a:r>
              <a:rPr lang="en-US" i="1" dirty="0" smtClean="0">
                <a:solidFill>
                  <a:schemeClr val="tx2">
                    <a:satMod val="200000"/>
                  </a:schemeClr>
                </a:solidFill>
              </a:rPr>
              <a:t>Segmentation</a:t>
            </a:r>
            <a:r>
              <a:rPr lang="en-US" dirty="0">
                <a:solidFill>
                  <a:schemeClr val="tx2">
                    <a:satMod val="200000"/>
                  </a:schemeClr>
                </a:solidFill>
              </a:rPr>
              <a:t>” in the Space Market</a:t>
            </a:r>
            <a:r>
              <a:rPr lang="en-US" dirty="0" smtClean="0">
                <a:solidFill>
                  <a:schemeClr val="tx2">
                    <a:satMod val="200000"/>
                  </a:schemeClr>
                </a:solidFill>
              </a:rPr>
              <a:t>… or think of submarkets and peering</a:t>
            </a:r>
            <a:endParaRPr lang="en-US" dirty="0">
              <a:solidFill>
                <a:schemeClr val="tx2">
                  <a:satMod val="200000"/>
                </a:schemeClr>
              </a:solidFill>
            </a:endParaRPr>
          </a:p>
        </p:txBody>
      </p:sp>
      <p:sp>
        <p:nvSpPr>
          <p:cNvPr id="31747" name="Rectangle 3"/>
          <p:cNvSpPr>
            <a:spLocks noGrp="1" noChangeArrowheads="1"/>
          </p:cNvSpPr>
          <p:nvPr>
            <p:ph type="body" idx="1"/>
          </p:nvPr>
        </p:nvSpPr>
        <p:spPr>
          <a:xfrm>
            <a:off x="914400" y="1676400"/>
            <a:ext cx="7772400" cy="4679950"/>
          </a:xfrm>
        </p:spPr>
        <p:txBody>
          <a:bodyPr/>
          <a:lstStyle/>
          <a:p>
            <a:pPr eaLnBrk="1" hangingPunct="1">
              <a:lnSpc>
                <a:spcPct val="90000"/>
              </a:lnSpc>
            </a:pPr>
            <a:r>
              <a:rPr lang="en-US" altLang="en-US" b="1" smtClean="0">
                <a:latin typeface="Arial" charset="0"/>
                <a:cs typeface="Arial" charset="0"/>
              </a:rPr>
              <a:t>What properties would be compared by tenants? Buyers?  </a:t>
            </a:r>
          </a:p>
          <a:p>
            <a:pPr eaLnBrk="1" hangingPunct="1">
              <a:lnSpc>
                <a:spcPct val="90000"/>
              </a:lnSpc>
            </a:pPr>
            <a:r>
              <a:rPr lang="en-US" altLang="en-US" b="1" smtClean="0">
                <a:latin typeface="Arial" charset="0"/>
                <a:cs typeface="Arial" charset="0"/>
              </a:rPr>
              <a:t>How large a geographic area?</a:t>
            </a:r>
          </a:p>
          <a:p>
            <a:pPr eaLnBrk="1" hangingPunct="1">
              <a:lnSpc>
                <a:spcPct val="90000"/>
              </a:lnSpc>
            </a:pPr>
            <a:r>
              <a:rPr lang="en-US" altLang="en-US" b="1" smtClean="0">
                <a:latin typeface="Arial" charset="0"/>
                <a:cs typeface="Arial" charset="0"/>
              </a:rPr>
              <a:t>Criteria?  </a:t>
            </a:r>
          </a:p>
          <a:p>
            <a:pPr lvl="1" eaLnBrk="1" hangingPunct="1">
              <a:lnSpc>
                <a:spcPct val="90000"/>
              </a:lnSpc>
            </a:pPr>
            <a:r>
              <a:rPr lang="en-US" altLang="en-US" b="1" smtClean="0">
                <a:latin typeface="Arial" charset="0"/>
                <a:cs typeface="Arial" charset="0"/>
              </a:rPr>
              <a:t>Age</a:t>
            </a:r>
          </a:p>
          <a:p>
            <a:pPr lvl="1" eaLnBrk="1" hangingPunct="1">
              <a:lnSpc>
                <a:spcPct val="90000"/>
              </a:lnSpc>
            </a:pPr>
            <a:r>
              <a:rPr lang="en-US" altLang="en-US" b="1" smtClean="0">
                <a:latin typeface="Arial" charset="0"/>
                <a:cs typeface="Arial" charset="0"/>
              </a:rPr>
              <a:t>Location</a:t>
            </a:r>
          </a:p>
          <a:p>
            <a:pPr lvl="1" eaLnBrk="1" hangingPunct="1">
              <a:lnSpc>
                <a:spcPct val="90000"/>
              </a:lnSpc>
            </a:pPr>
            <a:r>
              <a:rPr lang="en-US" altLang="en-US" b="1" smtClean="0">
                <a:latin typeface="Arial" charset="0"/>
                <a:cs typeface="Arial" charset="0"/>
              </a:rPr>
              <a:t>Building Rating System</a:t>
            </a:r>
          </a:p>
          <a:p>
            <a:pPr lvl="1" eaLnBrk="1" hangingPunct="1">
              <a:lnSpc>
                <a:spcPct val="90000"/>
              </a:lnSpc>
            </a:pPr>
            <a:r>
              <a:rPr lang="en-US" altLang="en-US" b="1" smtClean="0">
                <a:latin typeface="Arial" charset="0"/>
                <a:cs typeface="Arial" charset="0"/>
              </a:rPr>
              <a:t>Tenant mix?</a:t>
            </a:r>
          </a:p>
          <a:p>
            <a:pPr lvl="1" eaLnBrk="1" hangingPunct="1">
              <a:lnSpc>
                <a:spcPct val="90000"/>
              </a:lnSpc>
            </a:pPr>
            <a:r>
              <a:rPr lang="en-US" altLang="en-US" b="1" smtClean="0">
                <a:latin typeface="Arial" charset="0"/>
                <a:cs typeface="Arial" charset="0"/>
              </a:rPr>
              <a:t>Other?</a:t>
            </a:r>
          </a:p>
        </p:txBody>
      </p:sp>
    </p:spTree>
    <p:extLst>
      <p:ext uri="{BB962C8B-B14F-4D97-AF65-F5344CB8AC3E}">
        <p14:creationId xmlns:p14="http://schemas.microsoft.com/office/powerpoint/2010/main" val="543191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1747">
                                            <p:txEl>
                                              <p:pRg st="3" end="3"/>
                                            </p:txEl>
                                          </p:spTgt>
                                        </p:tgtEl>
                                        <p:attrNameLst>
                                          <p:attrName>style.visibility</p:attrName>
                                        </p:attrNameLst>
                                      </p:cBhvr>
                                      <p:to>
                                        <p:strVal val="visible"/>
                                      </p:to>
                                    </p:set>
                                    <p:anim calcmode="lin" valueType="num">
                                      <p:cBhvr additive="base">
                                        <p:cTn id="23"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1747">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 calcmode="lin" valueType="num">
                                      <p:cBhvr additive="base">
                                        <p:cTn id="27"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1747">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1747">
                                            <p:txEl>
                                              <p:pRg st="5" end="5"/>
                                            </p:txEl>
                                          </p:spTgt>
                                        </p:tgtEl>
                                        <p:attrNameLst>
                                          <p:attrName>style.visibility</p:attrName>
                                        </p:attrNameLst>
                                      </p:cBhvr>
                                      <p:to>
                                        <p:strVal val="visible"/>
                                      </p:to>
                                    </p:set>
                                    <p:anim calcmode="lin" valueType="num">
                                      <p:cBhvr additive="base">
                                        <p:cTn id="31" dur="500" fill="hold"/>
                                        <p:tgtEl>
                                          <p:spTgt spid="317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7">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1747">
                                            <p:txEl>
                                              <p:pRg st="6" end="6"/>
                                            </p:txEl>
                                          </p:spTgt>
                                        </p:tgtEl>
                                        <p:attrNameLst>
                                          <p:attrName>style.visibility</p:attrName>
                                        </p:attrNameLst>
                                      </p:cBhvr>
                                      <p:to>
                                        <p:strVal val="visible"/>
                                      </p:to>
                                    </p:set>
                                    <p:anim calcmode="lin" valueType="num">
                                      <p:cBhvr additive="base">
                                        <p:cTn id="35" dur="500" fill="hold"/>
                                        <p:tgtEl>
                                          <p:spTgt spid="3174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1747">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1747">
                                            <p:txEl>
                                              <p:pRg st="7" end="7"/>
                                            </p:txEl>
                                          </p:spTgt>
                                        </p:tgtEl>
                                        <p:attrNameLst>
                                          <p:attrName>style.visibility</p:attrName>
                                        </p:attrNameLst>
                                      </p:cBhvr>
                                      <p:to>
                                        <p:strVal val="visible"/>
                                      </p:to>
                                    </p:set>
                                    <p:anim calcmode="lin" valueType="num">
                                      <p:cBhvr additive="base">
                                        <p:cTn id="39" dur="500" fill="hold"/>
                                        <p:tgtEl>
                                          <p:spTgt spid="3174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17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fontScale="90000"/>
          </a:bodyPr>
          <a:lstStyle/>
          <a:p>
            <a:pPr eaLnBrk="1" hangingPunct="1"/>
            <a:r>
              <a:rPr lang="en-US" altLang="en-US" smtClean="0">
                <a:latin typeface="Arial" charset="0"/>
                <a:cs typeface="Arial" charset="0"/>
              </a:rPr>
              <a:t>Keep in mind supply is lumpy and that </a:t>
            </a:r>
            <a:br>
              <a:rPr lang="en-US" altLang="en-US" smtClean="0">
                <a:latin typeface="Arial" charset="0"/>
                <a:cs typeface="Arial" charset="0"/>
              </a:rPr>
            </a:br>
            <a:r>
              <a:rPr lang="en-US" altLang="en-US" smtClean="0">
                <a:latin typeface="Arial" charset="0"/>
                <a:cs typeface="Arial" charset="0"/>
              </a:rPr>
              <a:t>affects the reaction of the market</a:t>
            </a:r>
          </a:p>
        </p:txBody>
      </p:sp>
      <p:sp>
        <p:nvSpPr>
          <p:cNvPr id="49155" name="Rectangle 3"/>
          <p:cNvSpPr>
            <a:spLocks noGrp="1" noChangeArrowheads="1"/>
          </p:cNvSpPr>
          <p:nvPr>
            <p:ph type="body" idx="1"/>
          </p:nvPr>
        </p:nvSpPr>
        <p:spPr>
          <a:xfrm>
            <a:off x="685800" y="1676400"/>
            <a:ext cx="7772400" cy="4419600"/>
          </a:xfrm>
        </p:spPr>
        <p:txBody>
          <a:bodyPr/>
          <a:lstStyle/>
          <a:p>
            <a:pPr eaLnBrk="1" hangingPunct="1">
              <a:lnSpc>
                <a:spcPct val="90000"/>
              </a:lnSpc>
            </a:pPr>
            <a:r>
              <a:rPr lang="en-US" altLang="en-US" smtClean="0">
                <a:latin typeface="Arial" charset="0"/>
                <a:cs typeface="Arial" charset="0"/>
              </a:rPr>
              <a:t>Adding space is lumpy, so we may have 4 million sq ft of empty Class A space but no space over 150,000 sq ft contiguous therefore the large user can’t find what they want even with 10% vacant space!</a:t>
            </a:r>
          </a:p>
          <a:p>
            <a:pPr eaLnBrk="1" hangingPunct="1">
              <a:lnSpc>
                <a:spcPct val="90000"/>
              </a:lnSpc>
            </a:pPr>
            <a:r>
              <a:rPr lang="en-US" altLang="en-US" smtClean="0">
                <a:latin typeface="Arial" charset="0"/>
                <a:cs typeface="Arial" charset="0"/>
              </a:rPr>
              <a:t>Is Industrial lumpy?</a:t>
            </a:r>
          </a:p>
          <a:p>
            <a:pPr eaLnBrk="1" hangingPunct="1">
              <a:lnSpc>
                <a:spcPct val="90000"/>
              </a:lnSpc>
            </a:pPr>
            <a:r>
              <a:rPr lang="en-US" altLang="en-US" smtClean="0">
                <a:latin typeface="Arial" charset="0"/>
                <a:cs typeface="Arial" charset="0"/>
              </a:rPr>
              <a:t>Multifamily?</a:t>
            </a:r>
          </a:p>
          <a:p>
            <a:pPr eaLnBrk="1" hangingPunct="1">
              <a:lnSpc>
                <a:spcPct val="90000"/>
              </a:lnSpc>
            </a:pPr>
            <a:r>
              <a:rPr lang="en-US" altLang="en-US" smtClean="0">
                <a:latin typeface="Arial" charset="0"/>
                <a:cs typeface="Arial" charset="0"/>
              </a:rPr>
              <a:t>Retail?</a:t>
            </a:r>
          </a:p>
        </p:txBody>
      </p:sp>
    </p:spTree>
    <p:extLst>
      <p:ext uri="{BB962C8B-B14F-4D97-AF65-F5344CB8AC3E}">
        <p14:creationId xmlns:p14="http://schemas.microsoft.com/office/powerpoint/2010/main" val="6307504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5">
                                            <p:txEl>
                                              <p:pRg st="3" end="3"/>
                                            </p:txEl>
                                          </p:spTgt>
                                        </p:tgtEl>
                                        <p:attrNameLst>
                                          <p:attrName>style.visibility</p:attrName>
                                        </p:attrNameLst>
                                      </p:cBhvr>
                                      <p:to>
                                        <p:strVal val="visible"/>
                                      </p:to>
                                    </p:set>
                                    <p:anim calcmode="lin" valueType="num">
                                      <p:cBhvr additive="base">
                                        <p:cTn id="25" dur="500" fill="hold"/>
                                        <p:tgtEl>
                                          <p:spTgt spid="491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p:txBody>
          <a:bodyPr/>
          <a:lstStyle/>
          <a:p>
            <a:pPr eaLnBrk="1" fontAlgn="auto" hangingPunct="1">
              <a:spcAft>
                <a:spcPts val="0"/>
              </a:spcAft>
              <a:defRPr/>
            </a:pPr>
            <a:r>
              <a:rPr lang="en-US" sz="2400" dirty="0">
                <a:solidFill>
                  <a:schemeClr val="tx2">
                    <a:satMod val="200000"/>
                  </a:schemeClr>
                </a:solidFill>
              </a:rPr>
              <a:t>Most differences in prices and values are the result of land price differences. This is why we see..</a:t>
            </a:r>
          </a:p>
        </p:txBody>
      </p:sp>
    </p:spTree>
    <p:extLst>
      <p:ext uri="{BB962C8B-B14F-4D97-AF65-F5344CB8AC3E}">
        <p14:creationId xmlns:p14="http://schemas.microsoft.com/office/powerpoint/2010/main" val="1060038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533400" y="381000"/>
            <a:ext cx="861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eaLnBrk="1" hangingPunct="1">
              <a:spcBef>
                <a:spcPct val="0"/>
              </a:spcBef>
              <a:buClrTx/>
              <a:buFontTx/>
              <a:buNone/>
            </a:pPr>
            <a:r>
              <a:rPr lang="en-US" altLang="en-US" sz="2000">
                <a:cs typeface="Times New Roman" pitchFamily="18" charset="0"/>
              </a:rPr>
              <a:t>Prices for a typical (same) median house: 2000 SF, 3BR/2B, …</a:t>
            </a:r>
            <a:endParaRPr lang="en-US" altLang="en-US" sz="2400">
              <a:latin typeface="Corbel" pitchFamily="34" charset="0"/>
              <a:cs typeface="Times New Roman" pitchFamily="18" charset="0"/>
            </a:endParaRPr>
          </a:p>
        </p:txBody>
      </p:sp>
      <p:sp>
        <p:nvSpPr>
          <p:cNvPr id="79875" name="Rectangle 135"/>
          <p:cNvSpPr>
            <a:spLocks noChangeArrowheads="1"/>
          </p:cNvSpPr>
          <p:nvPr/>
        </p:nvSpPr>
        <p:spPr bwMode="auto">
          <a:xfrm>
            <a:off x="1676400" y="5410200"/>
            <a:ext cx="5943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2000">
                <a:cs typeface="Times New Roman" pitchFamily="18" charset="0"/>
              </a:rPr>
              <a:t> </a:t>
            </a:r>
            <a:r>
              <a:rPr lang="en-US" altLang="en-US" sz="2000" i="1">
                <a:cs typeface="Times New Roman" pitchFamily="18" charset="0"/>
              </a:rPr>
              <a:t>New York City is </a:t>
            </a:r>
            <a:r>
              <a:rPr lang="en-US" altLang="en-US" sz="2000" i="1" u="sng">
                <a:cs typeface="Times New Roman" pitchFamily="18" charset="0"/>
              </a:rPr>
              <a:t>10-times</a:t>
            </a:r>
            <a:r>
              <a:rPr lang="en-US" altLang="en-US" sz="2000" i="1">
                <a:cs typeface="Times New Roman" pitchFamily="18" charset="0"/>
              </a:rPr>
              <a:t> Cincinnati…</a:t>
            </a:r>
            <a:endParaRPr lang="en-US" altLang="en-US" sz="1000">
              <a:latin typeface="Corbel" pitchFamily="34" charset="0"/>
              <a:cs typeface="Times New Roman" pitchFamily="18" charset="0"/>
            </a:endParaRPr>
          </a:p>
          <a:p>
            <a:pPr algn="ctr">
              <a:spcBef>
                <a:spcPct val="0"/>
              </a:spcBef>
              <a:buClrTx/>
              <a:buFontTx/>
              <a:buNone/>
            </a:pPr>
            <a:r>
              <a:rPr lang="en-US" altLang="en-US" sz="2000" i="1">
                <a:cs typeface="Times New Roman" pitchFamily="18" charset="0"/>
              </a:rPr>
              <a:t>San Francisco is almost </a:t>
            </a:r>
            <a:r>
              <a:rPr lang="en-US" altLang="en-US" sz="2000" i="1" u="sng">
                <a:cs typeface="Times New Roman" pitchFamily="18" charset="0"/>
              </a:rPr>
              <a:t>6-times</a:t>
            </a:r>
            <a:r>
              <a:rPr lang="en-US" altLang="en-US" sz="2000" i="1">
                <a:cs typeface="Times New Roman" pitchFamily="18" charset="0"/>
              </a:rPr>
              <a:t> Cleveland:</a:t>
            </a:r>
            <a:endParaRPr lang="en-US" altLang="en-US" sz="2400">
              <a:latin typeface="Corbel" pitchFamily="34" charset="0"/>
              <a:cs typeface="Times New Roman" pitchFamily="18" charset="0"/>
            </a:endParaRPr>
          </a:p>
        </p:txBody>
      </p:sp>
      <p:sp>
        <p:nvSpPr>
          <p:cNvPr id="79876" name="Rectangle 136"/>
          <p:cNvSpPr>
            <a:spLocks noChangeArrowheads="1"/>
          </p:cNvSpPr>
          <p:nvPr/>
        </p:nvSpPr>
        <p:spPr bwMode="auto">
          <a:xfrm>
            <a:off x="1104900" y="6111875"/>
            <a:ext cx="7086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rgbClr val="FFC000"/>
              </a:buClr>
              <a:buFont typeface="Wingdings" pitchFamily="2" charset="2"/>
              <a:buChar char="§"/>
              <a:defRPr sz="3200">
                <a:solidFill>
                  <a:schemeClr val="tx1"/>
                </a:solidFill>
                <a:latin typeface="Arial" charset="0"/>
                <a:cs typeface="Arial" charset="0"/>
              </a:defRPr>
            </a:lvl1pPr>
            <a:lvl2pPr marL="742950" indent="-285750">
              <a:spcBef>
                <a:spcPct val="20000"/>
              </a:spcBef>
              <a:buClr>
                <a:srgbClr val="FFC000"/>
              </a:buClr>
              <a:buFont typeface="Arial" charset="0"/>
              <a:buChar char="–"/>
              <a:defRPr sz="2800">
                <a:solidFill>
                  <a:schemeClr val="tx1"/>
                </a:solidFill>
                <a:latin typeface="Arial" charset="0"/>
                <a:cs typeface="Arial" charset="0"/>
              </a:defRPr>
            </a:lvl2pPr>
            <a:lvl3pPr marL="1143000" indent="-228600">
              <a:spcBef>
                <a:spcPct val="20000"/>
              </a:spcBef>
              <a:buClr>
                <a:srgbClr val="FFC000"/>
              </a:buClr>
              <a:buFont typeface="Arial" charset="0"/>
              <a:buChar char="•"/>
              <a:defRPr sz="2400">
                <a:solidFill>
                  <a:schemeClr val="tx1"/>
                </a:solidFill>
                <a:latin typeface="Arial" charset="0"/>
                <a:cs typeface="Arial" charset="0"/>
              </a:defRPr>
            </a:lvl3pPr>
            <a:lvl4pPr marL="1600200" indent="-228600">
              <a:spcBef>
                <a:spcPct val="20000"/>
              </a:spcBef>
              <a:buClr>
                <a:srgbClr val="FFC000"/>
              </a:buClr>
              <a:buFont typeface="Arial" charset="0"/>
              <a:buChar char="–"/>
              <a:defRPr sz="2000">
                <a:solidFill>
                  <a:schemeClr val="tx1"/>
                </a:solidFill>
                <a:latin typeface="Arial" charset="0"/>
                <a:cs typeface="Arial" charset="0"/>
              </a:defRPr>
            </a:lvl4pPr>
            <a:lvl5pPr marL="2057400" indent="-228600">
              <a:spcBef>
                <a:spcPct val="20000"/>
              </a:spcBef>
              <a:buClr>
                <a:srgbClr val="FFC000"/>
              </a:buClr>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FFC000"/>
              </a:buClr>
              <a:buFont typeface="Arial" charset="0"/>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2400" b="1" i="1">
                <a:cs typeface="Times New Roman" pitchFamily="18" charset="0"/>
              </a:rPr>
              <a:t>“Location, location, location…”</a:t>
            </a:r>
          </a:p>
          <a:p>
            <a:pPr algn="ctr" eaLnBrk="1" hangingPunct="1">
              <a:spcBef>
                <a:spcPct val="0"/>
              </a:spcBef>
              <a:buClrTx/>
              <a:buFontTx/>
              <a:buNone/>
            </a:pPr>
            <a:r>
              <a:rPr lang="en-US" altLang="en-US" sz="1400" b="1" i="1">
                <a:cs typeface="Times New Roman" pitchFamily="18" charset="0"/>
              </a:rPr>
              <a:t>Data: Collateral Analytics 2012</a:t>
            </a:r>
            <a:endParaRPr lang="en-US" altLang="en-US" sz="1400">
              <a:latin typeface="Corbel" pitchFamily="34" charset="0"/>
              <a:cs typeface="Times New Roman" pitchFamily="18" charset="0"/>
            </a:endParaRPr>
          </a:p>
        </p:txBody>
      </p:sp>
      <p:graphicFrame>
        <p:nvGraphicFramePr>
          <p:cNvPr id="206144" name="Group 320"/>
          <p:cNvGraphicFramePr>
            <a:graphicFrameLocks noGrp="1"/>
          </p:cNvGraphicFramePr>
          <p:nvPr/>
        </p:nvGraphicFramePr>
        <p:xfrm>
          <a:off x="533400" y="1123950"/>
          <a:ext cx="7924800" cy="4321179"/>
        </p:xfrm>
        <a:graphic>
          <a:graphicData uri="http://schemas.openxmlformats.org/drawingml/2006/table">
            <a:tbl>
              <a:tblPr/>
              <a:tblGrid>
                <a:gridCol w="3833813"/>
                <a:gridCol w="2386012"/>
                <a:gridCol w="1704975"/>
              </a:tblGrid>
              <a:tr h="304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Price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Index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48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Cleveland, OH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$126,000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.58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Cincinnati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$138,000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Dallas, 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$146,000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Atlanta, GA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$168,000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Chicago, IL (Schaumburg)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$263,000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1.21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Chicago, IL (Lincoln </a:t>
                      </a:r>
                      <a:r>
                        <a:rPr kumimoji="0" lang="en-US" sz="1400" b="1" i="0" u="none" strike="noStrike" cap="none" normalizeH="0" baseline="0" dirty="0" err="1" smtClean="0">
                          <a:ln>
                            <a:noFill/>
                          </a:ln>
                          <a:solidFill>
                            <a:srgbClr val="FFFFCC"/>
                          </a:solidFill>
                          <a:effectLst/>
                          <a:latin typeface="Arial" pitchFamily="34" charset="0"/>
                          <a:cs typeface="Arial" pitchFamily="34" charset="0"/>
                        </a:rPr>
                        <a:t>Pk</a:t>
                      </a:r>
                      <a:r>
                        <a:rPr kumimoji="0" lang="en-US" sz="1400" b="1" i="0" u="none" strike="noStrike" cap="none" normalizeH="0" baseline="0" dirty="0" smtClean="0">
                          <a:ln>
                            <a:noFill/>
                          </a:ln>
                          <a:solidFill>
                            <a:srgbClr val="FFFFCC"/>
                          </a:solidFill>
                          <a:effectLst/>
                          <a:latin typeface="Arial" pitchFamily="34" charset="0"/>
                          <a:cs typeface="Arial"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$409,000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1.88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Los Angeles, CA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$563,000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2.59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San Diego, CA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$607,000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2.79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San Francisco, CA (city)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rgbClr val="FFFFCC"/>
                          </a:solidFill>
                          <a:effectLst/>
                          <a:latin typeface="Arial" pitchFamily="34" charset="0"/>
                          <a:cs typeface="Arial" pitchFamily="34" charset="0"/>
                        </a:rPr>
                        <a:t>$721,000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3.32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New York 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$1,422,000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dirty="0" smtClean="0">
                          <a:ln>
                            <a:noFill/>
                          </a:ln>
                          <a:solidFill>
                            <a:srgbClr val="FFFFCC"/>
                          </a:solidFill>
                          <a:effectLst/>
                          <a:latin typeface="Arial" pitchFamily="34" charset="0"/>
                          <a:cs typeface="Arial" pitchFamily="34" charset="0"/>
                        </a:rPr>
                        <a:t>6.55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Tree>
    <p:extLst>
      <p:ext uri="{BB962C8B-B14F-4D97-AF65-F5344CB8AC3E}">
        <p14:creationId xmlns:p14="http://schemas.microsoft.com/office/powerpoint/2010/main" val="38641393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latin typeface="Arial" charset="0"/>
                <a:cs typeface="Arial" charset="0"/>
              </a:rPr>
              <a:t>Regulations</a:t>
            </a:r>
          </a:p>
        </p:txBody>
      </p:sp>
      <p:sp>
        <p:nvSpPr>
          <p:cNvPr id="24579" name="Content Placeholder 2"/>
          <p:cNvSpPr>
            <a:spLocks noGrp="1"/>
          </p:cNvSpPr>
          <p:nvPr>
            <p:ph idx="1"/>
          </p:nvPr>
        </p:nvSpPr>
        <p:spPr/>
        <p:txBody>
          <a:bodyPr/>
          <a:lstStyle/>
          <a:p>
            <a:r>
              <a:rPr lang="en-US" altLang="en-US" smtClean="0">
                <a:latin typeface="Arial" charset="0"/>
                <a:cs typeface="Arial" charset="0"/>
              </a:rPr>
              <a:t>The big issue is balancing public versus private rights.</a:t>
            </a:r>
          </a:p>
          <a:p>
            <a:r>
              <a:rPr lang="en-US" altLang="en-US" smtClean="0">
                <a:latin typeface="Arial" charset="0"/>
                <a:cs typeface="Arial" charset="0"/>
              </a:rPr>
              <a:t>Public rights are inherent in the externalities created by real estate uses.</a:t>
            </a:r>
          </a:p>
          <a:p>
            <a:r>
              <a:rPr lang="en-US" altLang="en-US" smtClean="0">
                <a:latin typeface="Arial" charset="0"/>
                <a:cs typeface="Arial" charset="0"/>
              </a:rPr>
              <a:t>Private rights are inherent in the constitution.</a:t>
            </a:r>
          </a:p>
        </p:txBody>
      </p:sp>
      <p:pic>
        <p:nvPicPr>
          <p:cNvPr id="24580" name="Picture 11" descr="scales of justice real est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267200"/>
            <a:ext cx="3048000" cy="209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889580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8582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latin typeface="Arial" charset="0"/>
                <a:cs typeface="Arial" charset="0"/>
              </a:rPr>
              <a:t>Land Use Controls</a:t>
            </a:r>
          </a:p>
        </p:txBody>
      </p:sp>
      <p:sp>
        <p:nvSpPr>
          <p:cNvPr id="25603" name="Content Placeholder 2"/>
          <p:cNvSpPr>
            <a:spLocks noGrp="1"/>
          </p:cNvSpPr>
          <p:nvPr>
            <p:ph idx="1"/>
          </p:nvPr>
        </p:nvSpPr>
        <p:spPr/>
        <p:txBody>
          <a:bodyPr/>
          <a:lstStyle/>
          <a:p>
            <a:r>
              <a:rPr lang="en-US" altLang="en-US" smtClean="0">
                <a:latin typeface="Arial" charset="0"/>
                <a:cs typeface="Arial" charset="0"/>
              </a:rPr>
              <a:t>Local</a:t>
            </a:r>
          </a:p>
          <a:p>
            <a:r>
              <a:rPr lang="en-US" altLang="en-US" smtClean="0">
                <a:latin typeface="Arial" charset="0"/>
                <a:cs typeface="Arial" charset="0"/>
              </a:rPr>
              <a:t>Region Specific</a:t>
            </a:r>
          </a:p>
          <a:p>
            <a:r>
              <a:rPr lang="en-US" altLang="en-US" smtClean="0">
                <a:latin typeface="Arial" charset="0"/>
                <a:cs typeface="Arial" charset="0"/>
              </a:rPr>
              <a:t>State</a:t>
            </a:r>
          </a:p>
          <a:p>
            <a:r>
              <a:rPr lang="en-US" altLang="en-US" smtClean="0">
                <a:latin typeface="Arial" charset="0"/>
                <a:cs typeface="Arial" charset="0"/>
              </a:rPr>
              <a:t>Federal</a:t>
            </a:r>
          </a:p>
          <a:p>
            <a:endParaRPr lang="en-US" altLang="en-US" smtClean="0">
              <a:latin typeface="Arial" charset="0"/>
              <a:cs typeface="Arial" charset="0"/>
            </a:endParaRPr>
          </a:p>
        </p:txBody>
      </p:sp>
    </p:spTree>
    <p:extLst>
      <p:ext uri="{BB962C8B-B14F-4D97-AF65-F5344CB8AC3E}">
        <p14:creationId xmlns:p14="http://schemas.microsoft.com/office/powerpoint/2010/main" val="2480974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latin typeface="Arial" charset="0"/>
                <a:cs typeface="Arial" charset="0"/>
              </a:rPr>
              <a:t>These are not easy questions:</a:t>
            </a:r>
          </a:p>
        </p:txBody>
      </p:sp>
      <p:sp>
        <p:nvSpPr>
          <p:cNvPr id="3" name="Content Placeholder 2"/>
          <p:cNvSpPr>
            <a:spLocks noGrp="1"/>
          </p:cNvSpPr>
          <p:nvPr>
            <p:ph idx="1"/>
          </p:nvPr>
        </p:nvSpPr>
        <p:spPr/>
        <p:txBody>
          <a:bodyPr>
            <a:normAutofit fontScale="92500" lnSpcReduction="20000"/>
          </a:bodyPr>
          <a:lstStyle/>
          <a:p>
            <a:r>
              <a:rPr lang="en-US" altLang="en-US" smtClean="0">
                <a:latin typeface="Arial" charset="0"/>
                <a:cs typeface="Arial" charset="0"/>
              </a:rPr>
              <a:t>Example</a:t>
            </a:r>
          </a:p>
          <a:p>
            <a:r>
              <a:rPr lang="en-US" altLang="en-US" smtClean="0">
                <a:latin typeface="Arial" charset="0"/>
                <a:cs typeface="Arial" charset="0"/>
              </a:rPr>
              <a:t>For several decades property owners around the bleachers at Wrigley field have sold tickets to rooftop seats every game.  Last year the total seasonal off site revenue = $27</a:t>
            </a:r>
            <a:r>
              <a:rPr lang="en-US" altLang="en-US" sz="2800" smtClean="0">
                <a:latin typeface="Arial" charset="0"/>
                <a:cs typeface="Arial" charset="0"/>
              </a:rPr>
              <a:t> Million</a:t>
            </a:r>
          </a:p>
          <a:p>
            <a:r>
              <a:rPr lang="en-US" altLang="en-US" sz="2800" smtClean="0">
                <a:latin typeface="Arial" charset="0"/>
                <a:cs typeface="Arial" charset="0"/>
              </a:rPr>
              <a:t>Now the ball field wants to install a JUMBOTRON scoreboard.  Do they have the right to do so?  It will block off the private roof seats.</a:t>
            </a:r>
          </a:p>
          <a:p>
            <a:r>
              <a:rPr lang="en-US" altLang="en-US" sz="2800" smtClean="0">
                <a:latin typeface="Arial" charset="0"/>
                <a:cs typeface="Arial" charset="0"/>
              </a:rPr>
              <a:t>What are some solutions?</a:t>
            </a:r>
          </a:p>
          <a:p>
            <a:r>
              <a:rPr lang="en-US" altLang="en-US" sz="2800" smtClean="0">
                <a:latin typeface="Arial" charset="0"/>
                <a:cs typeface="Arial" charset="0"/>
              </a:rPr>
              <a:t>Don’t property owners have the right to use their own property as they see fit?</a:t>
            </a:r>
            <a:endParaRPr lang="en-US" altLang="en-US" smtClean="0">
              <a:latin typeface="Arial" charset="0"/>
              <a:cs typeface="Arial" charset="0"/>
            </a:endParaRPr>
          </a:p>
        </p:txBody>
      </p:sp>
    </p:spTree>
    <p:extLst>
      <p:ext uri="{BB962C8B-B14F-4D97-AF65-F5344CB8AC3E}">
        <p14:creationId xmlns:p14="http://schemas.microsoft.com/office/powerpoint/2010/main" val="20737673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US" altLang="en-US" smtClean="0">
                <a:latin typeface="Arial" charset="0"/>
                <a:cs typeface="Arial" charset="0"/>
              </a:rPr>
              <a:t>Local examples of land use controls</a:t>
            </a:r>
          </a:p>
        </p:txBody>
      </p:sp>
      <p:sp>
        <p:nvSpPr>
          <p:cNvPr id="28675" name="Content Placeholder 2"/>
          <p:cNvSpPr>
            <a:spLocks noGrp="1"/>
          </p:cNvSpPr>
          <p:nvPr>
            <p:ph idx="1"/>
          </p:nvPr>
        </p:nvSpPr>
        <p:spPr>
          <a:xfrm>
            <a:off x="152400" y="1219200"/>
            <a:ext cx="8839200" cy="5486400"/>
          </a:xfrm>
        </p:spPr>
        <p:txBody>
          <a:bodyPr>
            <a:normAutofit lnSpcReduction="10000"/>
          </a:bodyPr>
          <a:lstStyle/>
          <a:p>
            <a:r>
              <a:rPr lang="en-US" altLang="en-US" sz="2800" smtClean="0">
                <a:latin typeface="Arial" charset="0"/>
                <a:cs typeface="Arial" charset="0"/>
              </a:rPr>
              <a:t>Covenants (Subdivision)</a:t>
            </a:r>
          </a:p>
          <a:p>
            <a:r>
              <a:rPr lang="en-US" altLang="en-US" sz="2800" smtClean="0">
                <a:latin typeface="Arial" charset="0"/>
                <a:cs typeface="Arial" charset="0"/>
              </a:rPr>
              <a:t>Design Criteria or Design review committees</a:t>
            </a:r>
          </a:p>
          <a:p>
            <a:r>
              <a:rPr lang="en-US" altLang="en-US" sz="2800" smtClean="0">
                <a:latin typeface="Arial" charset="0"/>
                <a:cs typeface="Arial" charset="0"/>
              </a:rPr>
              <a:t>Zoning</a:t>
            </a:r>
          </a:p>
          <a:p>
            <a:pPr lvl="1"/>
            <a:r>
              <a:rPr lang="en-US" altLang="en-US" sz="2400" smtClean="0">
                <a:latin typeface="Arial" charset="0"/>
                <a:cs typeface="Arial" charset="0"/>
              </a:rPr>
              <a:t>Uses (Res, Retail, Industrial, Office, Mixed, etc.)</a:t>
            </a:r>
          </a:p>
          <a:p>
            <a:pPr lvl="2"/>
            <a:r>
              <a:rPr lang="en-US" altLang="en-US" sz="2000" smtClean="0">
                <a:latin typeface="Arial" charset="0"/>
                <a:cs typeface="Arial" charset="0"/>
              </a:rPr>
              <a:t>Often in a permitted hierarchy</a:t>
            </a:r>
          </a:p>
          <a:p>
            <a:pPr lvl="1"/>
            <a:r>
              <a:rPr lang="en-US" altLang="en-US" sz="2000" smtClean="0">
                <a:latin typeface="Arial" charset="0"/>
                <a:cs typeface="Arial" charset="0"/>
              </a:rPr>
              <a:t>Set backs</a:t>
            </a:r>
          </a:p>
          <a:p>
            <a:pPr lvl="1"/>
            <a:r>
              <a:rPr lang="en-US" altLang="en-US" sz="2000" smtClean="0">
                <a:latin typeface="Arial" charset="0"/>
                <a:cs typeface="Arial" charset="0"/>
              </a:rPr>
              <a:t>Density (FAR, floor area ratios) and bonuses</a:t>
            </a:r>
          </a:p>
          <a:p>
            <a:pPr lvl="1"/>
            <a:r>
              <a:rPr lang="en-US" altLang="en-US" sz="2000" smtClean="0">
                <a:latin typeface="Arial" charset="0"/>
                <a:cs typeface="Arial" charset="0"/>
              </a:rPr>
              <a:t>Heights permitted</a:t>
            </a:r>
          </a:p>
          <a:p>
            <a:pPr lvl="1"/>
            <a:r>
              <a:rPr lang="en-US" altLang="en-US" sz="2000" smtClean="0">
                <a:latin typeface="Arial" charset="0"/>
                <a:cs typeface="Arial" charset="0"/>
              </a:rPr>
              <a:t>Parking requirements</a:t>
            </a:r>
          </a:p>
          <a:p>
            <a:pPr lvl="1"/>
            <a:r>
              <a:rPr lang="en-US" altLang="en-US" sz="2000" smtClean="0">
                <a:latin typeface="Arial" charset="0"/>
                <a:cs typeface="Arial" charset="0"/>
              </a:rPr>
              <a:t>Affordable housing requirements </a:t>
            </a:r>
          </a:p>
          <a:p>
            <a:r>
              <a:rPr lang="en-US" altLang="en-US" sz="2400" smtClean="0">
                <a:latin typeface="Arial" charset="0"/>
                <a:cs typeface="Arial" charset="0"/>
              </a:rPr>
              <a:t>Planned Unit Developments, some mixed use</a:t>
            </a:r>
          </a:p>
          <a:p>
            <a:r>
              <a:rPr lang="en-US" altLang="en-US" sz="2400" smtClean="0">
                <a:latin typeface="Arial" charset="0"/>
                <a:cs typeface="Arial" charset="0"/>
              </a:rPr>
              <a:t>Community or City Plans </a:t>
            </a:r>
          </a:p>
          <a:p>
            <a:r>
              <a:rPr lang="en-US" altLang="en-US" sz="2400" smtClean="0">
                <a:latin typeface="Arial" charset="0"/>
                <a:cs typeface="Arial" charset="0"/>
              </a:rPr>
              <a:t>Building Codes and Historic Building Codes</a:t>
            </a:r>
          </a:p>
          <a:p>
            <a:endParaRPr lang="en-US" altLang="en-US" sz="2800" smtClean="0">
              <a:latin typeface="Arial" charset="0"/>
              <a:cs typeface="Arial" charset="0"/>
            </a:endParaRPr>
          </a:p>
        </p:txBody>
      </p:sp>
    </p:spTree>
    <p:extLst>
      <p:ext uri="{BB962C8B-B14F-4D97-AF65-F5344CB8AC3E}">
        <p14:creationId xmlns:p14="http://schemas.microsoft.com/office/powerpoint/2010/main" val="8716754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down)">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down)">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down)">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down)">
                                      <p:cBhvr>
                                        <p:cTn id="22" dur="500"/>
                                        <p:tgtEl>
                                          <p:spTgt spid="286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wipe(down)">
                                      <p:cBhvr>
                                        <p:cTn id="27" dur="500"/>
                                        <p:tgtEl>
                                          <p:spTgt spid="286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8675">
                                            <p:txEl>
                                              <p:pRg st="5" end="5"/>
                                            </p:txEl>
                                          </p:spTgt>
                                        </p:tgtEl>
                                        <p:attrNameLst>
                                          <p:attrName>style.visibility</p:attrName>
                                        </p:attrNameLst>
                                      </p:cBhvr>
                                      <p:to>
                                        <p:strVal val="visible"/>
                                      </p:to>
                                    </p:set>
                                    <p:animEffect transition="in" filter="wipe(down)">
                                      <p:cBhvr>
                                        <p:cTn id="32" dur="500"/>
                                        <p:tgtEl>
                                          <p:spTgt spid="2867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8675">
                                            <p:txEl>
                                              <p:pRg st="6" end="6"/>
                                            </p:txEl>
                                          </p:spTgt>
                                        </p:tgtEl>
                                        <p:attrNameLst>
                                          <p:attrName>style.visibility</p:attrName>
                                        </p:attrNameLst>
                                      </p:cBhvr>
                                      <p:to>
                                        <p:strVal val="visible"/>
                                      </p:to>
                                    </p:set>
                                    <p:animEffect transition="in" filter="wipe(down)">
                                      <p:cBhvr>
                                        <p:cTn id="37" dur="500"/>
                                        <p:tgtEl>
                                          <p:spTgt spid="2867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28675">
                                            <p:txEl>
                                              <p:pRg st="7" end="7"/>
                                            </p:txEl>
                                          </p:spTgt>
                                        </p:tgtEl>
                                        <p:attrNameLst>
                                          <p:attrName>style.visibility</p:attrName>
                                        </p:attrNameLst>
                                      </p:cBhvr>
                                      <p:to>
                                        <p:strVal val="visible"/>
                                      </p:to>
                                    </p:set>
                                    <p:animEffect transition="in" filter="wipe(down)">
                                      <p:cBhvr>
                                        <p:cTn id="42" dur="500"/>
                                        <p:tgtEl>
                                          <p:spTgt spid="2867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8675">
                                            <p:txEl>
                                              <p:pRg st="8" end="8"/>
                                            </p:txEl>
                                          </p:spTgt>
                                        </p:tgtEl>
                                        <p:attrNameLst>
                                          <p:attrName>style.visibility</p:attrName>
                                        </p:attrNameLst>
                                      </p:cBhvr>
                                      <p:to>
                                        <p:strVal val="visible"/>
                                      </p:to>
                                    </p:set>
                                    <p:animEffect transition="in" filter="wipe(down)">
                                      <p:cBhvr>
                                        <p:cTn id="47" dur="500"/>
                                        <p:tgtEl>
                                          <p:spTgt spid="2867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28675">
                                            <p:txEl>
                                              <p:pRg st="9" end="9"/>
                                            </p:txEl>
                                          </p:spTgt>
                                        </p:tgtEl>
                                        <p:attrNameLst>
                                          <p:attrName>style.visibility</p:attrName>
                                        </p:attrNameLst>
                                      </p:cBhvr>
                                      <p:to>
                                        <p:strVal val="visible"/>
                                      </p:to>
                                    </p:set>
                                    <p:animEffect transition="in" filter="wipe(down)">
                                      <p:cBhvr>
                                        <p:cTn id="52" dur="500"/>
                                        <p:tgtEl>
                                          <p:spTgt spid="28675">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28675">
                                            <p:txEl>
                                              <p:pRg st="10" end="10"/>
                                            </p:txEl>
                                          </p:spTgt>
                                        </p:tgtEl>
                                        <p:attrNameLst>
                                          <p:attrName>style.visibility</p:attrName>
                                        </p:attrNameLst>
                                      </p:cBhvr>
                                      <p:to>
                                        <p:strVal val="visible"/>
                                      </p:to>
                                    </p:set>
                                    <p:animEffect transition="in" filter="wipe(down)">
                                      <p:cBhvr>
                                        <p:cTn id="57" dur="500"/>
                                        <p:tgtEl>
                                          <p:spTgt spid="28675">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8675">
                                            <p:txEl>
                                              <p:pRg st="11" end="11"/>
                                            </p:txEl>
                                          </p:spTgt>
                                        </p:tgtEl>
                                        <p:attrNameLst>
                                          <p:attrName>style.visibility</p:attrName>
                                        </p:attrNameLst>
                                      </p:cBhvr>
                                      <p:to>
                                        <p:strVal val="visible"/>
                                      </p:to>
                                    </p:set>
                                    <p:animEffect transition="in" filter="wipe(down)">
                                      <p:cBhvr>
                                        <p:cTn id="62" dur="500"/>
                                        <p:tgtEl>
                                          <p:spTgt spid="28675">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28675">
                                            <p:txEl>
                                              <p:pRg st="12" end="12"/>
                                            </p:txEl>
                                          </p:spTgt>
                                        </p:tgtEl>
                                        <p:attrNameLst>
                                          <p:attrName>style.visibility</p:attrName>
                                        </p:attrNameLst>
                                      </p:cBhvr>
                                      <p:to>
                                        <p:strVal val="visible"/>
                                      </p:to>
                                    </p:set>
                                    <p:animEffect transition="in" filter="wipe(down)">
                                      <p:cBhvr>
                                        <p:cTn id="67" dur="500"/>
                                        <p:tgtEl>
                                          <p:spTgt spid="286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latin typeface="Arial" charset="0"/>
                <a:cs typeface="Arial" charset="0"/>
              </a:rPr>
              <a:t>Building Codes</a:t>
            </a:r>
          </a:p>
        </p:txBody>
      </p:sp>
      <p:sp>
        <p:nvSpPr>
          <p:cNvPr id="3" name="Content Placeholder 2"/>
          <p:cNvSpPr>
            <a:spLocks noGrp="1"/>
          </p:cNvSpPr>
          <p:nvPr>
            <p:ph idx="1"/>
          </p:nvPr>
        </p:nvSpPr>
        <p:spPr>
          <a:xfrm>
            <a:off x="152400" y="1400175"/>
            <a:ext cx="8991600" cy="5305425"/>
          </a:xfrm>
        </p:spPr>
        <p:txBody>
          <a:bodyPr>
            <a:normAutofit lnSpcReduction="10000"/>
          </a:bodyPr>
          <a:lstStyle/>
          <a:p>
            <a:r>
              <a:rPr lang="en-US" altLang="en-US" smtClean="0">
                <a:latin typeface="Arial" charset="0"/>
                <a:cs typeface="Arial" charset="0"/>
              </a:rPr>
              <a:t>Type of material requirements (function of construction types and heights)</a:t>
            </a:r>
          </a:p>
          <a:p>
            <a:r>
              <a:rPr lang="en-US" altLang="en-US" smtClean="0">
                <a:latin typeface="Arial" charset="0"/>
                <a:cs typeface="Arial" charset="0"/>
              </a:rPr>
              <a:t>Types of access and fire escapes</a:t>
            </a:r>
          </a:p>
          <a:p>
            <a:r>
              <a:rPr lang="en-US" altLang="en-US" smtClean="0">
                <a:latin typeface="Arial" charset="0"/>
                <a:cs typeface="Arial" charset="0"/>
              </a:rPr>
              <a:t>Inspection process</a:t>
            </a:r>
          </a:p>
          <a:p>
            <a:pPr lvl="1"/>
            <a:r>
              <a:rPr lang="en-US" altLang="en-US" smtClean="0">
                <a:latin typeface="Arial" charset="0"/>
                <a:cs typeface="Arial" charset="0"/>
              </a:rPr>
              <a:t>Studs then electric, inspection, plumbing, inspection before the next step</a:t>
            </a:r>
          </a:p>
          <a:p>
            <a:pPr lvl="1"/>
            <a:r>
              <a:rPr lang="en-US" altLang="en-US" smtClean="0">
                <a:latin typeface="Arial" charset="0"/>
                <a:cs typeface="Arial" charset="0"/>
              </a:rPr>
              <a:t>Inhibits the development of advanced building technology and greater efficiencies, especially modular units.</a:t>
            </a:r>
          </a:p>
          <a:p>
            <a:r>
              <a:rPr lang="en-US" altLang="en-US" sz="2000" smtClean="0">
                <a:latin typeface="Arial" charset="0"/>
                <a:cs typeface="Arial" charset="0"/>
              </a:rPr>
              <a:t>Ex: Sometimes inspectors want features that contradict each other, fire inspector versus elevator inspector. Some agencies coordinate but this is rare.</a:t>
            </a:r>
          </a:p>
        </p:txBody>
      </p:sp>
    </p:spTree>
    <p:extLst>
      <p:ext uri="{BB962C8B-B14F-4D97-AF65-F5344CB8AC3E}">
        <p14:creationId xmlns:p14="http://schemas.microsoft.com/office/powerpoint/2010/main" val="24750659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smtClean="0">
                <a:latin typeface="Arial" charset="0"/>
                <a:cs typeface="Arial" charset="0"/>
              </a:rPr>
              <a:t>Local Land Use Regulation Process:</a:t>
            </a:r>
            <a:br>
              <a:rPr lang="en-US" altLang="en-US" smtClean="0">
                <a:latin typeface="Arial" charset="0"/>
                <a:cs typeface="Arial" charset="0"/>
              </a:rPr>
            </a:br>
            <a:r>
              <a:rPr lang="en-US" altLang="en-US" smtClean="0">
                <a:latin typeface="Arial" charset="0"/>
                <a:cs typeface="Arial" charset="0"/>
              </a:rPr>
              <a:t>Political in nature, not economic</a:t>
            </a:r>
          </a:p>
        </p:txBody>
      </p:sp>
      <p:sp>
        <p:nvSpPr>
          <p:cNvPr id="29699" name="Content Placeholder 2"/>
          <p:cNvSpPr>
            <a:spLocks noGrp="1"/>
          </p:cNvSpPr>
          <p:nvPr>
            <p:ph idx="1"/>
          </p:nvPr>
        </p:nvSpPr>
        <p:spPr>
          <a:xfrm>
            <a:off x="457200" y="1981200"/>
            <a:ext cx="8229600" cy="4525963"/>
          </a:xfrm>
        </p:spPr>
        <p:txBody>
          <a:bodyPr>
            <a:normAutofit/>
          </a:bodyPr>
          <a:lstStyle/>
          <a:p>
            <a:pPr>
              <a:defRPr/>
            </a:pPr>
            <a:r>
              <a:rPr lang="en-US" dirty="0" smtClean="0"/>
              <a:t>Neighbors can rally for or against.</a:t>
            </a:r>
          </a:p>
          <a:p>
            <a:pPr>
              <a:defRPr/>
            </a:pPr>
            <a:r>
              <a:rPr lang="en-US" dirty="0" err="1" smtClean="0"/>
              <a:t>NIMBY’sm</a:t>
            </a:r>
            <a:r>
              <a:rPr lang="en-US" dirty="0" smtClean="0"/>
              <a:t> is rampant today and somewhat cultural.</a:t>
            </a:r>
          </a:p>
          <a:p>
            <a:pPr>
              <a:defRPr/>
            </a:pPr>
            <a:r>
              <a:rPr lang="en-US" dirty="0" smtClean="0"/>
              <a:t>Local </a:t>
            </a:r>
            <a:r>
              <a:rPr lang="en-US" dirty="0" smtClean="0"/>
              <a:t>representatives matter (e.g. </a:t>
            </a:r>
            <a:r>
              <a:rPr lang="en-US" dirty="0" smtClean="0"/>
              <a:t>Chicago, Alderman must know before a new proposal goes in or it is sunk!)</a:t>
            </a:r>
          </a:p>
          <a:p>
            <a:pPr>
              <a:defRPr/>
            </a:pPr>
            <a:r>
              <a:rPr lang="en-US" dirty="0" smtClean="0"/>
              <a:t>Hearings and appeals at the city or county level or planning agency are typical.</a:t>
            </a:r>
          </a:p>
          <a:p>
            <a:pPr>
              <a:defRPr/>
            </a:pPr>
            <a:endParaRPr lang="en-US" dirty="0" smtClean="0"/>
          </a:p>
        </p:txBody>
      </p:sp>
    </p:spTree>
    <p:extLst>
      <p:ext uri="{BB962C8B-B14F-4D97-AF65-F5344CB8AC3E}">
        <p14:creationId xmlns:p14="http://schemas.microsoft.com/office/powerpoint/2010/main" val="3154872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down)">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down)">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down)">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ipe(down)">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2044</Words>
  <Application>Microsoft Office PowerPoint</Application>
  <PresentationFormat>On-screen Show (4:3)</PresentationFormat>
  <Paragraphs>292</Paragraphs>
  <Slides>40</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 Theme</vt:lpstr>
      <vt:lpstr>Microsoft Graph 2000 Chart</vt:lpstr>
      <vt:lpstr>Introduction to Real Estate Market Analysis</vt:lpstr>
      <vt:lpstr>Content</vt:lpstr>
      <vt:lpstr>Regulations</vt:lpstr>
      <vt:lpstr>Regulations</vt:lpstr>
      <vt:lpstr>Land Use Controls</vt:lpstr>
      <vt:lpstr>These are not easy questions:</vt:lpstr>
      <vt:lpstr>Local examples of land use controls</vt:lpstr>
      <vt:lpstr>Building Codes</vt:lpstr>
      <vt:lpstr>Local Land Use Regulation Process: Political in nature, not economic</vt:lpstr>
      <vt:lpstr>Regional Example</vt:lpstr>
      <vt:lpstr>State and City Example</vt:lpstr>
      <vt:lpstr>The benefits of fully entitled land…</vt:lpstr>
      <vt:lpstr>Federal Level Controls</vt:lpstr>
      <vt:lpstr>CERCLA </vt:lpstr>
      <vt:lpstr>CERCLA Impact</vt:lpstr>
      <vt:lpstr>Again: What are the impact of regulations?</vt:lpstr>
      <vt:lpstr>…. the impact of regulations?</vt:lpstr>
      <vt:lpstr>… the impact of regulations?</vt:lpstr>
      <vt:lpstr>Or in some cases</vt:lpstr>
      <vt:lpstr>Moving towards dynamics: Short Term to Long Run</vt:lpstr>
      <vt:lpstr>Why do we have cycles in rents and prices?</vt:lpstr>
      <vt:lpstr>New York City 5 Year Rental Rate Rollovers</vt:lpstr>
      <vt:lpstr>Washington DC 5 Year Rental Rate Rollovers</vt:lpstr>
      <vt:lpstr>San Francisco 5 Year Rental Rate Rollovers</vt:lpstr>
      <vt:lpstr>We also have price cycles: Why?</vt:lpstr>
      <vt:lpstr>We need to Monitor and Forecast Both  Rent &amp; Prices  </vt:lpstr>
      <vt:lpstr>Market Dynamics: Demand and Supply again</vt:lpstr>
      <vt:lpstr>Market Dynamics: Searching for Equilibriums</vt:lpstr>
      <vt:lpstr>Searching for Equilibriums (Contd.)</vt:lpstr>
      <vt:lpstr>   Examples of Demand/ Supply        Changes for Multifamily</vt:lpstr>
      <vt:lpstr>Patterns of Possible Market Changes</vt:lpstr>
      <vt:lpstr>Demand Increase or Supply Reduction</vt:lpstr>
      <vt:lpstr>Supply Increases (above normal) and Over-shoots Demand</vt:lpstr>
      <vt:lpstr>PowerPoint Presentation</vt:lpstr>
      <vt:lpstr>The Space Market…again but at what level of geography?</vt:lpstr>
      <vt:lpstr>“Segmentation” in the Space Market… or think of submarkets and peering</vt:lpstr>
      <vt:lpstr>Keep in mind supply is lumpy and that  affects the reaction of the market</vt:lpstr>
      <vt:lpstr>Most differences in prices and values are the result of land price differences. This is why we see..</vt:lpstr>
      <vt:lpstr>PowerPoint Presentation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Real Estate Market Analysis</dc:title>
  <dc:creator>Norm Miller</dc:creator>
  <cp:lastModifiedBy>Norm Miller</cp:lastModifiedBy>
  <cp:revision>1</cp:revision>
  <dcterms:created xsi:type="dcterms:W3CDTF">2014-05-06T21:59:46Z</dcterms:created>
  <dcterms:modified xsi:type="dcterms:W3CDTF">2014-05-06T22:04:14Z</dcterms:modified>
</cp:coreProperties>
</file>